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822" r:id="rId2"/>
    <p:sldId id="289" r:id="rId3"/>
    <p:sldId id="308" r:id="rId4"/>
    <p:sldId id="290" r:id="rId5"/>
    <p:sldId id="299" r:id="rId6"/>
    <p:sldId id="888" r:id="rId7"/>
    <p:sldId id="302" r:id="rId8"/>
    <p:sldId id="291" r:id="rId9"/>
    <p:sldId id="884" r:id="rId10"/>
    <p:sldId id="885" r:id="rId11"/>
    <p:sldId id="868" r:id="rId12"/>
    <p:sldId id="883" r:id="rId13"/>
    <p:sldId id="261" r:id="rId14"/>
    <p:sldId id="263" r:id="rId15"/>
    <p:sldId id="266" r:id="rId16"/>
    <p:sldId id="267" r:id="rId17"/>
    <p:sldId id="265" r:id="rId18"/>
    <p:sldId id="270" r:id="rId19"/>
    <p:sldId id="271" r:id="rId20"/>
    <p:sldId id="273" r:id="rId21"/>
    <p:sldId id="274" r:id="rId22"/>
    <p:sldId id="869" r:id="rId23"/>
    <p:sldId id="887" r:id="rId24"/>
    <p:sldId id="292" r:id="rId25"/>
    <p:sldId id="298" r:id="rId26"/>
    <p:sldId id="295" r:id="rId27"/>
    <p:sldId id="296" r:id="rId28"/>
    <p:sldId id="297" r:id="rId29"/>
    <p:sldId id="303" r:id="rId30"/>
    <p:sldId id="311" r:id="rId31"/>
    <p:sldId id="870" r:id="rId32"/>
    <p:sldId id="305" r:id="rId33"/>
    <p:sldId id="310" r:id="rId34"/>
    <p:sldId id="307" r:id="rId35"/>
    <p:sldId id="306" r:id="rId36"/>
    <p:sldId id="259" r:id="rId37"/>
    <p:sldId id="280" r:id="rId38"/>
    <p:sldId id="279" r:id="rId39"/>
    <p:sldId id="277" r:id="rId40"/>
    <p:sldId id="878" r:id="rId41"/>
    <p:sldId id="874" r:id="rId42"/>
    <p:sldId id="879" r:id="rId43"/>
    <p:sldId id="880" r:id="rId44"/>
    <p:sldId id="881" r:id="rId45"/>
    <p:sldId id="876" r:id="rId46"/>
    <p:sldId id="882" r:id="rId47"/>
    <p:sldId id="877" r:id="rId48"/>
    <p:sldId id="281" r:id="rId49"/>
    <p:sldId id="284" r:id="rId50"/>
    <p:sldId id="886" r:id="rId51"/>
    <p:sldId id="875" r:id="rId52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5"/>
    </p:embeddedFont>
    <p:embeddedFont>
      <p:font typeface="Calibri" panose="020F0502020204030204" pitchFamily="34" charset="0"/>
      <p:regular r:id="rId55"/>
      <p:bold r:id="rId55"/>
      <p:italic r:id="rId55"/>
      <p:boldItalic r:id="rId55"/>
    </p:embeddedFont>
    <p:embeddedFont>
      <p:font typeface="Sarabun" panose="020B0604020202020204" charset="-34"/>
      <p:regular r:id="rId56"/>
      <p:bold r:id="rId57"/>
      <p:italic r:id="rId58"/>
      <p:boldItalic r:id="rId59"/>
    </p:embeddedFont>
    <p:embeddedFont>
      <p:font typeface="Wingdings 2" panose="05020102010507070707" pitchFamily="18" charset="2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278D7-ED2A-4355-BD24-0EBA0828B3F1}">
          <p14:sldIdLst>
            <p14:sldId id="822"/>
            <p14:sldId id="289"/>
            <p14:sldId id="308"/>
            <p14:sldId id="290"/>
            <p14:sldId id="299"/>
            <p14:sldId id="888"/>
            <p14:sldId id="302"/>
            <p14:sldId id="291"/>
            <p14:sldId id="884"/>
            <p14:sldId id="885"/>
            <p14:sldId id="868"/>
            <p14:sldId id="883"/>
            <p14:sldId id="261"/>
            <p14:sldId id="263"/>
            <p14:sldId id="266"/>
            <p14:sldId id="267"/>
            <p14:sldId id="265"/>
            <p14:sldId id="270"/>
            <p14:sldId id="271"/>
            <p14:sldId id="273"/>
            <p14:sldId id="274"/>
            <p14:sldId id="869"/>
            <p14:sldId id="887"/>
            <p14:sldId id="292"/>
            <p14:sldId id="298"/>
            <p14:sldId id="295"/>
            <p14:sldId id="296"/>
            <p14:sldId id="297"/>
            <p14:sldId id="303"/>
            <p14:sldId id="311"/>
            <p14:sldId id="870"/>
            <p14:sldId id="305"/>
            <p14:sldId id="310"/>
            <p14:sldId id="307"/>
            <p14:sldId id="306"/>
            <p14:sldId id="259"/>
            <p14:sldId id="280"/>
            <p14:sldId id="279"/>
            <p14:sldId id="277"/>
            <p14:sldId id="878"/>
            <p14:sldId id="874"/>
            <p14:sldId id="879"/>
            <p14:sldId id="880"/>
            <p14:sldId id="881"/>
            <p14:sldId id="876"/>
            <p14:sldId id="882"/>
            <p14:sldId id="877"/>
            <p14:sldId id="281"/>
            <p14:sldId id="284"/>
            <p14:sldId id="886"/>
            <p14:sldId id="8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C8"/>
    <a:srgbClr val="BBB5D6"/>
    <a:srgbClr val="928ABD"/>
    <a:srgbClr val="5A6D8F"/>
    <a:srgbClr val="3B475E"/>
    <a:srgbClr val="ED7F00"/>
    <a:srgbClr val="FDFDF5"/>
    <a:srgbClr val="F6F6D9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0" autoAdjust="0"/>
    <p:restoredTop sz="95464" autoAdjust="0"/>
  </p:normalViewPr>
  <p:slideViewPr>
    <p:cSldViewPr snapToGrid="0">
      <p:cViewPr varScale="1">
        <p:scale>
          <a:sx n="118" d="100"/>
          <a:sy n="118" d="100"/>
        </p:scale>
        <p:origin x="96" y="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13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NUL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11/12/2023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11/12/2023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4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60" y="1688053"/>
            <a:ext cx="6558413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45060" y="3741620"/>
            <a:ext cx="6025481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endParaRPr lang="en-US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M CHAPTER POLICIES">
            <a:extLst>
              <a:ext uri="{FF2B5EF4-FFF2-40B4-BE49-F238E27FC236}">
                <a16:creationId xmlns:a16="http://schemas.microsoft.com/office/drawing/2014/main" id="{0000F2BF-3D93-3066-2ACE-EEC1F6B939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29" y="118079"/>
            <a:ext cx="1426887" cy="14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L logo - APL Wiki">
            <a:extLst>
              <a:ext uri="{FF2B5EF4-FFF2-40B4-BE49-F238E27FC236}">
                <a16:creationId xmlns:a16="http://schemas.microsoft.com/office/drawing/2014/main" id="{9F5D25B1-B492-B3CE-BC3A-B94B894D67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30" y="261511"/>
            <a:ext cx="1024109" cy="10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61295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09680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17574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4053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35595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42882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423378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18614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57689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99690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14347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776620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291617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25409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345274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18397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934733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979891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507144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617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6386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259813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212242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883313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781175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711919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46732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571254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617215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2491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6367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57669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98166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64070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37205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Introduction to Link – APL BUG, December 2023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5" r:id="rId4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59" y="1688053"/>
            <a:ext cx="3123089" cy="1615128"/>
          </a:xfrm>
        </p:spPr>
        <p:txBody>
          <a:bodyPr/>
          <a:lstStyle/>
          <a:p>
            <a:r>
              <a:rPr lang="da-DK" dirty="0" err="1"/>
              <a:t>Introduction</a:t>
            </a:r>
            <a:br>
              <a:rPr lang="da-DK" dirty="0"/>
            </a:br>
            <a:r>
              <a:rPr lang="da-DK" dirty="0"/>
              <a:t>to Link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060" y="4147930"/>
            <a:ext cx="7834236" cy="617799"/>
          </a:xfrm>
        </p:spPr>
        <p:txBody>
          <a:bodyPr/>
          <a:lstStyle/>
          <a:p>
            <a:r>
              <a:rPr lang="da-DK" dirty="0"/>
              <a:t>Morten Kromberg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A2EE1-F010-35BD-E84B-5E65FCDCBCD1}"/>
              </a:ext>
            </a:extLst>
          </p:cNvPr>
          <p:cNvSpPr txBox="1"/>
          <p:nvPr/>
        </p:nvSpPr>
        <p:spPr>
          <a:xfrm>
            <a:off x="335560" y="1149184"/>
            <a:ext cx="1728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E457B0E-C85D-A7BC-9A97-EAD707D65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5715" y="2023334"/>
            <a:ext cx="2699706" cy="25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20E7-841B-B064-8B9C-BD8F1537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Command Shell, </a:t>
            </a:r>
            <a:r>
              <a:rPr lang="da-DK" dirty="0" err="1"/>
              <a:t>Continued</a:t>
            </a:r>
            <a:r>
              <a:rPr lang="da-DK" dirty="0"/>
              <a:t>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D011-ACB2-544B-6BA8-D83ED7EF2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BD4B6-AD11-3BB9-F735-503FFCD8CD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C007E-15F0-E4EA-09DC-31BE65CA3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DB441-1407-C2AA-E0A4-1C6AC587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2412555"/>
            <a:ext cx="7096125" cy="2724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F3887-9C23-0847-A01A-A147112B0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" y="1083779"/>
            <a:ext cx="70961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2736-7D1F-4399-8FFE-A8841F6D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from Shell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415A-7F20-42E9-BE3F-E470B21A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91630"/>
            <a:ext cx="7344816" cy="315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=blah</a:t>
            </a:r>
            <a:endParaRPr lang="en-DK" dirty="0">
              <a:cs typeface="Courier New" panose="02070309020205020404" pitchFamily="49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F46F7-986B-4E85-8D2F-64DB89D2D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8A1D2-106B-4837-9BC8-17EBFAC3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630" y="2073743"/>
            <a:ext cx="8482991" cy="47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2736-7D1F-4399-8FFE-A8841F6D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but do not Run …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415A-7F20-42E9-BE3F-E470B21A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91630"/>
            <a:ext cx="7344816" cy="315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an empty LX= to avoid calling Run on startup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=blah LX=</a:t>
            </a:r>
            <a:endParaRPr lang="en-DK" b="1" dirty="0">
              <a:cs typeface="Courier New" panose="02070309020205020404" pitchFamily="49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F46F7-986B-4E85-8D2F-64DB89D2D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918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Existing System</a:t>
            </a:r>
            <a:endParaRPr lang="en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377071-45E0-4122-ADC2-C605625D6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611560" y="1275606"/>
            <a:ext cx="8136904" cy="9361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)load c:\demos\linkdemo\myapp</a:t>
            </a:r>
          </a:p>
          <a:p>
            <a:b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)</a:t>
            </a:r>
            <a:r>
              <a:rPr lang="en-US" sz="10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fns</a:t>
            </a:r>
            <a:endParaRPr lang="en-US" sz="1000" b="0" dirty="0">
              <a:latin typeface="APL385 Unicode" panose="020B0709000202000203" pitchFamily="49" charset="0"/>
              <a:cs typeface="Calibri" panose="020F0502020204030204" pitchFamily="34" charset="0"/>
            </a:endParaRPr>
          </a:p>
          <a:p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Main    Mean    Root    </a:t>
            </a:r>
            <a:r>
              <a:rPr lang="en-US" sz="10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StdDev</a:t>
            </a:r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 </a:t>
            </a:r>
            <a:b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⍪¨1 1 0 0⊂⎕CR¨⎕NL -3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219BB-4E32-4EB2-9B2B-770CE6D4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5" y="2181994"/>
            <a:ext cx="7728181" cy="2144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DE480-794D-3E20-7F6F-E52B95838860}"/>
              </a:ext>
            </a:extLst>
          </p:cNvPr>
          <p:cNvSpPr txBox="1"/>
          <p:nvPr/>
        </p:nvSpPr>
        <p:spPr>
          <a:xfrm>
            <a:off x="4445380" y="1209682"/>
            <a:ext cx="2164769" cy="3195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This is a regular workspace</a:t>
            </a:r>
          </a:p>
          <a:p>
            <a:pPr algn="ctr"/>
            <a:endParaRPr lang="en-DK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BE507B5-729B-E902-088A-968EAC868322}"/>
              </a:ext>
            </a:extLst>
          </p:cNvPr>
          <p:cNvSpPr/>
          <p:nvPr/>
        </p:nvSpPr>
        <p:spPr>
          <a:xfrm>
            <a:off x="4004779" y="1275606"/>
            <a:ext cx="303170" cy="21090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(from WS to File)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7E7224-93D1-4C47-85EB-0DA53070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31" y="953192"/>
            <a:ext cx="6192003" cy="699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      ]</a:t>
            </a:r>
            <a:r>
              <a:rPr lang="en-US" sz="130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link.export</a:t>
            </a: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 # c:\tmp\linkdemo</a:t>
            </a:r>
            <a:b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Exported: # → c:\tmp\linkdemo</a:t>
            </a:r>
            <a:endParaRPr lang="en-DK" sz="13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A8FA8-9313-4599-9C0B-B21D03B8A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2535176" y="843558"/>
            <a:ext cx="4752528" cy="19424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7198A7-2863-4768-B70F-A8A10C92F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98" y="1576351"/>
            <a:ext cx="7033474" cy="29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06" y="729380"/>
            <a:ext cx="7344816" cy="594066"/>
          </a:xfrm>
        </p:spPr>
        <p:txBody>
          <a:bodyPr/>
          <a:lstStyle/>
          <a:p>
            <a:r>
              <a:rPr lang="en-US" dirty="0"/>
              <a:t>[System]</a:t>
            </a:r>
            <a:br>
              <a:rPr lang="en-US" dirty="0"/>
            </a:br>
            <a:r>
              <a:rPr lang="en-US" dirty="0"/>
              <a:t>Variables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7E7224-93D1-4C47-85EB-0DA53070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353" y="742011"/>
            <a:ext cx="6192003" cy="594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      ]</a:t>
            </a:r>
            <a:r>
              <a:rPr lang="en-US" sz="130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link.add</a:t>
            </a: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 ⎕IO ⎕ML</a:t>
            </a:r>
            <a:b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Added: #.⎕IO #.⎕ML</a:t>
            </a:r>
          </a:p>
          <a:p>
            <a:pPr marL="0" indent="0">
              <a:buNone/>
            </a:pPr>
            <a:endParaRPr lang="en-DK" sz="13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A8FA8-9313-4599-9C0B-B21D03B8A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2535176" y="843558"/>
            <a:ext cx="4752528" cy="19424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B885D3-C8B2-45E9-8D3B-59C30C03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64" y="1710021"/>
            <a:ext cx="6759267" cy="2816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91C2E-B4FA-4F2B-B951-BEA2D10E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434886"/>
            <a:ext cx="3452416" cy="930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E114-FB27-4462-8DA9-6ED816B75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63" y="1706603"/>
            <a:ext cx="6759265" cy="28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sysvars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7E7224-93D1-4C47-85EB-0DA53070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316" y="713232"/>
            <a:ext cx="5256584" cy="594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       ]export # c:\tmp\linkdemo –</a:t>
            </a:r>
            <a:r>
              <a:rPr lang="en-US" sz="1300" dirty="0" err="1">
                <a:latin typeface="APL385 Unicode" panose="020B0709000202000203" pitchFamily="49" charset="0"/>
                <a:cs typeface="Calibri" panose="020F0502020204030204" pitchFamily="34" charset="0"/>
              </a:rPr>
              <a:t>sysvars</a:t>
            </a:r>
            <a:b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dirty="0">
                <a:latin typeface="APL385 Unicode" panose="020B0709000202000203" pitchFamily="49" charset="0"/>
                <a:cs typeface="Calibri" panose="020F0502020204030204" pitchFamily="34" charset="0"/>
              </a:rPr>
              <a:t>Exported: # → c:\tmp\linkdemo</a:t>
            </a:r>
            <a:endParaRPr lang="en-DK" sz="13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A8FA8-9313-4599-9C0B-B21D03B8A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2535176" y="843558"/>
            <a:ext cx="4752528" cy="19424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B885D3-C8B2-45E9-8D3B-59C30C03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335622"/>
            <a:ext cx="6845355" cy="3324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91C2E-B4FA-4F2B-B951-BEA2D10ED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942" y="2283718"/>
            <a:ext cx="2589529" cy="1659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711703-14E7-4FB1-9900-5A82760D15EF}"/>
              </a:ext>
            </a:extLst>
          </p:cNvPr>
          <p:cNvSpPr txBox="1"/>
          <p:nvPr/>
        </p:nvSpPr>
        <p:spPr>
          <a:xfrm>
            <a:off x="6709375" y="649055"/>
            <a:ext cx="2164769" cy="9809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Exports all </a:t>
            </a:r>
            <a:b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system variables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namespace scope </a:t>
            </a:r>
          </a:p>
          <a:p>
            <a:pPr algn="ctr"/>
            <a:endParaRPr lang="en-DK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40312" cy="685535"/>
          </a:xfrm>
        </p:spPr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]</a:t>
            </a:r>
            <a:r>
              <a:rPr lang="en-US" dirty="0" err="1">
                <a:latin typeface="APL385 Unicode" panose="020B0709000202000203" pitchFamily="49" charset="0"/>
              </a:rPr>
              <a:t>link.create</a:t>
            </a:r>
            <a:r>
              <a:rPr lang="en-US" dirty="0"/>
              <a:t>   replaces  </a:t>
            </a:r>
            <a:r>
              <a:rPr lang="en-US" dirty="0">
                <a:latin typeface="APL385 Unicode" panose="020B0709000202000203" pitchFamily="49" charset="0"/>
              </a:rPr>
              <a:t>)LOAD</a:t>
            </a:r>
            <a:endParaRPr lang="en-DK" dirty="0">
              <a:latin typeface="APL385 Unicode" panose="020B0709000202000203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7E7224-93D1-4C47-85EB-0DA53070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35" y="1246882"/>
            <a:ext cx="5814260" cy="331236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      ]</a:t>
            </a:r>
            <a:r>
              <a:rPr lang="en-US" sz="140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link.create</a:t>
            </a: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 # c:\tmp\linkdemo</a:t>
            </a: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Linked: # ←→ c:\tmp\linkdemo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      )</a:t>
            </a:r>
            <a:r>
              <a:rPr lang="en-US" sz="1400" dirty="0" err="1">
                <a:latin typeface="APL385 Unicode" panose="020B0709000202000203" pitchFamily="49" charset="0"/>
                <a:cs typeface="Calibri" panose="020F0502020204030204" pitchFamily="34" charset="0"/>
              </a:rPr>
              <a:t>fns</a:t>
            </a: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Main    Mean    Root    </a:t>
            </a:r>
            <a:r>
              <a:rPr lang="en-US" sz="140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StdDev</a:t>
            </a: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      Main</a:t>
            </a: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Enter some numbers:</a:t>
            </a: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⎕: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      1 2 3 4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Mean:    2.5</a:t>
            </a: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40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StdDev</a:t>
            </a: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:  1.1</a:t>
            </a: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Enter some numbers:</a:t>
            </a:r>
            <a:b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⎕: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APL385 Unicode" panose="020B0709000202000203" pitchFamily="49" charset="0"/>
                <a:cs typeface="Calibri" panose="020F0502020204030204" pitchFamily="34" charset="0"/>
              </a:rPr>
              <a:t>      ⍬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A8FA8-9313-4599-9C0B-B21D03B8A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2535176" y="843558"/>
            <a:ext cx="4752528" cy="19424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C2FAB-577A-47C9-ABB1-D19DFA79C049}"/>
              </a:ext>
            </a:extLst>
          </p:cNvPr>
          <p:cNvSpPr txBox="1"/>
          <p:nvPr/>
        </p:nvSpPr>
        <p:spPr>
          <a:xfrm>
            <a:off x="6732240" y="1336076"/>
            <a:ext cx="2164769" cy="1955754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0" dirty="0">
                <a:latin typeface="APL385 Unicode" panose="020B0709000202000203" pitchFamily="49" charset="0"/>
                <a:cs typeface="Calibri" panose="020F0502020204030204" pitchFamily="34" charset="0"/>
              </a:rPr>
              <a:t>←→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Shows that link is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Bi-directional</a:t>
            </a:r>
          </a:p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(Currently requires .NET)</a:t>
            </a:r>
          </a:p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DK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Structure</a:t>
            </a:r>
            <a:endParaRPr lang="en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377071-45E0-4122-ADC2-C605625D6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611560" y="1275606"/>
            <a:ext cx="8136904" cy="9361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)</a:t>
            </a:r>
            <a:r>
              <a:rPr lang="en-US" sz="10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fns</a:t>
            </a:r>
            <a:endParaRPr lang="en-US" sz="1000" b="0" dirty="0">
              <a:latin typeface="APL385 Unicode" panose="020B0709000202000203" pitchFamily="49" charset="0"/>
              <a:cs typeface="Calibri" panose="020F0502020204030204" pitchFamily="34" charset="0"/>
            </a:endParaRPr>
          </a:p>
          <a:p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Main    Mean    Root    </a:t>
            </a:r>
            <a:r>
              <a:rPr lang="en-US" sz="10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StdDev</a:t>
            </a:r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 </a:t>
            </a:r>
            <a:b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0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⍪¨1 1 0 0⊂⎕CR¨⎕NL -3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219BB-4E32-4EB2-9B2B-770CE6D4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1" y="2067694"/>
            <a:ext cx="7728181" cy="214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C401A-458B-4BEF-B867-672B7273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411411"/>
            <a:ext cx="4990633" cy="28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1AF2-6EFA-40A5-93F8-C0F9AE2D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Structure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1ADE-4DBC-4041-81D7-A544BE8E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could change the directory structure using File Manager…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A1369-22EC-4DBC-A2B8-A88C68C57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B328E-EA8A-40D9-902C-DC745533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92238"/>
            <a:ext cx="7033474" cy="2930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75F21E-D1F6-4111-88AE-790AFDC50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92238"/>
            <a:ext cx="7543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3DE5-463F-46FB-813E-5C73C775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Link?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1521-596F-4276-9EFC-63792579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https://github.com/dyalog/link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718F-A32C-4331-93AE-F35501437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6F10C-0EFB-48B2-88CD-3CE61754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63" y="1867136"/>
            <a:ext cx="7516274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34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57195"/>
            <a:ext cx="7344816" cy="594066"/>
          </a:xfrm>
        </p:spPr>
        <p:txBody>
          <a:bodyPr/>
          <a:lstStyle/>
          <a:p>
            <a:r>
              <a:rPr lang="en-US" dirty="0"/>
              <a:t>OR…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7E7224-93D1-4C47-85EB-0DA53070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469" y="698598"/>
            <a:ext cx="6192003" cy="208743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⎕MKDIR 'c:\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tmp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\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linkdemo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\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myapp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'</a:t>
            </a:r>
            <a:b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⎕MKDIR 'c:\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tmp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\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linkdemo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\stats'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]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link.export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Main c:\tmp\linkdemo\myapp</a:t>
            </a:r>
            <a:b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Exported: #.Main →  c:/tmp/linkdemo/myapp/Main.aplf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statfns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←'Mean' 'Root' '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StdDev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'</a:t>
            </a:r>
            <a:b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⍪{⎕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SE.Link.Export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⍵ 'c:\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tmp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\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linkdemo</a:t>
            </a: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\stats'}¨</a:t>
            </a:r>
            <a:r>
              <a:rPr lang="en-US" sz="1300" b="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statfns</a:t>
            </a:r>
            <a:b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Exported: #.Mean   →  c:/tmp/linkdemo/stats/Mean.aplf      </a:t>
            </a:r>
            <a:b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Exported: #.Root   →  c:/tmp/linkdemo/stats/Root.aplf      </a:t>
            </a:r>
            <a:b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300" b="0" dirty="0">
                <a:latin typeface="APL385 Unicode" panose="020B0709000202000203" pitchFamily="49" charset="0"/>
                <a:cs typeface="Calibri" panose="020F0502020204030204" pitchFamily="34" charset="0"/>
              </a:rPr>
              <a:t> Exported: #.StdDev →  c:/tmp/linkdemo/stats/StdDev.aplf </a:t>
            </a:r>
          </a:p>
          <a:p>
            <a:pPr marL="0" indent="0">
              <a:spcAft>
                <a:spcPts val="600"/>
              </a:spcAft>
              <a:buNone/>
            </a:pPr>
            <a:endParaRPr lang="en-DK" sz="13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A8FA8-9313-4599-9C0B-B21D03B8A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2535176" y="843558"/>
            <a:ext cx="4752528" cy="19424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BA3C3-E035-4BAA-A751-72D75BFC9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" r="8401" b="28356"/>
          <a:stretch/>
        </p:blipFill>
        <p:spPr>
          <a:xfrm>
            <a:off x="323528" y="2788553"/>
            <a:ext cx="5973365" cy="173908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3A65C-C3FE-260E-4B5D-EC5F9AB72A4B}"/>
              </a:ext>
            </a:extLst>
          </p:cNvPr>
          <p:cNvSpPr txBox="1"/>
          <p:nvPr/>
        </p:nvSpPr>
        <p:spPr>
          <a:xfrm>
            <a:off x="6861937" y="3114868"/>
            <a:ext cx="1468798" cy="9005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Oh, and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delete the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old files</a:t>
            </a:r>
            <a:endParaRPr lang="en-US" sz="11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57195"/>
            <a:ext cx="7344816" cy="594066"/>
          </a:xfrm>
        </p:spPr>
        <p:txBody>
          <a:bodyPr/>
          <a:lstStyle/>
          <a:p>
            <a:r>
              <a:rPr lang="en-US" dirty="0"/>
              <a:t>Adding</a:t>
            </a:r>
            <a:br>
              <a:rPr lang="en-US" dirty="0"/>
            </a:br>
            <a:r>
              <a:rPr lang="en-US" dirty="0"/>
              <a:t>Structure</a:t>
            </a:r>
            <a:endParaRPr lang="en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A8FA8-9313-4599-9C0B-B21D03B8A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AA490-AED4-4E42-BDC0-2FBB3722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995686"/>
            <a:ext cx="4702601" cy="2638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AF057-A132-4830-864E-F48C358B12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2"/>
          <a:stretch/>
        </p:blipFill>
        <p:spPr>
          <a:xfrm>
            <a:off x="2411760" y="-596601"/>
            <a:ext cx="7797464" cy="252028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0890C4-C181-4E59-BA2A-2A52552B5251}"/>
              </a:ext>
            </a:extLst>
          </p:cNvPr>
          <p:cNvSpPr txBox="1"/>
          <p:nvPr/>
        </p:nvSpPr>
        <p:spPr>
          <a:xfrm>
            <a:off x="5404111" y="2121383"/>
            <a:ext cx="1832185" cy="167450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APL385 Unicode" panose="020B0709000202000203" pitchFamily="49" charset="0"/>
                <a:cs typeface="Calibri" panose="020F0502020204030204" pitchFamily="34" charset="0"/>
              </a:rPr>
              <a:t>Namespace</a:t>
            </a:r>
            <a:br>
              <a:rPr lang="en-US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dirty="0">
                <a:latin typeface="APL385 Unicode" panose="020B0709000202000203" pitchFamily="49" charset="0"/>
                <a:cs typeface="Calibri" panose="020F0502020204030204" pitchFamily="34" charset="0"/>
              </a:rPr>
              <a:t>structure</a:t>
            </a:r>
          </a:p>
          <a:p>
            <a:pPr algn="ctr"/>
            <a:r>
              <a:rPr lang="en-US" dirty="0">
                <a:latin typeface="APL385 Unicode" panose="020B0709000202000203" pitchFamily="49" charset="0"/>
                <a:cs typeface="Calibri" panose="020F0502020204030204" pitchFamily="34" charset="0"/>
              </a:rPr>
              <a:t>≡</a:t>
            </a:r>
          </a:p>
          <a:p>
            <a:pPr algn="ctr"/>
            <a:r>
              <a:rPr lang="en-US" dirty="0">
                <a:latin typeface="APL385 Unicode" panose="020B0709000202000203" pitchFamily="49" charset="0"/>
                <a:cs typeface="Calibri" panose="020F0502020204030204" pitchFamily="34" charset="0"/>
              </a:rPr>
              <a:t>Directory</a:t>
            </a:r>
          </a:p>
          <a:p>
            <a:pPr algn="ctr"/>
            <a:r>
              <a:rPr lang="en-US" dirty="0">
                <a:latin typeface="APL385 Unicode" panose="020B0709000202000203" pitchFamily="49" charset="0"/>
                <a:cs typeface="Calibri" panose="020F0502020204030204" pitchFamily="34" charset="0"/>
              </a:rPr>
              <a:t>Structure *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36F79-79F3-457E-BC67-18996FD00DAB}"/>
              </a:ext>
            </a:extLst>
          </p:cNvPr>
          <p:cNvSpPr txBox="1"/>
          <p:nvPr/>
        </p:nvSpPr>
        <p:spPr>
          <a:xfrm>
            <a:off x="5404111" y="3867895"/>
            <a:ext cx="3632385" cy="2880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APL385 Unicode" panose="020B0709000202000203" pitchFamily="49" charset="0"/>
                <a:cs typeface="Calibri" panose="020F0502020204030204" pitchFamily="34" charset="0"/>
              </a:rPr>
              <a:t>* Unless you use -flatten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5B55AA-B673-4F41-996B-0B1B4B37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57195"/>
            <a:ext cx="7344816" cy="594066"/>
          </a:xfrm>
        </p:spPr>
        <p:txBody>
          <a:bodyPr/>
          <a:lstStyle/>
          <a:p>
            <a:r>
              <a:rPr lang="en-US" dirty="0"/>
              <a:t>Adding</a:t>
            </a:r>
            <a:br>
              <a:rPr lang="en-US" dirty="0"/>
            </a:br>
            <a:r>
              <a:rPr lang="en-US" dirty="0"/>
              <a:t>Structure</a:t>
            </a:r>
            <a:endParaRPr lang="en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A8FA8-9313-4599-9C0B-B21D03B8A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538F-2AF1-42DF-B9D0-2F51E1AAE1CF}"/>
              </a:ext>
            </a:extLst>
          </p:cNvPr>
          <p:cNvSpPr txBox="1"/>
          <p:nvPr/>
        </p:nvSpPr>
        <p:spPr>
          <a:xfrm>
            <a:off x="2535176" y="843558"/>
            <a:ext cx="4752528" cy="19424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APL385 Unicode" panose="020B0709000202000203" pitchFamily="49" charset="0"/>
                <a:cs typeface="Calibri" panose="020F0502020204030204" pitchFamily="34" charset="0"/>
              </a:rPr>
              <a:t>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B957E-BD7E-42B7-936B-772E7A68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-596602"/>
            <a:ext cx="7797464" cy="513418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030B59-1CA8-4F8D-9200-5354B0B4DF56}"/>
              </a:ext>
            </a:extLst>
          </p:cNvPr>
          <p:cNvSpPr/>
          <p:nvPr/>
        </p:nvSpPr>
        <p:spPr>
          <a:xfrm>
            <a:off x="2677777" y="2740681"/>
            <a:ext cx="792088" cy="1966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D961D0-9C2A-4780-9812-D1622977E9B9}"/>
              </a:ext>
            </a:extLst>
          </p:cNvPr>
          <p:cNvSpPr/>
          <p:nvPr/>
        </p:nvSpPr>
        <p:spPr>
          <a:xfrm>
            <a:off x="4139952" y="3234355"/>
            <a:ext cx="144016" cy="35880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CB7965-08F5-4B55-8061-3C76E81BBBE0}"/>
              </a:ext>
            </a:extLst>
          </p:cNvPr>
          <p:cNvSpPr/>
          <p:nvPr/>
        </p:nvSpPr>
        <p:spPr>
          <a:xfrm>
            <a:off x="3253841" y="2434718"/>
            <a:ext cx="216024" cy="1333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04379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7690-35B2-E948-FEB9-73E49AB8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>
                <a:latin typeface="APL385 Unicode" panose="020B0709000202000203" pitchFamily="49" charset="0"/>
              </a:rPr>
              <a:t>–</a:t>
            </a:r>
            <a:r>
              <a:rPr lang="da-DK" dirty="0" err="1">
                <a:latin typeface="APL385 Unicode" panose="020B0709000202000203" pitchFamily="49" charset="0"/>
              </a:rPr>
              <a:t>flatten</a:t>
            </a:r>
            <a:r>
              <a:rPr lang="da-DK" dirty="0"/>
              <a:t> switch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9A8C-DEC3-59C5-812B-EA6E48E8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996575"/>
            <a:ext cx="6923974" cy="1026038"/>
          </a:xfrm>
        </p:spPr>
        <p:txBody>
          <a:bodyPr>
            <a:normAutofit fontScale="70000" lnSpcReduction="20000"/>
          </a:bodyPr>
          <a:lstStyle/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have a </a:t>
            </a:r>
            <a:r>
              <a:rPr lang="da-DK" dirty="0" err="1"/>
              <a:t>directory</a:t>
            </a:r>
            <a:r>
              <a:rPr lang="da-DK" dirty="0"/>
              <a:t> </a:t>
            </a:r>
            <a:r>
              <a:rPr lang="da-DK" dirty="0" err="1"/>
              <a:t>structure</a:t>
            </a:r>
            <a:r>
              <a:rPr lang="da-DK" dirty="0"/>
              <a:t> to </a:t>
            </a:r>
            <a:r>
              <a:rPr lang="da-DK" dirty="0" err="1"/>
              <a:t>organize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code</a:t>
            </a:r>
            <a:endParaRPr lang="da-DK" dirty="0"/>
          </a:p>
          <a:p>
            <a:pPr lvl="1"/>
            <a:r>
              <a:rPr lang="da-DK" dirty="0"/>
              <a:t>… but </a:t>
            </a:r>
            <a:r>
              <a:rPr lang="da-DK" dirty="0" err="1"/>
              <a:t>ignore</a:t>
            </a:r>
            <a:r>
              <a:rPr lang="da-DK" dirty="0"/>
              <a:t> it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loading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the </a:t>
            </a:r>
            <a:r>
              <a:rPr lang="da-DK" dirty="0" err="1"/>
              <a:t>workspace</a:t>
            </a:r>
            <a:endParaRPr lang="da-DK" dirty="0"/>
          </a:p>
          <a:p>
            <a:r>
              <a:rPr lang="da-DK" dirty="0"/>
              <a:t>No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structure</a:t>
            </a:r>
            <a:r>
              <a:rPr lang="da-DK" dirty="0"/>
              <a:t> is </a:t>
            </a:r>
            <a:r>
              <a:rPr lang="da-DK" dirty="0" err="1"/>
              <a:t>created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41ECA-A800-6A2E-3768-20F76C25B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58235D8-87CE-6B16-F4FE-CC082501599D}"/>
              </a:ext>
            </a:extLst>
          </p:cNvPr>
          <p:cNvSpPr txBox="1">
            <a:spLocks/>
          </p:cNvSpPr>
          <p:nvPr/>
        </p:nvSpPr>
        <p:spPr>
          <a:xfrm>
            <a:off x="779244" y="3247985"/>
            <a:ext cx="6192003" cy="208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400" kern="1200" dirty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1800" kern="1200" dirty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1400" kern="1200" dirty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  <a:t>       ]</a:t>
            </a:r>
            <a:r>
              <a:rPr lang="en-US" sz="1200" dirty="0" err="1">
                <a:latin typeface="APL385 Unicode" panose="020B0709000202000203" pitchFamily="49" charset="0"/>
                <a:cs typeface="Calibri" panose="020F0502020204030204" pitchFamily="34" charset="0"/>
              </a:rPr>
              <a:t>link.create</a:t>
            </a:r>
            <a: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  <a:t> # c:\tmp\linkdemo -flatten</a:t>
            </a:r>
            <a:b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  <a:t>Linked: # ←→ c:\tmp\linkdemo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  <a:t>      )</a:t>
            </a:r>
            <a:r>
              <a:rPr lang="en-US" sz="1200" dirty="0" err="1">
                <a:latin typeface="APL385 Unicode" panose="020B0709000202000203" pitchFamily="49" charset="0"/>
                <a:cs typeface="Calibri" panose="020F0502020204030204" pitchFamily="34" charset="0"/>
              </a:rPr>
              <a:t>fns</a:t>
            </a:r>
            <a:b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</a:br>
            <a: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  <a:t>Main    Mean    Root    </a:t>
            </a:r>
            <a:r>
              <a:rPr lang="en-US" sz="1200" dirty="0" err="1">
                <a:latin typeface="APL385 Unicode" panose="020B0709000202000203" pitchFamily="49" charset="0"/>
                <a:cs typeface="Calibri" panose="020F0502020204030204" pitchFamily="34" charset="0"/>
              </a:rPr>
              <a:t>StdDev</a:t>
            </a:r>
            <a:r>
              <a:rPr lang="en-US" sz="1200" dirty="0">
                <a:latin typeface="APL385 Unicode" panose="020B0709000202000203" pitchFamily="49" charset="0"/>
                <a:cs typeface="Calibri" panose="020F0502020204030204" pitchFamily="34" charset="0"/>
              </a:rPr>
              <a:t> </a:t>
            </a:r>
            <a:endParaRPr lang="en-GB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A6B4F-866C-B77F-F7A4-BAC326C2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21" y="1634988"/>
            <a:ext cx="7543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3BA-356E-47CB-B344-D87EE596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vs. Workspaces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8B1F2-1264-42C4-BB32-4524936D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B5D1D-4678-4854-B39E-A93FB045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96" y="1226007"/>
            <a:ext cx="4211692" cy="24309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A0965-C65A-408C-B295-17C7A220C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626" y="1912697"/>
            <a:ext cx="4759791" cy="25942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089DED-9714-49C1-96FC-97CFB83BA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04647"/>
            <a:ext cx="2627479" cy="14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3BA-356E-47CB-B344-D87EE596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Workspaces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7CCCC-E218-4495-9A4D-1671A8E5AB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8B1F2-1264-42C4-BB32-4524936D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B5D1D-4678-4854-B39E-A93FB045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96" y="1226007"/>
            <a:ext cx="4211692" cy="2430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D77C3-EE4A-4CB7-8382-2BC6FA1F8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150" y="742829"/>
            <a:ext cx="4577219" cy="2439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335A92-E255-4803-9842-45A27EA64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150" y="742829"/>
            <a:ext cx="4577219" cy="24392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A6500D-7221-46FB-85EB-0C9DF4783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443"/>
          <a:stretch/>
        </p:blipFill>
        <p:spPr>
          <a:xfrm>
            <a:off x="1736387" y="1635646"/>
            <a:ext cx="7112066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8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3BA-356E-47CB-B344-D87EE596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Workspaces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7CCCC-E218-4495-9A4D-1671A8E5AB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8B1F2-1264-42C4-BB32-4524936D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B5D1D-4678-4854-B39E-A93FB045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96" y="1226007"/>
            <a:ext cx="4211692" cy="2430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D77C3-EE4A-4CB7-8382-2BC6FA1F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50" y="731010"/>
            <a:ext cx="4577219" cy="2462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335A92-E255-4803-9842-45A27EA64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150" y="743499"/>
            <a:ext cx="4577219" cy="2437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A6500D-7221-46FB-85EB-0C9DF4783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855"/>
          <a:stretch/>
        </p:blipFill>
        <p:spPr>
          <a:xfrm>
            <a:off x="1736387" y="1635646"/>
            <a:ext cx="7112066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74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3BA-356E-47CB-B344-D87EE596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Workspaces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7CCCC-E218-4495-9A4D-1671A8E5AB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8B1F2-1264-42C4-BB32-4524936D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B5D1D-4678-4854-B39E-A93FB045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96" y="1226007"/>
            <a:ext cx="4211692" cy="2430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D77C3-EE4A-4CB7-8382-2BC6FA1F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50" y="731010"/>
            <a:ext cx="4577219" cy="2462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335A92-E255-4803-9842-45A27EA64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150" y="743499"/>
            <a:ext cx="4577219" cy="2437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A6500D-7221-46FB-85EB-0C9DF4783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008"/>
          <a:stretch/>
        </p:blipFill>
        <p:spPr>
          <a:xfrm>
            <a:off x="1736387" y="1635646"/>
            <a:ext cx="7112066" cy="2646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5809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13BA-356E-47CB-B344-D87EE596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Workspaces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7CCCC-E218-4495-9A4D-1671A8E5AB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8B1F2-1264-42C4-BB32-4524936D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B5D1D-4678-4854-B39E-A93FB045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96" y="1226007"/>
            <a:ext cx="4211692" cy="2430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D77C3-EE4A-4CB7-8382-2BC6FA1F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50" y="731010"/>
            <a:ext cx="4577219" cy="2462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335A92-E255-4803-9842-45A27EA64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150" y="743499"/>
            <a:ext cx="4577219" cy="2437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A6500D-7221-46FB-85EB-0C9DF4783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85"/>
          <a:stretch/>
        </p:blipFill>
        <p:spPr>
          <a:xfrm>
            <a:off x="1736387" y="1635646"/>
            <a:ext cx="7112066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1871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CD85-760C-48A6-BD05-C7868818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"Bootstrap" Workspace</a:t>
            </a: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CA7B9-9E08-4269-89AB-92D40E4F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077"/>
            <a:ext cx="9144000" cy="2599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D2E117-5362-40D8-89BF-761A7813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3" y="1336077"/>
            <a:ext cx="5703256" cy="37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F1D9D-064A-5111-D2F8-C4455DEF28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A6AD6-2553-40AF-9D7B-94871AFF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To declare that your source is in </a:t>
            </a:r>
            <a:r>
              <a:rPr lang="en-US" dirty="0">
                <a:latin typeface="APL385 Unicode" panose="020B0709000202000203" pitchFamily="49" charset="0"/>
              </a:rPr>
              <a:t>C:\linkdemo</a:t>
            </a:r>
          </a:p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]</a:t>
            </a:r>
            <a:r>
              <a:rPr lang="en-US" dirty="0" err="1">
                <a:latin typeface="APL385 Unicode" panose="020B0709000202000203" pitchFamily="49" charset="0"/>
              </a:rPr>
              <a:t>link.create</a:t>
            </a:r>
            <a:r>
              <a:rPr lang="en-US" dirty="0">
                <a:latin typeface="APL385 Unicode" panose="020B0709000202000203" pitchFamily="49" charset="0"/>
              </a:rPr>
              <a:t>   #   C:\linkdemo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/>
              <a:t>To import code that you do not intend to modify, from </a:t>
            </a:r>
            <a:r>
              <a:rPr lang="en-US" dirty="0">
                <a:latin typeface="APL385 Unicode" panose="020B0709000202000203" pitchFamily="49" charset="0"/>
              </a:rPr>
              <a:t>C:\linkdemo\myapp</a:t>
            </a:r>
            <a:r>
              <a:rPr lang="en-US" dirty="0"/>
              <a:t> into the namespace "</a:t>
            </a:r>
            <a:r>
              <a:rPr lang="en-US" dirty="0" err="1"/>
              <a:t>myapp</a:t>
            </a:r>
            <a:r>
              <a:rPr lang="en-US" dirty="0"/>
              <a:t>":</a:t>
            </a:r>
          </a:p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]</a:t>
            </a:r>
            <a:r>
              <a:rPr lang="en-US" dirty="0" err="1">
                <a:latin typeface="APL385 Unicode" panose="020B0709000202000203" pitchFamily="49" charset="0"/>
              </a:rPr>
              <a:t>link.import</a:t>
            </a:r>
            <a:r>
              <a:rPr lang="en-US" dirty="0">
                <a:latin typeface="APL385 Unicode" panose="020B0709000202000203" pitchFamily="49" charset="0"/>
              </a:rPr>
              <a:t>   </a:t>
            </a:r>
            <a:r>
              <a:rPr lang="en-US" dirty="0" err="1">
                <a:latin typeface="APL385 Unicode" panose="020B0709000202000203" pitchFamily="49" charset="0"/>
              </a:rPr>
              <a:t>myapp</a:t>
            </a:r>
            <a:r>
              <a:rPr lang="en-US" dirty="0">
                <a:latin typeface="APL385 Unicode" panose="020B0709000202000203" pitchFamily="49" charset="0"/>
              </a:rPr>
              <a:t>   C:\linkdemo\myapp</a:t>
            </a:r>
          </a:p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/>
              <a:t>… and then proceed to use APL normally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… but without having to remember to type )SAVE at the end of your day.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17A7B8-8A09-4910-A6F2-9E053B3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you need to Know about Link…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35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414F-C0EE-4A06-B2B1-C6512F91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Workspaces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A41D-FE82-4A48-812C-3042AA20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 for</a:t>
            </a:r>
          </a:p>
          <a:p>
            <a:pPr lvl="1"/>
            <a:r>
              <a:rPr lang="en-US" dirty="0"/>
              <a:t>Pausing work</a:t>
            </a:r>
          </a:p>
          <a:p>
            <a:pPr lvl="1"/>
            <a:r>
              <a:rPr lang="en-US" dirty="0"/>
              <a:t>Crash analysis</a:t>
            </a:r>
          </a:p>
          <a:p>
            <a:r>
              <a:rPr lang="en-US" dirty="0"/>
              <a:t>Not recommended as</a:t>
            </a:r>
          </a:p>
          <a:p>
            <a:pPr lvl="1"/>
            <a:r>
              <a:rPr lang="en-US" dirty="0"/>
              <a:t>Storage for source code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DF2A4-F274-4B48-9C7D-C366F72567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6FCFC-1D1B-4238-973B-20BBD7A8D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93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B92E-34FA-4684-B8AC-768F9C43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63" y="71169"/>
            <a:ext cx="7005527" cy="685535"/>
          </a:xfrm>
        </p:spPr>
        <p:txBody>
          <a:bodyPr/>
          <a:lstStyle/>
          <a:p>
            <a:r>
              <a:rPr lang="en-US" dirty="0"/>
              <a:t>Launching using Text Only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5267-3619-41FE-9D90-6EDFEB225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E9920-BBDA-4EB4-9305-9FDCD51CFDE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53E9D-619B-48D6-8366-E5C120070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0E91D-1A0B-4993-856D-58168BFD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209"/>
            <a:ext cx="9144000" cy="3785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B08C5-011E-4153-A8F1-4DCD4EC2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37" y="472065"/>
            <a:ext cx="2610214" cy="3972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2ECDF-DF6A-419E-9C86-34AFC4F5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028" y="1171607"/>
            <a:ext cx="5756318" cy="36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9EB2-82C7-46F3-B01A-F2C465D3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Directory is passed to Run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7DFF-305A-49F1-A498-1D2B10431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1D26-380E-4598-A348-9B32233D791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93641-402F-4958-BA0B-97EF7027E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92160-E8DF-450E-8AC1-68535669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449170"/>
            <a:ext cx="9143998" cy="3171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C75F-EBDD-43CF-BB4B-1710B071D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199150"/>
            <a:ext cx="2610214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2736-7D1F-4399-8FFE-A8841F6D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Launching from Shell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415A-7F20-42E9-BE3F-E470B21A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7344816" cy="315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LOAD="/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/c/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linkdemo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DK" dirty="0">
              <a:cs typeface="Courier New" panose="02070309020205020404" pitchFamily="49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F46F7-986B-4E85-8D2F-64DB89D2D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4201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0553-D61F-4842-BB32-FF2E0612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GitHub, VS Code + Link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DB77-7D85-42A3-8DF9-286998E11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92493-D0DC-4D09-B9F8-7FC8590865B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1CAD3-368F-46A6-9D5E-565FE9019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DD818-C204-4A28-B5FB-0AD61D13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89" y="636535"/>
            <a:ext cx="2610214" cy="3972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867FD-46E1-44FB-8BC1-5ECF78247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509"/>
          <a:stretch/>
        </p:blipFill>
        <p:spPr>
          <a:xfrm>
            <a:off x="0" y="1327999"/>
            <a:ext cx="5348405" cy="2487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C2D196-D010-456B-A0D2-1BE20C12E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968531"/>
            <a:ext cx="73342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E566-DFA9-41B8-8189-7591E7EE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68553-01AF-4416-9B22-CC894896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82E76-21B9-4065-9E5F-AB2355307A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8EE8D-6E80-4954-9928-DA2EF0A9C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5B947-1F37-4B5D-9D5F-70F55F4A9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378"/>
            <a:ext cx="9144000" cy="43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751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AD3D-1741-4335-B502-29F98BAA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F26B-E8EC-4B11-8AD0-6646A538A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27AE4-309D-4049-BE4C-D4EFB745D6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8D453-DF43-4BD5-A278-15085C96B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AA5CB-C3F0-46D7-95DF-280CDA6A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" y="0"/>
            <a:ext cx="715279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1DE1-6A6E-4169-86B7-8A378911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748D-9703-4A1D-BD51-C18C68EB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809F6-4FC9-4BD9-90B7-24A90411EEA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55E20-5E25-46D6-8D5D-4677B22703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30174-1C76-42AD-A701-13BE2945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4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1C5C-3BFC-4BB5-BD0A-BEB3D3C3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4D3AE-D158-4F46-ABFC-5D9B8CBD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047A6-831C-4C89-99E3-BF39E8C014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42E47-DC8C-4860-932E-31E3BE221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3B3FE-14F1-42A6-9A9D-1F979DFFA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05" y="-8138"/>
            <a:ext cx="8942226" cy="51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166B-A830-4051-9503-7B662AF8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72808" cy="685535"/>
          </a:xfrm>
        </p:spPr>
        <p:txBody>
          <a:bodyPr/>
          <a:lstStyle/>
          <a:p>
            <a:r>
              <a:rPr lang="en-US" dirty="0"/>
              <a:t>Highlights of Link 3.0 (</a:t>
            </a:r>
            <a:r>
              <a:rPr lang="en-US" dirty="0" err="1"/>
              <a:t>Dyalog</a:t>
            </a:r>
            <a:r>
              <a:rPr lang="en-US" dirty="0"/>
              <a:t> 18.2)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5EC1-E80E-4884-A900-D52521A4F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LOAD=</a:t>
            </a:r>
          </a:p>
          <a:p>
            <a:r>
              <a:rPr lang="en-US" dirty="0"/>
              <a:t>Handles "Resync" of saved workspaces</a:t>
            </a:r>
          </a:p>
          <a:p>
            <a:r>
              <a:rPr lang="en-US" dirty="0"/>
              <a:t>Supports names that differ only in case using "case coding"</a:t>
            </a:r>
          </a:p>
          <a:p>
            <a:pPr marL="0" indent="0">
              <a:buNone/>
            </a:pPr>
            <a:endParaRPr lang="en-US" dirty="0"/>
          </a:p>
          <a:p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3BB89-FDC4-495C-B0A0-13EDE06387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AE640-FB22-4281-B895-59797F213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C3EC5-3578-48F8-8F17-2B17CAF4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428346"/>
            <a:ext cx="5608129" cy="17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8FF61-9280-3C62-28B6-0DC06D8E7C4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415A-7F20-42E9-BE3F-E470B21AB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Under Linux, you can use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LINK_DIR="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linkdemo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endParaRPr lang="en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62736-7D1F-4399-8FFE-A8841F6D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 Demo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3FB7B-AAEB-4713-8264-FFD39FBAC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5" y="359213"/>
            <a:ext cx="9109430" cy="44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1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677681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Link v4.0 Highlights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/>
              <a:t>Configuration Files (</a:t>
            </a:r>
            <a:r>
              <a:rPr lang="da-DK" b="1" dirty="0" err="1"/>
              <a:t>incl</a:t>
            </a:r>
            <a:r>
              <a:rPr lang="da-DK" b="1" dirty="0"/>
              <a:t> "Global" </a:t>
            </a:r>
            <a:r>
              <a:rPr lang="da-DK" b="1" dirty="0" err="1"/>
              <a:t>config</a:t>
            </a:r>
            <a:r>
              <a:rPr lang="da-DK" b="1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a single Class or </a:t>
            </a:r>
            <a:r>
              <a:rPr lang="da-DK" dirty="0" err="1"/>
              <a:t>Namespace</a:t>
            </a:r>
            <a:r>
              <a:rPr lang="da-DK" dirty="0"/>
              <a:t> file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As </a:t>
            </a:r>
            <a:r>
              <a:rPr lang="da-DK" dirty="0" err="1"/>
              <a:t>opposed</a:t>
            </a:r>
            <a:r>
              <a:rPr lang="da-DK" dirty="0"/>
              <a:t> to a folder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/</a:t>
            </a:r>
            <a:r>
              <a:rPr lang="da-DK" dirty="0" err="1"/>
              <a:t>Export</a:t>
            </a:r>
            <a:r>
              <a:rPr lang="da-DK" dirty="0"/>
              <a:t>/Import default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none </a:t>
            </a:r>
            <a:r>
              <a:rPr lang="da-DK" dirty="0" err="1"/>
              <a:t>supplied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Support for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, matrices and </a:t>
            </a:r>
            <a:r>
              <a:rPr lang="da-DK" dirty="0" err="1"/>
              <a:t>vec</a:t>
            </a:r>
            <a:r>
              <a:rPr lang="da-DK" dirty="0"/>
              <a:t>-of-</a:t>
            </a:r>
            <a:r>
              <a:rPr lang="da-DK" dirty="0" err="1"/>
              <a:t>vecs</a:t>
            </a:r>
            <a:r>
              <a:rPr lang="da-DK" dirty="0"/>
              <a:t> in simple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APL interpreter to load user </a:t>
            </a:r>
            <a:r>
              <a:rPr lang="da-DK" dirty="0" err="1"/>
              <a:t>code</a:t>
            </a:r>
            <a:r>
              <a:rPr lang="da-DK" dirty="0"/>
              <a:t> at startup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Array Notation </a:t>
            </a:r>
            <a:r>
              <a:rPr lang="da-DK" dirty="0" err="1"/>
              <a:t>processing</a:t>
            </a:r>
            <a:r>
              <a:rPr lang="da-DK" dirty="0"/>
              <a:t> done in C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v4.0 (</a:t>
            </a:r>
            <a:r>
              <a:rPr lang="da-DK" dirty="0" err="1"/>
              <a:t>Dyalog</a:t>
            </a:r>
            <a:r>
              <a:rPr lang="da-DK" dirty="0"/>
              <a:t> v19.0)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894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Link v4.0 Highlights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Configuration Files (</a:t>
            </a:r>
            <a:r>
              <a:rPr lang="da-DK" dirty="0" err="1"/>
              <a:t>incl</a:t>
            </a:r>
            <a:r>
              <a:rPr lang="da-DK" dirty="0"/>
              <a:t> "Global" </a:t>
            </a:r>
            <a:r>
              <a:rPr lang="da-DK" dirty="0" err="1"/>
              <a:t>config</a:t>
            </a:r>
            <a:r>
              <a:rPr lang="da-DK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a single Class or </a:t>
            </a:r>
            <a:r>
              <a:rPr lang="da-DK" dirty="0" err="1"/>
              <a:t>Namespace</a:t>
            </a:r>
            <a:r>
              <a:rPr lang="da-DK" dirty="0"/>
              <a:t> file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As </a:t>
            </a:r>
            <a:r>
              <a:rPr lang="da-DK" dirty="0" err="1"/>
              <a:t>opposed</a:t>
            </a:r>
            <a:r>
              <a:rPr lang="da-DK" dirty="0"/>
              <a:t> to a folder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/</a:t>
            </a:r>
            <a:r>
              <a:rPr lang="da-DK" dirty="0" err="1"/>
              <a:t>Export</a:t>
            </a:r>
            <a:r>
              <a:rPr lang="da-DK" dirty="0"/>
              <a:t>/Import default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none </a:t>
            </a:r>
            <a:r>
              <a:rPr lang="da-DK" dirty="0" err="1"/>
              <a:t>supplied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Support for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, matrices and </a:t>
            </a:r>
            <a:r>
              <a:rPr lang="da-DK" dirty="0" err="1"/>
              <a:t>vec</a:t>
            </a:r>
            <a:r>
              <a:rPr lang="da-DK" dirty="0"/>
              <a:t>-of-</a:t>
            </a:r>
            <a:r>
              <a:rPr lang="da-DK" dirty="0" err="1"/>
              <a:t>vecs</a:t>
            </a:r>
            <a:r>
              <a:rPr lang="da-DK" dirty="0"/>
              <a:t> in simple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APL interpreter to load user </a:t>
            </a:r>
            <a:r>
              <a:rPr lang="da-DK" dirty="0" err="1"/>
              <a:t>code</a:t>
            </a:r>
            <a:r>
              <a:rPr lang="da-DK" dirty="0"/>
              <a:t> at startup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Road </a:t>
            </a:r>
            <a:r>
              <a:rPr lang="da-DK" dirty="0" err="1"/>
              <a:t>Map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6D14F-CCA4-E17C-CA65-0094708E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7" y="0"/>
            <a:ext cx="87985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72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90F3A-DD17-5333-2AAF-A384CD90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9E9F-6D47-9D3A-436F-C705C2CDEA3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281B5F-1083-5B23-4EC9-FCF35104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6A56D-E7F0-AAF1-3B61-D2ECD8DB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7" y="0"/>
            <a:ext cx="8798566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0726D-4451-C868-0569-E0F4B4BE9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7" y="0"/>
            <a:ext cx="8798566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ACB29-1E39-BE39-C98E-68C8299D60CF}"/>
              </a:ext>
            </a:extLst>
          </p:cNvPr>
          <p:cNvSpPr/>
          <p:nvPr/>
        </p:nvSpPr>
        <p:spPr>
          <a:xfrm>
            <a:off x="2221396" y="2902226"/>
            <a:ext cx="2589143" cy="541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677681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Link v4.0 Highlights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Configuration Files (</a:t>
            </a:r>
            <a:r>
              <a:rPr lang="da-DK" dirty="0" err="1"/>
              <a:t>incl</a:t>
            </a:r>
            <a:r>
              <a:rPr lang="da-DK" dirty="0"/>
              <a:t> "Global" </a:t>
            </a:r>
            <a:r>
              <a:rPr lang="da-DK" dirty="0" err="1"/>
              <a:t>config</a:t>
            </a:r>
            <a:r>
              <a:rPr lang="da-DK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/>
              <a:t>Link a single Class or </a:t>
            </a:r>
            <a:r>
              <a:rPr lang="da-DK" b="1" dirty="0" err="1"/>
              <a:t>Namespace</a:t>
            </a:r>
            <a:r>
              <a:rPr lang="da-DK" b="1" dirty="0"/>
              <a:t> file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b="1" dirty="0"/>
              <a:t>As </a:t>
            </a:r>
            <a:r>
              <a:rPr lang="da-DK" b="1" dirty="0" err="1"/>
              <a:t>opposed</a:t>
            </a:r>
            <a:r>
              <a:rPr lang="da-DK" b="1" dirty="0"/>
              <a:t> to a folder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 err="1"/>
              <a:t>Create</a:t>
            </a:r>
            <a:r>
              <a:rPr lang="da-DK" b="1" dirty="0"/>
              <a:t>/</a:t>
            </a:r>
            <a:r>
              <a:rPr lang="da-DK" b="1" dirty="0" err="1"/>
              <a:t>Export</a:t>
            </a:r>
            <a:r>
              <a:rPr lang="da-DK" b="1" dirty="0"/>
              <a:t>/Import default to </a:t>
            </a:r>
            <a:r>
              <a:rPr lang="da-DK" b="1" dirty="0" err="1"/>
              <a:t>current</a:t>
            </a:r>
            <a:r>
              <a:rPr lang="da-DK" b="1" dirty="0"/>
              <a:t> </a:t>
            </a:r>
            <a:r>
              <a:rPr lang="da-DK" b="1" dirty="0" err="1"/>
              <a:t>namespace</a:t>
            </a:r>
            <a:r>
              <a:rPr lang="da-DK" b="1" dirty="0"/>
              <a:t> </a:t>
            </a:r>
            <a:r>
              <a:rPr lang="da-DK" b="1" dirty="0" err="1"/>
              <a:t>if</a:t>
            </a:r>
            <a:r>
              <a:rPr lang="da-DK" b="1" dirty="0"/>
              <a:t> none </a:t>
            </a:r>
            <a:r>
              <a:rPr lang="da-DK" b="1" dirty="0" err="1"/>
              <a:t>supplied</a:t>
            </a:r>
            <a:endParaRPr lang="da-DK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Support for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, matrices and </a:t>
            </a:r>
            <a:r>
              <a:rPr lang="da-DK" dirty="0" err="1"/>
              <a:t>vec</a:t>
            </a:r>
            <a:r>
              <a:rPr lang="da-DK" dirty="0"/>
              <a:t>-of-</a:t>
            </a:r>
            <a:r>
              <a:rPr lang="da-DK" dirty="0" err="1"/>
              <a:t>vecs</a:t>
            </a:r>
            <a:r>
              <a:rPr lang="da-DK" dirty="0"/>
              <a:t> in simple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APL interpreter to load user </a:t>
            </a:r>
            <a:r>
              <a:rPr lang="da-DK" dirty="0" err="1"/>
              <a:t>code</a:t>
            </a:r>
            <a:r>
              <a:rPr lang="da-DK" dirty="0"/>
              <a:t> at startup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Array Notation </a:t>
            </a:r>
            <a:r>
              <a:rPr lang="da-DK" dirty="0" err="1"/>
              <a:t>processing</a:t>
            </a:r>
            <a:r>
              <a:rPr lang="da-DK" dirty="0"/>
              <a:t> done in 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v4.0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19182-7802-91C6-FB43-96D1BBBF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781" y="0"/>
            <a:ext cx="78293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677681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Link v4.0 Highlights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Configuration Files (</a:t>
            </a:r>
            <a:r>
              <a:rPr lang="da-DK" dirty="0" err="1"/>
              <a:t>incl</a:t>
            </a:r>
            <a:r>
              <a:rPr lang="da-DK" dirty="0"/>
              <a:t> "Global" </a:t>
            </a:r>
            <a:r>
              <a:rPr lang="da-DK" dirty="0" err="1"/>
              <a:t>config</a:t>
            </a:r>
            <a:r>
              <a:rPr lang="da-DK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a single Class or </a:t>
            </a:r>
            <a:r>
              <a:rPr lang="da-DK" dirty="0" err="1"/>
              <a:t>Namespace</a:t>
            </a:r>
            <a:r>
              <a:rPr lang="da-DK" dirty="0"/>
              <a:t> file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As </a:t>
            </a:r>
            <a:r>
              <a:rPr lang="da-DK" dirty="0" err="1"/>
              <a:t>opposed</a:t>
            </a:r>
            <a:r>
              <a:rPr lang="da-DK" dirty="0"/>
              <a:t> to a folder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/</a:t>
            </a:r>
            <a:r>
              <a:rPr lang="da-DK" dirty="0" err="1"/>
              <a:t>Export</a:t>
            </a:r>
            <a:r>
              <a:rPr lang="da-DK" dirty="0"/>
              <a:t>/Import default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none </a:t>
            </a:r>
            <a:r>
              <a:rPr lang="da-DK" dirty="0" err="1"/>
              <a:t>supplied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/>
              <a:t>Support for </a:t>
            </a:r>
            <a:r>
              <a:rPr lang="da-DK" b="1" dirty="0" err="1"/>
              <a:t>character</a:t>
            </a:r>
            <a:r>
              <a:rPr lang="da-DK" b="1" dirty="0"/>
              <a:t> </a:t>
            </a:r>
            <a:r>
              <a:rPr lang="da-DK" b="1" dirty="0" err="1"/>
              <a:t>vectors</a:t>
            </a:r>
            <a:r>
              <a:rPr lang="da-DK" b="1" dirty="0"/>
              <a:t>, matrices and </a:t>
            </a:r>
            <a:r>
              <a:rPr lang="da-DK" b="1" dirty="0" err="1"/>
              <a:t>vec</a:t>
            </a:r>
            <a:r>
              <a:rPr lang="da-DK" b="1" dirty="0"/>
              <a:t>-of-</a:t>
            </a:r>
            <a:r>
              <a:rPr lang="da-DK" b="1" dirty="0" err="1"/>
              <a:t>vecs</a:t>
            </a:r>
            <a:r>
              <a:rPr lang="da-DK" b="1" dirty="0"/>
              <a:t> in simple </a:t>
            </a:r>
            <a:r>
              <a:rPr lang="da-DK" b="1" dirty="0" err="1"/>
              <a:t>text</a:t>
            </a:r>
            <a:r>
              <a:rPr lang="da-DK" b="1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APL interpreter to load user </a:t>
            </a:r>
            <a:r>
              <a:rPr lang="da-DK" dirty="0" err="1"/>
              <a:t>code</a:t>
            </a:r>
            <a:r>
              <a:rPr lang="da-DK" dirty="0"/>
              <a:t> at startup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Array Notation </a:t>
            </a:r>
            <a:r>
              <a:rPr lang="da-DK" dirty="0" err="1"/>
              <a:t>processing</a:t>
            </a:r>
            <a:r>
              <a:rPr lang="da-DK" dirty="0"/>
              <a:t> done in 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v4.0 (</a:t>
            </a:r>
            <a:r>
              <a:rPr lang="da-DK" dirty="0" err="1"/>
              <a:t>Dyalog</a:t>
            </a:r>
            <a:r>
              <a:rPr lang="da-DK" dirty="0"/>
              <a:t> v19.0)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76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B87495-F627-0FF7-ACFC-8F63951E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Character</a:t>
            </a:r>
            <a:r>
              <a:rPr lang="da-DK" dirty="0"/>
              <a:t> Arrays in "Simple" Files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B3C87-DA6B-F66E-3EAA-63C63E93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841"/>
            <a:ext cx="9144000" cy="3221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8977C-1191-15CF-784A-484B162E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087" y="1616003"/>
            <a:ext cx="3068955" cy="2809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714BCF-5637-9769-F0A5-5C99B161C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476" y="1978819"/>
            <a:ext cx="3365131" cy="276897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F8FEFD0-2BBB-9A2B-4781-942B689F8816}"/>
              </a:ext>
            </a:extLst>
          </p:cNvPr>
          <p:cNvSpPr/>
          <p:nvPr/>
        </p:nvSpPr>
        <p:spPr>
          <a:xfrm>
            <a:off x="5123622" y="2971800"/>
            <a:ext cx="298174" cy="2385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677681" cy="32420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Link v4.0 Highlights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Configuration Files (</a:t>
            </a:r>
            <a:r>
              <a:rPr lang="da-DK" dirty="0" err="1"/>
              <a:t>incl</a:t>
            </a:r>
            <a:r>
              <a:rPr lang="da-DK" dirty="0"/>
              <a:t> "Global" </a:t>
            </a:r>
            <a:r>
              <a:rPr lang="da-DK" dirty="0" err="1"/>
              <a:t>config</a:t>
            </a:r>
            <a:r>
              <a:rPr lang="da-DK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a single Class or </a:t>
            </a:r>
            <a:r>
              <a:rPr lang="da-DK" dirty="0" err="1"/>
              <a:t>Namespace</a:t>
            </a:r>
            <a:r>
              <a:rPr lang="da-DK" dirty="0"/>
              <a:t> file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As </a:t>
            </a:r>
            <a:r>
              <a:rPr lang="da-DK" dirty="0" err="1"/>
              <a:t>opposed</a:t>
            </a:r>
            <a:r>
              <a:rPr lang="da-DK" dirty="0"/>
              <a:t> to a folder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/</a:t>
            </a:r>
            <a:r>
              <a:rPr lang="da-DK" dirty="0" err="1"/>
              <a:t>Export</a:t>
            </a:r>
            <a:r>
              <a:rPr lang="da-DK" dirty="0"/>
              <a:t>/Import default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none </a:t>
            </a:r>
            <a:r>
              <a:rPr lang="da-DK" dirty="0" err="1"/>
              <a:t>supplied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Support for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, matrices and </a:t>
            </a:r>
            <a:r>
              <a:rPr lang="da-DK" dirty="0" err="1"/>
              <a:t>vec</a:t>
            </a:r>
            <a:r>
              <a:rPr lang="da-DK" dirty="0"/>
              <a:t>-of-</a:t>
            </a:r>
            <a:r>
              <a:rPr lang="da-DK" dirty="0" err="1"/>
              <a:t>vecs</a:t>
            </a:r>
            <a:r>
              <a:rPr lang="da-DK" dirty="0"/>
              <a:t> in simple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/>
              <a:t>Link </a:t>
            </a:r>
            <a:r>
              <a:rPr lang="da-DK" b="1" dirty="0" err="1"/>
              <a:t>now</a:t>
            </a:r>
            <a:r>
              <a:rPr lang="da-DK" b="1" dirty="0"/>
              <a:t> </a:t>
            </a:r>
            <a:r>
              <a:rPr lang="da-DK" b="1" dirty="0" err="1"/>
              <a:t>being</a:t>
            </a:r>
            <a:r>
              <a:rPr lang="da-DK" b="1" dirty="0"/>
              <a:t> </a:t>
            </a:r>
            <a:r>
              <a:rPr lang="da-DK" b="1" dirty="0" err="1"/>
              <a:t>used</a:t>
            </a:r>
            <a:r>
              <a:rPr lang="da-DK" b="1" dirty="0"/>
              <a:t> by APL interpreter to load user </a:t>
            </a:r>
            <a:r>
              <a:rPr lang="da-DK" b="1" dirty="0" err="1"/>
              <a:t>code</a:t>
            </a:r>
            <a:r>
              <a:rPr lang="da-DK" b="1" dirty="0"/>
              <a:t> at startup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/>
              <a:t>Array Notation </a:t>
            </a:r>
            <a:r>
              <a:rPr lang="da-DK" b="1" dirty="0" err="1"/>
              <a:t>processing</a:t>
            </a:r>
            <a:r>
              <a:rPr lang="da-DK" b="1" dirty="0"/>
              <a:t> done in 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v4.0 (</a:t>
            </a:r>
            <a:r>
              <a:rPr lang="da-DK" dirty="0" err="1"/>
              <a:t>Dyalog</a:t>
            </a:r>
            <a:r>
              <a:rPr lang="da-DK" dirty="0"/>
              <a:t> v19.0)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895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BA6AC-0927-43AE-84B7-8CC7F61E20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358" y="1264925"/>
            <a:ext cx="6435367" cy="28796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Link 5 &amp; 6</a:t>
            </a:r>
          </a:p>
          <a:p>
            <a:r>
              <a:rPr lang="en-US" dirty="0"/>
              <a:t>Crawler which will periodically compare workspace to source folders</a:t>
            </a:r>
          </a:p>
          <a:p>
            <a:pPr lvl="1"/>
            <a:r>
              <a:rPr lang="en-US" dirty="0"/>
              <a:t>Reduces / avoids need for .NET "File System Watcher"</a:t>
            </a:r>
          </a:p>
          <a:p>
            <a:pPr lvl="1"/>
            <a:r>
              <a:rPr lang="en-US" dirty="0"/>
              <a:t>Postponed from v3.0 to v4.0, and now from v4.0 to v5.0</a:t>
            </a:r>
          </a:p>
          <a:p>
            <a:r>
              <a:rPr lang="en-US" dirty="0"/>
              <a:t>"Create a proper API"</a:t>
            </a:r>
          </a:p>
          <a:p>
            <a:pPr lvl="1"/>
            <a:r>
              <a:rPr lang="en-US" dirty="0"/>
              <a:t>Probably v6.0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Road </a:t>
            </a:r>
            <a:r>
              <a:rPr lang="da-DK" dirty="0" err="1"/>
              <a:t>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203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F6B6-8F53-4A97-AE11-27DA3F4E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3575-2FCF-4C9F-AE98-B0E5B5B4A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88267-810C-4492-9728-FC3F6DFD4C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BDD64-CA7B-4B99-A513-B21E90D04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03516-9A26-4FB7-93D2-46DB6F98E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6704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14DB9A-A928-4E6B-B345-5865B777A4E9}"/>
              </a:ext>
            </a:extLst>
          </p:cNvPr>
          <p:cNvSpPr/>
          <p:nvPr/>
        </p:nvSpPr>
        <p:spPr>
          <a:xfrm>
            <a:off x="2771800" y="2067694"/>
            <a:ext cx="432048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54178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2612-4BE0-4851-9A2F-75560B12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85FF-C9B1-4453-B7BB-FE9C5307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FE23A-90F4-4ED0-9BED-77BD136E3A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8CD82-0B61-4B87-B293-F95624C77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D7D0B-DF60-424B-B799-E8333557C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762" y="-13014"/>
            <a:ext cx="7501543" cy="51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1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62C7C-0434-5509-04C3-091FDAB25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B1BDA-4EC7-4D91-A967-F0773677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93880" cy="685535"/>
          </a:xfrm>
        </p:spPr>
        <p:txBody>
          <a:bodyPr/>
          <a:lstStyle/>
          <a:p>
            <a:r>
              <a:rPr lang="en-US" dirty="0"/>
              <a:t>Workspace + Source are </a:t>
            </a:r>
            <a:r>
              <a:rPr lang="en-US" dirty="0" err="1"/>
              <a:t>Synchronised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CC6B6-7F41-4A46-9EA7-F9CB2321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"/>
          <a:stretch/>
        </p:blipFill>
        <p:spPr>
          <a:xfrm>
            <a:off x="219909" y="1104587"/>
            <a:ext cx="5953915" cy="2934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2640E-AE51-483A-98D1-C460BE740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52" y="2142172"/>
            <a:ext cx="6677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91C0-7D77-64DC-EEDA-87E61AA5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Recommended</a:t>
            </a:r>
            <a:r>
              <a:rPr lang="da-DK" dirty="0"/>
              <a:t> Viewing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CBFA-AD4B-91B3-D415-17A630C5A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9A77A-7094-33A0-57DE-C824ADFF5F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1CF8D-FFB8-A7FF-51C9-63DA7FD46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649E0-35C9-15D2-69AD-6EAF0348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41" y="953191"/>
            <a:ext cx="6216755" cy="62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15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2D2-2416-EF39-9974-FF7A55F6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BCF3-524F-75A1-8E29-4318E2D3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Link enables the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valuable</a:t>
            </a:r>
            <a:r>
              <a:rPr lang="da-DK" dirty="0"/>
              <a:t> 3rd party </a:t>
            </a:r>
            <a:r>
              <a:rPr lang="da-DK" dirty="0" err="1"/>
              <a:t>tools</a:t>
            </a:r>
            <a:r>
              <a:rPr lang="da-DK" dirty="0"/>
              <a:t> with APL source</a:t>
            </a:r>
          </a:p>
          <a:p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give </a:t>
            </a:r>
            <a:r>
              <a:rPr lang="da-DK" dirty="0" err="1"/>
              <a:t>you</a:t>
            </a:r>
            <a:r>
              <a:rPr lang="da-DK" dirty="0"/>
              <a:t> MUCH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</a:t>
            </a:r>
            <a:r>
              <a:rPr lang="da-DK" dirty="0" err="1"/>
              <a:t>your</a:t>
            </a:r>
            <a:r>
              <a:rPr lang="da-DK" dirty="0"/>
              <a:t> source </a:t>
            </a:r>
            <a:r>
              <a:rPr lang="da-DK" dirty="0" err="1"/>
              <a:t>code</a:t>
            </a:r>
            <a:endParaRPr lang="da-DK" dirty="0"/>
          </a:p>
          <a:p>
            <a:r>
              <a:rPr lang="da-DK" dirty="0"/>
              <a:t>… all </a:t>
            </a:r>
            <a:r>
              <a:rPr lang="da-DK"/>
              <a:t>without</a:t>
            </a:r>
            <a:r>
              <a:rPr lang="da-DK" dirty="0"/>
              <a:t> </a:t>
            </a:r>
            <a:r>
              <a:rPr lang="da-DK" dirty="0" err="1"/>
              <a:t>losing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of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Inalienable</a:t>
            </a:r>
            <a:r>
              <a:rPr lang="da-DK" dirty="0"/>
              <a:t> Rights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49129-0208-47D9-F242-7F156155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DBB4925-EF96-B060-7059-227D177FF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181" y="1246007"/>
            <a:ext cx="2121292" cy="20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62C7C-0434-5509-04C3-091FDAB25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Changes made "in APL" </a:t>
            </a:r>
            <a:r>
              <a:rPr lang="da-DK" dirty="0" err="1"/>
              <a:t>using</a:t>
            </a:r>
            <a:r>
              <a:rPr lang="da-DK" dirty="0"/>
              <a:t> the APL Editor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b="1" dirty="0" err="1"/>
              <a:t>immediately</a:t>
            </a:r>
            <a:r>
              <a:rPr lang="da-DK" dirty="0"/>
              <a:t> </a:t>
            </a:r>
            <a:r>
              <a:rPr lang="da-DK" dirty="0" err="1"/>
              <a:t>written</a:t>
            </a:r>
            <a:r>
              <a:rPr lang="da-DK" dirty="0"/>
              <a:t> to file</a:t>
            </a:r>
          </a:p>
          <a:p>
            <a:r>
              <a:rPr lang="da-DK" dirty="0"/>
              <a:t>Changes made to the files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external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(editors, source </a:t>
            </a:r>
            <a:r>
              <a:rPr lang="da-DK" dirty="0" err="1"/>
              <a:t>code</a:t>
            </a:r>
            <a:r>
              <a:rPr lang="da-DK" dirty="0"/>
              <a:t> management systems, </a:t>
            </a:r>
            <a:r>
              <a:rPr lang="da-DK" dirty="0" err="1"/>
              <a:t>etc</a:t>
            </a:r>
            <a:r>
              <a:rPr lang="da-DK" dirty="0"/>
              <a:t>)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b="1" dirty="0" err="1"/>
              <a:t>immediately</a:t>
            </a:r>
            <a:r>
              <a:rPr lang="da-DK" dirty="0"/>
              <a:t> </a:t>
            </a:r>
            <a:r>
              <a:rPr lang="da-DK" dirty="0" err="1"/>
              <a:t>brought</a:t>
            </a:r>
            <a:r>
              <a:rPr lang="da-DK" dirty="0"/>
              <a:t> in to the </a:t>
            </a:r>
            <a:r>
              <a:rPr lang="da-DK" dirty="0" err="1"/>
              <a:t>workspace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B1BDA-4EC7-4D91-A967-F0773677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93880" cy="685535"/>
          </a:xfrm>
        </p:spPr>
        <p:txBody>
          <a:bodyPr/>
          <a:lstStyle/>
          <a:p>
            <a:r>
              <a:rPr lang="en-US" dirty="0"/>
              <a:t>Workspace + Source are </a:t>
            </a:r>
            <a:r>
              <a:rPr lang="en-US" dirty="0" err="1"/>
              <a:t>Synchronised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934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E8FA29A-F78E-412F-98C4-8A789552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491544" cy="685535"/>
          </a:xfrm>
        </p:spPr>
        <p:txBody>
          <a:bodyPr/>
          <a:lstStyle/>
          <a:p>
            <a:r>
              <a:rPr lang="en-US" dirty="0"/>
              <a:t>"Run with Dyalog" calls function Run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5325B-5DAF-43DA-B834-FAAB0FC4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30516"/>
            <a:ext cx="4534533" cy="1600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5BCF91-8242-4839-9E10-1C571063E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1786097"/>
            <a:ext cx="5266581" cy="28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2736-7D1F-4399-8FFE-A8841F6D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from Shell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415A-7F20-42E9-BE3F-E470B21A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0" y="1482629"/>
            <a:ext cx="6192003" cy="315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LOAD="blah"</a:t>
            </a:r>
            <a:br>
              <a:rPr lang="en-US" dirty="0">
                <a:cs typeface="Courier New" panose="02070309020205020404" pitchFamily="49" charset="0"/>
              </a:rPr>
            </a:br>
            <a:endParaRPr lang="en-DK" dirty="0">
              <a:cs typeface="Courier New" panose="02070309020205020404" pitchFamily="49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F46F7-986B-4E85-8D2F-64DB89D2D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8A1D2-106B-4837-9BC8-17EBFAC37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0"/>
          <a:stretch/>
        </p:blipFill>
        <p:spPr>
          <a:xfrm>
            <a:off x="9112" y="2241903"/>
            <a:ext cx="9144000" cy="19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2736-7D1F-4399-8FFE-A8841F6D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from Shell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415A-7F20-42E9-BE3F-E470B21A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0" y="1482629"/>
            <a:ext cx="6192003" cy="315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LOAD="blah"</a:t>
            </a:r>
            <a:br>
              <a:rPr lang="en-US" dirty="0">
                <a:cs typeface="Courier New" panose="02070309020205020404" pitchFamily="49" charset="0"/>
              </a:rPr>
            </a:br>
            <a:endParaRPr lang="en-DK" dirty="0">
              <a:cs typeface="Courier New" panose="02070309020205020404" pitchFamily="49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F46F7-986B-4E85-8D2F-64DB89D2D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8A1D2-106B-4837-9BC8-17EBFAC3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" y="2241902"/>
            <a:ext cx="9144000" cy="478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DFB7F-CE0A-4D74-BB7E-547222701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4861" y="2639371"/>
            <a:ext cx="8049319" cy="23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38570</TotalTime>
  <Words>1258</Words>
  <Application>Microsoft Office PowerPoint</Application>
  <PresentationFormat>On-screen Show (16:9)</PresentationFormat>
  <Paragraphs>170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Wingdings 2</vt:lpstr>
      <vt:lpstr>Sarabun</vt:lpstr>
      <vt:lpstr>Arial</vt:lpstr>
      <vt:lpstr>Wingdings</vt:lpstr>
      <vt:lpstr>Calibri</vt:lpstr>
      <vt:lpstr>APL385 Unicode</vt:lpstr>
      <vt:lpstr>Courier New</vt:lpstr>
      <vt:lpstr>Office Theme</vt:lpstr>
      <vt:lpstr>Introduction to Link</vt:lpstr>
      <vt:lpstr>What is Link?</vt:lpstr>
      <vt:lpstr>All you need to Know about Link…</vt:lpstr>
      <vt:lpstr>Time for a Demo</vt:lpstr>
      <vt:lpstr>Workspace + Source are Synchronised</vt:lpstr>
      <vt:lpstr>Workspace + Source are Synchronised</vt:lpstr>
      <vt:lpstr>"Run with Dyalog" calls function Run</vt:lpstr>
      <vt:lpstr>Launching from Shell</vt:lpstr>
      <vt:lpstr>Launching from Shell</vt:lpstr>
      <vt:lpstr>Command Shell, Continued…</vt:lpstr>
      <vt:lpstr>Launching from Shell</vt:lpstr>
      <vt:lpstr>Load but do not Run …</vt:lpstr>
      <vt:lpstr>Converting an Existing System</vt:lpstr>
      <vt:lpstr>Exporting (from WS to File)</vt:lpstr>
      <vt:lpstr>[System] Variables</vt:lpstr>
      <vt:lpstr>-sysvars</vt:lpstr>
      <vt:lpstr>]link.create   replaces  )LOAD</vt:lpstr>
      <vt:lpstr>Adding Structure</vt:lpstr>
      <vt:lpstr>Adding Structure</vt:lpstr>
      <vt:lpstr>OR…</vt:lpstr>
      <vt:lpstr>Adding Structure</vt:lpstr>
      <vt:lpstr>Adding Structure</vt:lpstr>
      <vt:lpstr>The –flatten switch</vt:lpstr>
      <vt:lpstr>Link vs. Workspaces</vt:lpstr>
      <vt:lpstr>Saved Workspaces</vt:lpstr>
      <vt:lpstr>Saved Workspaces</vt:lpstr>
      <vt:lpstr>Saved Workspaces</vt:lpstr>
      <vt:lpstr>Saved Workspaces</vt:lpstr>
      <vt:lpstr>Optional "Bootstrap" Workspace</vt:lpstr>
      <vt:lpstr>Saved Workspaces</vt:lpstr>
      <vt:lpstr>Launching using Text Only</vt:lpstr>
      <vt:lpstr>Launch Directory is passed to Run</vt:lpstr>
      <vt:lpstr>Reminder: Launching from Shell</vt:lpstr>
      <vt:lpstr>GitHub, VS Code + Link</vt:lpstr>
      <vt:lpstr>PowerPoint Presentation</vt:lpstr>
      <vt:lpstr>Documentation</vt:lpstr>
      <vt:lpstr>PowerPoint Presentation</vt:lpstr>
      <vt:lpstr>PowerPoint Presentation</vt:lpstr>
      <vt:lpstr>Highlights of Link 3.0 (Dyalog 18.2)</vt:lpstr>
      <vt:lpstr>Link v4.0 (Dyalog v19.0)</vt:lpstr>
      <vt:lpstr>Link Road Map</vt:lpstr>
      <vt:lpstr>PowerPoint Presentation</vt:lpstr>
      <vt:lpstr>Link v4.0</vt:lpstr>
      <vt:lpstr>Link v4.0 (Dyalog v19.0)</vt:lpstr>
      <vt:lpstr>Character Arrays in "Simple" Files</vt:lpstr>
      <vt:lpstr>Link v4.0 (Dyalog v19.0)</vt:lpstr>
      <vt:lpstr>Link Road Map</vt:lpstr>
      <vt:lpstr>PowerPoint Presentation</vt:lpstr>
      <vt:lpstr>PowerPoint Presentation</vt:lpstr>
      <vt:lpstr>Recommended Viewing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293</cp:revision>
  <dcterms:created xsi:type="dcterms:W3CDTF">2019-07-25T11:46:05Z</dcterms:created>
  <dcterms:modified xsi:type="dcterms:W3CDTF">2023-12-11T21:29:33Z</dcterms:modified>
</cp:coreProperties>
</file>