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62" r:id="rId2"/>
    <p:sldId id="981" r:id="rId3"/>
    <p:sldId id="267" r:id="rId4"/>
    <p:sldId id="282" r:id="rId5"/>
    <p:sldId id="983" r:id="rId6"/>
    <p:sldId id="268" r:id="rId7"/>
    <p:sldId id="283" r:id="rId8"/>
    <p:sldId id="275" r:id="rId9"/>
    <p:sldId id="982" r:id="rId10"/>
    <p:sldId id="1028" r:id="rId11"/>
    <p:sldId id="1027" r:id="rId12"/>
    <p:sldId id="1029" r:id="rId13"/>
    <p:sldId id="1030" r:id="rId14"/>
    <p:sldId id="1031" r:id="rId15"/>
    <p:sldId id="1032" r:id="rId16"/>
    <p:sldId id="1034" r:id="rId17"/>
    <p:sldId id="1033" r:id="rId18"/>
    <p:sldId id="1035" r:id="rId19"/>
    <p:sldId id="989" r:id="rId20"/>
    <p:sldId id="280" r:id="rId21"/>
    <p:sldId id="314" r:id="rId22"/>
    <p:sldId id="315" r:id="rId23"/>
    <p:sldId id="317" r:id="rId24"/>
    <p:sldId id="318" r:id="rId25"/>
    <p:sldId id="316" r:id="rId26"/>
    <p:sldId id="319" r:id="rId27"/>
    <p:sldId id="322" r:id="rId28"/>
    <p:sldId id="323" r:id="rId29"/>
    <p:sldId id="984" r:id="rId30"/>
    <p:sldId id="988" r:id="rId31"/>
    <p:sldId id="985" r:id="rId32"/>
    <p:sldId id="986" r:id="rId33"/>
    <p:sldId id="281" r:id="rId34"/>
    <p:sldId id="284" r:id="rId35"/>
    <p:sldId id="286" r:id="rId36"/>
    <p:sldId id="978" r:id="rId37"/>
    <p:sldId id="288" r:id="rId38"/>
    <p:sldId id="974" r:id="rId39"/>
    <p:sldId id="975" r:id="rId40"/>
    <p:sldId id="976" r:id="rId41"/>
    <p:sldId id="979" r:id="rId42"/>
    <p:sldId id="326" r:id="rId43"/>
    <p:sldId id="327" r:id="rId44"/>
    <p:sldId id="295" r:id="rId45"/>
    <p:sldId id="292" r:id="rId46"/>
    <p:sldId id="293" r:id="rId47"/>
    <p:sldId id="294" r:id="rId48"/>
    <p:sldId id="298" r:id="rId49"/>
    <p:sldId id="299" r:id="rId50"/>
    <p:sldId id="300" r:id="rId51"/>
    <p:sldId id="1036" r:id="rId52"/>
    <p:sldId id="304" r:id="rId53"/>
    <p:sldId id="306" r:id="rId54"/>
    <p:sldId id="307" r:id="rId55"/>
    <p:sldId id="991" r:id="rId56"/>
    <p:sldId id="992" r:id="rId57"/>
    <p:sldId id="993" r:id="rId58"/>
    <p:sldId id="994" r:id="rId59"/>
    <p:sldId id="995" r:id="rId60"/>
    <p:sldId id="996" r:id="rId61"/>
    <p:sldId id="998" r:id="rId62"/>
    <p:sldId id="997" r:id="rId63"/>
    <p:sldId id="999" r:id="rId64"/>
    <p:sldId id="1037" r:id="rId65"/>
    <p:sldId id="1000" r:id="rId66"/>
    <p:sldId id="1001" r:id="rId67"/>
    <p:sldId id="1003" r:id="rId68"/>
    <p:sldId id="1004" r:id="rId69"/>
    <p:sldId id="1005" r:id="rId70"/>
    <p:sldId id="1006" r:id="rId71"/>
    <p:sldId id="340" r:id="rId72"/>
    <p:sldId id="1013" r:id="rId73"/>
    <p:sldId id="1014" r:id="rId74"/>
    <p:sldId id="342" r:id="rId75"/>
    <p:sldId id="1007" r:id="rId76"/>
    <p:sldId id="1008" r:id="rId77"/>
    <p:sldId id="1009" r:id="rId78"/>
    <p:sldId id="1010" r:id="rId79"/>
    <p:sldId id="1012" r:id="rId80"/>
    <p:sldId id="346" r:id="rId81"/>
    <p:sldId id="1019" r:id="rId82"/>
    <p:sldId id="352" r:id="rId83"/>
    <p:sldId id="1017" r:id="rId84"/>
    <p:sldId id="1018" r:id="rId85"/>
    <p:sldId id="1016" r:id="rId86"/>
    <p:sldId id="1020" r:id="rId87"/>
    <p:sldId id="1039" r:id="rId88"/>
    <p:sldId id="977" r:id="rId89"/>
    <p:sldId id="1022" r:id="rId90"/>
    <p:sldId id="1023" r:id="rId91"/>
    <p:sldId id="980" r:id="rId92"/>
    <p:sldId id="1024" r:id="rId93"/>
    <p:sldId id="973" r:id="rId94"/>
    <p:sldId id="1026" r:id="rId95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98"/>
    </p:embeddedFont>
    <p:embeddedFont>
      <p:font typeface="APL385 Unicode" panose="020B0709000202000203" pitchFamily="49" charset="0"/>
      <p:regular r:id="rId99"/>
    </p:embeddedFont>
    <p:embeddedFont>
      <p:font typeface="Atkinson Hyperlegible" pitchFamily="50" charset="0"/>
      <p:regular r:id="rId100"/>
      <p:bold r:id="rId101"/>
      <p:italic r:id="rId102"/>
      <p:boldItalic r:id="rId103"/>
    </p:embeddedFont>
    <p:embeddedFont>
      <p:font typeface="Calibri" panose="020F0502020204030204" pitchFamily="34" charset="0"/>
      <p:regular r:id="rId99"/>
      <p:bold r:id="rId99"/>
      <p:italic r:id="rId99"/>
      <p:boldItalic r:id="rId99"/>
    </p:embeddedFont>
    <p:embeddedFont>
      <p:font typeface="MV Boli" panose="02000500030200090000" pitchFamily="2" charset="0"/>
      <p:regular r:id="rId104"/>
    </p:embeddedFont>
    <p:embeddedFont>
      <p:font typeface="Sarabun" panose="00000500000000000000" pitchFamily="2" charset="-34"/>
      <p:regular r:id="rId105"/>
      <p:bold r:id="rId106"/>
      <p:italic r:id="rId107"/>
      <p:boldItalic r:id="rId108"/>
    </p:embeddedFont>
    <p:embeddedFont>
      <p:font typeface="Sarabun ExtraBold" panose="00000900000000000000" pitchFamily="2" charset="-34"/>
      <p:bold r:id="rId109"/>
      <p:boldItalic r:id="rId110"/>
    </p:embeddedFont>
    <p:embeddedFont>
      <p:font typeface="Wingdings 2" panose="05020102010507070707" pitchFamily="18" charset="2"/>
      <p:regular r:id="rId9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928ABD"/>
    <a:srgbClr val="B9B4D5"/>
    <a:srgbClr val="FDFDF5"/>
    <a:srgbClr val="3B475E"/>
    <a:srgbClr val="BBB5D6"/>
    <a:srgbClr val="FFFFFF"/>
    <a:srgbClr val="ACC1FE"/>
    <a:srgbClr val="AEC2FF"/>
    <a:srgbClr val="5A6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6" autoAdjust="0"/>
    <p:restoredTop sz="95508" autoAdjust="0"/>
  </p:normalViewPr>
  <p:slideViewPr>
    <p:cSldViewPr snapToGrid="0">
      <p:cViewPr varScale="1">
        <p:scale>
          <a:sx n="137" d="100"/>
          <a:sy n="137" d="100"/>
        </p:scale>
        <p:origin x="45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font" Target="fonts/font9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5.fntdata"/><Relationship Id="rId108" Type="http://schemas.openxmlformats.org/officeDocument/2006/relationships/font" Target="fonts/font10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8.fntdata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NULL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104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1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20/01/2022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81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92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065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850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887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348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211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726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327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018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95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847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296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248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288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31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309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094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991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295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317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99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24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906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304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30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145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0720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3828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04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95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075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00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6933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186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984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324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589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8324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9058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5683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11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5238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33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5522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084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060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3954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7035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7660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0293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4932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2697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080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35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3975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64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4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51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74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24" name="Picture 2" descr="C:\Users\fiona\Desktop\Computer.png">
            <a:extLst>
              <a:ext uri="{FF2B5EF4-FFF2-40B4-BE49-F238E27FC236}">
                <a16:creationId xmlns:a16="http://schemas.microsoft.com/office/drawing/2014/main" id="{F22D7D76-1350-4D18-B964-2F5D328CA8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933902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6F512E2-31FF-4B40-A876-99A0126F24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364" y="1195403"/>
            <a:ext cx="8363272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3235149-6E0E-4785-AA0A-DAACC2C03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364" y="401463"/>
            <a:ext cx="8363272" cy="684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6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Computing Check Digits – Fast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F2AA1-2116-4182-A569-DA54ACB2CADA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ezoid 7">
            <a:extLst>
              <a:ext uri="{FF2B5EF4-FFF2-40B4-BE49-F238E27FC236}">
                <a16:creationId xmlns:a16="http://schemas.microsoft.com/office/drawing/2014/main" id="{39DA3E42-AD70-4871-956F-998FEA10B7D9}"/>
              </a:ext>
            </a:extLst>
          </p:cNvPr>
          <p:cNvSpPr/>
          <p:nvPr userDrawn="1"/>
        </p:nvSpPr>
        <p:spPr>
          <a:xfrm flipH="1">
            <a:off x="8388419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0" name="Trapezoid 7">
            <a:extLst>
              <a:ext uri="{FF2B5EF4-FFF2-40B4-BE49-F238E27FC236}">
                <a16:creationId xmlns:a16="http://schemas.microsoft.com/office/drawing/2014/main" id="{49FF7BEB-831B-42DA-9D92-B7D3AB259A88}"/>
              </a:ext>
            </a:extLst>
          </p:cNvPr>
          <p:cNvSpPr/>
          <p:nvPr userDrawn="1"/>
        </p:nvSpPr>
        <p:spPr>
          <a:xfrm>
            <a:off x="7996302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B0378C-9A27-40A4-BAEB-3AA757F03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410B3-B5E9-461D-93AB-2C42DA621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8F46C-86E0-44F1-8A54-85FDBB560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Computing Check Digits – Fast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46246C-98C1-4124-B5D5-A64BD2833673}"/>
              </a:ext>
            </a:extLst>
          </p:cNvPr>
          <p:cNvSpPr txBox="1">
            <a:spLocks/>
          </p:cNvSpPr>
          <p:nvPr/>
        </p:nvSpPr>
        <p:spPr>
          <a:xfrm>
            <a:off x="0" y="4745354"/>
            <a:ext cx="914400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uFill>
                  <a:solidFill>
                    <a:schemeClr val="bg1"/>
                  </a:solidFill>
                </a:uFill>
                <a:latin typeface="Sarabun" panose="00000500000000000000" pitchFamily="2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r>
              <a:rPr lang="en-GB" sz="1600" dirty="0">
                <a:solidFill>
                  <a:srgbClr val="928ABD"/>
                </a:solidFill>
                <a:uFill>
                  <a:solidFill>
                    <a:schemeClr val="bg1"/>
                  </a:solidFill>
                </a:uFill>
                <a:latin typeface="Sarabun" panose="00000500000000000000" pitchFamily="2" charset="-34"/>
              </a:rPr>
              <a:t> – </a:t>
            </a:r>
            <a:r>
              <a:rPr lang="en-US" sz="1600" dirty="0">
                <a:solidFill>
                  <a:srgbClr val="928ABD"/>
                </a:solidFill>
                <a:uFill>
                  <a:solidFill>
                    <a:schemeClr val="bg1"/>
                  </a:solidFill>
                </a:uFill>
                <a:latin typeface="Sarabun" panose="00000500000000000000" pitchFamily="2" charset="-34"/>
              </a:rPr>
              <a:t>chat.stackexchange.com/transcript/message/60136793</a:t>
            </a:r>
          </a:p>
        </p:txBody>
      </p:sp>
    </p:spTree>
    <p:extLst>
      <p:ext uri="{BB962C8B-B14F-4D97-AF65-F5344CB8AC3E}">
        <p14:creationId xmlns:p14="http://schemas.microsoft.com/office/powerpoint/2010/main" val="48413307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30	9	32	7	30	45	8	18	10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—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73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30	9	32	7	30	45	8	18	10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—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Repeat steps 2–7 with ten digits</a:t>
            </a:r>
            <a:r>
              <a:rPr lang="en-GB" spc="-300" dirty="0">
                <a:cs typeface="Sarabun" panose="00000500000000000000" pitchFamily="2" charset="-34"/>
              </a:rPr>
              <a:t>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245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4925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11	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  <a:tab pos="798195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Repeat steps 2–7 with ten digits</a:t>
            </a:r>
            <a:r>
              <a:rPr lang="en-GB" spc="-300" dirty="0">
                <a:cs typeface="Sarabun" panose="00000500000000000000" pitchFamily="2" charset="-34"/>
              </a:rPr>
              <a:t>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987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4925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11	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  <a:tab pos="798195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33	10	36	8	35	54	10	24	15	18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Repeat steps 2–7 with ten digits</a:t>
            </a:r>
            <a:r>
              <a:rPr lang="en-GB" spc="-300" dirty="0">
                <a:cs typeface="Sarabun" panose="00000500000000000000" pitchFamily="2" charset="-34"/>
              </a:rPr>
              <a:t>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6009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4925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11	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  <a:tab pos="798195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33	10	36	8	35	54	10	24	15	18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1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Repeat steps 2–7 with ten digits</a:t>
            </a:r>
            <a:r>
              <a:rPr lang="en-GB" spc="-300" dirty="0">
                <a:cs typeface="Sarabun" panose="00000500000000000000" pitchFamily="2" charset="-34"/>
              </a:rPr>
              <a:t>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703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4925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11	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  <a:tab pos="798195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33	10	36	8	35	54	10	24	15	18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1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0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									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Repeat steps 2–7 with ten digits</a:t>
            </a:r>
            <a:r>
              <a:rPr lang="en-GB" spc="-300" dirty="0">
                <a:cs typeface="Sarabun" panose="00000500000000000000" pitchFamily="2" charset="-34"/>
              </a:rPr>
              <a:t>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280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4925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11	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  <a:tab pos="798195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33	10	36	8	35	54	10	24	15	18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1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0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							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—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Repeat steps 2–7 with ten digits</a:t>
            </a:r>
            <a:r>
              <a:rPr lang="en-GB" spc="-300" dirty="0">
                <a:cs typeface="Sarabun" panose="00000500000000000000" pitchFamily="2" charset="-34"/>
              </a:rPr>
              <a:t>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791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4925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11	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  <a:tab pos="798195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33	10	36	8	35	54	10	24	15	18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1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							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—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	0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Repeat steps 2–7 with ten digits</a:t>
            </a:r>
            <a:r>
              <a:rPr lang="en-GB" spc="-300" dirty="0">
                <a:cs typeface="Sarabun" panose="00000500000000000000" pitchFamily="2" charset="-34"/>
              </a:rPr>
              <a:t>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31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4925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11	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  <a:tab pos="798195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33	10	36	8	35	54	10	24	15	18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1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									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							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—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u="heavy" dirty="0"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u="heavy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 ExtraBold" panose="00000900000000000000" pitchFamily="2" charset="-34"/>
              </a:rPr>
              <a:t>9	0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Repeat steps 2–7 with ten digits</a:t>
            </a:r>
            <a:r>
              <a:rPr lang="en-GB" spc="-300" dirty="0">
                <a:cs typeface="Sarabun" panose="00000500000000000000" pitchFamily="2" charset="-34"/>
              </a:rPr>
              <a:t>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	</a:t>
            </a:r>
            <a:r>
              <a:rPr lang="en-GB" dirty="0">
                <a:latin typeface="APL385 Unicode" panose="020B0709000202000203" pitchFamily="49" charset="0"/>
                <a:cs typeface="Sarabun ExtraBold" panose="00000900000000000000" pitchFamily="2" charset="-34"/>
              </a:rPr>
              <a:t>9</a:t>
            </a:r>
            <a:endParaRPr lang="en-GB" spc="-300" dirty="0"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9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0" indent="0" defTabSz="360000">
              <a:spcAft>
                <a:spcPts val="0"/>
              </a:spcAft>
              <a:buSzPct val="100000"/>
              <a:buNone/>
              <a:tabLst>
                <a:tab pos="4320000" algn="l"/>
              </a:tabLst>
            </a:pP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0" indent="0" defTabSz="360000">
              <a:spcAft>
                <a:spcPts val="0"/>
              </a:spcAft>
              <a:buSzPct val="100000"/>
              <a:buNone/>
              <a:tabLst>
                <a:tab pos="4319588" algn="l"/>
                <a:tab pos="4754563" algn="ctr"/>
              </a:tabLst>
            </a:pPr>
            <a:r>
              <a:rPr lang="en-GB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10	9	8	7	6	5	4	3	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F0182261-A756-4CF2-9DD7-DC6199FF3372}"/>
              </a:ext>
            </a:extLst>
          </p:cNvPr>
          <p:cNvSpPr txBox="1"/>
          <p:nvPr/>
        </p:nvSpPr>
        <p:spPr>
          <a:xfrm>
            <a:off x="5005485" y="1165923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1480" normalizeH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 ExtraBold" panose="00000900000000000000" pitchFamily="2" charset="-34"/>
                <a:ea typeface="+mn-ea"/>
                <a:cs typeface="Sarabun ExtraBold" panose="00000900000000000000" pitchFamily="2" charset="-34"/>
              </a:rPr>
              <a:t>314159265</a:t>
            </a:r>
            <a:r>
              <a:rPr lang="en-GB" sz="3200" spc="148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endParaRPr lang="en-GB" sz="2400" spc="148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6583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84232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algn="ctr"/>
            <a:r>
              <a:rPr lang="en-GB" sz="2400" b="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↓</a:t>
            </a:r>
            <a:endParaRPr lang="en-GB" sz="2400" dirty="0">
              <a:solidFill>
                <a:srgbClr val="ED7F00"/>
              </a:solidFill>
              <a:latin typeface="APL385 Unicode" panose="020B0709000202000203" pitchFamily="49" charset="0"/>
            </a:endParaRPr>
          </a:p>
          <a:p>
            <a:pPr algn="ctr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{⍵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⍪(t≠10)×t←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  <a:p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algn="ctr"/>
            <a:r>
              <a:rPr lang="en-GB" sz="2400" dirty="0">
                <a:solidFill>
                  <a:srgbClr val="ED7F00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Speed-up by a factor of 500</a:t>
            </a:r>
          </a:p>
        </p:txBody>
      </p:sp>
    </p:spTree>
    <p:extLst>
      <p:ext uri="{BB962C8B-B14F-4D97-AF65-F5344CB8AC3E}">
        <p14:creationId xmlns:p14="http://schemas.microsoft.com/office/powerpoint/2010/main" val="262757312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F106BCE3-D917-4F46-B9D5-12B8FA4A9320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4C0EBCBD-E261-43B6-BEC5-44A84DA40A2C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51937780-D615-4A1C-AB75-D8E27CC630F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  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F5959DDB-3E0A-477A-8ABC-9161926E83A6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        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3819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28" grpId="0" animBg="1"/>
      <p:bldP spid="29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        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7768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</a:t>
            </a:r>
            <a:r>
              <a:rPr lang="en-GB" sz="2400" u="sng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</a:t>
            </a:r>
            <a:r>
              <a:rPr lang="en-GB" sz="2400" dirty="0">
                <a:latin typeface="APL385 Unicode" panose="020B0709000202000203" pitchFamily="49" charset="0"/>
              </a:rPr>
              <a:t>        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Number">
            <a:extLst>
              <a:ext uri="{FF2B5EF4-FFF2-40B4-BE49-F238E27FC236}">
                <a16:creationId xmlns:a16="http://schemas.microsoft.com/office/drawing/2014/main" id="{A721980B-5A88-458D-9F04-AEA44CA29D82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812102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u="sng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</a:t>
            </a:r>
            <a:r>
              <a:rPr lang="en-GB" sz="2400" dirty="0">
                <a:latin typeface="APL385 Unicode" panose="020B0709000202000203" pitchFamily="49" charset="0"/>
              </a:rPr>
              <a:t>        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8447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u="sng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</a:t>
            </a: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u="sng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   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42865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</a:t>
            </a:r>
            <a:r>
              <a:rPr lang="en-GB" sz="2400" u="dotted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</a:t>
            </a:r>
            <a:r>
              <a:rPr lang="en-GB" sz="2400" dirty="0">
                <a:latin typeface="APL385 Unicode" panose="020B0709000202000203" pitchFamily="49" charset="0"/>
              </a:rPr>
              <a:t>        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64704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u="dbl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</a:t>
            </a:r>
            <a:r>
              <a:rPr lang="en-GB" sz="2400" dirty="0">
                <a:latin typeface="APL385 Unicode" panose="020B0709000202000203" pitchFamily="49" charset="0"/>
              </a:rPr>
              <a:t>        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80769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u="dbl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</a:t>
            </a: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u="dbl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54307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54A3F6CE-BDC6-448A-B27C-BF1455BBCA85}"/>
              </a:ext>
            </a:extLst>
          </p:cNvPr>
          <p:cNvSpPr txBox="1"/>
          <p:nvPr/>
        </p:nvSpPr>
        <p:spPr>
          <a:xfrm>
            <a:off x="3567626" y="200855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46909AF-2D8B-4661-AE2E-2BCA0046E84D}"/>
              </a:ext>
            </a:extLst>
          </p:cNvPr>
          <p:cNvSpPr/>
          <p:nvPr/>
        </p:nvSpPr>
        <p:spPr>
          <a:xfrm rot="16200000">
            <a:off x="3653141" y="1189673"/>
            <a:ext cx="215050" cy="2812132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6131A48-6F08-4393-A734-1F76E5EC1CDD}"/>
              </a:ext>
            </a:extLst>
          </p:cNvPr>
          <p:cNvSpPr txBox="1"/>
          <p:nvPr/>
        </p:nvSpPr>
        <p:spPr>
          <a:xfrm>
            <a:off x="5323833" y="1847615"/>
            <a:ext cx="3514388" cy="6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8412A27-E886-459A-9A77-DC99CCAB9F03}"/>
              </a:ext>
            </a:extLst>
          </p:cNvPr>
          <p:cNvSpPr/>
          <p:nvPr/>
        </p:nvSpPr>
        <p:spPr>
          <a:xfrm rot="16200000">
            <a:off x="6973501" y="944619"/>
            <a:ext cx="215050" cy="3293323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</a:t>
            </a: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2C760-1639-4507-AF0F-89C869D7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905" y="1722952"/>
            <a:ext cx="351769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21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54A3F6CE-BDC6-448A-B27C-BF1455BBCA85}"/>
              </a:ext>
            </a:extLst>
          </p:cNvPr>
          <p:cNvSpPr txBox="1"/>
          <p:nvPr/>
        </p:nvSpPr>
        <p:spPr>
          <a:xfrm>
            <a:off x="3567626" y="200855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46909AF-2D8B-4661-AE2E-2BCA0046E84D}"/>
              </a:ext>
            </a:extLst>
          </p:cNvPr>
          <p:cNvSpPr/>
          <p:nvPr/>
        </p:nvSpPr>
        <p:spPr>
          <a:xfrm rot="16200000">
            <a:off x="3653141" y="1189673"/>
            <a:ext cx="215050" cy="2812132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8412A27-E886-459A-9A77-DC99CCAB9F03}"/>
              </a:ext>
            </a:extLst>
          </p:cNvPr>
          <p:cNvSpPr/>
          <p:nvPr/>
        </p:nvSpPr>
        <p:spPr>
          <a:xfrm rot="16200000">
            <a:off x="6973501" y="944619"/>
            <a:ext cx="215050" cy="3293323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</a:t>
            </a: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Number">
            <a:extLst>
              <a:ext uri="{FF2B5EF4-FFF2-40B4-BE49-F238E27FC236}">
                <a16:creationId xmlns:a16="http://schemas.microsoft.com/office/drawing/2014/main" id="{914ED6EC-C3BC-4C83-97C6-D81BEB3E6277}"/>
              </a:ext>
            </a:extLst>
          </p:cNvPr>
          <p:cNvSpPr txBox="1"/>
          <p:nvPr/>
        </p:nvSpPr>
        <p:spPr>
          <a:xfrm>
            <a:off x="5323833" y="1847615"/>
            <a:ext cx="3514388" cy="6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9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≢⍵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275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B42C48-F13E-4B65-8CA0-4355D7289EAC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53773" cy="3242040"/>
          </a:xfrm>
          <a:prstGeom prst="rect">
            <a:avLst/>
          </a:prstGeom>
        </p:spPr>
        <p:txBody>
          <a:bodyPr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305300" algn="l"/>
              </a:tabLst>
            </a:pPr>
            <a:r>
              <a:rPr lang="en-GB" dirty="0"/>
              <a:t>One day in the APL Orchard (</a:t>
            </a:r>
            <a:r>
              <a:rPr lang="en-GB" dirty="0" err="1"/>
              <a:t>apl.chat</a:t>
            </a:r>
            <a:r>
              <a:rPr lang="en-GB" dirty="0"/>
              <a:t>)…</a:t>
            </a:r>
          </a:p>
          <a:p>
            <a:pPr>
              <a:tabLst>
                <a:tab pos="4305300" algn="l"/>
              </a:tabLst>
            </a:pPr>
            <a:r>
              <a:rPr lang="en-GB" dirty="0"/>
              <a:t>A user presented an implementation</a:t>
            </a:r>
          </a:p>
          <a:p>
            <a:pPr>
              <a:tabLst>
                <a:tab pos="4305300" algn="l"/>
              </a:tabLst>
            </a:pPr>
            <a:r>
              <a:rPr lang="en-GB" dirty="0"/>
              <a:t>“recommendations on how to </a:t>
            </a:r>
            <a:br>
              <a:rPr lang="en-GB" dirty="0"/>
            </a:br>
            <a:r>
              <a:rPr lang="en-GB" dirty="0"/>
              <a:t>  improve it are very welcome”</a:t>
            </a:r>
          </a:p>
          <a:p>
            <a:pPr>
              <a:tabLst>
                <a:tab pos="4305300" algn="l"/>
              </a:tabLst>
            </a:pPr>
            <a:r>
              <a:rPr lang="en-GB" dirty="0"/>
              <a:t>Challenge is on!</a:t>
            </a:r>
          </a:p>
        </p:txBody>
      </p:sp>
      <p:pic>
        <p:nvPicPr>
          <p:cNvPr id="9" name="Card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B45FF7-487B-4A05-A375-52AD766B008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3"/>
          <a:stretch/>
        </p:blipFill>
        <p:spPr>
          <a:xfrm>
            <a:off x="337074" y="331893"/>
            <a:ext cx="6846056" cy="430268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76CDD4A-43AD-4413-923B-D10ABE7FC09D}"/>
              </a:ext>
            </a:extLst>
          </p:cNvPr>
          <p:cNvSpPr/>
          <p:nvPr/>
        </p:nvSpPr>
        <p:spPr>
          <a:xfrm rot="10800000">
            <a:off x="3760102" y="2705725"/>
            <a:ext cx="479686" cy="292307"/>
          </a:xfrm>
          <a:prstGeom prst="rightArrow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77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54A3F6CE-BDC6-448A-B27C-BF1455BBCA85}"/>
              </a:ext>
            </a:extLst>
          </p:cNvPr>
          <p:cNvSpPr txBox="1"/>
          <p:nvPr/>
        </p:nvSpPr>
        <p:spPr>
          <a:xfrm>
            <a:off x="3567626" y="200855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46909AF-2D8B-4661-AE2E-2BCA0046E84D}"/>
              </a:ext>
            </a:extLst>
          </p:cNvPr>
          <p:cNvSpPr/>
          <p:nvPr/>
        </p:nvSpPr>
        <p:spPr>
          <a:xfrm rot="16200000">
            <a:off x="3653141" y="1189673"/>
            <a:ext cx="215050" cy="2812132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8412A27-E886-459A-9A77-DC99CCAB9F03}"/>
              </a:ext>
            </a:extLst>
          </p:cNvPr>
          <p:cNvSpPr/>
          <p:nvPr/>
        </p:nvSpPr>
        <p:spPr>
          <a:xfrm rot="16200000">
            <a:off x="6973501" y="944619"/>
            <a:ext cx="215050" cy="3293323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</a:t>
            </a: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Number">
            <a:extLst>
              <a:ext uri="{FF2B5EF4-FFF2-40B4-BE49-F238E27FC236}">
                <a16:creationId xmlns:a16="http://schemas.microsoft.com/office/drawing/2014/main" id="{AB5B8C02-C82B-4DCD-ADD6-6BA8C9918D8D}"/>
              </a:ext>
            </a:extLst>
          </p:cNvPr>
          <p:cNvSpPr txBox="1"/>
          <p:nvPr/>
        </p:nvSpPr>
        <p:spPr>
          <a:xfrm>
            <a:off x="5323833" y="1847615"/>
            <a:ext cx="3514388" cy="6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1 2 3 4 5 6 7 8 9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⍳≢⍵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7606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54A3F6CE-BDC6-448A-B27C-BF1455BBCA85}"/>
              </a:ext>
            </a:extLst>
          </p:cNvPr>
          <p:cNvSpPr txBox="1"/>
          <p:nvPr/>
        </p:nvSpPr>
        <p:spPr>
          <a:xfrm>
            <a:off x="3567626" y="200855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46909AF-2D8B-4661-AE2E-2BCA0046E84D}"/>
              </a:ext>
            </a:extLst>
          </p:cNvPr>
          <p:cNvSpPr/>
          <p:nvPr/>
        </p:nvSpPr>
        <p:spPr>
          <a:xfrm rot="16200000">
            <a:off x="3653141" y="1189673"/>
            <a:ext cx="215050" cy="2812132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8412A27-E886-459A-9A77-DC99CCAB9F03}"/>
              </a:ext>
            </a:extLst>
          </p:cNvPr>
          <p:cNvSpPr/>
          <p:nvPr/>
        </p:nvSpPr>
        <p:spPr>
          <a:xfrm rot="16200000">
            <a:off x="6973501" y="944619"/>
            <a:ext cx="215050" cy="3293323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</a:t>
            </a: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Number">
            <a:extLst>
              <a:ext uri="{FF2B5EF4-FFF2-40B4-BE49-F238E27FC236}">
                <a16:creationId xmlns:a16="http://schemas.microsoft.com/office/drawing/2014/main" id="{247F9844-AEE2-4C00-8AD0-B227EBCAB517}"/>
              </a:ext>
            </a:extLst>
          </p:cNvPr>
          <p:cNvSpPr txBox="1"/>
          <p:nvPr/>
        </p:nvSpPr>
        <p:spPr>
          <a:xfrm>
            <a:off x="5323833" y="1847615"/>
            <a:ext cx="3514388" cy="6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 9 8 7 6 5 4 3 2 1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⌽⍳≢⍵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4537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2275829" y="2549140"/>
            <a:ext cx="41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1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314159265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33C1775E-B5D3-49A3-8990-E847343223F8}"/>
              </a:ext>
            </a:extLst>
          </p:cNvPr>
          <p:cNvSpPr txBox="1"/>
          <p:nvPr/>
        </p:nvSpPr>
        <p:spPr>
          <a:xfrm>
            <a:off x="5323833" y="2594907"/>
            <a:ext cx="35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6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0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8 7</a:t>
            </a:r>
            <a:r>
              <a:rPr lang="en-GB" sz="28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6</a:t>
            </a:r>
            <a:r>
              <a:rPr kumimoji="0" lang="en-GB" sz="28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5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</a:t>
            </a:r>
            <a:r>
              <a:rPr kumimoji="0" lang="en-GB" sz="26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 </a:t>
            </a:r>
            <a:r>
              <a:rPr kumimoji="0" lang="en-GB" sz="2400" b="0" i="0" u="none" strike="noStrike" kern="1200" cap="none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Sarabun" panose="00000500000000000000" pitchFamily="2" charset="-34"/>
              </a:rPr>
              <a:t>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5100318" y="259490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1845727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1302160" y="2594907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939793" y="2594907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99852518-165D-4A7D-9AD1-133D61059438}"/>
              </a:ext>
            </a:extLst>
          </p:cNvPr>
          <p:cNvSpPr txBox="1"/>
          <p:nvPr/>
        </p:nvSpPr>
        <p:spPr>
          <a:xfrm>
            <a:off x="939793" y="3014000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t≤1:0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E6C2FD17-A29E-4649-BA38-2102D379C642}"/>
              </a:ext>
            </a:extLst>
          </p:cNvPr>
          <p:cNvSpPr txBox="1"/>
          <p:nvPr/>
        </p:nvSpPr>
        <p:spPr>
          <a:xfrm>
            <a:off x="939793" y="3433092"/>
            <a:ext cx="11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11-t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6" name="Number">
            <a:extLst>
              <a:ext uri="{FF2B5EF4-FFF2-40B4-BE49-F238E27FC236}">
                <a16:creationId xmlns:a16="http://schemas.microsoft.com/office/drawing/2014/main" id="{0B192F0C-5DEA-414C-BE2C-D191D99027C7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54A3F6CE-BDC6-448A-B27C-BF1455BBCA85}"/>
              </a:ext>
            </a:extLst>
          </p:cNvPr>
          <p:cNvSpPr txBox="1"/>
          <p:nvPr/>
        </p:nvSpPr>
        <p:spPr>
          <a:xfrm>
            <a:off x="3567626" y="2008557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46909AF-2D8B-4661-AE2E-2BCA0046E84D}"/>
              </a:ext>
            </a:extLst>
          </p:cNvPr>
          <p:cNvSpPr/>
          <p:nvPr/>
        </p:nvSpPr>
        <p:spPr>
          <a:xfrm rot="16200000">
            <a:off x="3653141" y="1189673"/>
            <a:ext cx="215050" cy="2812132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8412A27-E886-459A-9A77-DC99CCAB9F03}"/>
              </a:ext>
            </a:extLst>
          </p:cNvPr>
          <p:cNvSpPr/>
          <p:nvPr/>
        </p:nvSpPr>
        <p:spPr>
          <a:xfrm rot="16200000">
            <a:off x="6973501" y="944619"/>
            <a:ext cx="215050" cy="3293323"/>
          </a:xfrm>
          <a:prstGeom prst="rightBrace">
            <a:avLst>
              <a:gd name="adj1" fmla="val 49452"/>
              <a:gd name="adj2" fmla="val 50000"/>
            </a:avLst>
          </a:prstGeom>
          <a:ln w="25400">
            <a:solidFill>
              <a:srgbClr val="E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B802766-4DBC-4D73-BD4C-0115FE79E375}"/>
              </a:ext>
            </a:extLst>
          </p:cNvPr>
          <p:cNvSpPr txBox="1"/>
          <p:nvPr/>
        </p:nvSpPr>
        <p:spPr>
          <a:xfrm>
            <a:off x="2010464" y="3255598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</a:t>
            </a: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5C764D-A137-412F-9561-74E7F29820DA}"/>
              </a:ext>
            </a:extLst>
          </p:cNvPr>
          <p:cNvSpPr/>
          <p:nvPr/>
        </p:nvSpPr>
        <p:spPr>
          <a:xfrm rot="5400000" flipH="1">
            <a:off x="2345632" y="2448149"/>
            <a:ext cx="509393" cy="2000256"/>
          </a:xfrm>
          <a:prstGeom prst="arc">
            <a:avLst>
              <a:gd name="adj1" fmla="val 16397802"/>
              <a:gd name="adj2" fmla="val 432731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A3690EE-DC63-400B-AACB-D9FA45D95663}"/>
              </a:ext>
            </a:extLst>
          </p:cNvPr>
          <p:cNvSpPr/>
          <p:nvPr/>
        </p:nvSpPr>
        <p:spPr>
          <a:xfrm rot="16200000" flipH="1" flipV="1">
            <a:off x="2395070" y="2451105"/>
            <a:ext cx="523219" cy="2316164"/>
          </a:xfrm>
          <a:prstGeom prst="arc">
            <a:avLst>
              <a:gd name="adj1" fmla="val 16280989"/>
              <a:gd name="adj2" fmla="val 4724162"/>
            </a:avLst>
          </a:prstGeom>
          <a:ln w="25400">
            <a:solidFill>
              <a:srgbClr val="ED7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Number">
            <a:extLst>
              <a:ext uri="{FF2B5EF4-FFF2-40B4-BE49-F238E27FC236}">
                <a16:creationId xmlns:a16="http://schemas.microsoft.com/office/drawing/2014/main" id="{F42A2E8F-DF55-4BCE-91B6-7D114CF0C106}"/>
              </a:ext>
            </a:extLst>
          </p:cNvPr>
          <p:cNvSpPr txBox="1"/>
          <p:nvPr/>
        </p:nvSpPr>
        <p:spPr>
          <a:xfrm>
            <a:off x="5323833" y="1847615"/>
            <a:ext cx="3514388" cy="6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 9 8 7 6 5 4 3 2 1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latin typeface="APL385 Unicode" panose="020B0709000202000203" pitchFamily="49" charset="0"/>
              </a:rPr>
              <a:t>1+⌽⍳≢⍵</a:t>
            </a: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5" name="10-2" hidden="1">
            <a:extLst>
              <a:ext uri="{FF2B5EF4-FFF2-40B4-BE49-F238E27FC236}">
                <a16:creationId xmlns:a16="http://schemas.microsoft.com/office/drawing/2014/main" id="{45877C5E-A991-4B70-B4F0-FF94D78E28C0}"/>
              </a:ext>
            </a:extLst>
          </p:cNvPr>
          <p:cNvSpPr txBox="1"/>
          <p:nvPr/>
        </p:nvSpPr>
        <p:spPr>
          <a:xfrm>
            <a:off x="5323833" y="1847615"/>
            <a:ext cx="351438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10 9 8 7 6 5 4 3 2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0516C-CBEA-4A70-908A-908EA477C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686" y="1723610"/>
            <a:ext cx="365791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BE2CE006-F3DF-423B-9529-7A2D5F4F06BD}"/>
              </a:ext>
            </a:extLst>
          </p:cNvPr>
          <p:cNvSpPr txBox="1"/>
          <p:nvPr/>
        </p:nvSpPr>
        <p:spPr>
          <a:xfrm>
            <a:off x="2697759" y="1398066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FFFFFF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7798734" y="1350732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5071916" y="1349454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54A3F6CE-BDC6-448A-B27C-BF1455BBCA85}"/>
              </a:ext>
            </a:extLst>
          </p:cNvPr>
          <p:cNvSpPr txBox="1"/>
          <p:nvPr/>
        </p:nvSpPr>
        <p:spPr>
          <a:xfrm>
            <a:off x="7980903" y="1350732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9" name="weights">
            <a:extLst>
              <a:ext uri="{FF2B5EF4-FFF2-40B4-BE49-F238E27FC236}">
                <a16:creationId xmlns:a16="http://schemas.microsoft.com/office/drawing/2014/main" id="{86131A48-6F08-4393-A734-1F76E5EC1CDD}"/>
              </a:ext>
            </a:extLst>
          </p:cNvPr>
          <p:cNvSpPr txBox="1"/>
          <p:nvPr/>
        </p:nvSpPr>
        <p:spPr>
          <a:xfrm>
            <a:off x="6059129" y="1350732"/>
            <a:ext cx="222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(1+⌽⍳≢⍵)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FB033E9D-916E-4727-8DE3-030E31453CF8}"/>
              </a:ext>
            </a:extLst>
          </p:cNvPr>
          <p:cNvSpPr txBox="1"/>
          <p:nvPr/>
        </p:nvSpPr>
        <p:spPr>
          <a:xfrm>
            <a:off x="1080136" y="1396554"/>
            <a:ext cx="871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{⍵,                               }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5977850" y="1349454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5422378" y="1349454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3" name="Number">
            <a:extLst>
              <a:ext uri="{FF2B5EF4-FFF2-40B4-BE49-F238E27FC236}">
                <a16:creationId xmlns:a16="http://schemas.microsoft.com/office/drawing/2014/main" id="{74AA9FD7-F600-462C-9FAF-42D582EC881A}"/>
              </a:ext>
            </a:extLst>
          </p:cNvPr>
          <p:cNvSpPr txBox="1"/>
          <p:nvPr/>
        </p:nvSpPr>
        <p:spPr>
          <a:xfrm>
            <a:off x="5618817" y="1396254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        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3357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  <a:endParaRPr lang="en-GB" u="sng" dirty="0">
              <a:uFill>
                <a:solidFill>
                  <a:srgbClr val="ED7F00"/>
                </a:solidFill>
              </a:u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BE2CE006-F3DF-423B-9529-7A2D5F4F06BD}"/>
              </a:ext>
            </a:extLst>
          </p:cNvPr>
          <p:cNvSpPr txBox="1"/>
          <p:nvPr/>
        </p:nvSpPr>
        <p:spPr>
          <a:xfrm>
            <a:off x="2697759" y="1398066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(2-t≤1)⊃0(11-t</a:t>
            </a:r>
            <a:endParaRPr lang="en-GB" sz="2400" dirty="0">
              <a:solidFill>
                <a:srgbClr val="FFFFFF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8A271825-0CA7-4E83-B383-6EB79CD92CF0}"/>
              </a:ext>
            </a:extLst>
          </p:cNvPr>
          <p:cNvSpPr txBox="1"/>
          <p:nvPr/>
        </p:nvSpPr>
        <p:spPr>
          <a:xfrm>
            <a:off x="7798734" y="1350732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×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2" name="Number">
            <a:extLst>
              <a:ext uri="{FF2B5EF4-FFF2-40B4-BE49-F238E27FC236}">
                <a16:creationId xmlns:a16="http://schemas.microsoft.com/office/drawing/2014/main" id="{F1C4E17E-4C21-4DDA-98B2-B215551517AB}"/>
              </a:ext>
            </a:extLst>
          </p:cNvPr>
          <p:cNvSpPr txBox="1"/>
          <p:nvPr/>
        </p:nvSpPr>
        <p:spPr>
          <a:xfrm>
            <a:off x="5071916" y="1349454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t←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54A3F6CE-BDC6-448A-B27C-BF1455BBCA85}"/>
              </a:ext>
            </a:extLst>
          </p:cNvPr>
          <p:cNvSpPr txBox="1"/>
          <p:nvPr/>
        </p:nvSpPr>
        <p:spPr>
          <a:xfrm>
            <a:off x="7980903" y="1350732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6131A48-6F08-4393-A734-1F76E5EC1CDD}"/>
              </a:ext>
            </a:extLst>
          </p:cNvPr>
          <p:cNvSpPr txBox="1"/>
          <p:nvPr/>
        </p:nvSpPr>
        <p:spPr>
          <a:xfrm>
            <a:off x="6059129" y="1350732"/>
            <a:ext cx="222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(1+⌽⍳≢⍵)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FB033E9D-916E-4727-8DE3-030E31453CF8}"/>
              </a:ext>
            </a:extLst>
          </p:cNvPr>
          <p:cNvSpPr txBox="1"/>
          <p:nvPr/>
        </p:nvSpPr>
        <p:spPr>
          <a:xfrm>
            <a:off x="1080136" y="1396554"/>
            <a:ext cx="871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{⍵,                               }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A334CAB3-3252-4C8B-B029-44B6FEBD63C2}"/>
              </a:ext>
            </a:extLst>
          </p:cNvPr>
          <p:cNvSpPr txBox="1"/>
          <p:nvPr/>
        </p:nvSpPr>
        <p:spPr>
          <a:xfrm>
            <a:off x="5977850" y="1349454"/>
            <a:ext cx="55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+/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714ACF3-C077-45AF-AF3B-3A12B00AA663}"/>
              </a:ext>
            </a:extLst>
          </p:cNvPr>
          <p:cNvSpPr txBox="1"/>
          <p:nvPr/>
        </p:nvSpPr>
        <p:spPr>
          <a:xfrm>
            <a:off x="5422378" y="1349454"/>
            <a:ext cx="7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11|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3" name="Number">
            <a:extLst>
              <a:ext uri="{FF2B5EF4-FFF2-40B4-BE49-F238E27FC236}">
                <a16:creationId xmlns:a16="http://schemas.microsoft.com/office/drawing/2014/main" id="{74AA9FD7-F600-462C-9FAF-42D582EC881A}"/>
              </a:ext>
            </a:extLst>
          </p:cNvPr>
          <p:cNvSpPr txBox="1"/>
          <p:nvPr/>
        </p:nvSpPr>
        <p:spPr>
          <a:xfrm>
            <a:off x="5618817" y="1396254"/>
            <a:ext cx="294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        )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8" name="CFP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87116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CPF 3 1 4 1 5 9 2 6 5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3 1 4 1 5 9 2 6 5 9 0</a:t>
            </a:r>
          </a:p>
        </p:txBody>
      </p:sp>
      <p:sp>
        <p:nvSpPr>
          <p:cNvPr id="16" name="CFP">
            <a:extLst>
              <a:ext uri="{FF2B5EF4-FFF2-40B4-BE49-F238E27FC236}">
                <a16:creationId xmlns:a16="http://schemas.microsoft.com/office/drawing/2014/main" id="{1C78E692-A2BD-4AB7-B4A1-897C7E0E1F76}"/>
              </a:ext>
            </a:extLst>
          </p:cNvPr>
          <p:cNvSpPr txBox="1"/>
          <p:nvPr/>
        </p:nvSpPr>
        <p:spPr>
          <a:xfrm>
            <a:off x="323528" y="1349393"/>
            <a:ext cx="87116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</a:t>
            </a:r>
            <a:r>
              <a:rPr lang="en-GB" sz="2400" u="sng" dirty="0">
                <a:solidFill>
                  <a:srgbClr val="3B475E"/>
                </a:solidFill>
                <a:highlight>
                  <a:srgbClr val="FFFFFF"/>
                </a:highlight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9 0</a:t>
            </a:r>
          </a:p>
        </p:txBody>
      </p:sp>
      <p:sp>
        <p:nvSpPr>
          <p:cNvPr id="30" name="⍣2">
            <a:extLst>
              <a:ext uri="{FF2B5EF4-FFF2-40B4-BE49-F238E27FC236}">
                <a16:creationId xmlns:a16="http://schemas.microsoft.com/office/drawing/2014/main" id="{06F8E5BE-87D1-45FA-A95B-BAE688B93C95}"/>
              </a:ext>
            </a:extLst>
          </p:cNvPr>
          <p:cNvSpPr txBox="1"/>
          <p:nvPr/>
        </p:nvSpPr>
        <p:spPr>
          <a:xfrm>
            <a:off x="1080136" y="1396554"/>
            <a:ext cx="871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                                     </a:t>
            </a:r>
            <a:r>
              <a:rPr lang="en-GB" sz="2400" u="sng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⍣2</a:t>
            </a:r>
            <a:endParaRPr lang="en-GB" sz="2400" u="sng" dirty="0">
              <a:solidFill>
                <a:srgbClr val="3B475E"/>
              </a:solidFill>
              <a:uFill>
                <a:solidFill>
                  <a:srgbClr val="ED7F00"/>
                </a:solidFill>
              </a:u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063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who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</a:t>
            </a:r>
            <a:r>
              <a:rPr lang="en-GB" sz="24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t≤1</a:t>
            </a:r>
            <a:r>
              <a:rPr lang="en-GB" sz="2400" dirty="0">
                <a:latin typeface="APL385 Unicode" panose="020B0709000202000203" pitchFamily="49" charset="0"/>
              </a:rPr>
              <a:t>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37289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who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</a:t>
            </a:r>
            <a:r>
              <a:rPr lang="en-GB" sz="2400" u="sng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t≤1</a:t>
            </a:r>
            <a:r>
              <a:rPr lang="en-GB" sz="2400" dirty="0">
                <a:latin typeface="APL385 Unicode" panose="020B0709000202000203" pitchFamily="49" charset="0"/>
              </a:rPr>
              <a:t>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21" name="long">
            <a:extLst>
              <a:ext uri="{FF2B5EF4-FFF2-40B4-BE49-F238E27FC236}">
                <a16:creationId xmlns:a16="http://schemas.microsoft.com/office/drawing/2014/main" id="{23A16A00-E17F-4960-A106-2B0EA37DD04D}"/>
              </a:ext>
            </a:extLst>
          </p:cNvPr>
          <p:cNvSpPr txBox="1"/>
          <p:nvPr/>
        </p:nvSpPr>
        <p:spPr>
          <a:xfrm>
            <a:off x="323528" y="1349393"/>
            <a:ext cx="824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                 </a:t>
            </a:r>
            <a:r>
              <a:rPr lang="en-GB" sz="2400" u="sng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11-t←11|+/(1+⌽⍳≢⍵)×⍵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17" name="0">
            <a:extLst>
              <a:ext uri="{FF2B5EF4-FFF2-40B4-BE49-F238E27FC236}">
                <a16:creationId xmlns:a16="http://schemas.microsoft.com/office/drawing/2014/main" id="{C18ADB25-F33C-4DE9-948E-1D0C0383B60A}"/>
              </a:ext>
            </a:extLst>
          </p:cNvPr>
          <p:cNvSpPr txBox="1"/>
          <p:nvPr/>
        </p:nvSpPr>
        <p:spPr>
          <a:xfrm>
            <a:off x="323528" y="1349393"/>
            <a:ext cx="449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               </a:t>
            </a:r>
            <a:r>
              <a:rPr lang="en-GB" sz="2400" u="sng" dirty="0">
                <a:highlight>
                  <a:srgbClr val="FFFFFF"/>
                </a:highlight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↓">
            <a:extLst>
              <a:ext uri="{FF2B5EF4-FFF2-40B4-BE49-F238E27FC236}">
                <a16:creationId xmlns:a16="http://schemas.microsoft.com/office/drawing/2014/main" id="{4A6BA06F-4135-45F3-B745-32D9C3912AA2}"/>
              </a:ext>
            </a:extLst>
          </p:cNvPr>
          <p:cNvSpPr txBox="1"/>
          <p:nvPr/>
        </p:nvSpPr>
        <p:spPr>
          <a:xfrm>
            <a:off x="3428300" y="1148246"/>
            <a:ext cx="42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797923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(2-t</a:t>
            </a:r>
            <a:r>
              <a:rPr lang="en-GB" sz="2400" dirty="0">
                <a:solidFill>
                  <a:srgbClr val="3B475E"/>
                </a:solidFill>
                <a:highlight>
                  <a:srgbClr val="FFFFFF"/>
                </a:highlight>
                <a:latin typeface="APL385 Unicode" panose="020B0709000202000203" pitchFamily="49" charset="0"/>
                <a:cs typeface="Sarabun" panose="00000500000000000000" pitchFamily="2" charset="-34"/>
              </a:rPr>
              <a:t>≤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1)⊃0 42</a:t>
            </a:r>
          </a:p>
        </p:txBody>
      </p:sp>
      <p:sp>
        <p:nvSpPr>
          <p:cNvPr id="5" name="↓">
            <a:extLst>
              <a:ext uri="{FF2B5EF4-FFF2-40B4-BE49-F238E27FC236}">
                <a16:creationId xmlns:a16="http://schemas.microsoft.com/office/drawing/2014/main" id="{37A062BA-9D34-4637-9144-A0AFFBE37BB5}"/>
              </a:ext>
            </a:extLst>
          </p:cNvPr>
          <p:cNvSpPr txBox="1"/>
          <p:nvPr/>
        </p:nvSpPr>
        <p:spPr>
          <a:xfrm>
            <a:off x="3428300" y="1148246"/>
            <a:ext cx="42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121915676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1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t←3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(2-t</a:t>
            </a:r>
            <a:r>
              <a:rPr lang="en-GB" sz="2400" dirty="0">
                <a:solidFill>
                  <a:srgbClr val="3B475E"/>
                </a:solidFill>
                <a:highlight>
                  <a:srgbClr val="FFFFFF"/>
                </a:highlight>
                <a:latin typeface="APL385 Unicode" panose="020B0709000202000203" pitchFamily="49" charset="0"/>
                <a:cs typeface="Sarabun" panose="00000500000000000000" pitchFamily="2" charset="-34"/>
              </a:rPr>
              <a:t>≤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1)⊃0 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t←2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(2-t≤1)⊃0 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t←1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(2-t≤1)⊃0 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t←0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(2-t≤1)⊃0 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5" name="↓">
            <a:extLst>
              <a:ext uri="{FF2B5EF4-FFF2-40B4-BE49-F238E27FC236}">
                <a16:creationId xmlns:a16="http://schemas.microsoft.com/office/drawing/2014/main" id="{57E8C124-80E8-4651-838F-966FD86F8C1B}"/>
              </a:ext>
            </a:extLst>
          </p:cNvPr>
          <p:cNvSpPr txBox="1"/>
          <p:nvPr/>
        </p:nvSpPr>
        <p:spPr>
          <a:xfrm>
            <a:off x="3428300" y="1148246"/>
            <a:ext cx="42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944443600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→">
            <a:extLst>
              <a:ext uri="{FF2B5EF4-FFF2-40B4-BE49-F238E27FC236}">
                <a16:creationId xmlns:a16="http://schemas.microsoft.com/office/drawing/2014/main" id="{27BE9C2F-345F-468C-80C3-F7590DCB3719}"/>
              </a:ext>
            </a:extLst>
          </p:cNvPr>
          <p:cNvSpPr txBox="1"/>
          <p:nvPr/>
        </p:nvSpPr>
        <p:spPr>
          <a:xfrm>
            <a:off x="5257478" y="1349393"/>
            <a:ext cx="4410397" cy="324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→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→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→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→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1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t←3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(2-t</a:t>
            </a:r>
            <a:r>
              <a:rPr lang="en-GB" sz="2400" dirty="0">
                <a:solidFill>
                  <a:srgbClr val="3B475E"/>
                </a:solidFill>
                <a:highlight>
                  <a:srgbClr val="FFFFFF"/>
                </a:highlight>
                <a:latin typeface="APL385 Unicode" panose="020B0709000202000203" pitchFamily="49" charset="0"/>
                <a:cs typeface="Sarabun" panose="00000500000000000000" pitchFamily="2" charset="-34"/>
              </a:rPr>
              <a:t>≤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1)⊃0 42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t←2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(2-t≤1)⊃0 42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t←1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(2-t≤1)⊃0 42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t←0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(2-t≤1)⊃0 42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</a:p>
        </p:txBody>
      </p:sp>
      <p:sp>
        <p:nvSpPr>
          <p:cNvPr id="7" name="↓">
            <a:extLst>
              <a:ext uri="{FF2B5EF4-FFF2-40B4-BE49-F238E27FC236}">
                <a16:creationId xmlns:a16="http://schemas.microsoft.com/office/drawing/2014/main" id="{2BC3FFA7-4A48-4E33-A3C1-7C49BC16F2A2}"/>
              </a:ext>
            </a:extLst>
          </p:cNvPr>
          <p:cNvSpPr txBox="1"/>
          <p:nvPr/>
        </p:nvSpPr>
        <p:spPr>
          <a:xfrm>
            <a:off x="3428300" y="1148246"/>
            <a:ext cx="42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53670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609601" y="2550458"/>
            <a:ext cx="321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ACC1F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000.000.000-00</a:t>
            </a:r>
          </a:p>
        </p:txBody>
      </p:sp>
      <p:pic>
        <p:nvPicPr>
          <p:cNvPr id="9" name="Card" descr="Graphical user interface&#10;&#10;Description automatically generated with medium confidence" hidden="1">
            <a:extLst>
              <a:ext uri="{FF2B5EF4-FFF2-40B4-BE49-F238E27FC236}">
                <a16:creationId xmlns:a16="http://schemas.microsoft.com/office/drawing/2014/main" id="{2DB45FF7-487B-4A05-A375-52AD766B008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3"/>
          <a:stretch/>
        </p:blipFill>
        <p:spPr>
          <a:xfrm>
            <a:off x="337074" y="331893"/>
            <a:ext cx="6846056" cy="4302681"/>
          </a:xfrm>
        </p:spPr>
      </p:pic>
    </p:spTree>
    <p:extLst>
      <p:ext uri="{BB962C8B-B14F-4D97-AF65-F5344CB8AC3E}">
        <p14:creationId xmlns:p14="http://schemas.microsoft.com/office/powerpoint/2010/main" val="24273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475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1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t←3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t←2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t←1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t←0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</a:p>
        </p:txBody>
      </p:sp>
      <p:sp>
        <p:nvSpPr>
          <p:cNvPr id="22" name="→">
            <a:extLst>
              <a:ext uri="{FF2B5EF4-FFF2-40B4-BE49-F238E27FC236}">
                <a16:creationId xmlns:a16="http://schemas.microsoft.com/office/drawing/2014/main" id="{27BE9C2F-345F-468C-80C3-F7590DCB3719}"/>
              </a:ext>
            </a:extLst>
          </p:cNvPr>
          <p:cNvSpPr txBox="1"/>
          <p:nvPr/>
        </p:nvSpPr>
        <p:spPr>
          <a:xfrm>
            <a:off x="5257478" y="1349393"/>
            <a:ext cx="4410397" cy="324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7" name="↓">
            <a:extLst>
              <a:ext uri="{FF2B5EF4-FFF2-40B4-BE49-F238E27FC236}">
                <a16:creationId xmlns:a16="http://schemas.microsoft.com/office/drawing/2014/main" id="{04E6CDDA-0D7F-441F-BFEF-845B41826B58}"/>
              </a:ext>
            </a:extLst>
          </p:cNvPr>
          <p:cNvSpPr txBox="1"/>
          <p:nvPr/>
        </p:nvSpPr>
        <p:spPr>
          <a:xfrm>
            <a:off x="3428300" y="1148246"/>
            <a:ext cx="42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89123723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1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t←3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t←2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t←1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t←0 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⋄</a:t>
            </a:r>
            <a:r>
              <a:rPr lang="en-GB" sz="12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(t&gt;1) </a:t>
            </a:r>
            <a:r>
              <a:rPr lang="en-GB" sz="2400" dirty="0">
                <a:latin typeface="APL385 Unicode" panose="020B0709000202000203" pitchFamily="49" charset="0"/>
              </a:rPr>
              <a:t>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42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</a:p>
        </p:txBody>
      </p:sp>
      <p:sp>
        <p:nvSpPr>
          <p:cNvPr id="5" name="↓">
            <a:extLst>
              <a:ext uri="{FF2B5EF4-FFF2-40B4-BE49-F238E27FC236}">
                <a16:creationId xmlns:a16="http://schemas.microsoft.com/office/drawing/2014/main" id="{BB0ACDB6-AB5D-4F26-A99E-9C1A0AC8A915}"/>
              </a:ext>
            </a:extLst>
          </p:cNvPr>
          <p:cNvSpPr txBox="1"/>
          <p:nvPr/>
        </p:nvSpPr>
        <p:spPr>
          <a:xfrm>
            <a:off x="3428300" y="1148246"/>
            <a:ext cx="42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399041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→">
            <a:extLst>
              <a:ext uri="{FF2B5EF4-FFF2-40B4-BE49-F238E27FC236}">
                <a16:creationId xmlns:a16="http://schemas.microsoft.com/office/drawing/2014/main" id="{27BE9C2F-345F-468C-80C3-F7590DCB3719}"/>
              </a:ext>
            </a:extLst>
          </p:cNvPr>
          <p:cNvSpPr txBox="1"/>
          <p:nvPr/>
        </p:nvSpPr>
        <p:spPr>
          <a:xfrm>
            <a:off x="2514278" y="1349393"/>
            <a:ext cx="44103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</a:t>
            </a:r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→">
            <a:extLst>
              <a:ext uri="{FF2B5EF4-FFF2-40B4-BE49-F238E27FC236}">
                <a16:creationId xmlns:a16="http://schemas.microsoft.com/office/drawing/2014/main" id="{DE615F0F-B84E-4BE6-BCC4-F2E0ACD16C15}"/>
              </a:ext>
            </a:extLst>
          </p:cNvPr>
          <p:cNvSpPr txBox="1"/>
          <p:nvPr/>
        </p:nvSpPr>
        <p:spPr>
          <a:xfrm>
            <a:off x="2695253" y="1349393"/>
            <a:ext cx="44103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</a:t>
            </a:r>
            <a:r>
              <a:rPr lang="en-GB" sz="2400" dirty="0">
                <a:latin typeface="APL385 Unicode" panose="020B0709000202000203" pitchFamily="49" charset="0"/>
              </a:rPr>
              <a:t>×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4A8E5B85-C1B3-4C3E-9C5B-EEA73444580D}"/>
              </a:ext>
            </a:extLst>
          </p:cNvPr>
          <p:cNvSpPr txBox="1"/>
          <p:nvPr/>
        </p:nvSpPr>
        <p:spPr>
          <a:xfrm>
            <a:off x="323528" y="1396801"/>
            <a:ext cx="906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        11-t←11|+/(1+⌽⍳≢⍵)×⍵ }⍣2</a:t>
            </a:r>
            <a:endParaRPr lang="en-GB" sz="28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↓">
            <a:extLst>
              <a:ext uri="{FF2B5EF4-FFF2-40B4-BE49-F238E27FC236}">
                <a16:creationId xmlns:a16="http://schemas.microsoft.com/office/drawing/2014/main" id="{401CD21F-2535-4B89-9146-36653F228633}"/>
              </a:ext>
            </a:extLst>
          </p:cNvPr>
          <p:cNvSpPr txBox="1"/>
          <p:nvPr/>
        </p:nvSpPr>
        <p:spPr>
          <a:xfrm>
            <a:off x="3428300" y="1148246"/>
            <a:ext cx="42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197620006"/>
      </p:ext>
    </p:extLst>
  </p:cSld>
  <p:clrMapOvr>
    <a:masterClrMapping/>
  </p:clrMapOvr>
  <p:transition spd="slow">
    <p:wipe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→">
            <a:extLst>
              <a:ext uri="{FF2B5EF4-FFF2-40B4-BE49-F238E27FC236}">
                <a16:creationId xmlns:a16="http://schemas.microsoft.com/office/drawing/2014/main" id="{27BE9C2F-345F-468C-80C3-F7590DCB3719}"/>
              </a:ext>
            </a:extLst>
          </p:cNvPr>
          <p:cNvSpPr txBox="1"/>
          <p:nvPr/>
        </p:nvSpPr>
        <p:spPr>
          <a:xfrm>
            <a:off x="2514278" y="1349393"/>
            <a:ext cx="44103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(t&gt;1)</a:t>
            </a:r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→">
            <a:extLst>
              <a:ext uri="{FF2B5EF4-FFF2-40B4-BE49-F238E27FC236}">
                <a16:creationId xmlns:a16="http://schemas.microsoft.com/office/drawing/2014/main" id="{DE615F0F-B84E-4BE6-BCC4-F2E0ACD16C15}"/>
              </a:ext>
            </a:extLst>
          </p:cNvPr>
          <p:cNvSpPr txBox="1"/>
          <p:nvPr/>
        </p:nvSpPr>
        <p:spPr>
          <a:xfrm>
            <a:off x="2695253" y="1349393"/>
            <a:ext cx="44103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</a:t>
            </a:r>
            <a:r>
              <a:rPr lang="en-GB" sz="2400" dirty="0">
                <a:latin typeface="APL385 Unicode" panose="020B0709000202000203" pitchFamily="49" charset="0"/>
              </a:rPr>
              <a:t>×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4A8E5B85-C1B3-4C3E-9C5B-EEA73444580D}"/>
              </a:ext>
            </a:extLst>
          </p:cNvPr>
          <p:cNvSpPr txBox="1"/>
          <p:nvPr/>
        </p:nvSpPr>
        <p:spPr>
          <a:xfrm>
            <a:off x="323528" y="1775897"/>
            <a:ext cx="906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        11-t←11|+/(1+⌽⍳≢⍵)×⍵ }⍣2</a:t>
            </a:r>
            <a:endParaRPr lang="en-GB" sz="28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↓">
            <a:extLst>
              <a:ext uri="{FF2B5EF4-FFF2-40B4-BE49-F238E27FC236}">
                <a16:creationId xmlns:a16="http://schemas.microsoft.com/office/drawing/2014/main" id="{3F28A60E-E879-4613-BB4D-348405E0C3B7}"/>
              </a:ext>
            </a:extLst>
          </p:cNvPr>
          <p:cNvSpPr txBox="1"/>
          <p:nvPr/>
        </p:nvSpPr>
        <p:spPr>
          <a:xfrm>
            <a:off x="3428300" y="1148246"/>
            <a:ext cx="42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922339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(t&gt;1) × 11-t←11|+/(1+⌽⍳≢⍵)×⍵ }⍣2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t←0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t←1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t←2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t←</a:t>
            </a:r>
            <a:r>
              <a:rPr lang="en-GB" sz="6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⋮</a:t>
            </a:r>
            <a:endParaRPr lang="en-GB" sz="2400" dirty="0">
              <a:solidFill>
                <a:srgbClr val="3B475E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t←9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t←10</a:t>
            </a:r>
          </a:p>
        </p:txBody>
      </p:sp>
    </p:spTree>
    <p:extLst>
      <p:ext uri="{BB962C8B-B14F-4D97-AF65-F5344CB8AC3E}">
        <p14:creationId xmlns:p14="http://schemas.microsoft.com/office/powerpoint/2010/main" val="2082419270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(t&gt;1) × 11-t←11|+/(1+⌽⍳≢⍵)×⍵ }⍣2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11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11-t←0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10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11-t←1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9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Sarabun" panose="00000500000000000000" pitchFamily="2" charset="-34"/>
              </a:rPr>
              <a:t>⋮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</a:t>
            </a:r>
            <a:r>
              <a:rPr lang="en-GB" sz="6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⋮</a:t>
            </a:r>
            <a:endParaRPr lang="en-GB" sz="2400" dirty="0">
              <a:solidFill>
                <a:srgbClr val="3B475E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2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11-t←9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1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11-t←10</a:t>
            </a:r>
          </a:p>
        </p:txBody>
      </p:sp>
    </p:spTree>
    <p:extLst>
      <p:ext uri="{BB962C8B-B14F-4D97-AF65-F5344CB8AC3E}">
        <p14:creationId xmlns:p14="http://schemas.microsoft.com/office/powerpoint/2010/main" val="647971865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0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11-t←0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0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10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11-t←1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9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9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Sarabun" panose="00000500000000000000" pitchFamily="2" charset="-34"/>
              </a:rPr>
              <a:t>⋮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Sarabun" panose="00000500000000000000" pitchFamily="2" charset="-34"/>
              </a:rPr>
              <a:t>⋮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</a:t>
            </a:r>
            <a:r>
              <a:rPr lang="en-GB" sz="6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⋮</a:t>
            </a:r>
            <a:endParaRPr lang="en-GB" sz="2400" dirty="0">
              <a:solidFill>
                <a:srgbClr val="3B475E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2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2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11-t←9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1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1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11-t←10</a:t>
            </a:r>
          </a:p>
        </p:txBody>
      </p:sp>
    </p:spTree>
    <p:extLst>
      <p:ext uri="{BB962C8B-B14F-4D97-AF65-F5344CB8AC3E}">
        <p14:creationId xmlns:p14="http://schemas.microsoft.com/office/powerpoint/2010/main" val="2215337404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11-t←0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11-t←1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9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9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11-t←2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Sarabun" panose="00000500000000000000" pitchFamily="2" charset="-34"/>
              </a:rPr>
              <a:t>⋮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Sarabun" panose="00000500000000000000" pitchFamily="2" charset="-34"/>
              </a:rPr>
              <a:t>⋮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</a:t>
            </a:r>
            <a:r>
              <a:rPr lang="en-GB" sz="6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⋮</a:t>
            </a:r>
            <a:endParaRPr lang="en-GB" sz="2400" dirty="0">
              <a:solidFill>
                <a:srgbClr val="3B475E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2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2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11-t←9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1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1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11-t←10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3528" y="1349393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0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0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32303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 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 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3528" y="1349393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0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0 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28663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 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 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738" y="-547951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23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609601" y="2550458"/>
            <a:ext cx="321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314.159.265-90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61E5A-4BC7-42D6-AB7E-F64F9E7E55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657337"/>
      </p:ext>
    </p:extLst>
  </p:cSld>
  <p:clrMapOvr>
    <a:masterClrMapping/>
  </p:clrMapOvr>
  <p:transition spd="slow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2" y="-547951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CB1660BA-355E-4E23-9144-6D76152E44A1}"/>
              </a:ext>
            </a:extLst>
          </p:cNvPr>
          <p:cNvSpPr txBox="1"/>
          <p:nvPr/>
        </p:nvSpPr>
        <p:spPr>
          <a:xfrm>
            <a:off x="323528" y="2873008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11-  11|⍳11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10 9 8 7 6 5 4 3 2 1 11</a:t>
            </a: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9" y="3604434"/>
            <a:ext cx="750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11|11-  11|⍳11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</p:spTree>
    <p:extLst>
      <p:ext uri="{BB962C8B-B14F-4D97-AF65-F5344CB8AC3E}">
        <p14:creationId xmlns:p14="http://schemas.microsoft.com/office/powerpoint/2010/main" val="2942311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2" y="-547951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CB1660BA-355E-4E23-9144-6D76152E44A1}"/>
              </a:ext>
            </a:extLst>
          </p:cNvPr>
          <p:cNvSpPr txBox="1"/>
          <p:nvPr/>
        </p:nvSpPr>
        <p:spPr>
          <a:xfrm>
            <a:off x="323528" y="2873008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11-  11|⍳11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10 9 8 7 6 5 4 3 2 1 11</a:t>
            </a: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9" y="3604434"/>
            <a:ext cx="750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11|11-  11|⍳11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</p:spTree>
    <p:extLst>
      <p:ext uri="{BB962C8B-B14F-4D97-AF65-F5344CB8AC3E}">
        <p14:creationId xmlns:p14="http://schemas.microsoft.com/office/powerpoint/2010/main" val="414448395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2" y="-547951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9" y="2873008"/>
            <a:ext cx="750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11|11-  11|⍳11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</p:spTree>
    <p:extLst>
      <p:ext uri="{BB962C8B-B14F-4D97-AF65-F5344CB8AC3E}">
        <p14:creationId xmlns:p14="http://schemas.microsoft.com/office/powerpoint/2010/main" val="594426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68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9" y="2873008"/>
            <a:ext cx="750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-  11|⍳11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</p:spTree>
    <p:extLst>
      <p:ext uri="{BB962C8B-B14F-4D97-AF65-F5344CB8AC3E}">
        <p14:creationId xmlns:p14="http://schemas.microsoft.com/office/powerpoint/2010/main" val="22880256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9" y="2873008"/>
            <a:ext cx="750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-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</p:spTree>
    <p:extLst>
      <p:ext uri="{BB962C8B-B14F-4D97-AF65-F5344CB8AC3E}">
        <p14:creationId xmlns:p14="http://schemas.microsoft.com/office/powerpoint/2010/main" val="2110301162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-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3760" y="1776618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+/(1+⌽⍳≢⍵)×⍵ }⍣2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0855917"/>
      </p:ext>
    </p:extLst>
  </p:cSld>
  <p:clrMapOvr>
    <a:masterClrMapping/>
  </p:clrMapOvr>
  <p:transition advTm="0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-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+/(1+⌽⍳≢⍵)×⍵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9237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-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+/(1+⌽⍳≢⍵)×⍵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5586788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-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(1+⌽⍳≢⍵)×⍵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1393992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-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1+⌽⍳≢⍵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)×⍵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06294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609601" y="2557357"/>
            <a:ext cx="3573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.</a:t>
            </a:r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159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.</a:t>
            </a:r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u="heavy" dirty="0">
                <a:solidFill>
                  <a:srgbClr val="BBB5D6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90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69688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-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1+⌽⍳≢⍵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)×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1146206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-        </a:t>
            </a:r>
            <a:r>
              <a:rPr lang="en-GB" sz="2400" u="sng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///////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1+⌽⍳≢⍵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7386070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11|  </a:t>
            </a:r>
            <a:r>
              <a:rPr lang="en-GB" sz="24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-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        </a:t>
            </a:r>
            <a:r>
              <a:rPr lang="en-GB" sz="2400" u="sng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///////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6835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        11|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10 9 8 7 6 5 4 3 2 1 0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5787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             11|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10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826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  )×    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F239C-EFDC-41E5-B888-4BCBA824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639" y="2820976"/>
            <a:ext cx="8657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34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(t&gt;1) ×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11-t←11|+/(1+⌽⍳≢⍵)×⍵ 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287C7D3D-2C1B-48BD-B731-D7BB40DA6A92}"/>
              </a:ext>
            </a:extLst>
          </p:cNvPr>
          <p:cNvSpPr txBox="1"/>
          <p:nvPr/>
        </p:nvSpPr>
        <p:spPr>
          <a:xfrm>
            <a:off x="3284551" y="-547951"/>
            <a:ext cx="4438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11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0</a:t>
            </a:r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BBB5D6"/>
                </a:solidFill>
                <a:latin typeface="APL385 Unicode" panose="020B0709000202000203" pitchFamily="49" charset="0"/>
              </a:rPr>
              <a:t>10</a:t>
            </a:r>
            <a:r>
              <a:rPr lang="en-GB" sz="2000" dirty="0">
                <a:solidFill>
                  <a:srgbClr val="BBB5D6"/>
                </a:solidFill>
                <a:latin typeface="APL385 Unicode" panose="020B0709000202000203" pitchFamily="49" charset="0"/>
              </a:rPr>
              <a:t>✔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    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b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</a:b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0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9 8 7 6 5 4 3 2 1 0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7461914B-3261-47B5-85D7-F209E5EBA8CA}"/>
              </a:ext>
            </a:extLst>
          </p:cNvPr>
          <p:cNvSpPr txBox="1"/>
          <p:nvPr/>
        </p:nvSpPr>
        <p:spPr>
          <a:xfrm>
            <a:off x="323528" y="2141965"/>
            <a:ext cx="7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                         ⍳11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1 2 3 4 5 6 7 8 9 10 11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7705404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                           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68EF7C36-23D9-46D1-9C94-A055E80F20D4}"/>
              </a:ext>
            </a:extLst>
          </p:cNvPr>
          <p:cNvSpPr txBox="1"/>
          <p:nvPr/>
        </p:nvSpPr>
        <p:spPr>
          <a:xfrm>
            <a:off x="323528" y="2873008"/>
            <a:ext cx="914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       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    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1EA884D5-CCC3-4515-A6AA-4230F84D598A}"/>
              </a:ext>
            </a:extLst>
          </p:cNvPr>
          <p:cNvSpPr txBox="1"/>
          <p:nvPr/>
        </p:nvSpPr>
        <p:spPr>
          <a:xfrm>
            <a:off x="5982422" y="2872609"/>
            <a:ext cx="35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1894925"/>
      </p:ext>
    </p:extLst>
  </p:cSld>
  <p:clrMapOvr>
    <a:masterClrMapping/>
  </p:clrMapOvr>
  <p:transition advTm="0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    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1518581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Char"/>
      </p:transition>
    </mc:Choice>
    <mc:Fallback xmlns="">
      <p:transition spd="slow" advTm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CPF←{⍵,  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3455008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0">
        <p159:morph option="byChar"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609601" y="2557357"/>
            <a:ext cx="3573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.</a:t>
            </a:r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159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.</a:t>
            </a:r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265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-</a:t>
            </a:r>
            <a:r>
              <a:rPr lang="en-GB" sz="3200" u="heavy" dirty="0">
                <a:solidFill>
                  <a:srgbClr val="BBB5D6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9</a:t>
            </a:r>
            <a:r>
              <a:rPr lang="en-GB" sz="32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Sarabun ExtraBold" panose="00000900000000000000" pitchFamily="2" charset="-34"/>
                <a:cs typeface="Sarabun ExtraBold" panose="00000900000000000000" pitchFamily="2" charset="-34"/>
              </a:rPr>
              <a:t>0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762893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2257356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sample">
            <a:extLst>
              <a:ext uri="{FF2B5EF4-FFF2-40B4-BE49-F238E27FC236}">
                <a16:creationId xmlns:a16="http://schemas.microsoft.com/office/drawing/2014/main" id="{C1C5CE30-EEE1-4564-8D01-C3AE9D89FF89}"/>
              </a:ext>
            </a:extLst>
          </p:cNvPr>
          <p:cNvSpPr txBox="1"/>
          <p:nvPr/>
        </p:nvSpPr>
        <p:spPr>
          <a:xfrm>
            <a:off x="323528" y="1776683"/>
            <a:ext cx="8820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  <a:p>
            <a:pPr lvl="0"/>
            <a:endParaRPr lang="pt-BR" sz="12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lvl="0"/>
            <a:r>
              <a:rPr lang="pt-BR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cpfs←10|?1E6 9⍴10   ⍝ </a:t>
            </a:r>
            <a:r>
              <a:rPr lang="pt-BR" sz="2400" dirty="0">
                <a:solidFill>
                  <a:srgbClr val="3B475E"/>
                </a:solidFill>
                <a:latin typeface="APL333" panose="020B0700000202000203" pitchFamily="34" charset="0"/>
                <a:cs typeface="Sarabun" panose="00000500000000000000" pitchFamily="2" charset="-34"/>
              </a:rPr>
              <a:t>a million CPFs</a:t>
            </a:r>
            <a:endParaRPr lang="en-GB" sz="2400" dirty="0">
              <a:solidFill>
                <a:srgbClr val="3B475E"/>
              </a:solidFill>
              <a:latin typeface="APL333" panose="020B0700000202000203" pitchFamily="34" charset="0"/>
              <a:cs typeface="Sarabun" panose="00000500000000000000" pitchFamily="2" charset="-34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>
                <a:solidFill>
                  <a:srgbClr val="3B475E"/>
                </a:solidFill>
                <a:latin typeface="APL333" panose="020B0700000202000203" pitchFamily="34" charset="0"/>
                <a:cs typeface="Sarabun" panose="00000500000000000000" pitchFamily="2" charset="-34"/>
              </a:rPr>
              <a:t>]</a:t>
            </a:r>
            <a:r>
              <a:rPr lang="en-GB" sz="2400" dirty="0" err="1">
                <a:solidFill>
                  <a:srgbClr val="3B475E"/>
                </a:solidFill>
                <a:latin typeface="APL333" panose="020B0700000202000203" pitchFamily="34" charset="0"/>
                <a:cs typeface="Sarabun" panose="00000500000000000000" pitchFamily="2" charset="-34"/>
              </a:rPr>
              <a:t>RunTime</a:t>
            </a:r>
            <a:r>
              <a:rPr lang="en-GB" sz="2400" dirty="0">
                <a:solidFill>
                  <a:srgbClr val="3B475E"/>
                </a:solidFill>
                <a:latin typeface="APL333" panose="020B0700000202000203" pitchFamily="34" charset="0"/>
                <a:cs typeface="Sarabun" panose="00000500000000000000" pitchFamily="2" charset="-34"/>
              </a:rPr>
              <a:t>  -c    (CPF⍤1)</a:t>
            </a:r>
            <a:r>
              <a:rPr lang="en-GB" sz="2400" dirty="0" err="1">
                <a:solidFill>
                  <a:srgbClr val="3B475E"/>
                </a:solidFill>
                <a:latin typeface="APL333" panose="020B0700000202000203" pitchFamily="34" charset="0"/>
                <a:cs typeface="Sarabun" panose="00000500000000000000" pitchFamily="2" charset="-34"/>
              </a:rPr>
              <a:t>cpfs</a:t>
            </a:r>
            <a:r>
              <a:rPr lang="en-GB" sz="2400" dirty="0">
                <a:solidFill>
                  <a:srgbClr val="3B475E"/>
                </a:solidFill>
                <a:latin typeface="APL333" panose="020B0700000202000203" pitchFamily="34" charset="0"/>
                <a:cs typeface="Sarabun" panose="00000500000000000000" pitchFamily="2" charset="-34"/>
              </a:rPr>
              <a:t>    (CPFa⍤1)</a:t>
            </a:r>
            <a:r>
              <a:rPr lang="en-GB" sz="2400" dirty="0" err="1">
                <a:solidFill>
                  <a:srgbClr val="3B475E"/>
                </a:solidFill>
                <a:latin typeface="APL333" panose="020B0700000202000203" pitchFamily="34" charset="0"/>
                <a:cs typeface="Sarabun" panose="00000500000000000000" pitchFamily="2" charset="-34"/>
              </a:rPr>
              <a:t>cpfs</a:t>
            </a:r>
            <a:endParaRPr lang="en-GB" sz="2400" dirty="0">
              <a:solidFill>
                <a:srgbClr val="3B475E"/>
              </a:solidFill>
              <a:latin typeface="APL333" panose="020B0700000202000203" pitchFamily="34" charset="0"/>
              <a:cs typeface="Sarabun" panose="00000500000000000000" pitchFamily="2" charset="-34"/>
            </a:endParaRPr>
          </a:p>
          <a:p>
            <a:pPr lvl="0"/>
            <a:endParaRPr lang="en-GB" sz="1200" dirty="0">
              <a:solidFill>
                <a:srgbClr val="3B475E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(CPF⍤1)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cpfs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→ 2.6E0  |   0% ⎕⎕⎕⎕⎕⎕⎕⎕⎕⎕⎕⎕⎕⎕⎕ </a:t>
            </a:r>
          </a:p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(CPFa⍤1)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cpfs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→ 1.9E0  | -27% ⎕⎕⎕⎕⎕⎕⎕⎕⎕⎕⎕</a:t>
            </a:r>
          </a:p>
        </p:txBody>
      </p:sp>
    </p:spTree>
    <p:extLst>
      <p:ext uri="{BB962C8B-B14F-4D97-AF65-F5344CB8AC3E}">
        <p14:creationId xmlns:p14="http://schemas.microsoft.com/office/powerpoint/2010/main" val="345756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sample">
            <a:extLst>
              <a:ext uri="{FF2B5EF4-FFF2-40B4-BE49-F238E27FC236}">
                <a16:creationId xmlns:a16="http://schemas.microsoft.com/office/drawing/2014/main" id="{C1C5CE30-EEE1-4564-8D01-C3AE9D89FF89}"/>
              </a:ext>
            </a:extLst>
          </p:cNvPr>
          <p:cNvSpPr txBox="1"/>
          <p:nvPr/>
        </p:nvSpPr>
        <p:spPr>
          <a:xfrm>
            <a:off x="323528" y="1776683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FE0CB9F3-B922-4B76-9E5F-AD27AF67AEEC}"/>
              </a:ext>
            </a:extLst>
          </p:cNvPr>
          <p:cNvSpPr txBox="1"/>
          <p:nvPr/>
        </p:nvSpPr>
        <p:spPr>
          <a:xfrm>
            <a:off x="323528" y="1776683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3953149839"/>
      </p:ext>
    </p:extLst>
  </p:cSld>
  <p:clrMapOvr>
    <a:masterClrMapping/>
  </p:clrMapOvr>
  <p:transition advTm="0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sample">
            <a:extLst>
              <a:ext uri="{FF2B5EF4-FFF2-40B4-BE49-F238E27FC236}">
                <a16:creationId xmlns:a16="http://schemas.microsoft.com/office/drawing/2014/main" id="{C1C5CE30-EEE1-4564-8D01-C3AE9D89FF89}"/>
              </a:ext>
            </a:extLst>
          </p:cNvPr>
          <p:cNvSpPr txBox="1"/>
          <p:nvPr/>
        </p:nvSpPr>
        <p:spPr>
          <a:xfrm>
            <a:off x="323528" y="1776683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FE0CB9F3-B922-4B76-9E5F-AD27AF67AEEC}"/>
              </a:ext>
            </a:extLst>
          </p:cNvPr>
          <p:cNvSpPr txBox="1"/>
          <p:nvPr/>
        </p:nvSpPr>
        <p:spPr>
          <a:xfrm>
            <a:off x="323528" y="2139742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205763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sample">
            <a:extLst>
              <a:ext uri="{FF2B5EF4-FFF2-40B4-BE49-F238E27FC236}">
                <a16:creationId xmlns:a16="http://schemas.microsoft.com/office/drawing/2014/main" id="{C1C5CE30-EEE1-4564-8D01-C3AE9D89FF89}"/>
              </a:ext>
            </a:extLst>
          </p:cNvPr>
          <p:cNvSpPr txBox="1"/>
          <p:nvPr/>
        </p:nvSpPr>
        <p:spPr>
          <a:xfrm>
            <a:off x="323528" y="2139742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</a:t>
            </a:r>
            <a:r>
              <a:rPr lang="en-GB" sz="2400" u="sng" spc="-16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.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7A8A30D6-7097-42B9-98E8-2312BCF42FA1}"/>
              </a:ext>
            </a:extLst>
          </p:cNvPr>
          <p:cNvSpPr txBox="1"/>
          <p:nvPr/>
        </p:nvSpPr>
        <p:spPr>
          <a:xfrm>
            <a:off x="323528" y="1776683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4151370521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sample">
            <a:extLst>
              <a:ext uri="{FF2B5EF4-FFF2-40B4-BE49-F238E27FC236}">
                <a16:creationId xmlns:a16="http://schemas.microsoft.com/office/drawing/2014/main" id="{C1C5CE30-EEE1-4564-8D01-C3AE9D89FF89}"/>
              </a:ext>
            </a:extLst>
          </p:cNvPr>
          <p:cNvSpPr txBox="1"/>
          <p:nvPr/>
        </p:nvSpPr>
        <p:spPr>
          <a:xfrm>
            <a:off x="323528" y="2139742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</a:t>
            </a:r>
            <a:r>
              <a:rPr lang="en-GB" sz="2400" u="sng" spc="-16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/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.×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</p:txBody>
      </p:sp>
      <p:sp>
        <p:nvSpPr>
          <p:cNvPr id="14" name="sample">
            <a:extLst>
              <a:ext uri="{FF2B5EF4-FFF2-40B4-BE49-F238E27FC236}">
                <a16:creationId xmlns:a16="http://schemas.microsoft.com/office/drawing/2014/main" id="{20AEC17B-867B-4692-BED2-4FA1840F4617}"/>
              </a:ext>
            </a:extLst>
          </p:cNvPr>
          <p:cNvSpPr txBox="1"/>
          <p:nvPr/>
        </p:nvSpPr>
        <p:spPr>
          <a:xfrm>
            <a:off x="323528" y="1776683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1752649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sample">
            <a:extLst>
              <a:ext uri="{FF2B5EF4-FFF2-40B4-BE49-F238E27FC236}">
                <a16:creationId xmlns:a16="http://schemas.microsoft.com/office/drawing/2014/main" id="{C1C5CE30-EEE1-4564-8D01-C3AE9D89FF89}"/>
              </a:ext>
            </a:extLst>
          </p:cNvPr>
          <p:cNvSpPr txBox="1"/>
          <p:nvPr/>
        </p:nvSpPr>
        <p:spPr>
          <a:xfrm>
            <a:off x="323528" y="2139742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</a:t>
            </a:r>
            <a:r>
              <a:rPr lang="en-GB" sz="2400" u="sng" spc="-16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⊢⍴</a:t>
            </a:r>
            <a:r>
              <a:rPr lang="en-GB" sz="2400" u="sng" spc="-16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≡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/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</p:txBody>
      </p:sp>
      <p:sp>
        <p:nvSpPr>
          <p:cNvPr id="11" name="sample">
            <a:extLst>
              <a:ext uri="{FF2B5EF4-FFF2-40B4-BE49-F238E27FC236}">
                <a16:creationId xmlns:a16="http://schemas.microsoft.com/office/drawing/2014/main" id="{F1503C5B-7817-465E-A91F-CBBF93A5536C}"/>
              </a:ext>
            </a:extLst>
          </p:cNvPr>
          <p:cNvSpPr txBox="1"/>
          <p:nvPr/>
        </p:nvSpPr>
        <p:spPr>
          <a:xfrm>
            <a:off x="323528" y="1776683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1546534506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sample">
            <a:extLst>
              <a:ext uri="{FF2B5EF4-FFF2-40B4-BE49-F238E27FC236}">
                <a16:creationId xmlns:a16="http://schemas.microsoft.com/office/drawing/2014/main" id="{C1C5CE30-EEE1-4564-8D01-C3AE9D89FF89}"/>
              </a:ext>
            </a:extLst>
          </p:cNvPr>
          <p:cNvSpPr txBox="1"/>
          <p:nvPr/>
        </p:nvSpPr>
        <p:spPr>
          <a:xfrm>
            <a:off x="323528" y="2139742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⊢/⍴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9174FE31-04CD-45BA-BBC3-7F4E1B1CC5A5}"/>
              </a:ext>
            </a:extLst>
          </p:cNvPr>
          <p:cNvSpPr txBox="1"/>
          <p:nvPr/>
        </p:nvSpPr>
        <p:spPr>
          <a:xfrm>
            <a:off x="323528" y="1776683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774223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sample">
            <a:extLst>
              <a:ext uri="{FF2B5EF4-FFF2-40B4-BE49-F238E27FC236}">
                <a16:creationId xmlns:a16="http://schemas.microsoft.com/office/drawing/2014/main" id="{C1C5CE30-EEE1-4564-8D01-C3AE9D89FF89}"/>
              </a:ext>
            </a:extLst>
          </p:cNvPr>
          <p:cNvSpPr txBox="1"/>
          <p:nvPr/>
        </p:nvSpPr>
        <p:spPr>
          <a:xfrm>
            <a:off x="323528" y="2139742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⊢/⍴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DDD7E61D-A32C-47FA-B529-DABE47E0BBE9}"/>
              </a:ext>
            </a:extLst>
          </p:cNvPr>
          <p:cNvSpPr txBox="1"/>
          <p:nvPr/>
        </p:nvSpPr>
        <p:spPr>
          <a:xfrm>
            <a:off x="323528" y="1776683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328496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09496" cy="685535"/>
          </a:xfrm>
        </p:spPr>
        <p:txBody>
          <a:bodyPr/>
          <a:lstStyle/>
          <a:p>
            <a:r>
              <a:rPr lang="en-GB" dirty="0"/>
              <a:t>Algorithm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CPF←{⍵,(2-t≤1)⊃0(11-t←11|+/(1+⌽⍳≢⍵)×⍵)}⍣2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7" name="sample">
            <a:extLst>
              <a:ext uri="{FF2B5EF4-FFF2-40B4-BE49-F238E27FC236}">
                <a16:creationId xmlns:a16="http://schemas.microsoft.com/office/drawing/2014/main" id="{C1C5CE30-EEE1-4564-8D01-C3AE9D89FF89}"/>
              </a:ext>
            </a:extLst>
          </p:cNvPr>
          <p:cNvSpPr txBox="1"/>
          <p:nvPr/>
        </p:nvSpPr>
        <p:spPr>
          <a:xfrm>
            <a:off x="323528" y="2139742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</p:txBody>
      </p:sp>
      <p:sp>
        <p:nvSpPr>
          <p:cNvPr id="10" name="sample">
            <a:extLst>
              <a:ext uri="{FF2B5EF4-FFF2-40B4-BE49-F238E27FC236}">
                <a16:creationId xmlns:a16="http://schemas.microsoft.com/office/drawing/2014/main" id="{36D8A30D-35F9-40B3-8FE1-258E2287A590}"/>
              </a:ext>
            </a:extLst>
          </p:cNvPr>
          <p:cNvSpPr txBox="1"/>
          <p:nvPr/>
        </p:nvSpPr>
        <p:spPr>
          <a:xfrm>
            <a:off x="323528" y="1776683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CPFa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+/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)×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  <a:cs typeface="Sarabun" panose="00000500000000000000" pitchFamily="2" charset="-34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  <p:sp>
        <p:nvSpPr>
          <p:cNvPr id="8" name="sample">
            <a:extLst>
              <a:ext uri="{FF2B5EF4-FFF2-40B4-BE49-F238E27FC236}">
                <a16:creationId xmlns:a16="http://schemas.microsoft.com/office/drawing/2014/main" id="{E8782246-80AD-4F4E-BD07-3683E0739D3A}"/>
              </a:ext>
            </a:extLst>
          </p:cNvPr>
          <p:cNvSpPr txBox="1"/>
          <p:nvPr/>
        </p:nvSpPr>
        <p:spPr>
          <a:xfrm>
            <a:off x="323528" y="1776683"/>
            <a:ext cx="8820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endParaRPr lang="en-GB" sz="12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3B475E"/>
                </a:solidFill>
                <a:latin typeface="APL333" panose="020B0700000202000203" pitchFamily="34" charset="0"/>
              </a:rPr>
              <a:t>]</a:t>
            </a:r>
            <a:r>
              <a:rPr lang="en-GB" sz="2400" dirty="0" err="1">
                <a:solidFill>
                  <a:srgbClr val="3B475E"/>
                </a:solidFill>
                <a:latin typeface="APL333" panose="020B0700000202000203" pitchFamily="34" charset="0"/>
              </a:rPr>
              <a:t>RunTime</a:t>
            </a:r>
            <a:r>
              <a:rPr lang="en-GB" sz="2400" dirty="0">
                <a:solidFill>
                  <a:srgbClr val="3B475E"/>
                </a:solidFill>
                <a:latin typeface="APL333" panose="020B0700000202000203" pitchFamily="34" charset="0"/>
              </a:rPr>
              <a:t>  -c    (CPF⍤1)</a:t>
            </a:r>
            <a:r>
              <a:rPr lang="en-GB" sz="2400" dirty="0" err="1">
                <a:solidFill>
                  <a:srgbClr val="3B475E"/>
                </a:solidFill>
                <a:latin typeface="APL333" panose="020B0700000202000203" pitchFamily="34" charset="0"/>
              </a:rPr>
              <a:t>cpfs</a:t>
            </a:r>
            <a:r>
              <a:rPr lang="en-GB" sz="2400" dirty="0">
                <a:solidFill>
                  <a:srgbClr val="3B475E"/>
                </a:solidFill>
                <a:latin typeface="APL333" panose="020B0700000202000203" pitchFamily="34" charset="0"/>
              </a:rPr>
              <a:t>    (CPFa⍤1)</a:t>
            </a:r>
            <a:r>
              <a:rPr lang="en-GB" sz="2400" dirty="0" err="1">
                <a:solidFill>
                  <a:srgbClr val="3B475E"/>
                </a:solidFill>
                <a:latin typeface="APL333" panose="020B0700000202000203" pitchFamily="34" charset="0"/>
              </a:rPr>
              <a:t>cpfs</a:t>
            </a:r>
            <a:r>
              <a:rPr lang="en-GB" sz="2400" dirty="0">
                <a:solidFill>
                  <a:srgbClr val="3B475E"/>
                </a:solidFill>
                <a:latin typeface="APL333" panose="020B0700000202000203" pitchFamily="34" charset="0"/>
              </a:rPr>
              <a:t>    </a:t>
            </a:r>
            <a:r>
              <a:rPr lang="en-GB" sz="2400" dirty="0" err="1">
                <a:solidFill>
                  <a:srgbClr val="3B475E"/>
                </a:solidFill>
                <a:latin typeface="APL333" panose="020B0700000202000203" pitchFamily="34" charset="0"/>
              </a:rPr>
              <a:t>CPFb</a:t>
            </a:r>
            <a:r>
              <a:rPr lang="en-GB" sz="2400" dirty="0" err="1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33" panose="020B0700000202000203" pitchFamily="34" charset="0"/>
              </a:rPr>
              <a:t>⊢</a:t>
            </a:r>
            <a:r>
              <a:rPr lang="en-GB" sz="2400" dirty="0" err="1">
                <a:solidFill>
                  <a:srgbClr val="3B475E"/>
                </a:solidFill>
                <a:latin typeface="APL333" panose="020B0700000202000203" pitchFamily="34" charset="0"/>
              </a:rPr>
              <a:t>cpfs</a:t>
            </a:r>
            <a:endParaRPr lang="en-GB" sz="2400" dirty="0">
              <a:solidFill>
                <a:srgbClr val="3B475E"/>
              </a:solidFill>
              <a:latin typeface="APL333" panose="020B0700000202000203" pitchFamily="34" charset="0"/>
            </a:endParaRPr>
          </a:p>
          <a:p>
            <a:endParaRPr lang="en-GB" sz="12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(CPF⍤1)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cpfs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→ 2.8E0  |   0% ⎕⎕⎕⎕⎕⎕⎕⎕⎕⎕⎕⎕⎕⎕⎕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(CPFa⍤1)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cpfs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→ 1.9E0  | -29%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⎕⎕⎕⎕⎕⎕⎕⎕⎕⎕⎕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CPFb⊢cpfs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    → 5.2E¯2 | -98%</a:t>
            </a:r>
          </a:p>
        </p:txBody>
      </p:sp>
    </p:spTree>
    <p:extLst>
      <p:ext uri="{BB962C8B-B14F-4D97-AF65-F5344CB8AC3E}">
        <p14:creationId xmlns:p14="http://schemas.microsoft.com/office/powerpoint/2010/main" val="3598401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22B66F79-90A5-4849-AE6C-F18CEC903AB4}"/>
              </a:ext>
            </a:extLst>
          </p:cNvPr>
          <p:cNvSpPr txBox="1"/>
          <p:nvPr/>
        </p:nvSpPr>
        <p:spPr>
          <a:xfrm>
            <a:off x="609601" y="2557357"/>
            <a:ext cx="3573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314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 </a:t>
            </a:r>
            <a:r>
              <a:rPr lang="en-GB" sz="105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 </a:t>
            </a:r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159</a:t>
            </a:r>
            <a:r>
              <a:rPr lang="en-GB" sz="320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 </a:t>
            </a:r>
            <a:r>
              <a:rPr lang="en-GB" sz="1050" dirty="0">
                <a:solidFill>
                  <a:schemeClr val="bg1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 </a:t>
            </a:r>
            <a:r>
              <a:rPr lang="en-GB" sz="3200" dirty="0">
                <a:solidFill>
                  <a:srgbClr val="3B475E"/>
                </a:solidFill>
                <a:latin typeface="Sarabun ExtraBold" panose="00000900000000000000" pitchFamily="2" charset="-34"/>
                <a:cs typeface="Sarabun ExtraBold" panose="00000900000000000000" pitchFamily="2" charset="-34"/>
              </a:rPr>
              <a:t>265</a:t>
            </a:r>
            <a:endParaRPr lang="en-GB" sz="2400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84465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ample">
            <a:extLst>
              <a:ext uri="{FF2B5EF4-FFF2-40B4-BE49-F238E27FC236}">
                <a16:creationId xmlns:a16="http://schemas.microsoft.com/office/drawing/2014/main" id="{58C3C621-5176-4BAE-8DAC-DD21A8DA7E36}"/>
              </a:ext>
            </a:extLst>
          </p:cNvPr>
          <p:cNvSpPr txBox="1"/>
          <p:nvPr/>
        </p:nvSpPr>
        <p:spPr>
          <a:xfrm>
            <a:off x="323528" y="2139742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</p:txBody>
      </p:sp>
      <p:sp>
        <p:nvSpPr>
          <p:cNvPr id="2" name="laptop">
            <a:extLst>
              <a:ext uri="{FF2B5EF4-FFF2-40B4-BE49-F238E27FC236}">
                <a16:creationId xmlns:a16="http://schemas.microsoft.com/office/drawing/2014/main" id="{1AD9E431-9BFF-4FDF-B70C-D84FFB65A4B3}"/>
              </a:ext>
            </a:extLst>
          </p:cNvPr>
          <p:cNvSpPr txBox="1"/>
          <p:nvPr/>
        </p:nvSpPr>
        <p:spPr>
          <a:xfrm>
            <a:off x="3535680" y="1969800"/>
            <a:ext cx="2072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💻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394628" cy="685535"/>
          </a:xfrm>
        </p:spPr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Vertical">
            <a:extLst>
              <a:ext uri="{FF2B5EF4-FFF2-40B4-BE49-F238E27FC236}">
                <a16:creationId xmlns:a16="http://schemas.microsoft.com/office/drawing/2014/main" id="{67D590B2-86B2-4507-8E2E-3EA531F68602}"/>
              </a:ext>
            </a:extLst>
          </p:cNvPr>
          <p:cNvGrpSpPr/>
          <p:nvPr/>
        </p:nvGrpSpPr>
        <p:grpSpPr>
          <a:xfrm>
            <a:off x="2471739" y="125046"/>
            <a:ext cx="4200523" cy="4893409"/>
            <a:chOff x="1266826" y="141655"/>
            <a:chExt cx="4200523" cy="4893409"/>
          </a:xfrm>
          <a:solidFill>
            <a:schemeClr val="accent6"/>
          </a:solidFill>
          <a:effectLst>
            <a:glow rad="228600">
              <a:schemeClr val="bg1">
                <a:alpha val="40000"/>
              </a:schemeClr>
            </a:glow>
          </a:effectLst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5FDF7-E448-4D84-9381-0595A45DB189}"/>
                </a:ext>
              </a:extLst>
            </p:cNvPr>
            <p:cNvSpPr txBox="1"/>
            <p:nvPr/>
          </p:nvSpPr>
          <p:spPr>
            <a:xfrm>
              <a:off x="1266826" y="510749"/>
              <a:ext cx="4200523" cy="4524315"/>
            </a:xfrm>
            <a:prstGeom prst="rect">
              <a:avLst/>
            </a:prstGeom>
            <a:grpFill/>
            <a:ln w="28575">
              <a:solidFill>
                <a:srgbClr val="ED7F00"/>
              </a:solidFill>
            </a:ln>
            <a:effectLst>
              <a:glow rad="762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16 9   ⍴   3  1  4  1  5  9  2  6  5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2  7  1  8  2  8  1  8  3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1  6  1  8  0  3  3  9  9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6  0  2  2  1  4  0  7  6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2  9  9  7  9  2  4  5  8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6  6  2  6  0  7  0  1  5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1  6  0  2  1  7  6  6  3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1  3  7  0  3  5  9  9  9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1  4  1  4  2  1  3  5  6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1  1  9  8  1  4  0  2  4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1  0  5  9  4  6  3  0  9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1  2  0  2  0  5  6  9  0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1  3  2  4  7  1  7  9  6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1  4  6  5  5  7  1  2  3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1  7  3  2  0  5  0  8  1</a:t>
              </a:r>
            </a:p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          2  4  1  4  2  1  3  5  6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E6E983-E291-4A2F-9833-39CBBF23E5E2}"/>
                </a:ext>
              </a:extLst>
            </p:cNvPr>
            <p:cNvSpPr txBox="1"/>
            <p:nvPr/>
          </p:nvSpPr>
          <p:spPr>
            <a:xfrm>
              <a:off x="1266826" y="141655"/>
              <a:ext cx="4200523" cy="369332"/>
            </a:xfrm>
            <a:prstGeom prst="rect">
              <a:avLst/>
            </a:prstGeom>
            <a:grpFill/>
            <a:ln w="28575">
              <a:solidFill>
                <a:srgbClr val="ED7F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pc="-200" dirty="0">
                  <a:solidFill>
                    <a:srgbClr val="BBB5D6"/>
                  </a:solidFill>
                  <a:latin typeface="APL385 Unicode" panose="020B0709000202000203" pitchFamily="49" charset="0"/>
                </a:rPr>
                <a:t> 9   ⍴   ¯10 ¯9 ¯8 ¯7 ¯6 ¯5 ¯4 ¯3 ¯2</a:t>
              </a:r>
            </a:p>
          </p:txBody>
        </p:sp>
      </p:grpSp>
      <p:grpSp>
        <p:nvGrpSpPr>
          <p:cNvPr id="16" name="Horizontal">
            <a:extLst>
              <a:ext uri="{FF2B5EF4-FFF2-40B4-BE49-F238E27FC236}">
                <a16:creationId xmlns:a16="http://schemas.microsoft.com/office/drawing/2014/main" id="{24AFFE62-178B-4FAF-8819-9F8BDACBA2C9}"/>
              </a:ext>
            </a:extLst>
          </p:cNvPr>
          <p:cNvGrpSpPr/>
          <p:nvPr/>
        </p:nvGrpSpPr>
        <p:grpSpPr>
          <a:xfrm>
            <a:off x="814389" y="1279089"/>
            <a:ext cx="7515223" cy="2585323"/>
            <a:chOff x="998875" y="1377524"/>
            <a:chExt cx="7515223" cy="2585323"/>
          </a:xfrm>
          <a:solidFill>
            <a:schemeClr val="accent6"/>
          </a:solidFill>
          <a:effectLst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726FDF-430D-4976-B62E-2FF8242E7C1D}"/>
                </a:ext>
              </a:extLst>
            </p:cNvPr>
            <p:cNvSpPr txBox="1"/>
            <p:nvPr/>
          </p:nvSpPr>
          <p:spPr>
            <a:xfrm>
              <a:off x="7533024" y="1377524"/>
              <a:ext cx="981074" cy="2585323"/>
            </a:xfrm>
            <a:prstGeom prst="rect">
              <a:avLst/>
            </a:prstGeom>
            <a:grpFill/>
            <a:ln w="28575">
              <a:solidFill>
                <a:srgbClr val="ED7F00"/>
              </a:solidFill>
            </a:ln>
            <a:effectLst>
              <a:glow rad="76200">
                <a:schemeClr val="bg1"/>
              </a:glo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-200">
                  <a:solidFill>
                    <a:srgbClr val="BBB5D6"/>
                  </a:solidFill>
                  <a:latin typeface="APL385 Unicode" panose="020B0709000202000203" pitchFamily="49" charset="0"/>
                </a:defRPr>
              </a:lvl1pPr>
            </a:lstStyle>
            <a:p>
              <a:r>
                <a:rPr lang="en-GB" dirty="0"/>
                <a:t>9 ⍴ ¯10</a:t>
              </a:r>
            </a:p>
            <a:p>
              <a:r>
                <a:rPr lang="en-GB" dirty="0"/>
                <a:t>     ¯9</a:t>
              </a:r>
            </a:p>
            <a:p>
              <a:r>
                <a:rPr lang="en-GB" dirty="0"/>
                <a:t>     ¯8</a:t>
              </a:r>
            </a:p>
            <a:p>
              <a:r>
                <a:rPr lang="en-GB" dirty="0"/>
                <a:t>     ¯7</a:t>
              </a:r>
            </a:p>
            <a:p>
              <a:r>
                <a:rPr lang="en-GB" dirty="0"/>
                <a:t>     ¯6</a:t>
              </a:r>
            </a:p>
            <a:p>
              <a:r>
                <a:rPr lang="en-GB" dirty="0"/>
                <a:t>     ¯5</a:t>
              </a:r>
            </a:p>
            <a:p>
              <a:r>
                <a:rPr lang="en-GB" dirty="0"/>
                <a:t>     ¯4</a:t>
              </a:r>
            </a:p>
            <a:p>
              <a:r>
                <a:rPr lang="en-GB" dirty="0"/>
                <a:t>     ¯3</a:t>
              </a:r>
            </a:p>
            <a:p>
              <a:r>
                <a:rPr lang="en-GB" dirty="0"/>
                <a:t>     ¯2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AD7C7A-52DC-47E9-A992-8FC6A47F62AE}"/>
                </a:ext>
              </a:extLst>
            </p:cNvPr>
            <p:cNvSpPr txBox="1"/>
            <p:nvPr/>
          </p:nvSpPr>
          <p:spPr>
            <a:xfrm>
              <a:off x="998875" y="1377524"/>
              <a:ext cx="6534149" cy="2585323"/>
            </a:xfrm>
            <a:prstGeom prst="rect">
              <a:avLst/>
            </a:prstGeom>
            <a:grpFill/>
            <a:ln w="28575">
              <a:solidFill>
                <a:srgbClr val="ED7F00"/>
              </a:solidFill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-200">
                  <a:solidFill>
                    <a:srgbClr val="BBB5D6"/>
                  </a:solidFill>
                  <a:latin typeface="APL385 Unicode" panose="020B0709000202000203" pitchFamily="49" charset="0"/>
                </a:defRPr>
              </a:lvl1pPr>
            </a:lstStyle>
            <a:p>
              <a:r>
                <a:rPr lang="en-GB" dirty="0"/>
                <a:t>9 16   ⍴   3  2  1  6  2  6  1  1  1  1  1  1  1  1  1  2</a:t>
              </a:r>
            </a:p>
            <a:p>
              <a:r>
                <a:rPr lang="en-GB" dirty="0"/>
                <a:t>           1  7  6  0  9  6  6  3  4  1  0  2  3  4  7  4</a:t>
              </a:r>
            </a:p>
            <a:p>
              <a:r>
                <a:rPr lang="en-GB" dirty="0"/>
                <a:t>           4  1  1  2  9  2  0  7  1  9  5  0  2  6  3  1</a:t>
              </a:r>
            </a:p>
            <a:p>
              <a:r>
                <a:rPr lang="en-GB" dirty="0"/>
                <a:t>           1  8  8  2  7  6  2  0  4  8  9  2  4  5  2  4</a:t>
              </a:r>
            </a:p>
            <a:p>
              <a:r>
                <a:rPr lang="en-GB" dirty="0"/>
                <a:t>           5  2  0  1  9  0  1  3  2  1  4  0  7  5  0  2</a:t>
              </a:r>
            </a:p>
            <a:p>
              <a:r>
                <a:rPr lang="en-GB" dirty="0"/>
                <a:t>           9  8  3  4  2  7  7  5  1  4  6  5  1  7  5  1</a:t>
              </a:r>
            </a:p>
            <a:p>
              <a:r>
                <a:rPr lang="en-GB" dirty="0"/>
                <a:t>           2  1  3  0  4  0  6  9  3  0  3  6  7  1  0  3</a:t>
              </a:r>
            </a:p>
            <a:p>
              <a:r>
                <a:rPr lang="en-GB" dirty="0"/>
                <a:t>           6  8  9  7  5  1  6  9  5  2  0  9  9  2  8  5</a:t>
              </a:r>
            </a:p>
            <a:p>
              <a:r>
                <a:rPr lang="en-GB" dirty="0"/>
                <a:t>           5  3  9  6  8  5  3  9  6  4  9  0  6  3  1  6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421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ample">
            <a:extLst>
              <a:ext uri="{FF2B5EF4-FFF2-40B4-BE49-F238E27FC236}">
                <a16:creationId xmlns:a16="http://schemas.microsoft.com/office/drawing/2014/main" id="{58C3C621-5176-4BAE-8DAC-DD21A8DA7E36}"/>
              </a:ext>
            </a:extLst>
          </p:cNvPr>
          <p:cNvSpPr txBox="1"/>
          <p:nvPr/>
        </p:nvSpPr>
        <p:spPr>
          <a:xfrm>
            <a:off x="323528" y="2139742"/>
            <a:ext cx="88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394628" cy="685535"/>
          </a:xfrm>
        </p:spPr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17" name="laptop">
            <a:extLst>
              <a:ext uri="{FF2B5EF4-FFF2-40B4-BE49-F238E27FC236}">
                <a16:creationId xmlns:a16="http://schemas.microsoft.com/office/drawing/2014/main" id="{728BD75B-556F-4D3F-88C9-F78892FF8FE9}"/>
              </a:ext>
            </a:extLst>
          </p:cNvPr>
          <p:cNvSpPr txBox="1"/>
          <p:nvPr/>
        </p:nvSpPr>
        <p:spPr>
          <a:xfrm>
            <a:off x="3535680" y="1969800"/>
            <a:ext cx="2072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Horizontal">
            <a:extLst>
              <a:ext uri="{FF2B5EF4-FFF2-40B4-BE49-F238E27FC236}">
                <a16:creationId xmlns:a16="http://schemas.microsoft.com/office/drawing/2014/main" id="{E7CF683F-36B7-45D7-A3D2-462D770B7FEF}"/>
              </a:ext>
            </a:extLst>
          </p:cNvPr>
          <p:cNvGrpSpPr/>
          <p:nvPr/>
        </p:nvGrpSpPr>
        <p:grpSpPr>
          <a:xfrm>
            <a:off x="814389" y="1279089"/>
            <a:ext cx="7515223" cy="2585323"/>
            <a:chOff x="998875" y="1377524"/>
            <a:chExt cx="7515223" cy="2585323"/>
          </a:xfrm>
          <a:solidFill>
            <a:schemeClr val="accent6"/>
          </a:solidFill>
          <a:effectLst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963B24-1685-4AC4-A4CE-00F2A21E34F1}"/>
                </a:ext>
              </a:extLst>
            </p:cNvPr>
            <p:cNvSpPr txBox="1"/>
            <p:nvPr/>
          </p:nvSpPr>
          <p:spPr>
            <a:xfrm>
              <a:off x="7533024" y="1377524"/>
              <a:ext cx="981074" cy="2585323"/>
            </a:xfrm>
            <a:prstGeom prst="rect">
              <a:avLst/>
            </a:prstGeom>
            <a:grpFill/>
            <a:ln w="28575">
              <a:solidFill>
                <a:srgbClr val="ED7F00"/>
              </a:solidFill>
            </a:ln>
            <a:effectLst>
              <a:glow rad="76200">
                <a:schemeClr val="bg1"/>
              </a:glo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-200">
                  <a:solidFill>
                    <a:srgbClr val="BBB5D6"/>
                  </a:solidFill>
                  <a:latin typeface="APL385 Unicode" panose="020B0709000202000203" pitchFamily="49" charset="0"/>
                </a:defRPr>
              </a:lvl1pPr>
            </a:lstStyle>
            <a:p>
              <a:r>
                <a:rPr lang="en-GB" dirty="0"/>
                <a:t>9 ⍴ ¯10</a:t>
              </a:r>
            </a:p>
            <a:p>
              <a:r>
                <a:rPr lang="en-GB" dirty="0"/>
                <a:t>     ¯9</a:t>
              </a:r>
            </a:p>
            <a:p>
              <a:r>
                <a:rPr lang="en-GB" dirty="0"/>
                <a:t>     ¯8</a:t>
              </a:r>
            </a:p>
            <a:p>
              <a:r>
                <a:rPr lang="en-GB" dirty="0"/>
                <a:t>     ¯7</a:t>
              </a:r>
            </a:p>
            <a:p>
              <a:r>
                <a:rPr lang="en-GB" dirty="0"/>
                <a:t>     ¯6</a:t>
              </a:r>
            </a:p>
            <a:p>
              <a:r>
                <a:rPr lang="en-GB" dirty="0"/>
                <a:t>     ¯5</a:t>
              </a:r>
            </a:p>
            <a:p>
              <a:r>
                <a:rPr lang="en-GB" dirty="0"/>
                <a:t>     ¯4</a:t>
              </a:r>
            </a:p>
            <a:p>
              <a:r>
                <a:rPr lang="en-GB" dirty="0"/>
                <a:t>     ¯3</a:t>
              </a:r>
            </a:p>
            <a:p>
              <a:r>
                <a:rPr lang="en-GB" dirty="0"/>
                <a:t>     ¯2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D1116F-2A47-4BB5-AE70-BBBEF79EAF14}"/>
                </a:ext>
              </a:extLst>
            </p:cNvPr>
            <p:cNvSpPr txBox="1"/>
            <p:nvPr/>
          </p:nvSpPr>
          <p:spPr>
            <a:xfrm>
              <a:off x="998875" y="1377524"/>
              <a:ext cx="6534149" cy="2585323"/>
            </a:xfrm>
            <a:prstGeom prst="rect">
              <a:avLst/>
            </a:prstGeom>
            <a:grpFill/>
            <a:ln w="28575">
              <a:solidFill>
                <a:srgbClr val="ED7F00"/>
              </a:solidFill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-200">
                  <a:solidFill>
                    <a:srgbClr val="BBB5D6"/>
                  </a:solidFill>
                  <a:latin typeface="APL385 Unicode" panose="020B0709000202000203" pitchFamily="49" charset="0"/>
                </a:defRPr>
              </a:lvl1pPr>
            </a:lstStyle>
            <a:p>
              <a:r>
                <a:rPr lang="en-GB" dirty="0"/>
                <a:t>9 16   ⍴   3  2  1  6  2  6  1  1  1  1  1  1  1  1  1  2</a:t>
              </a:r>
            </a:p>
            <a:p>
              <a:r>
                <a:rPr lang="en-GB" dirty="0"/>
                <a:t>           1  7  6  0  9  6  6  3  4  1  0  2  3  4  7  4</a:t>
              </a:r>
            </a:p>
            <a:p>
              <a:r>
                <a:rPr lang="en-GB" dirty="0"/>
                <a:t>           4  1  1  2  9  2  0  7  1  9  5  0  2  6  3  1</a:t>
              </a:r>
            </a:p>
            <a:p>
              <a:r>
                <a:rPr lang="en-GB" dirty="0"/>
                <a:t>           1  8  8  2  7  6  2  0  4  8  9  2  4  5  2  4</a:t>
              </a:r>
            </a:p>
            <a:p>
              <a:r>
                <a:rPr lang="en-GB" dirty="0"/>
                <a:t>           5  2  0  1  9  0  1  3  2  1  4  0  7  5  0  2</a:t>
              </a:r>
            </a:p>
            <a:p>
              <a:r>
                <a:rPr lang="en-GB" dirty="0"/>
                <a:t>           9  8  3  4  2  7  7  5  1  4  6  5  1  7  5  1</a:t>
              </a:r>
            </a:p>
            <a:p>
              <a:r>
                <a:rPr lang="en-GB" dirty="0"/>
                <a:t>           2  1  3  0  4  0  6  9  3  0  3  6  7  1  0  3</a:t>
              </a:r>
            </a:p>
            <a:p>
              <a:r>
                <a:rPr lang="en-GB" dirty="0"/>
                <a:t>           6  8  9  7  5  1  6  9  5  2  0  9  9  2  8  5</a:t>
              </a:r>
            </a:p>
            <a:p>
              <a:r>
                <a:rPr lang="en-GB" dirty="0"/>
                <a:t>           5  3  9  6  8  5  3  9  6  4  9  0  6  3  1  6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99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"/>
    </mc:Choice>
    <mc:Fallback xmlns="">
      <p:transition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xit" presetSubtype="0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296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78682C9B-C30F-48F8-A04D-485D0F22C09E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2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78682C9B-C30F-48F8-A04D-485D0F22C09E}"/>
              </a:ext>
            </a:extLst>
          </p:cNvPr>
          <p:cNvSpPr txBox="1"/>
          <p:nvPr/>
        </p:nvSpPr>
        <p:spPr>
          <a:xfrm>
            <a:off x="323528" y="1776683"/>
            <a:ext cx="84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</a:t>
            </a:r>
            <a:r>
              <a:rPr lang="en-GB" sz="2400" spc="-1600" dirty="0">
                <a:solidFill>
                  <a:schemeClr val="bg1"/>
                </a:solidFill>
                <a:latin typeface="APL385 Unicode" panose="020B0709000202000203" pitchFamily="49" charset="0"/>
              </a:rPr>
              <a:t>-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</a:t>
            </a:r>
            <a:r>
              <a:rPr lang="en-GB" sz="2400" spc="-16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≡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  <a:endParaRPr lang="en-GB" sz="2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82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CPFc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</a:t>
            </a:r>
            <a:r>
              <a:rPr lang="en-GB" sz="2400" u="sng" spc="-16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-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 </a:t>
            </a:r>
            <a:r>
              <a:rPr lang="en-GB" sz="2400" u="sng" spc="-16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⊢⍴</a:t>
            </a:r>
            <a:r>
              <a:rPr lang="en-GB" sz="2400" u="sng" spc="-16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≡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/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 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</a:t>
            </a:r>
            <a:r>
              <a:rPr lang="en-GB" sz="2400" u="sng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⍨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</p:txBody>
      </p:sp>
    </p:spTree>
    <p:extLst>
      <p:ext uri="{BB962C8B-B14F-4D97-AF65-F5344CB8AC3E}">
        <p14:creationId xmlns:p14="http://schemas.microsoft.com/office/powerpoint/2010/main" val="385490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CPFc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⍪(t≠10)×t←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</a:t>
            </a:r>
            <a:r>
              <a:rPr lang="en-GB" sz="2400" spc="-16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/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≡⍵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</a:t>
            </a:r>
            <a:r>
              <a:rPr lang="en-GB" sz="2400" u="sng" spc="-1600" dirty="0">
                <a:solidFill>
                  <a:schemeClr val="bg1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⍨</a:t>
            </a:r>
            <a:r>
              <a:rPr lang="en-GB" sz="2400" u="sng" dirty="0">
                <a:solidFill>
                  <a:srgbClr val="3B475E"/>
                </a:solidFill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}⍣2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latin typeface="APL385 Unicode" panose="020B0709000202000203" pitchFamily="49" charset="0"/>
              </a:rPr>
              <a:t>cpfst</a:t>
            </a:r>
            <a:r>
              <a:rPr lang="en-GB" sz="2400" dirty="0">
                <a:latin typeface="APL385 Unicode" panose="020B0709000202000203" pitchFamily="49" charset="0"/>
              </a:rPr>
              <a:t>←⍉</a:t>
            </a:r>
            <a:r>
              <a:rPr lang="en-GB" sz="2400" dirty="0" err="1">
                <a:latin typeface="APL385 Unicode" panose="020B0709000202000203" pitchFamily="49" charset="0"/>
              </a:rPr>
              <a:t>cpfs</a:t>
            </a:r>
            <a:endParaRPr lang="en-GB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89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CPFb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←{⍵,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¯1-⌽⍳⊢/⍴⍵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+.×⍨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CPFc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⍪(t≠10)×t←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latin typeface="APL385 Unicode" panose="020B0709000202000203" pitchFamily="49" charset="0"/>
              </a:rPr>
              <a:t>cpfst</a:t>
            </a:r>
            <a:r>
              <a:rPr lang="en-GB" sz="2400" dirty="0">
                <a:latin typeface="APL385 Unicode" panose="020B0709000202000203" pitchFamily="49" charset="0"/>
              </a:rPr>
              <a:t>←⍉</a:t>
            </a:r>
            <a:r>
              <a:rPr lang="en-GB" sz="2400" dirty="0" err="1">
                <a:latin typeface="APL385 Unicode" panose="020B0709000202000203" pitchFamily="49" charset="0"/>
              </a:rPr>
              <a:t>cpfs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endParaRPr lang="en-GB" sz="12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33" panose="020B0700000202000203" pitchFamily="34" charset="0"/>
              </a:rPr>
              <a:t>]</a:t>
            </a:r>
            <a:r>
              <a:rPr lang="en-GB" sz="2400" dirty="0" err="1">
                <a:latin typeface="APL333" panose="020B0700000202000203" pitchFamily="34" charset="0"/>
              </a:rPr>
              <a:t>RunTime</a:t>
            </a:r>
            <a:r>
              <a:rPr lang="en-GB" sz="2400" dirty="0">
                <a:latin typeface="APL333" panose="020B0700000202000203" pitchFamily="34" charset="0"/>
              </a:rPr>
              <a:t>  -c    </a:t>
            </a:r>
            <a:r>
              <a:rPr lang="en-GB" sz="2400" dirty="0" err="1">
                <a:latin typeface="APL333" panose="020B0700000202000203" pitchFamily="34" charset="0"/>
              </a:rPr>
              <a:t>CPFb⊢cpfs</a:t>
            </a:r>
            <a:r>
              <a:rPr lang="en-GB" sz="2400" dirty="0">
                <a:latin typeface="APL333" panose="020B0700000202000203" pitchFamily="34" charset="0"/>
              </a:rPr>
              <a:t>    </a:t>
            </a:r>
            <a:r>
              <a:rPr lang="en-GB" sz="2400" dirty="0" err="1">
                <a:latin typeface="APL333" panose="020B0700000202000203" pitchFamily="34" charset="0"/>
              </a:rPr>
              <a:t>CPFc⊢cpfst</a:t>
            </a:r>
            <a:endParaRPr lang="en-GB" sz="2400" dirty="0">
              <a:latin typeface="APL333" panose="020B0700000202000203" pitchFamily="34" charset="0"/>
            </a:endParaRPr>
          </a:p>
          <a:p>
            <a:endParaRPr lang="en-GB" sz="1200" dirty="0">
              <a:latin typeface="APL385 Unicode" panose="020B0709000202000203" pitchFamily="49" charset="0"/>
            </a:endParaRPr>
          </a:p>
          <a:p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CPFb⊢cpfs</a:t>
            </a:r>
            <a:r>
              <a:rPr lang="en-GB" sz="2400" dirty="0">
                <a:latin typeface="APL385 Unicode" panose="020B0709000202000203" pitchFamily="49" charset="0"/>
              </a:rPr>
              <a:t>  → 4.3E¯2 |   0% ⎕⎕⎕⎕⎕⎕⎕⎕⎕⎕⎕⎕⎕⎕⎕⎕⎕⎕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* </a:t>
            </a:r>
            <a:r>
              <a:rPr lang="en-GB" sz="2400" dirty="0" err="1">
                <a:latin typeface="APL385 Unicode" panose="020B0709000202000203" pitchFamily="49" charset="0"/>
              </a:rPr>
              <a:t>CPFc⊢cpfst</a:t>
            </a:r>
            <a:r>
              <a:rPr lang="en-GB" sz="2400" dirty="0">
                <a:latin typeface="APL385 Unicode" panose="020B0709000202000203" pitchFamily="49" charset="0"/>
              </a:rPr>
              <a:t> → 2.3E¯2 | -46% ⎕⎕⎕⎕⎕⎕⎕⎕</a:t>
            </a:r>
          </a:p>
          <a:p>
            <a:endParaRPr lang="en-GB" sz="2400" dirty="0">
              <a:latin typeface="APL385 Unicode" panose="020B0709000202000203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1E0B44-A582-4BB5-AFAA-A3C7EC500676}"/>
              </a:ext>
            </a:extLst>
          </p:cNvPr>
          <p:cNvGrpSpPr/>
          <p:nvPr/>
        </p:nvGrpSpPr>
        <p:grpSpPr>
          <a:xfrm>
            <a:off x="1414550" y="2343591"/>
            <a:ext cx="1789723" cy="965696"/>
            <a:chOff x="7030749" y="2885775"/>
            <a:chExt cx="1789723" cy="965696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F1ABCF19-B039-4602-8E5A-060DC0F454C1}"/>
                </a:ext>
              </a:extLst>
            </p:cNvPr>
            <p:cNvSpPr/>
            <p:nvPr/>
          </p:nvSpPr>
          <p:spPr>
            <a:xfrm>
              <a:off x="7030749" y="2885775"/>
              <a:ext cx="1789723" cy="965696"/>
            </a:xfrm>
            <a:prstGeom prst="wedgeEllipseCallout">
              <a:avLst>
                <a:gd name="adj1" fmla="val 44724"/>
                <a:gd name="adj2" fmla="val 89777"/>
              </a:avLst>
            </a:prstGeom>
            <a:solidFill>
              <a:schemeClr val="bg1"/>
            </a:solidFill>
            <a:ln w="19050">
              <a:solidFill>
                <a:srgbClr val="ED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dirty="0">
                <a:solidFill>
                  <a:srgbClr val="3B475E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E249B3-2AFB-4A86-8E1D-070D63FA58BD}"/>
                </a:ext>
              </a:extLst>
            </p:cNvPr>
            <p:cNvSpPr/>
            <p:nvPr/>
          </p:nvSpPr>
          <p:spPr>
            <a:xfrm>
              <a:off x="7030749" y="2885775"/>
              <a:ext cx="1789723" cy="96569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rgbClr val="3B475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 s for</a:t>
              </a:r>
              <a:br>
                <a:rPr lang="en-GB" dirty="0">
                  <a:solidFill>
                    <a:srgbClr val="3B475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en-GB" dirty="0">
                  <a:solidFill>
                    <a:srgbClr val="3B475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all of Brazil</a:t>
              </a:r>
              <a:endPara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605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Compilation</a:t>
            </a:r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CPFc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⍪(t≠10)×t←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endParaRPr lang="en-GB" sz="24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endParaRPr lang="en-GB" sz="1200" dirty="0">
              <a:solidFill>
                <a:srgbClr val="3B475E"/>
              </a:solidFill>
              <a:latin typeface="APL385 Unicode" panose="020B0709000202000203" pitchFamily="49" charset="0"/>
            </a:endParaRPr>
          </a:p>
          <a:p>
            <a:endParaRPr lang="en-GB" sz="2400" dirty="0">
              <a:latin typeface="APL333" panose="020B0700000202000203" pitchFamily="34" charset="0"/>
            </a:endParaRPr>
          </a:p>
          <a:p>
            <a:endParaRPr lang="en-GB" sz="1200" dirty="0">
              <a:latin typeface="APL385 Unicode" panose="020B0709000202000203" pitchFamily="49" charset="0"/>
            </a:endParaRPr>
          </a:p>
          <a:p>
            <a:endParaRPr lang="en-GB" sz="2400" dirty="0">
              <a:latin typeface="APL385 Unicode" panose="020B0709000202000203" pitchFamily="49" charset="0"/>
            </a:endParaRPr>
          </a:p>
          <a:p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CPFc⊢cpfst</a:t>
            </a:r>
            <a:r>
              <a:rPr lang="en-GB" sz="2400" dirty="0">
                <a:latin typeface="APL385 Unicode" panose="020B0709000202000203" pitchFamily="49" charset="0"/>
              </a:rPr>
              <a:t> → 2.3E¯2 |   0% ⎕⎕⎕⎕⎕⎕⎕⎕⎕⎕⎕⎕⎕⎕⎕⎕⎕⎕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CPFd⊢cpfst</a:t>
            </a:r>
            <a:r>
              <a:rPr lang="en-GB" sz="2400" dirty="0">
                <a:latin typeface="APL385 Unicode" panose="020B0709000202000203" pitchFamily="49" charset="0"/>
              </a:rPr>
              <a:t> → 4.8E¯3 | -79% ⎕⎕⎕</a:t>
            </a:r>
          </a:p>
          <a:p>
            <a:endParaRPr lang="en-GB" sz="2400" dirty="0">
              <a:latin typeface="APL385 Unicode" panose="020B0709000202000203" pitchFamily="49" charset="0"/>
            </a:endParaRPr>
          </a:p>
        </p:txBody>
      </p:sp>
      <p:grpSp>
        <p:nvGrpSpPr>
          <p:cNvPr id="33" name="Dyalog">
            <a:extLst>
              <a:ext uri="{FF2B5EF4-FFF2-40B4-BE49-F238E27FC236}">
                <a16:creationId xmlns:a16="http://schemas.microsoft.com/office/drawing/2014/main" id="{1B9AB53E-422D-4B56-9F22-7796A224369A}"/>
              </a:ext>
            </a:extLst>
          </p:cNvPr>
          <p:cNvGrpSpPr/>
          <p:nvPr/>
        </p:nvGrpSpPr>
        <p:grpSpPr>
          <a:xfrm>
            <a:off x="564371" y="2365701"/>
            <a:ext cx="862017" cy="912794"/>
            <a:chOff x="572120" y="2373450"/>
            <a:chExt cx="862017" cy="912794"/>
          </a:xfrm>
        </p:grpSpPr>
        <p:grpSp>
          <p:nvGrpSpPr>
            <p:cNvPr id="10" name="DYALOG">
              <a:extLst>
                <a:ext uri="{FF2B5EF4-FFF2-40B4-BE49-F238E27FC236}">
                  <a16:creationId xmlns:a16="http://schemas.microsoft.com/office/drawing/2014/main" id="{74283D28-366A-4FD8-94F5-1B40FCB84B30}"/>
                </a:ext>
              </a:extLst>
            </p:cNvPr>
            <p:cNvGrpSpPr/>
            <p:nvPr/>
          </p:nvGrpSpPr>
          <p:grpSpPr>
            <a:xfrm>
              <a:off x="575846" y="3146557"/>
              <a:ext cx="858291" cy="139687"/>
              <a:chOff x="575846" y="3146557"/>
              <a:chExt cx="858291" cy="139687"/>
            </a:xfrm>
            <a:solidFill>
              <a:srgbClr val="A2A4A5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E837B3B-FDE5-4B98-87EB-268D803F5CE3}"/>
                  </a:ext>
                </a:extLst>
              </p:cNvPr>
              <p:cNvSpPr/>
              <p:nvPr/>
            </p:nvSpPr>
            <p:spPr>
              <a:xfrm flipV="1">
                <a:off x="853382" y="3146557"/>
                <a:ext cx="150574" cy="137372"/>
              </a:xfrm>
              <a:custGeom>
                <a:avLst/>
                <a:gdLst>
                  <a:gd name="connsiteX0" fmla="*/ 404 w 150574"/>
                  <a:gd name="connsiteY0" fmla="*/ 270 h 137372"/>
                  <a:gd name="connsiteX1" fmla="*/ 23902 w 150574"/>
                  <a:gd name="connsiteY1" fmla="*/ 481 h 137372"/>
                  <a:gd name="connsiteX2" fmla="*/ 75654 w 150574"/>
                  <a:gd name="connsiteY2" fmla="*/ 94786 h 137372"/>
                  <a:gd name="connsiteX3" fmla="*/ 127916 w 150574"/>
                  <a:gd name="connsiteY3" fmla="*/ 53 h 137372"/>
                  <a:gd name="connsiteX4" fmla="*/ 150979 w 150574"/>
                  <a:gd name="connsiteY4" fmla="*/ 270 h 137372"/>
                  <a:gd name="connsiteX5" fmla="*/ 75664 w 150574"/>
                  <a:gd name="connsiteY5" fmla="*/ 137425 h 137372"/>
                  <a:gd name="connsiteX6" fmla="*/ 404 w 150574"/>
                  <a:gd name="connsiteY6" fmla="*/ 270 h 13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574" h="137372">
                    <a:moveTo>
                      <a:pt x="404" y="270"/>
                    </a:moveTo>
                    <a:lnTo>
                      <a:pt x="23902" y="481"/>
                    </a:lnTo>
                    <a:cubicBezTo>
                      <a:pt x="23902" y="481"/>
                      <a:pt x="62113" y="70189"/>
                      <a:pt x="75654" y="94786"/>
                    </a:cubicBezTo>
                    <a:cubicBezTo>
                      <a:pt x="89147" y="70218"/>
                      <a:pt x="127916" y="53"/>
                      <a:pt x="127916" y="53"/>
                    </a:cubicBezTo>
                    <a:lnTo>
                      <a:pt x="150979" y="270"/>
                    </a:lnTo>
                    <a:lnTo>
                      <a:pt x="75664" y="137425"/>
                    </a:lnTo>
                    <a:lnTo>
                      <a:pt x="404" y="270"/>
                    </a:lnTo>
                    <a:close/>
                  </a:path>
                </a:pathLst>
              </a:custGeom>
              <a:solidFill>
                <a:srgbClr val="A2A4A5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0663024-1F98-4C8A-ABCB-E18B87C23421}"/>
                  </a:ext>
                </a:extLst>
              </p:cNvPr>
              <p:cNvSpPr/>
              <p:nvPr/>
            </p:nvSpPr>
            <p:spPr>
              <a:xfrm flipV="1">
                <a:off x="713846" y="3146745"/>
                <a:ext cx="148954" cy="139499"/>
              </a:xfrm>
              <a:custGeom>
                <a:avLst/>
                <a:gdLst>
                  <a:gd name="connsiteX0" fmla="*/ 149267 w 148954"/>
                  <a:gd name="connsiteY0" fmla="*/ 139628 h 139499"/>
                  <a:gd name="connsiteX1" fmla="*/ 125965 w 148954"/>
                  <a:gd name="connsiteY1" fmla="*/ 139628 h 139499"/>
                  <a:gd name="connsiteX2" fmla="*/ 74667 w 148954"/>
                  <a:gd name="connsiteY2" fmla="*/ 46617 h 139499"/>
                  <a:gd name="connsiteX3" fmla="*/ 23607 w 148954"/>
                  <a:gd name="connsiteY3" fmla="*/ 139281 h 139499"/>
                  <a:gd name="connsiteX4" fmla="*/ 312 w 148954"/>
                  <a:gd name="connsiteY4" fmla="*/ 139628 h 139499"/>
                  <a:gd name="connsiteX5" fmla="*/ 64351 w 148954"/>
                  <a:gd name="connsiteY5" fmla="*/ 22729 h 139499"/>
                  <a:gd name="connsiteX6" fmla="*/ 64351 w 148954"/>
                  <a:gd name="connsiteY6" fmla="*/ 129 h 139499"/>
                  <a:gd name="connsiteX7" fmla="*/ 84911 w 148954"/>
                  <a:gd name="connsiteY7" fmla="*/ 129 h 139499"/>
                  <a:gd name="connsiteX8" fmla="*/ 84911 w 148954"/>
                  <a:gd name="connsiteY8" fmla="*/ 22606 h 139499"/>
                  <a:gd name="connsiteX9" fmla="*/ 149267 w 148954"/>
                  <a:gd name="connsiteY9" fmla="*/ 139628 h 13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954" h="139499">
                    <a:moveTo>
                      <a:pt x="149267" y="139628"/>
                    </a:moveTo>
                    <a:lnTo>
                      <a:pt x="125965" y="139628"/>
                    </a:lnTo>
                    <a:cubicBezTo>
                      <a:pt x="125965" y="139628"/>
                      <a:pt x="88216" y="71207"/>
                      <a:pt x="74667" y="46617"/>
                    </a:cubicBezTo>
                    <a:cubicBezTo>
                      <a:pt x="61175" y="71178"/>
                      <a:pt x="23607" y="139281"/>
                      <a:pt x="23607" y="139281"/>
                    </a:cubicBezTo>
                    <a:lnTo>
                      <a:pt x="312" y="139628"/>
                    </a:lnTo>
                    <a:lnTo>
                      <a:pt x="64351" y="22729"/>
                    </a:lnTo>
                    <a:lnTo>
                      <a:pt x="64351" y="129"/>
                    </a:lnTo>
                    <a:lnTo>
                      <a:pt x="84911" y="129"/>
                    </a:lnTo>
                    <a:lnTo>
                      <a:pt x="84911" y="22606"/>
                    </a:lnTo>
                    <a:lnTo>
                      <a:pt x="149267" y="139628"/>
                    </a:lnTo>
                    <a:close/>
                  </a:path>
                </a:pathLst>
              </a:custGeom>
              <a:solidFill>
                <a:srgbClr val="A2A4A5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1994BBA-1176-49EC-BB19-999EEEEDFFD6}"/>
                  </a:ext>
                </a:extLst>
              </p:cNvPr>
              <p:cNvSpPr/>
              <p:nvPr/>
            </p:nvSpPr>
            <p:spPr>
              <a:xfrm flipV="1">
                <a:off x="1306879" y="3146797"/>
                <a:ext cx="127258" cy="138796"/>
              </a:xfrm>
              <a:custGeom>
                <a:avLst/>
                <a:gdLst>
                  <a:gd name="connsiteX0" fmla="*/ 75878 w 127258"/>
                  <a:gd name="connsiteY0" fmla="*/ 138925 h 138796"/>
                  <a:gd name="connsiteX1" fmla="*/ 996 w 127258"/>
                  <a:gd name="connsiteY1" fmla="*/ 69520 h 138796"/>
                  <a:gd name="connsiteX2" fmla="*/ 20036 w 127258"/>
                  <a:gd name="connsiteY2" fmla="*/ 21715 h 138796"/>
                  <a:gd name="connsiteX3" fmla="*/ 75878 w 127258"/>
                  <a:gd name="connsiteY3" fmla="*/ 128 h 138796"/>
                  <a:gd name="connsiteX4" fmla="*/ 128067 w 127258"/>
                  <a:gd name="connsiteY4" fmla="*/ 128 h 138796"/>
                  <a:gd name="connsiteX5" fmla="*/ 128067 w 127258"/>
                  <a:gd name="connsiteY5" fmla="*/ 37060 h 138796"/>
                  <a:gd name="connsiteX6" fmla="*/ 107607 w 127258"/>
                  <a:gd name="connsiteY6" fmla="*/ 37060 h 138796"/>
                  <a:gd name="connsiteX7" fmla="*/ 107607 w 127258"/>
                  <a:gd name="connsiteY7" fmla="*/ 20573 h 138796"/>
                  <a:gd name="connsiteX8" fmla="*/ 75878 w 127258"/>
                  <a:gd name="connsiteY8" fmla="*/ 20573 h 138796"/>
                  <a:gd name="connsiteX9" fmla="*/ 21453 w 127258"/>
                  <a:gd name="connsiteY9" fmla="*/ 69520 h 138796"/>
                  <a:gd name="connsiteX10" fmla="*/ 75878 w 127258"/>
                  <a:gd name="connsiteY10" fmla="*/ 118480 h 138796"/>
                  <a:gd name="connsiteX11" fmla="*/ 128254 w 127258"/>
                  <a:gd name="connsiteY11" fmla="*/ 118480 h 138796"/>
                  <a:gd name="connsiteX12" fmla="*/ 128254 w 127258"/>
                  <a:gd name="connsiteY12" fmla="*/ 138925 h 138796"/>
                  <a:gd name="connsiteX13" fmla="*/ 75878 w 127258"/>
                  <a:gd name="connsiteY13" fmla="*/ 138925 h 13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258" h="138796">
                    <a:moveTo>
                      <a:pt x="75878" y="138925"/>
                    </a:moveTo>
                    <a:cubicBezTo>
                      <a:pt x="26707" y="138925"/>
                      <a:pt x="996" y="104013"/>
                      <a:pt x="996" y="69520"/>
                    </a:cubicBezTo>
                    <a:cubicBezTo>
                      <a:pt x="996" y="51339"/>
                      <a:pt x="7752" y="34361"/>
                      <a:pt x="20036" y="21715"/>
                    </a:cubicBezTo>
                    <a:cubicBezTo>
                      <a:pt x="33774" y="7573"/>
                      <a:pt x="53090" y="128"/>
                      <a:pt x="75878" y="128"/>
                    </a:cubicBezTo>
                    <a:lnTo>
                      <a:pt x="128067" y="128"/>
                    </a:lnTo>
                    <a:lnTo>
                      <a:pt x="128067" y="37060"/>
                    </a:lnTo>
                    <a:lnTo>
                      <a:pt x="107607" y="37060"/>
                    </a:lnTo>
                    <a:lnTo>
                      <a:pt x="107607" y="20573"/>
                    </a:lnTo>
                    <a:lnTo>
                      <a:pt x="75878" y="20573"/>
                    </a:lnTo>
                    <a:cubicBezTo>
                      <a:pt x="38463" y="20573"/>
                      <a:pt x="21453" y="45949"/>
                      <a:pt x="21453" y="69520"/>
                    </a:cubicBezTo>
                    <a:cubicBezTo>
                      <a:pt x="21453" y="93104"/>
                      <a:pt x="38463" y="118480"/>
                      <a:pt x="75878" y="118480"/>
                    </a:cubicBezTo>
                    <a:lnTo>
                      <a:pt x="128254" y="118480"/>
                    </a:lnTo>
                    <a:lnTo>
                      <a:pt x="128254" y="138925"/>
                    </a:lnTo>
                    <a:lnTo>
                      <a:pt x="75878" y="138925"/>
                    </a:lnTo>
                    <a:close/>
                  </a:path>
                </a:pathLst>
              </a:custGeom>
              <a:solidFill>
                <a:srgbClr val="A2A4A5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C3DC7CD-FCD1-4837-B7A7-378D1E30D9E6}"/>
                  </a:ext>
                </a:extLst>
              </p:cNvPr>
              <p:cNvSpPr/>
              <p:nvPr/>
            </p:nvSpPr>
            <p:spPr>
              <a:xfrm flipV="1">
                <a:off x="1142479" y="3147165"/>
                <a:ext cx="136648" cy="136641"/>
              </a:xfrm>
              <a:custGeom>
                <a:avLst/>
                <a:gdLst>
                  <a:gd name="connsiteX0" fmla="*/ 756 w 136648"/>
                  <a:gd name="connsiteY0" fmla="*/ 68403 h 136641"/>
                  <a:gd name="connsiteX1" fmla="*/ 69062 w 136648"/>
                  <a:gd name="connsiteY1" fmla="*/ 90 h 136641"/>
                  <a:gd name="connsiteX2" fmla="*/ 137405 w 136648"/>
                  <a:gd name="connsiteY2" fmla="*/ 68403 h 136641"/>
                  <a:gd name="connsiteX3" fmla="*/ 69062 w 136648"/>
                  <a:gd name="connsiteY3" fmla="*/ 136731 h 136641"/>
                  <a:gd name="connsiteX4" fmla="*/ 756 w 136648"/>
                  <a:gd name="connsiteY4" fmla="*/ 68403 h 136641"/>
                  <a:gd name="connsiteX5" fmla="*/ 21316 w 136648"/>
                  <a:gd name="connsiteY5" fmla="*/ 68403 h 136641"/>
                  <a:gd name="connsiteX6" fmla="*/ 69062 w 136648"/>
                  <a:gd name="connsiteY6" fmla="*/ 116177 h 136641"/>
                  <a:gd name="connsiteX7" fmla="*/ 116845 w 136648"/>
                  <a:gd name="connsiteY7" fmla="*/ 68403 h 136641"/>
                  <a:gd name="connsiteX8" fmla="*/ 69062 w 136648"/>
                  <a:gd name="connsiteY8" fmla="*/ 20642 h 136641"/>
                  <a:gd name="connsiteX9" fmla="*/ 21316 w 136648"/>
                  <a:gd name="connsiteY9" fmla="*/ 68403 h 13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648" h="136641">
                    <a:moveTo>
                      <a:pt x="756" y="68403"/>
                    </a:moveTo>
                    <a:cubicBezTo>
                      <a:pt x="756" y="30735"/>
                      <a:pt x="31386" y="90"/>
                      <a:pt x="69062" y="90"/>
                    </a:cubicBezTo>
                    <a:cubicBezTo>
                      <a:pt x="106754" y="90"/>
                      <a:pt x="137405" y="30735"/>
                      <a:pt x="137405" y="68403"/>
                    </a:cubicBezTo>
                    <a:cubicBezTo>
                      <a:pt x="137405" y="106073"/>
                      <a:pt x="106754" y="136731"/>
                      <a:pt x="69062" y="136731"/>
                    </a:cubicBezTo>
                    <a:cubicBezTo>
                      <a:pt x="31386" y="136731"/>
                      <a:pt x="756" y="106073"/>
                      <a:pt x="756" y="68403"/>
                    </a:cubicBezTo>
                    <a:moveTo>
                      <a:pt x="21316" y="68403"/>
                    </a:moveTo>
                    <a:cubicBezTo>
                      <a:pt x="21316" y="94751"/>
                      <a:pt x="42737" y="116177"/>
                      <a:pt x="69062" y="116177"/>
                    </a:cubicBezTo>
                    <a:cubicBezTo>
                      <a:pt x="95424" y="116177"/>
                      <a:pt x="116845" y="94751"/>
                      <a:pt x="116845" y="68403"/>
                    </a:cubicBezTo>
                    <a:cubicBezTo>
                      <a:pt x="116845" y="42078"/>
                      <a:pt x="95424" y="20642"/>
                      <a:pt x="69062" y="20642"/>
                    </a:cubicBezTo>
                    <a:cubicBezTo>
                      <a:pt x="42737" y="20642"/>
                      <a:pt x="21316" y="42078"/>
                      <a:pt x="21316" y="68403"/>
                    </a:cubicBezTo>
                  </a:path>
                </a:pathLst>
              </a:custGeom>
              <a:solidFill>
                <a:srgbClr val="A2A4A5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276E204-F3D3-44AF-AF43-33272C67BB8F}"/>
                  </a:ext>
                </a:extLst>
              </p:cNvPr>
              <p:cNvSpPr/>
              <p:nvPr/>
            </p:nvSpPr>
            <p:spPr>
              <a:xfrm flipV="1">
                <a:off x="1038587" y="3147563"/>
                <a:ext cx="89611" cy="136300"/>
              </a:xfrm>
              <a:custGeom>
                <a:avLst/>
                <a:gdLst>
                  <a:gd name="connsiteX0" fmla="*/ 611 w 89611"/>
                  <a:gd name="connsiteY0" fmla="*/ 136428 h 136300"/>
                  <a:gd name="connsiteX1" fmla="*/ 611 w 89611"/>
                  <a:gd name="connsiteY1" fmla="*/ 127 h 136300"/>
                  <a:gd name="connsiteX2" fmla="*/ 90223 w 89611"/>
                  <a:gd name="connsiteY2" fmla="*/ 127 h 136300"/>
                  <a:gd name="connsiteX3" fmla="*/ 90223 w 89611"/>
                  <a:gd name="connsiteY3" fmla="*/ 20579 h 136300"/>
                  <a:gd name="connsiteX4" fmla="*/ 21048 w 89611"/>
                  <a:gd name="connsiteY4" fmla="*/ 20579 h 136300"/>
                  <a:gd name="connsiteX5" fmla="*/ 21048 w 89611"/>
                  <a:gd name="connsiteY5" fmla="*/ 136428 h 136300"/>
                  <a:gd name="connsiteX6" fmla="*/ 611 w 89611"/>
                  <a:gd name="connsiteY6" fmla="*/ 136428 h 13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611" h="136300">
                    <a:moveTo>
                      <a:pt x="611" y="136428"/>
                    </a:moveTo>
                    <a:lnTo>
                      <a:pt x="611" y="127"/>
                    </a:lnTo>
                    <a:lnTo>
                      <a:pt x="90223" y="127"/>
                    </a:lnTo>
                    <a:lnTo>
                      <a:pt x="90223" y="20579"/>
                    </a:lnTo>
                    <a:lnTo>
                      <a:pt x="21048" y="20579"/>
                    </a:lnTo>
                    <a:lnTo>
                      <a:pt x="21048" y="136428"/>
                    </a:lnTo>
                    <a:lnTo>
                      <a:pt x="611" y="136428"/>
                    </a:lnTo>
                    <a:close/>
                  </a:path>
                </a:pathLst>
              </a:custGeom>
              <a:solidFill>
                <a:srgbClr val="A2A4A5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927A850-8405-457C-8584-83980E00498E}"/>
                  </a:ext>
                </a:extLst>
              </p:cNvPr>
              <p:cNvSpPr/>
              <p:nvPr/>
            </p:nvSpPr>
            <p:spPr>
              <a:xfrm flipV="1">
                <a:off x="575846" y="3146810"/>
                <a:ext cx="127288" cy="138819"/>
              </a:xfrm>
              <a:custGeom>
                <a:avLst/>
                <a:gdLst>
                  <a:gd name="connsiteX0" fmla="*/ 264 w 127288"/>
                  <a:gd name="connsiteY0" fmla="*/ 138947 h 138819"/>
                  <a:gd name="connsiteX1" fmla="*/ 264 w 127288"/>
                  <a:gd name="connsiteY1" fmla="*/ 101986 h 138819"/>
                  <a:gd name="connsiteX2" fmla="*/ 20701 w 127288"/>
                  <a:gd name="connsiteY2" fmla="*/ 101986 h 138819"/>
                  <a:gd name="connsiteX3" fmla="*/ 20701 w 127288"/>
                  <a:gd name="connsiteY3" fmla="*/ 118497 h 138819"/>
                  <a:gd name="connsiteX4" fmla="*/ 52459 w 127288"/>
                  <a:gd name="connsiteY4" fmla="*/ 118497 h 138819"/>
                  <a:gd name="connsiteX5" fmla="*/ 93601 w 127288"/>
                  <a:gd name="connsiteY5" fmla="*/ 103102 h 138819"/>
                  <a:gd name="connsiteX6" fmla="*/ 106876 w 127288"/>
                  <a:gd name="connsiteY6" fmla="*/ 69548 h 138819"/>
                  <a:gd name="connsiteX7" fmla="*/ 52459 w 127288"/>
                  <a:gd name="connsiteY7" fmla="*/ 20595 h 138819"/>
                  <a:gd name="connsiteX8" fmla="*/ 54 w 127288"/>
                  <a:gd name="connsiteY8" fmla="*/ 20595 h 138819"/>
                  <a:gd name="connsiteX9" fmla="*/ 54 w 127288"/>
                  <a:gd name="connsiteY9" fmla="*/ 128 h 138819"/>
                  <a:gd name="connsiteX10" fmla="*/ 52459 w 127288"/>
                  <a:gd name="connsiteY10" fmla="*/ 128 h 138819"/>
                  <a:gd name="connsiteX11" fmla="*/ 127343 w 127288"/>
                  <a:gd name="connsiteY11" fmla="*/ 69548 h 138819"/>
                  <a:gd name="connsiteX12" fmla="*/ 108293 w 127288"/>
                  <a:gd name="connsiteY12" fmla="*/ 117353 h 138819"/>
                  <a:gd name="connsiteX13" fmla="*/ 52459 w 127288"/>
                  <a:gd name="connsiteY13" fmla="*/ 138947 h 138819"/>
                  <a:gd name="connsiteX14" fmla="*/ 264 w 127288"/>
                  <a:gd name="connsiteY14" fmla="*/ 138947 h 13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288" h="138819">
                    <a:moveTo>
                      <a:pt x="264" y="138947"/>
                    </a:moveTo>
                    <a:lnTo>
                      <a:pt x="264" y="101986"/>
                    </a:lnTo>
                    <a:lnTo>
                      <a:pt x="20701" y="101986"/>
                    </a:lnTo>
                    <a:lnTo>
                      <a:pt x="20701" y="118497"/>
                    </a:lnTo>
                    <a:lnTo>
                      <a:pt x="52459" y="118497"/>
                    </a:lnTo>
                    <a:cubicBezTo>
                      <a:pt x="69591" y="118497"/>
                      <a:pt x="83820" y="113163"/>
                      <a:pt x="93601" y="103102"/>
                    </a:cubicBezTo>
                    <a:cubicBezTo>
                      <a:pt x="102159" y="94283"/>
                      <a:pt x="106876" y="82360"/>
                      <a:pt x="106876" y="69548"/>
                    </a:cubicBezTo>
                    <a:cubicBezTo>
                      <a:pt x="106876" y="45964"/>
                      <a:pt x="89861" y="20595"/>
                      <a:pt x="52459" y="20595"/>
                    </a:cubicBezTo>
                    <a:lnTo>
                      <a:pt x="54" y="20595"/>
                    </a:lnTo>
                    <a:lnTo>
                      <a:pt x="54" y="128"/>
                    </a:lnTo>
                    <a:lnTo>
                      <a:pt x="52459" y="128"/>
                    </a:lnTo>
                    <a:cubicBezTo>
                      <a:pt x="101594" y="128"/>
                      <a:pt x="127343" y="35042"/>
                      <a:pt x="127343" y="69548"/>
                    </a:cubicBezTo>
                    <a:cubicBezTo>
                      <a:pt x="127343" y="87714"/>
                      <a:pt x="120577" y="104694"/>
                      <a:pt x="108293" y="117353"/>
                    </a:cubicBezTo>
                    <a:cubicBezTo>
                      <a:pt x="94557" y="131475"/>
                      <a:pt x="75261" y="138947"/>
                      <a:pt x="52459" y="138947"/>
                    </a:cubicBezTo>
                    <a:lnTo>
                      <a:pt x="264" y="138947"/>
                    </a:lnTo>
                    <a:close/>
                  </a:path>
                </a:pathLst>
              </a:custGeom>
              <a:solidFill>
                <a:srgbClr val="A2A4A5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" name="DYALOG">
              <a:extLst>
                <a:ext uri="{FF2B5EF4-FFF2-40B4-BE49-F238E27FC236}">
                  <a16:creationId xmlns:a16="http://schemas.microsoft.com/office/drawing/2014/main" id="{13F7ADB5-34B2-4144-9980-4F26246A56B6}"/>
                </a:ext>
              </a:extLst>
            </p:cNvPr>
            <p:cNvGrpSpPr/>
            <p:nvPr/>
          </p:nvGrpSpPr>
          <p:grpSpPr>
            <a:xfrm>
              <a:off x="572120" y="3146557"/>
              <a:ext cx="859071" cy="139687"/>
              <a:chOff x="572120" y="3146557"/>
              <a:chExt cx="859071" cy="139687"/>
            </a:xfrm>
            <a:solidFill>
              <a:srgbClr val="EC7117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CA63357-1AFB-4857-A2D3-09AACD55FF69}"/>
                  </a:ext>
                </a:extLst>
              </p:cNvPr>
              <p:cNvSpPr/>
              <p:nvPr/>
            </p:nvSpPr>
            <p:spPr>
              <a:xfrm flipV="1">
                <a:off x="710375" y="3146745"/>
                <a:ext cx="148932" cy="139499"/>
              </a:xfrm>
              <a:custGeom>
                <a:avLst/>
                <a:gdLst>
                  <a:gd name="connsiteX0" fmla="*/ 149240 w 148932"/>
                  <a:gd name="connsiteY0" fmla="*/ 139628 h 139499"/>
                  <a:gd name="connsiteX1" fmla="*/ 125959 w 148932"/>
                  <a:gd name="connsiteY1" fmla="*/ 139628 h 139499"/>
                  <a:gd name="connsiteX2" fmla="*/ 74661 w 148932"/>
                  <a:gd name="connsiteY2" fmla="*/ 46617 h 139499"/>
                  <a:gd name="connsiteX3" fmla="*/ 23608 w 148932"/>
                  <a:gd name="connsiteY3" fmla="*/ 139281 h 139499"/>
                  <a:gd name="connsiteX4" fmla="*/ 307 w 148932"/>
                  <a:gd name="connsiteY4" fmla="*/ 139628 h 139499"/>
                  <a:gd name="connsiteX5" fmla="*/ 64352 w 148932"/>
                  <a:gd name="connsiteY5" fmla="*/ 22729 h 139499"/>
                  <a:gd name="connsiteX6" fmla="*/ 64352 w 148932"/>
                  <a:gd name="connsiteY6" fmla="*/ 129 h 139499"/>
                  <a:gd name="connsiteX7" fmla="*/ 84884 w 148932"/>
                  <a:gd name="connsiteY7" fmla="*/ 129 h 139499"/>
                  <a:gd name="connsiteX8" fmla="*/ 84884 w 148932"/>
                  <a:gd name="connsiteY8" fmla="*/ 22606 h 139499"/>
                  <a:gd name="connsiteX9" fmla="*/ 149240 w 148932"/>
                  <a:gd name="connsiteY9" fmla="*/ 139628 h 13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932" h="139499">
                    <a:moveTo>
                      <a:pt x="149240" y="139628"/>
                    </a:moveTo>
                    <a:lnTo>
                      <a:pt x="125959" y="139628"/>
                    </a:lnTo>
                    <a:cubicBezTo>
                      <a:pt x="125959" y="139628"/>
                      <a:pt x="88182" y="71207"/>
                      <a:pt x="74661" y="46617"/>
                    </a:cubicBezTo>
                    <a:cubicBezTo>
                      <a:pt x="61168" y="71178"/>
                      <a:pt x="23608" y="139281"/>
                      <a:pt x="23608" y="139281"/>
                    </a:cubicBezTo>
                    <a:lnTo>
                      <a:pt x="307" y="139628"/>
                    </a:lnTo>
                    <a:lnTo>
                      <a:pt x="64352" y="22729"/>
                    </a:lnTo>
                    <a:lnTo>
                      <a:pt x="64352" y="129"/>
                    </a:lnTo>
                    <a:lnTo>
                      <a:pt x="84884" y="129"/>
                    </a:lnTo>
                    <a:lnTo>
                      <a:pt x="84884" y="22606"/>
                    </a:lnTo>
                    <a:lnTo>
                      <a:pt x="149240" y="139628"/>
                    </a:lnTo>
                    <a:close/>
                  </a:path>
                </a:pathLst>
              </a:custGeom>
              <a:solidFill>
                <a:srgbClr val="EC7117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DF5D164-4E5B-490F-B091-80820105EAC9}"/>
                  </a:ext>
                </a:extLst>
              </p:cNvPr>
              <p:cNvSpPr/>
              <p:nvPr/>
            </p:nvSpPr>
            <p:spPr>
              <a:xfrm flipV="1">
                <a:off x="849208" y="3146557"/>
                <a:ext cx="150537" cy="137372"/>
              </a:xfrm>
              <a:custGeom>
                <a:avLst/>
                <a:gdLst>
                  <a:gd name="connsiteX0" fmla="*/ 399 w 150537"/>
                  <a:gd name="connsiteY0" fmla="*/ 270 h 137372"/>
                  <a:gd name="connsiteX1" fmla="*/ 23860 w 150537"/>
                  <a:gd name="connsiteY1" fmla="*/ 481 h 137372"/>
                  <a:gd name="connsiteX2" fmla="*/ 75621 w 150537"/>
                  <a:gd name="connsiteY2" fmla="*/ 94786 h 137372"/>
                  <a:gd name="connsiteX3" fmla="*/ 127881 w 150537"/>
                  <a:gd name="connsiteY3" fmla="*/ 53 h 137372"/>
                  <a:gd name="connsiteX4" fmla="*/ 150937 w 150537"/>
                  <a:gd name="connsiteY4" fmla="*/ 270 h 137372"/>
                  <a:gd name="connsiteX5" fmla="*/ 75649 w 150537"/>
                  <a:gd name="connsiteY5" fmla="*/ 137425 h 137372"/>
                  <a:gd name="connsiteX6" fmla="*/ 399 w 150537"/>
                  <a:gd name="connsiteY6" fmla="*/ 270 h 13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537" h="137372">
                    <a:moveTo>
                      <a:pt x="399" y="270"/>
                    </a:moveTo>
                    <a:lnTo>
                      <a:pt x="23860" y="481"/>
                    </a:lnTo>
                    <a:cubicBezTo>
                      <a:pt x="23860" y="481"/>
                      <a:pt x="62071" y="70189"/>
                      <a:pt x="75621" y="94786"/>
                    </a:cubicBezTo>
                    <a:cubicBezTo>
                      <a:pt x="89134" y="70218"/>
                      <a:pt x="127881" y="53"/>
                      <a:pt x="127881" y="53"/>
                    </a:cubicBezTo>
                    <a:lnTo>
                      <a:pt x="150937" y="270"/>
                    </a:lnTo>
                    <a:lnTo>
                      <a:pt x="75649" y="137425"/>
                    </a:lnTo>
                    <a:lnTo>
                      <a:pt x="399" y="270"/>
                    </a:lnTo>
                    <a:close/>
                  </a:path>
                </a:pathLst>
              </a:custGeom>
              <a:solidFill>
                <a:srgbClr val="EC7117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192C5B3-F90C-42FA-9F6C-F1467A4DADE6}"/>
                  </a:ext>
                </a:extLst>
              </p:cNvPr>
              <p:cNvSpPr/>
              <p:nvPr/>
            </p:nvSpPr>
            <p:spPr>
              <a:xfrm flipV="1">
                <a:off x="1034855" y="3147563"/>
                <a:ext cx="89618" cy="136300"/>
              </a:xfrm>
              <a:custGeom>
                <a:avLst/>
                <a:gdLst>
                  <a:gd name="connsiteX0" fmla="*/ 607 w 89618"/>
                  <a:gd name="connsiteY0" fmla="*/ 136428 h 136300"/>
                  <a:gd name="connsiteX1" fmla="*/ 607 w 89618"/>
                  <a:gd name="connsiteY1" fmla="*/ 127 h 136300"/>
                  <a:gd name="connsiteX2" fmla="*/ 90226 w 89618"/>
                  <a:gd name="connsiteY2" fmla="*/ 127 h 136300"/>
                  <a:gd name="connsiteX3" fmla="*/ 90226 w 89618"/>
                  <a:gd name="connsiteY3" fmla="*/ 20579 h 136300"/>
                  <a:gd name="connsiteX4" fmla="*/ 21057 w 89618"/>
                  <a:gd name="connsiteY4" fmla="*/ 20579 h 136300"/>
                  <a:gd name="connsiteX5" fmla="*/ 21057 w 89618"/>
                  <a:gd name="connsiteY5" fmla="*/ 136428 h 136300"/>
                  <a:gd name="connsiteX6" fmla="*/ 607 w 89618"/>
                  <a:gd name="connsiteY6" fmla="*/ 136428 h 13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618" h="136300">
                    <a:moveTo>
                      <a:pt x="607" y="136428"/>
                    </a:moveTo>
                    <a:lnTo>
                      <a:pt x="607" y="127"/>
                    </a:lnTo>
                    <a:lnTo>
                      <a:pt x="90226" y="127"/>
                    </a:lnTo>
                    <a:lnTo>
                      <a:pt x="90226" y="20579"/>
                    </a:lnTo>
                    <a:lnTo>
                      <a:pt x="21057" y="20579"/>
                    </a:lnTo>
                    <a:lnTo>
                      <a:pt x="21057" y="136428"/>
                    </a:lnTo>
                    <a:lnTo>
                      <a:pt x="607" y="136428"/>
                    </a:lnTo>
                    <a:close/>
                  </a:path>
                </a:pathLst>
              </a:custGeom>
              <a:solidFill>
                <a:srgbClr val="EC7117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63238E1-F7AD-493A-9565-312CC41F1BEA}"/>
                  </a:ext>
                </a:extLst>
              </p:cNvPr>
              <p:cNvSpPr/>
              <p:nvPr/>
            </p:nvSpPr>
            <p:spPr>
              <a:xfrm flipV="1">
                <a:off x="1303925" y="3146801"/>
                <a:ext cx="127266" cy="138811"/>
              </a:xfrm>
              <a:custGeom>
                <a:avLst/>
                <a:gdLst>
                  <a:gd name="connsiteX0" fmla="*/ 75853 w 127266"/>
                  <a:gd name="connsiteY0" fmla="*/ 138940 h 138811"/>
                  <a:gd name="connsiteX1" fmla="*/ 992 w 127266"/>
                  <a:gd name="connsiteY1" fmla="*/ 69527 h 138811"/>
                  <a:gd name="connsiteX2" fmla="*/ 20019 w 127266"/>
                  <a:gd name="connsiteY2" fmla="*/ 21709 h 138811"/>
                  <a:gd name="connsiteX3" fmla="*/ 75853 w 127266"/>
                  <a:gd name="connsiteY3" fmla="*/ 128 h 138811"/>
                  <a:gd name="connsiteX4" fmla="*/ 128070 w 127266"/>
                  <a:gd name="connsiteY4" fmla="*/ 128 h 138811"/>
                  <a:gd name="connsiteX5" fmla="*/ 128070 w 127266"/>
                  <a:gd name="connsiteY5" fmla="*/ 37082 h 138811"/>
                  <a:gd name="connsiteX6" fmla="*/ 107590 w 127266"/>
                  <a:gd name="connsiteY6" fmla="*/ 37082 h 138811"/>
                  <a:gd name="connsiteX7" fmla="*/ 107590 w 127266"/>
                  <a:gd name="connsiteY7" fmla="*/ 20580 h 138811"/>
                  <a:gd name="connsiteX8" fmla="*/ 75853 w 127266"/>
                  <a:gd name="connsiteY8" fmla="*/ 20580 h 138811"/>
                  <a:gd name="connsiteX9" fmla="*/ 21431 w 127266"/>
                  <a:gd name="connsiteY9" fmla="*/ 69527 h 138811"/>
                  <a:gd name="connsiteX10" fmla="*/ 75853 w 127266"/>
                  <a:gd name="connsiteY10" fmla="*/ 118482 h 138811"/>
                  <a:gd name="connsiteX11" fmla="*/ 128258 w 127266"/>
                  <a:gd name="connsiteY11" fmla="*/ 118482 h 138811"/>
                  <a:gd name="connsiteX12" fmla="*/ 128258 w 127266"/>
                  <a:gd name="connsiteY12" fmla="*/ 138940 h 138811"/>
                  <a:gd name="connsiteX13" fmla="*/ 75853 w 127266"/>
                  <a:gd name="connsiteY13" fmla="*/ 138940 h 13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266" h="138811">
                    <a:moveTo>
                      <a:pt x="75853" y="138940"/>
                    </a:moveTo>
                    <a:cubicBezTo>
                      <a:pt x="26703" y="138940"/>
                      <a:pt x="992" y="104028"/>
                      <a:pt x="992" y="69527"/>
                    </a:cubicBezTo>
                    <a:cubicBezTo>
                      <a:pt x="992" y="51348"/>
                      <a:pt x="7735" y="34368"/>
                      <a:pt x="20019" y="21709"/>
                    </a:cubicBezTo>
                    <a:cubicBezTo>
                      <a:pt x="33750" y="7588"/>
                      <a:pt x="53066" y="128"/>
                      <a:pt x="75853" y="128"/>
                    </a:cubicBezTo>
                    <a:lnTo>
                      <a:pt x="128070" y="128"/>
                    </a:lnTo>
                    <a:lnTo>
                      <a:pt x="128070" y="37082"/>
                    </a:lnTo>
                    <a:lnTo>
                      <a:pt x="107590" y="37082"/>
                    </a:lnTo>
                    <a:lnTo>
                      <a:pt x="107590" y="20580"/>
                    </a:lnTo>
                    <a:lnTo>
                      <a:pt x="75853" y="20580"/>
                    </a:lnTo>
                    <a:cubicBezTo>
                      <a:pt x="38474" y="20580"/>
                      <a:pt x="21431" y="45944"/>
                      <a:pt x="21431" y="69527"/>
                    </a:cubicBezTo>
                    <a:cubicBezTo>
                      <a:pt x="21431" y="93111"/>
                      <a:pt x="38474" y="118482"/>
                      <a:pt x="75853" y="118482"/>
                    </a:cubicBezTo>
                    <a:lnTo>
                      <a:pt x="128258" y="118482"/>
                    </a:lnTo>
                    <a:lnTo>
                      <a:pt x="128258" y="138940"/>
                    </a:lnTo>
                    <a:lnTo>
                      <a:pt x="75853" y="138940"/>
                    </a:lnTo>
                    <a:close/>
                  </a:path>
                </a:pathLst>
              </a:custGeom>
              <a:solidFill>
                <a:srgbClr val="EC7117"/>
              </a:solidFill>
              <a:ln w="1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1C263EC-B3C0-4449-8FB8-42FD30DA7C19}"/>
                  </a:ext>
                </a:extLst>
              </p:cNvPr>
              <p:cNvSpPr/>
              <p:nvPr/>
            </p:nvSpPr>
            <p:spPr>
              <a:xfrm>
                <a:off x="572120" y="3146810"/>
                <a:ext cx="127266" cy="138819"/>
              </a:xfrm>
              <a:custGeom>
                <a:avLst/>
                <a:gdLst>
                  <a:gd name="connsiteX0" fmla="*/ 227 w 127266"/>
                  <a:gd name="connsiteY0" fmla="*/ -912 h 138819"/>
                  <a:gd name="connsiteX1" fmla="*/ 227 w 127266"/>
                  <a:gd name="connsiteY1" fmla="*/ 36049 h 138819"/>
                  <a:gd name="connsiteX2" fmla="*/ 20694 w 127266"/>
                  <a:gd name="connsiteY2" fmla="*/ 36049 h 138819"/>
                  <a:gd name="connsiteX3" fmla="*/ 20694 w 127266"/>
                  <a:gd name="connsiteY3" fmla="*/ 19538 h 138819"/>
                  <a:gd name="connsiteX4" fmla="*/ 52421 w 127266"/>
                  <a:gd name="connsiteY4" fmla="*/ 19538 h 138819"/>
                  <a:gd name="connsiteX5" fmla="*/ 93593 w 127266"/>
                  <a:gd name="connsiteY5" fmla="*/ 34933 h 138819"/>
                  <a:gd name="connsiteX6" fmla="*/ 106868 w 127266"/>
                  <a:gd name="connsiteY6" fmla="*/ 68487 h 138819"/>
                  <a:gd name="connsiteX7" fmla="*/ 52421 w 127266"/>
                  <a:gd name="connsiteY7" fmla="*/ 117440 h 138819"/>
                  <a:gd name="connsiteX8" fmla="*/ 39 w 127266"/>
                  <a:gd name="connsiteY8" fmla="*/ 117440 h 138819"/>
                  <a:gd name="connsiteX9" fmla="*/ 39 w 127266"/>
                  <a:gd name="connsiteY9" fmla="*/ 137907 h 138819"/>
                  <a:gd name="connsiteX10" fmla="*/ 52421 w 127266"/>
                  <a:gd name="connsiteY10" fmla="*/ 137907 h 138819"/>
                  <a:gd name="connsiteX11" fmla="*/ 127305 w 127266"/>
                  <a:gd name="connsiteY11" fmla="*/ 68487 h 138819"/>
                  <a:gd name="connsiteX12" fmla="*/ 108257 w 127266"/>
                  <a:gd name="connsiteY12" fmla="*/ 20681 h 138819"/>
                  <a:gd name="connsiteX13" fmla="*/ 52421 w 127266"/>
                  <a:gd name="connsiteY13" fmla="*/ -912 h 138819"/>
                  <a:gd name="connsiteX14" fmla="*/ 227 w 127266"/>
                  <a:gd name="connsiteY14" fmla="*/ -912 h 13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266" h="138819">
                    <a:moveTo>
                      <a:pt x="227" y="-912"/>
                    </a:moveTo>
                    <a:lnTo>
                      <a:pt x="227" y="36049"/>
                    </a:lnTo>
                    <a:lnTo>
                      <a:pt x="20694" y="36049"/>
                    </a:lnTo>
                    <a:lnTo>
                      <a:pt x="20694" y="19538"/>
                    </a:lnTo>
                    <a:lnTo>
                      <a:pt x="52421" y="19538"/>
                    </a:lnTo>
                    <a:cubicBezTo>
                      <a:pt x="69581" y="19538"/>
                      <a:pt x="83812" y="24872"/>
                      <a:pt x="93593" y="34933"/>
                    </a:cubicBezTo>
                    <a:cubicBezTo>
                      <a:pt x="102150" y="43752"/>
                      <a:pt x="106868" y="55675"/>
                      <a:pt x="106868" y="68487"/>
                    </a:cubicBezTo>
                    <a:cubicBezTo>
                      <a:pt x="106868" y="92071"/>
                      <a:pt x="89831" y="117440"/>
                      <a:pt x="52421" y="117440"/>
                    </a:cubicBezTo>
                    <a:lnTo>
                      <a:pt x="39" y="117440"/>
                    </a:lnTo>
                    <a:lnTo>
                      <a:pt x="39" y="137907"/>
                    </a:lnTo>
                    <a:lnTo>
                      <a:pt x="52421" y="137907"/>
                    </a:lnTo>
                    <a:cubicBezTo>
                      <a:pt x="101594" y="137907"/>
                      <a:pt x="127305" y="102993"/>
                      <a:pt x="127305" y="68487"/>
                    </a:cubicBezTo>
                    <a:cubicBezTo>
                      <a:pt x="127305" y="50321"/>
                      <a:pt x="120549" y="33341"/>
                      <a:pt x="108257" y="20681"/>
                    </a:cubicBezTo>
                    <a:cubicBezTo>
                      <a:pt x="94547" y="6560"/>
                      <a:pt x="75231" y="-912"/>
                      <a:pt x="52421" y="-912"/>
                    </a:cubicBezTo>
                    <a:lnTo>
                      <a:pt x="227" y="-912"/>
                    </a:lnTo>
                    <a:close/>
                  </a:path>
                </a:pathLst>
              </a:custGeom>
              <a:solidFill>
                <a:srgbClr val="EC7117"/>
              </a:solidFill>
              <a:ln w="1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098B463-EDC0-418B-9F3E-7CF073CB3D70}"/>
                  </a:ext>
                </a:extLst>
              </p:cNvPr>
              <p:cNvSpPr/>
              <p:nvPr/>
            </p:nvSpPr>
            <p:spPr>
              <a:xfrm>
                <a:off x="1138739" y="3147164"/>
                <a:ext cx="136671" cy="136641"/>
              </a:xfrm>
              <a:custGeom>
                <a:avLst/>
                <a:gdLst>
                  <a:gd name="connsiteX0" fmla="*/ 359 w 136671"/>
                  <a:gd name="connsiteY0" fmla="*/ 67415 h 136641"/>
                  <a:gd name="connsiteX1" fmla="*/ 68695 w 136671"/>
                  <a:gd name="connsiteY1" fmla="*/ 135729 h 136641"/>
                  <a:gd name="connsiteX2" fmla="*/ 137030 w 136671"/>
                  <a:gd name="connsiteY2" fmla="*/ 67415 h 136641"/>
                  <a:gd name="connsiteX3" fmla="*/ 68695 w 136671"/>
                  <a:gd name="connsiteY3" fmla="*/ -913 h 136641"/>
                  <a:gd name="connsiteX4" fmla="*/ 359 w 136671"/>
                  <a:gd name="connsiteY4" fmla="*/ 67415 h 136641"/>
                  <a:gd name="connsiteX5" fmla="*/ 20912 w 136671"/>
                  <a:gd name="connsiteY5" fmla="*/ 67415 h 136641"/>
                  <a:gd name="connsiteX6" fmla="*/ 68695 w 136671"/>
                  <a:gd name="connsiteY6" fmla="*/ 19641 h 136641"/>
                  <a:gd name="connsiteX7" fmla="*/ 116469 w 136671"/>
                  <a:gd name="connsiteY7" fmla="*/ 67415 h 136641"/>
                  <a:gd name="connsiteX8" fmla="*/ 68695 w 136671"/>
                  <a:gd name="connsiteY8" fmla="*/ 115176 h 136641"/>
                  <a:gd name="connsiteX9" fmla="*/ 20912 w 136671"/>
                  <a:gd name="connsiteY9" fmla="*/ 67415 h 13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671" h="136641">
                    <a:moveTo>
                      <a:pt x="359" y="67415"/>
                    </a:moveTo>
                    <a:cubicBezTo>
                      <a:pt x="359" y="105083"/>
                      <a:pt x="31033" y="135729"/>
                      <a:pt x="68695" y="135729"/>
                    </a:cubicBezTo>
                    <a:cubicBezTo>
                      <a:pt x="106370" y="135729"/>
                      <a:pt x="137030" y="105083"/>
                      <a:pt x="137030" y="67415"/>
                    </a:cubicBezTo>
                    <a:cubicBezTo>
                      <a:pt x="137030" y="29746"/>
                      <a:pt x="106370" y="-913"/>
                      <a:pt x="68695" y="-913"/>
                    </a:cubicBezTo>
                    <a:cubicBezTo>
                      <a:pt x="31033" y="-913"/>
                      <a:pt x="359" y="29746"/>
                      <a:pt x="359" y="67415"/>
                    </a:cubicBezTo>
                    <a:moveTo>
                      <a:pt x="20912" y="67415"/>
                    </a:moveTo>
                    <a:cubicBezTo>
                      <a:pt x="20912" y="41068"/>
                      <a:pt x="42361" y="19641"/>
                      <a:pt x="68695" y="19641"/>
                    </a:cubicBezTo>
                    <a:cubicBezTo>
                      <a:pt x="95028" y="19641"/>
                      <a:pt x="116469" y="41068"/>
                      <a:pt x="116469" y="67415"/>
                    </a:cubicBezTo>
                    <a:cubicBezTo>
                      <a:pt x="116469" y="93740"/>
                      <a:pt x="95028" y="115176"/>
                      <a:pt x="68695" y="115176"/>
                    </a:cubicBezTo>
                    <a:cubicBezTo>
                      <a:pt x="42361" y="115176"/>
                      <a:pt x="20912" y="93740"/>
                      <a:pt x="20912" y="67415"/>
                    </a:cubicBezTo>
                  </a:path>
                </a:pathLst>
              </a:custGeom>
              <a:solidFill>
                <a:srgbClr val="EC7117"/>
              </a:solidFill>
              <a:ln w="1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pic>
          <p:nvPicPr>
            <p:cNvPr id="32" name="D" descr="A picture containing text, businesscard, vector graphics&#10;&#10;Description automatically generated">
              <a:extLst>
                <a:ext uri="{FF2B5EF4-FFF2-40B4-BE49-F238E27FC236}">
                  <a16:creationId xmlns:a16="http://schemas.microsoft.com/office/drawing/2014/main" id="{7E58D85E-D372-42AD-A6D4-9B18441C6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33" y="2373450"/>
              <a:ext cx="720000" cy="720000"/>
            </a:xfrm>
            <a:prstGeom prst="rect">
              <a:avLst/>
            </a:prstGeom>
            <a:noFill/>
          </p:spPr>
        </p:pic>
      </p:grpSp>
      <p:grpSp>
        <p:nvGrpSpPr>
          <p:cNvPr id="8" name="Co-dfns">
            <a:extLst>
              <a:ext uri="{FF2B5EF4-FFF2-40B4-BE49-F238E27FC236}">
                <a16:creationId xmlns:a16="http://schemas.microsoft.com/office/drawing/2014/main" id="{421AED04-1920-47A2-A9F0-030504CFDB78}"/>
              </a:ext>
            </a:extLst>
          </p:cNvPr>
          <p:cNvGrpSpPr/>
          <p:nvPr/>
        </p:nvGrpSpPr>
        <p:grpSpPr>
          <a:xfrm>
            <a:off x="5857215" y="2648491"/>
            <a:ext cx="1121906" cy="1033699"/>
            <a:chOff x="5849466" y="2741479"/>
            <a:chExt cx="1121906" cy="1033699"/>
          </a:xfrm>
        </p:grpSpPr>
        <p:pic>
          <p:nvPicPr>
            <p:cNvPr id="31" name="Co-dfns" descr="Icon&#10;&#10;Description automatically generated">
              <a:extLst>
                <a:ext uri="{FF2B5EF4-FFF2-40B4-BE49-F238E27FC236}">
                  <a16:creationId xmlns:a16="http://schemas.microsoft.com/office/drawing/2014/main" id="{0CAF92EA-354D-4BDC-AC42-1DFD1444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19" y="2741479"/>
              <a:ext cx="810000" cy="81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09F930-7530-465D-9F02-D8D1D095BB52}"/>
                </a:ext>
              </a:extLst>
            </p:cNvPr>
            <p:cNvSpPr txBox="1"/>
            <p:nvPr/>
          </p:nvSpPr>
          <p:spPr>
            <a:xfrm>
              <a:off x="5849466" y="3436624"/>
              <a:ext cx="1121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6"/>
                  </a:solidFill>
                  <a:latin typeface="APL333" panose="020B0700000202000203" pitchFamily="34" charset="0"/>
                </a:rPr>
                <a:t>Co-</a:t>
              </a:r>
              <a:r>
                <a:rPr lang="en-GB" sz="1600" dirty="0" err="1">
                  <a:solidFill>
                    <a:schemeClr val="accent6"/>
                  </a:solidFill>
                  <a:latin typeface="APL333" panose="020B0700000202000203" pitchFamily="34" charset="0"/>
                </a:rPr>
                <a:t>dfns</a:t>
              </a:r>
              <a:endParaRPr lang="en-GB" sz="1600" dirty="0">
                <a:solidFill>
                  <a:schemeClr val="accent6"/>
                </a:solidFill>
                <a:latin typeface="APL333" panose="020B0700000202000203" pitchFamily="34" charset="0"/>
              </a:endParaRPr>
            </a:p>
          </p:txBody>
        </p:sp>
      </p:grpSp>
      <p:grpSp>
        <p:nvGrpSpPr>
          <p:cNvPr id="17" name="1s">
            <a:extLst>
              <a:ext uri="{FF2B5EF4-FFF2-40B4-BE49-F238E27FC236}">
                <a16:creationId xmlns:a16="http://schemas.microsoft.com/office/drawing/2014/main" id="{AB48EAE6-1010-4602-80D3-34BDC66C207B}"/>
              </a:ext>
            </a:extLst>
          </p:cNvPr>
          <p:cNvGrpSpPr/>
          <p:nvPr/>
        </p:nvGrpSpPr>
        <p:grpSpPr>
          <a:xfrm flipH="1">
            <a:off x="4302530" y="2663631"/>
            <a:ext cx="1789723" cy="965696"/>
            <a:chOff x="7030749" y="2885775"/>
            <a:chExt cx="1789723" cy="965696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43543046-6A33-4182-8190-096BEE942A47}"/>
                </a:ext>
              </a:extLst>
            </p:cNvPr>
            <p:cNvSpPr/>
            <p:nvPr/>
          </p:nvSpPr>
          <p:spPr>
            <a:xfrm>
              <a:off x="7030749" y="2885775"/>
              <a:ext cx="1789723" cy="965696"/>
            </a:xfrm>
            <a:prstGeom prst="wedgeEllipseCallout">
              <a:avLst>
                <a:gd name="adj1" fmla="val 53239"/>
                <a:gd name="adj2" fmla="val 95300"/>
              </a:avLst>
            </a:prstGeom>
            <a:solidFill>
              <a:schemeClr val="bg1"/>
            </a:solidFill>
            <a:ln w="19050">
              <a:solidFill>
                <a:srgbClr val="ED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dirty="0">
                <a:solidFill>
                  <a:srgbClr val="3B475E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146487-33FC-4A1D-9ACE-7E4CA4916194}"/>
                </a:ext>
              </a:extLst>
            </p:cNvPr>
            <p:cNvSpPr/>
            <p:nvPr/>
          </p:nvSpPr>
          <p:spPr>
            <a:xfrm>
              <a:off x="7030749" y="2885775"/>
              <a:ext cx="1789723" cy="96569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rgbClr val="3B475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 s for</a:t>
              </a:r>
              <a:br>
                <a:rPr lang="en-GB" dirty="0">
                  <a:solidFill>
                    <a:srgbClr val="3B475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en-GB" dirty="0">
                  <a:solidFill>
                    <a:srgbClr val="3B475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all of Brazil</a:t>
              </a:r>
              <a:endPara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20" name="5s">
            <a:extLst>
              <a:ext uri="{FF2B5EF4-FFF2-40B4-BE49-F238E27FC236}">
                <a16:creationId xmlns:a16="http://schemas.microsoft.com/office/drawing/2014/main" id="{23372FE0-548C-43A5-9397-3129615DF6BE}"/>
              </a:ext>
            </a:extLst>
          </p:cNvPr>
          <p:cNvGrpSpPr/>
          <p:nvPr/>
        </p:nvGrpSpPr>
        <p:grpSpPr>
          <a:xfrm>
            <a:off x="1414550" y="2343591"/>
            <a:ext cx="1789723" cy="965696"/>
            <a:chOff x="7030749" y="2885775"/>
            <a:chExt cx="1789723" cy="965696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938F30D1-AC4C-4F84-9CFE-A9186B401432}"/>
                </a:ext>
              </a:extLst>
            </p:cNvPr>
            <p:cNvSpPr/>
            <p:nvPr/>
          </p:nvSpPr>
          <p:spPr>
            <a:xfrm>
              <a:off x="7030749" y="2885775"/>
              <a:ext cx="1789723" cy="965696"/>
            </a:xfrm>
            <a:prstGeom prst="wedgeEllipseCallout">
              <a:avLst>
                <a:gd name="adj1" fmla="val 44724"/>
                <a:gd name="adj2" fmla="val 89777"/>
              </a:avLst>
            </a:prstGeom>
            <a:solidFill>
              <a:schemeClr val="bg1"/>
            </a:solidFill>
            <a:ln w="19050">
              <a:solidFill>
                <a:srgbClr val="ED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dirty="0">
                <a:solidFill>
                  <a:srgbClr val="3B475E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F717C0-7BF0-459A-BABD-94E34C26CC77}"/>
                </a:ext>
              </a:extLst>
            </p:cNvPr>
            <p:cNvSpPr/>
            <p:nvPr/>
          </p:nvSpPr>
          <p:spPr>
            <a:xfrm>
              <a:off x="7030749" y="2885775"/>
              <a:ext cx="1789723" cy="96569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rgbClr val="3B475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 s for</a:t>
              </a:r>
              <a:br>
                <a:rPr lang="en-GB" dirty="0">
                  <a:solidFill>
                    <a:srgbClr val="3B475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en-GB" dirty="0">
                  <a:solidFill>
                    <a:srgbClr val="3B475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all of Brazil</a:t>
              </a:r>
              <a:endPara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720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CPFc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⍪(t≠10)×t←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</p:txBody>
      </p:sp>
      <p:sp>
        <p:nvSpPr>
          <p:cNvPr id="5" name="sample">
            <a:extLst>
              <a:ext uri="{FF2B5EF4-FFF2-40B4-BE49-F238E27FC236}">
                <a16:creationId xmlns:a16="http://schemas.microsoft.com/office/drawing/2014/main" id="{3DE87314-D91E-48C0-B1BD-FFF8DEEA35E4}"/>
              </a:ext>
            </a:extLst>
          </p:cNvPr>
          <p:cNvSpPr txBox="1"/>
          <p:nvPr/>
        </p:nvSpPr>
        <p:spPr>
          <a:xfrm>
            <a:off x="323528" y="971251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CPF←</a:t>
            </a:r>
            <a:r>
              <a:rPr lang="en-GB" sz="2400" dirty="0">
                <a:latin typeface="APL385 Unicode" panose="020B0709000202000203" pitchFamily="49" charset="0"/>
              </a:rPr>
              <a:t>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7099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F67A-045F-4AFF-9EB2-2A863466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Autofit/>
          </a:bodyPr>
          <a:lstStyle/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/>
              <a:t>Begin with </a:t>
            </a:r>
            <a:r>
              <a:rPr lang="en-GB" dirty="0">
                <a:cs typeface="Sarabun" panose="00000500000000000000" pitchFamily="2" charset="-34"/>
              </a:rPr>
              <a:t>nine digits		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31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4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15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9	</a:t>
            </a:r>
            <a:r>
              <a:rPr lang="en-GB" spc="1500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26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5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  <a:cs typeface="Sarabun" panose="00000500000000000000" pitchFamily="2" charset="-34"/>
            </a:endParaRP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</a:tabLst>
            </a:pPr>
            <a:r>
              <a:rPr lang="en-GB" dirty="0">
                <a:cs typeface="Sarabun" panose="00000500000000000000" pitchFamily="2" charset="-34"/>
              </a:rPr>
              <a:t>Compute weights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10	9	8	7	6	5	4	3	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19588" algn="l"/>
                <a:tab pos="4754563" algn="ctr"/>
                <a:tab pos="5113338" algn="ctr"/>
                <a:tab pos="5470525" algn="ctr"/>
                <a:tab pos="5829300" algn="ctr"/>
                <a:tab pos="6188075" algn="ctr"/>
                <a:tab pos="6545263" algn="ctr"/>
                <a:tab pos="6904038" algn="ctr"/>
                <a:tab pos="7261225" algn="ctr"/>
                <a:tab pos="7620000" algn="ctr"/>
              </a:tabLst>
            </a:pPr>
            <a:r>
              <a:rPr lang="en-GB" dirty="0">
                <a:cs typeface="Sarabun" panose="00000500000000000000" pitchFamily="2" charset="-34"/>
              </a:rPr>
              <a:t>Multiply digits with weights	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30	9	32	7	30	45	8	18	10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Sum mod 11	</a:t>
            </a:r>
            <a:r>
              <a:rPr lang="en-GB" spc="-300" dirty="0">
                <a:cs typeface="Sarabun" panose="00000500000000000000" pitchFamily="2" charset="-34"/>
              </a:rPr>
              <a:t>	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2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If 0 or 1, check digit is 0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—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Otherwise, subtract from 11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spc="-300" dirty="0">
                <a:latin typeface="APL385 Unicode" panose="020B0709000202000203" pitchFamily="49" charset="0"/>
                <a:cs typeface="Sarabun" panose="00000500000000000000" pitchFamily="2" charset="-34"/>
              </a:rPr>
              <a:t>9</a:t>
            </a:r>
          </a:p>
          <a:p>
            <a:pPr marL="270000" indent="-270000" defTabSz="360000">
              <a:spcAft>
                <a:spcPts val="0"/>
              </a:spcAft>
              <a:buSzPct val="100000"/>
              <a:buFont typeface="+mj-lt"/>
              <a:buAutoNum type="arabicPeriod"/>
              <a:tabLst>
                <a:tab pos="4320000" algn="l"/>
              </a:tabLst>
            </a:pPr>
            <a:r>
              <a:rPr lang="en-GB" dirty="0">
                <a:cs typeface="Sarabun" panose="00000500000000000000" pitchFamily="2" charset="-34"/>
              </a:rPr>
              <a:t>Append check digit	</a:t>
            </a:r>
            <a:r>
              <a:rPr lang="en-GB" spc="-300" dirty="0">
                <a:cs typeface="Sarabun" panose="00000500000000000000" pitchFamily="2" charset="-34"/>
              </a:rPr>
              <a:t> 	</a:t>
            </a:r>
            <a:r>
              <a:rPr lang="en-GB" dirty="0">
                <a:latin typeface="Sarabun ExtraBold" panose="00000900000000000000" pitchFamily="2" charset="-34"/>
                <a:cs typeface="Sarabun ExtraBold" panose="00000900000000000000" pitchFamily="2" charset="-34"/>
              </a:rPr>
              <a:t>3	1	4	1	5	9	2	6	5</a:t>
            </a:r>
            <a:endParaRPr lang="en-GB" dirty="0">
              <a:latin typeface="APL385 Unicode" panose="020B0709000202000203" pitchFamily="49" charset="0"/>
              <a:cs typeface="Sarabun ExtraBold" panose="000009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FF02-A8D8-4CEB-A73A-E092B357B9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E0593-F1A1-4700-BCCC-979F329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2E1-D89C-409D-95F3-9846957631D8}"/>
              </a:ext>
            </a:extLst>
          </p:cNvPr>
          <p:cNvSpPr/>
          <p:nvPr/>
        </p:nvSpPr>
        <p:spPr>
          <a:xfrm>
            <a:off x="594360" y="1264920"/>
            <a:ext cx="45719" cy="306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39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86743-3ABA-400A-9C8B-41C4559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1B18-4BBB-41D0-8D1E-4808EDCB2E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ample">
            <a:extLst>
              <a:ext uri="{FF2B5EF4-FFF2-40B4-BE49-F238E27FC236}">
                <a16:creationId xmlns:a16="http://schemas.microsoft.com/office/drawing/2014/main" id="{CCCE2574-F2A3-4800-9C3C-A4C85E1FBAB3}"/>
              </a:ext>
            </a:extLst>
          </p:cNvPr>
          <p:cNvSpPr txBox="1"/>
          <p:nvPr/>
        </p:nvSpPr>
        <p:spPr>
          <a:xfrm>
            <a:off x="323528" y="1349393"/>
            <a:ext cx="9068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ED7F00"/>
                </a:solidFill>
                <a:latin typeface="APL385 Unicode" panose="020B0709000202000203" pitchFamily="49" charset="0"/>
              </a:rPr>
              <a:t>↓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     </a:t>
            </a:r>
            <a:r>
              <a:rPr lang="en-GB" sz="2400" dirty="0" err="1">
                <a:solidFill>
                  <a:srgbClr val="3B475E"/>
                </a:solidFill>
                <a:latin typeface="APL385 Unicode" panose="020B0709000202000203" pitchFamily="49" charset="0"/>
              </a:rPr>
              <a:t>CPFc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←{⍵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⍪(t≠10)×t←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11|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¯1-⌽⍳≢⍵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3B475E"/>
                </a:solidFill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+.×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⍵}⍣2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F91EDD-06E1-4AFC-8912-E906146F1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250451"/>
              </p:ext>
            </p:extLst>
          </p:nvPr>
        </p:nvGraphicFramePr>
        <p:xfrm>
          <a:off x="323527" y="2341738"/>
          <a:ext cx="7992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326245723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499388165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1230341817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2122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3B475E"/>
                        </a:solidFill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pPr algn="l"/>
                      <a:r>
                        <a:rPr lang="en-GB" sz="2400" b="1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Original</a:t>
                      </a:r>
                    </a:p>
                    <a:p>
                      <a:pPr algn="l"/>
                      <a:endParaRPr lang="en-GB" sz="2400" b="1" dirty="0">
                        <a:solidFill>
                          <a:srgbClr val="3B475E"/>
                        </a:solidFill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pPr algn="l"/>
                      <a:r>
                        <a:rPr lang="en-GB" sz="2400" b="1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Optimised</a:t>
                      </a:r>
                    </a:p>
                    <a:p>
                      <a:pPr algn="l"/>
                      <a:endParaRPr lang="en-GB" sz="2400" b="1" dirty="0">
                        <a:solidFill>
                          <a:srgbClr val="3B475E"/>
                        </a:solidFill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pPr algn="l"/>
                      <a:r>
                        <a:rPr lang="en-GB" sz="2400" b="1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Compiled</a:t>
                      </a:r>
                      <a:endParaRPr lang="en-GB" sz="2400" b="1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a million CPFs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&gt; 2.5 </a:t>
                      </a:r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s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APL385 Unicode" panose="020B0709000202000203" pitchFamily="49" charset="0"/>
                          <a:cs typeface="Sarabun" panose="00000500000000000000" pitchFamily="2" charset="-34"/>
                        </a:rPr>
                        <a:t>↓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&lt; 25 </a:t>
                      </a:r>
                      <a:r>
                        <a:rPr lang="en-GB" sz="2400" b="0" dirty="0" err="1">
                          <a:solidFill>
                            <a:srgbClr val="ED7F00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ms</a:t>
                      </a:r>
                      <a:endParaRPr lang="en-GB" sz="2400" b="0" dirty="0">
                        <a:solidFill>
                          <a:srgbClr val="ED7F00"/>
                        </a:solidFill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APL385 Unicode" panose="020B0709000202000203" pitchFamily="49" charset="0"/>
                          <a:cs typeface="Sarabun" panose="00000500000000000000" pitchFamily="2" charset="-34"/>
                        </a:rPr>
                        <a:t>↓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&lt; 5 </a:t>
                      </a:r>
                      <a:r>
                        <a:rPr lang="en-GB" sz="2400" b="0" dirty="0" err="1">
                          <a:solidFill>
                            <a:srgbClr val="ED7F00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ms</a:t>
                      </a:r>
                      <a:endParaRPr lang="en-GB" sz="2400" b="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per CPF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&gt; 2.5 </a:t>
                      </a:r>
                      <a:r>
                        <a:rPr lang="en-GB" sz="2400" b="0" dirty="0" err="1">
                          <a:solidFill>
                            <a:srgbClr val="ED7F00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μs</a:t>
                      </a:r>
                      <a:endParaRPr lang="en-GB" sz="2400" b="0" dirty="0">
                        <a:solidFill>
                          <a:srgbClr val="ED7F00"/>
                        </a:solidFill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APL385 Unicode" panose="020B0709000202000203" pitchFamily="49" charset="0"/>
                          <a:cs typeface="Sarabun" panose="00000500000000000000" pitchFamily="2" charset="-34"/>
                        </a:rPr>
                        <a:t>↓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&lt; 25 </a:t>
                      </a:r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ns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APL385 Unicode" panose="020B0709000202000203" pitchFamily="49" charset="0"/>
                          <a:cs typeface="Sarabun" panose="00000500000000000000" pitchFamily="2" charset="-34"/>
                        </a:rPr>
                        <a:t>↓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&lt; 5 </a:t>
                      </a:r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ns</a:t>
                      </a:r>
                      <a:endParaRPr lang="en-GB" sz="2400" b="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all of Brazil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&gt; 8 </a:t>
                      </a:r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min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APL385 Unicode" panose="020B0709000202000203" pitchFamily="49" charset="0"/>
                          <a:cs typeface="Sarabun" panose="00000500000000000000" pitchFamily="2" charset="-34"/>
                        </a:rPr>
                        <a:t>↓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&lt; 5 </a:t>
                      </a:r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s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APL385 Unicode" panose="020B0709000202000203" pitchFamily="49" charset="0"/>
                          <a:cs typeface="Sarabun" panose="00000500000000000000" pitchFamily="2" charset="-34"/>
                        </a:rPr>
                        <a:t>↓</a:t>
                      </a:r>
                    </a:p>
                    <a:p>
                      <a:pPr algn="ctr"/>
                      <a:r>
                        <a:rPr lang="en-GB" sz="2400" b="0" dirty="0">
                          <a:solidFill>
                            <a:srgbClr val="3B475E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&lt; 1 </a:t>
                      </a:r>
                      <a:r>
                        <a:rPr lang="en-GB" sz="2400" b="0" dirty="0">
                          <a:solidFill>
                            <a:srgbClr val="ED7F00"/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s</a:t>
                      </a:r>
                      <a:endParaRPr lang="en-GB" sz="2400" b="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875232"/>
                  </a:ext>
                </a:extLst>
              </a:tr>
            </a:tbl>
          </a:graphicData>
        </a:graphic>
      </p:graphicFrame>
      <p:sp>
        <p:nvSpPr>
          <p:cNvPr id="7" name="Speech Bubble: Oval 6" hidden="1">
            <a:extLst>
              <a:ext uri="{FF2B5EF4-FFF2-40B4-BE49-F238E27FC236}">
                <a16:creationId xmlns:a16="http://schemas.microsoft.com/office/drawing/2014/main" id="{9353E373-B82E-4EE5-BFFA-0CE1B8B929DC}"/>
              </a:ext>
            </a:extLst>
          </p:cNvPr>
          <p:cNvSpPr/>
          <p:nvPr/>
        </p:nvSpPr>
        <p:spPr>
          <a:xfrm>
            <a:off x="7030749" y="2885775"/>
            <a:ext cx="1789723" cy="965696"/>
          </a:xfrm>
          <a:prstGeom prst="wedgeEllipseCallout">
            <a:avLst>
              <a:gd name="adj1" fmla="val -5986"/>
              <a:gd name="adj2" fmla="val 82676"/>
            </a:avLst>
          </a:prstGeom>
          <a:noFill/>
          <a:ln w="19050">
            <a:solidFill>
              <a:srgbClr val="ED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dirty="0">
              <a:solidFill>
                <a:srgbClr val="3B475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AE35851-2FAE-4F30-89F0-D9591F683EB6}"/>
              </a:ext>
            </a:extLst>
          </p:cNvPr>
          <p:cNvSpPr/>
          <p:nvPr/>
        </p:nvSpPr>
        <p:spPr>
          <a:xfrm>
            <a:off x="7030749" y="2885775"/>
            <a:ext cx="1789723" cy="96569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rgbClr val="3B475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 2 orders</a:t>
            </a:r>
            <a:br>
              <a:rPr lang="en-GB" dirty="0">
                <a:solidFill>
                  <a:srgbClr val="3B475E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solidFill>
                  <a:srgbClr val="3B475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of magnitude!</a:t>
            </a:r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9" name="sample">
            <a:extLst>
              <a:ext uri="{FF2B5EF4-FFF2-40B4-BE49-F238E27FC236}">
                <a16:creationId xmlns:a16="http://schemas.microsoft.com/office/drawing/2014/main" id="{47755107-3910-40AE-ADDD-6A6ECCE7AD49}"/>
              </a:ext>
            </a:extLst>
          </p:cNvPr>
          <p:cNvSpPr txBox="1"/>
          <p:nvPr/>
        </p:nvSpPr>
        <p:spPr>
          <a:xfrm>
            <a:off x="323528" y="971251"/>
            <a:ext cx="906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3B475E"/>
                </a:solidFill>
                <a:latin typeface="APL385 Unicode" panose="020B0709000202000203" pitchFamily="49" charset="0"/>
              </a:rPr>
              <a:t>CPF←</a:t>
            </a:r>
            <a:r>
              <a:rPr lang="en-GB" sz="2400" dirty="0">
                <a:latin typeface="APL385 Unicode" panose="020B0709000202000203" pitchFamily="49" charset="0"/>
              </a:rPr>
              <a:t>{⍵,(2-t≤1)⊃0(11-t←11|+/(1+⌽⍳≢⍵)×⍵)}⍣2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5468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FE49B4-1780-46E7-B37D-26AAF863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528373" cy="324204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745267-C08F-4E44-81F3-CA237B43EE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A6FADF-479B-420F-915C-36FD3FF0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336136206"/>
      </p:ext>
    </p:extLst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FE49B4-1780-46E7-B37D-26AAF863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976391"/>
            <a:ext cx="8528373" cy="3639060"/>
          </a:xfrm>
        </p:spPr>
        <p:txBody>
          <a:bodyPr>
            <a:normAutofit/>
          </a:bodyPr>
          <a:lstStyle/>
          <a:p>
            <a:r>
              <a:rPr lang="en-GB" dirty="0"/>
              <a:t>Can you use mathematics instead of selection?</a:t>
            </a:r>
          </a:p>
          <a:p>
            <a:r>
              <a:rPr lang="en-GB" dirty="0"/>
              <a:t>Can you simplify the formulas?</a:t>
            </a:r>
          </a:p>
          <a:p>
            <a:r>
              <a:rPr lang="en-GB" dirty="0"/>
              <a:t>Can you process multiple inputs at once?</a:t>
            </a:r>
          </a:p>
          <a:p>
            <a:r>
              <a:rPr lang="en-GB" dirty="0"/>
              <a:t>If so, can you use inner products?</a:t>
            </a:r>
          </a:p>
          <a:p>
            <a:r>
              <a:rPr lang="en-GB" dirty="0"/>
              <a:t>How is the data is stored?</a:t>
            </a:r>
          </a:p>
          <a:p>
            <a:r>
              <a:rPr lang="en-GB" dirty="0"/>
              <a:t>Can the steps be done on vectors?</a:t>
            </a:r>
          </a:p>
          <a:p>
            <a:r>
              <a:rPr lang="en-GB" dirty="0"/>
              <a:t>Does it run faster if you transpose your data?</a:t>
            </a:r>
          </a:p>
          <a:p>
            <a:r>
              <a:rPr lang="en-GB" dirty="0"/>
              <a:t>Will compilation speed it up?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745267-C08F-4E44-81F3-CA237B43EE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A6FADF-479B-420F-915C-36FD3FF0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Learned: Ask Yourself…</a:t>
            </a:r>
          </a:p>
        </p:txBody>
      </p:sp>
    </p:spTree>
    <p:extLst>
      <p:ext uri="{BB962C8B-B14F-4D97-AF65-F5344CB8AC3E}">
        <p14:creationId xmlns:p14="http://schemas.microsoft.com/office/powerpoint/2010/main" val="1944342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780E-33E1-44E1-B18A-CFA82364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>
                <a:cs typeface="Sarabun" panose="00000500000000000000" pitchFamily="2" charset="-34"/>
              </a:rPr>
              <a:t>Jan	 27	</a:t>
            </a:r>
            <a:r>
              <a:rPr lang="en-GB" sz="2400" b="1" dirty="0">
                <a:solidFill>
                  <a:srgbClr val="004A70"/>
                </a:solidFill>
                <a:cs typeface="Sarabun" panose="00000500000000000000" pitchFamily="2" charset="-34"/>
              </a:rPr>
              <a:t>BAA</a:t>
            </a:r>
            <a:r>
              <a:rPr lang="en-GB" sz="2400" dirty="0">
                <a:cs typeface="Sarabun" panose="00000500000000000000" pitchFamily="2" charset="-34"/>
              </a:rPr>
              <a:t>	open session	britishaplassociation.org</a:t>
            </a:r>
            <a:endParaRPr lang="en-US" sz="2400" dirty="0">
              <a:cs typeface="Sarabun" panose="00000500000000000000" pitchFamily="2" charset="-34"/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>
                <a:cs typeface="Sarabun" panose="00000500000000000000" pitchFamily="2" charset="-34"/>
              </a:rPr>
              <a:t>Feb	10	</a:t>
            </a:r>
            <a:r>
              <a:rPr lang="en-GB" sz="2400" b="1" dirty="0">
                <a:solidFill>
                  <a:srgbClr val="004A70"/>
                </a:solidFill>
                <a:cs typeface="Sarabun" panose="00000500000000000000" pitchFamily="2" charset="-34"/>
              </a:rPr>
              <a:t>BAA</a:t>
            </a:r>
            <a:r>
              <a:rPr lang="en-GB" sz="2400" dirty="0">
                <a:cs typeface="Sarabun" panose="00000500000000000000" pitchFamily="2" charset="-34"/>
              </a:rPr>
              <a:t>	APL logo	see </a:t>
            </a:r>
            <a:r>
              <a:rPr lang="en-GB" sz="2400" dirty="0" err="1">
                <a:cs typeface="Sarabun" panose="00000500000000000000" pitchFamily="2" charset="-34"/>
              </a:rPr>
              <a:t>apl.wiki</a:t>
            </a:r>
            <a:r>
              <a:rPr lang="en-GB" sz="2400" dirty="0">
                <a:cs typeface="Sarabun" panose="00000500000000000000" pitchFamily="2" charset="-34"/>
              </a:rPr>
              <a:t>/</a:t>
            </a:r>
            <a:r>
              <a:rPr lang="en-GB" sz="2400" dirty="0" err="1">
                <a:cs typeface="Sarabun" panose="00000500000000000000" pitchFamily="2" charset="-34"/>
              </a:rPr>
              <a:t>APL_logo</a:t>
            </a:r>
            <a:endParaRPr lang="en-GB" sz="2400" dirty="0">
              <a:solidFill>
                <a:srgbClr val="FF9421"/>
              </a:solidFill>
              <a:cs typeface="Sarabun" panose="00000500000000000000" pitchFamily="2" charset="-34"/>
            </a:endParaRPr>
          </a:p>
          <a:p>
            <a:pPr marL="0" indent="0"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>
                <a:cs typeface="Sarabun" panose="00000500000000000000" pitchFamily="2" charset="-34"/>
              </a:rPr>
              <a:t>Feb	17	</a:t>
            </a:r>
            <a:r>
              <a:rPr lang="en-GB" sz="2400" b="1" dirty="0">
                <a:solidFill>
                  <a:srgbClr val="FF9421"/>
                </a:solidFill>
                <a:cs typeface="Sarabun" panose="00000500000000000000" pitchFamily="2" charset="-34"/>
              </a:rPr>
              <a:t>Dyalog</a:t>
            </a:r>
            <a:r>
              <a:rPr lang="en-GB" sz="2400" dirty="0">
                <a:solidFill>
                  <a:srgbClr val="FF9421"/>
                </a:solidFill>
                <a:cs typeface="Sarabun" panose="00000500000000000000" pitchFamily="2" charset="-34"/>
              </a:rPr>
              <a:t>	</a:t>
            </a:r>
            <a:r>
              <a:rPr lang="en-GB" sz="2400" dirty="0">
                <a:cs typeface="Sarabun" panose="00000500000000000000" pitchFamily="2" charset="-34"/>
              </a:rPr>
              <a:t>(topic TBA)	dyalog.tv</a:t>
            </a:r>
            <a:endParaRPr lang="en-GB" sz="2400" dirty="0">
              <a:solidFill>
                <a:srgbClr val="FF9421"/>
              </a:solidFill>
              <a:cs typeface="Sarabun" panose="00000500000000000000" pitchFamily="2" charset="-34"/>
            </a:endParaRPr>
          </a:p>
          <a:p>
            <a:pPr marL="0" indent="0"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>
                <a:cs typeface="Sarabun" panose="00000500000000000000" pitchFamily="2" charset="-34"/>
              </a:rPr>
              <a:t>Feb	24	</a:t>
            </a:r>
            <a:r>
              <a:rPr lang="en-GB" sz="2400" b="1" dirty="0">
                <a:solidFill>
                  <a:srgbClr val="004A70"/>
                </a:solidFill>
                <a:cs typeface="Sarabun" panose="00000500000000000000" pitchFamily="2" charset="-34"/>
              </a:rPr>
              <a:t>BAA</a:t>
            </a:r>
            <a:r>
              <a:rPr lang="en-GB" sz="2400" dirty="0">
                <a:cs typeface="Sarabun" panose="00000500000000000000" pitchFamily="2" charset="-34"/>
              </a:rPr>
              <a:t>	open session</a:t>
            </a:r>
            <a:endParaRPr lang="en-US" sz="2400" dirty="0">
              <a:cs typeface="Sarabun" panose="00000500000000000000" pitchFamily="2" charset="-34"/>
            </a:endParaRPr>
          </a:p>
          <a:p>
            <a:pPr marL="0" indent="0"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>
                <a:cs typeface="Sarabun" panose="00000500000000000000" pitchFamily="2" charset="-34"/>
              </a:rPr>
              <a:t>Mar	10	</a:t>
            </a:r>
            <a:r>
              <a:rPr lang="en-GB" sz="2400" b="1" dirty="0">
                <a:solidFill>
                  <a:srgbClr val="004A70"/>
                </a:solidFill>
                <a:cs typeface="Sarabun" panose="00000500000000000000" pitchFamily="2" charset="-34"/>
              </a:rPr>
              <a:t>BAA</a:t>
            </a:r>
            <a:r>
              <a:rPr lang="en-GB" sz="2400" dirty="0">
                <a:cs typeface="Sarabun" panose="00000500000000000000" pitchFamily="2" charset="-34"/>
              </a:rPr>
              <a:t>	open session</a:t>
            </a:r>
          </a:p>
          <a:p>
            <a:pPr marL="0" indent="0"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>
                <a:cs typeface="Sarabun" panose="00000500000000000000" pitchFamily="2" charset="-34"/>
              </a:rPr>
              <a:t>Mar	17	</a:t>
            </a:r>
            <a:r>
              <a:rPr lang="en-GB" sz="2400" b="1" dirty="0">
                <a:solidFill>
                  <a:srgbClr val="FF9421"/>
                </a:solidFill>
                <a:cs typeface="Sarabun" panose="00000500000000000000" pitchFamily="2" charset="-34"/>
              </a:rPr>
              <a:t>Dyalog</a:t>
            </a:r>
            <a:r>
              <a:rPr lang="en-GB" sz="2400" dirty="0">
                <a:solidFill>
                  <a:srgbClr val="FF9421"/>
                </a:solidFill>
                <a:cs typeface="Sarabun" panose="00000500000000000000" pitchFamily="2" charset="-34"/>
              </a:rPr>
              <a:t>	</a:t>
            </a:r>
            <a:r>
              <a:rPr lang="en-GB" sz="2400" dirty="0">
                <a:cs typeface="Sarabun" panose="00000500000000000000" pitchFamily="2" charset="-34"/>
              </a:rPr>
              <a:t>(topic TBA)</a:t>
            </a:r>
            <a:endParaRPr lang="en-US" sz="2400" dirty="0">
              <a:cs typeface="Sarabun" panose="00000500000000000000" pitchFamily="2" charset="-34"/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>
                <a:cs typeface="Sarabun" panose="00000500000000000000" pitchFamily="2" charset="-34"/>
              </a:rPr>
              <a:t>Mar	24	</a:t>
            </a:r>
            <a:r>
              <a:rPr lang="en-GB" sz="2400" b="1" dirty="0">
                <a:solidFill>
                  <a:srgbClr val="004A70"/>
                </a:solidFill>
                <a:cs typeface="Sarabun" panose="00000500000000000000" pitchFamily="2" charset="-34"/>
              </a:rPr>
              <a:t>BAA</a:t>
            </a:r>
            <a:r>
              <a:rPr lang="en-GB" sz="2400" dirty="0">
                <a:cs typeface="Sarabun" panose="00000500000000000000" pitchFamily="2" charset="-34"/>
              </a:rPr>
              <a:t>	open session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08C88-08EA-4BCF-A138-C4320E3E79B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CACD06-2282-4BA6-8264-2F73F607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Upcoming webinars</a:t>
            </a:r>
          </a:p>
        </p:txBody>
      </p:sp>
    </p:spTree>
    <p:extLst>
      <p:ext uri="{BB962C8B-B14F-4D97-AF65-F5344CB8AC3E}">
        <p14:creationId xmlns:p14="http://schemas.microsoft.com/office/powerpoint/2010/main" val="593404896"/>
      </p:ext>
    </p:extLst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7F49C-0782-405A-B5FA-65942016A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928ABD"/>
                </a:solidFill>
              </a:rPr>
              <a:t>webinar@dyalog.com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B0446-DD94-4EA1-B62B-81D0F6B76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Thanks for Watching!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153A30-7C1D-4BD1-9B6B-393786B1A2F2}"/>
              </a:ext>
            </a:extLst>
          </p:cNvPr>
          <p:cNvSpPr txBox="1">
            <a:spLocks/>
          </p:cNvSpPr>
          <p:nvPr/>
        </p:nvSpPr>
        <p:spPr>
          <a:xfrm>
            <a:off x="0" y="4745354"/>
            <a:ext cx="914400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uFill>
                  <a:solidFill>
                    <a:schemeClr val="bg1"/>
                  </a:solidFill>
                </a:uFill>
                <a:latin typeface="Sarabun" panose="00000500000000000000" pitchFamily="2" charset="-34"/>
              </a:rPr>
              <a:t>dyalog.tv – @dyalogapl – #dyalog</a:t>
            </a:r>
          </a:p>
        </p:txBody>
      </p:sp>
    </p:spTree>
    <p:extLst>
      <p:ext uri="{BB962C8B-B14F-4D97-AF65-F5344CB8AC3E}">
        <p14:creationId xmlns:p14="http://schemas.microsoft.com/office/powerpoint/2010/main" val="42172805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</TotalTime>
  <Words>7082</Words>
  <Application>Microsoft Office PowerPoint</Application>
  <PresentationFormat>On-screen Show (16:9)</PresentationFormat>
  <Paragraphs>911</Paragraphs>
  <Slides>94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APL385 Unicode</vt:lpstr>
      <vt:lpstr>APL333</vt:lpstr>
      <vt:lpstr>Atkinson Hyperlegible</vt:lpstr>
      <vt:lpstr>Arial</vt:lpstr>
      <vt:lpstr>Wingdings</vt:lpstr>
      <vt:lpstr>MV Boli</vt:lpstr>
      <vt:lpstr>Sarabun</vt:lpstr>
      <vt:lpstr>Sarabun ExtraBold</vt:lpstr>
      <vt:lpstr>Wingdings 2</vt:lpstr>
      <vt:lpstr>Courier New</vt:lpstr>
      <vt:lpstr>Calibri</vt:lpstr>
      <vt:lpstr>Office Theme</vt:lpstr>
      <vt:lpstr>PowerPoint Presentation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Algorithm Overview</vt:lpstr>
      <vt:lpstr>Algorithm Overview</vt:lpstr>
      <vt:lpstr>Algorithm Overview</vt:lpstr>
      <vt:lpstr>Algorithm Overview</vt:lpstr>
      <vt:lpstr>Algorithm Overview</vt:lpstr>
      <vt:lpstr>Algorithm Overview</vt:lpstr>
      <vt:lpstr>Algorithm Overview</vt:lpstr>
      <vt:lpstr>Algorithm Overview</vt:lpstr>
      <vt:lpstr>Algorithm Overview</vt:lpstr>
      <vt:lpstr>Algorithm Overview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Implementation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Comparison</vt:lpstr>
      <vt:lpstr>Algorithm Extension</vt:lpstr>
      <vt:lpstr>Algorithm Extension</vt:lpstr>
      <vt:lpstr>Algorithm Extension</vt:lpstr>
      <vt:lpstr>Algorithm Extension</vt:lpstr>
      <vt:lpstr>Algorithm Extension</vt:lpstr>
      <vt:lpstr>Algorithm Extension</vt:lpstr>
      <vt:lpstr>Algorithm Extension</vt:lpstr>
      <vt:lpstr>Algorithm Comparison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Optimisation</vt:lpstr>
      <vt:lpstr>Algorithm Comparison</vt:lpstr>
      <vt:lpstr>Algorithm Compilation</vt:lpstr>
      <vt:lpstr>Algorithm Comparison</vt:lpstr>
      <vt:lpstr>Algorithm Comparison</vt:lpstr>
      <vt:lpstr>Lessons Learned</vt:lpstr>
      <vt:lpstr>Lessons Learned: Ask Yourself…</vt:lpstr>
      <vt:lpstr>Upcoming webinars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Adam Brudzewsky</cp:lastModifiedBy>
  <cp:revision>236</cp:revision>
  <dcterms:created xsi:type="dcterms:W3CDTF">2019-07-25T11:46:05Z</dcterms:created>
  <dcterms:modified xsi:type="dcterms:W3CDTF">2022-01-20T17:44:50Z</dcterms:modified>
</cp:coreProperties>
</file>