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1" r:id="rId2"/>
    <p:sldId id="263" r:id="rId3"/>
    <p:sldId id="262" r:id="rId4"/>
    <p:sldId id="264" r:id="rId5"/>
    <p:sldId id="265" r:id="rId6"/>
    <p:sldId id="275" r:id="rId7"/>
    <p:sldId id="664" r:id="rId8"/>
    <p:sldId id="272" r:id="rId9"/>
    <p:sldId id="267" r:id="rId10"/>
    <p:sldId id="269" r:id="rId11"/>
    <p:sldId id="663" r:id="rId12"/>
    <p:sldId id="655" r:id="rId13"/>
    <p:sldId id="665" r:id="rId14"/>
    <p:sldId id="666" r:id="rId15"/>
    <p:sldId id="667" r:id="rId16"/>
    <p:sldId id="283" r:id="rId17"/>
    <p:sldId id="668" r:id="rId18"/>
    <p:sldId id="266" r:id="rId19"/>
    <p:sldId id="669" r:id="rId20"/>
    <p:sldId id="282" r:id="rId21"/>
    <p:sldId id="271" r:id="rId22"/>
    <p:sldId id="274" r:id="rId23"/>
    <p:sldId id="273" r:id="rId24"/>
    <p:sldId id="268" r:id="rId25"/>
    <p:sldId id="670" r:id="rId26"/>
    <p:sldId id="276" r:id="rId27"/>
    <p:sldId id="281" r:id="rId28"/>
    <p:sldId id="671" r:id="rId29"/>
    <p:sldId id="672" r:id="rId30"/>
    <p:sldId id="673" r:id="rId31"/>
    <p:sldId id="280" r:id="rId32"/>
    <p:sldId id="277" r:id="rId33"/>
  </p:sldIdLst>
  <p:sldSz cx="9144000" cy="5143500" type="screen16x9"/>
  <p:notesSz cx="6858000" cy="9144000"/>
  <p:embeddedFontLst>
    <p:embeddedFont>
      <p:font typeface="APL2741" panose="020B0709000202000203" pitchFamily="49" charset="2"/>
      <p:regular r:id="rId36"/>
    </p:embeddedFont>
    <p:embeddedFont>
      <p:font typeface="APL385 Unicode" panose="020B0709000202000203" pitchFamily="49" charset="0"/>
      <p:regular r:id="rId37"/>
    </p:embeddedFont>
    <p:embeddedFont>
      <p:font typeface="Atkinson Hyperlegible" pitchFamily="2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37"/>
      <p:bold r:id="rId37"/>
      <p:italic r:id="rId37"/>
      <p:boldItalic r:id="rId37"/>
    </p:embeddedFont>
    <p:embeddedFont>
      <p:font typeface="Sarabun" panose="00000500000000000000" pitchFamily="2" charset="-34"/>
      <p:regular r:id="rId42"/>
      <p:bold r:id="rId43"/>
      <p:italic r:id="rId44"/>
      <p:boldItalic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Wingdings 2" panose="05020102010507070707" pitchFamily="18" charset="2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D8F"/>
    <a:srgbClr val="3B475E"/>
    <a:srgbClr val="ED7F00"/>
    <a:srgbClr val="FDFDF5"/>
    <a:srgbClr val="F6F6D9"/>
    <a:srgbClr val="BBB5D6"/>
    <a:srgbClr val="928ABD"/>
    <a:srgbClr val="373535"/>
    <a:srgbClr val="FFFFFF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5508" autoAdjust="0"/>
  </p:normalViewPr>
  <p:slideViewPr>
    <p:cSldViewPr snapToGrid="0">
      <p:cViewPr varScale="1">
        <p:scale>
          <a:sx n="136" d="100"/>
          <a:sy n="136" d="100"/>
        </p:scale>
        <p:origin x="73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NULL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31/03/2022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31/03/2022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APL Seeds 2022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3" name="Graphic 10">
            <a:extLst>
              <a:ext uri="{FF2B5EF4-FFF2-40B4-BE49-F238E27FC236}">
                <a16:creationId xmlns:a16="http://schemas.microsoft.com/office/drawing/2014/main" id="{F3DBEB63-3710-471F-AC76-778258234D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6" b="-287"/>
          <a:stretch/>
        </p:blipFill>
        <p:spPr>
          <a:xfrm>
            <a:off x="6000038" y="1465577"/>
            <a:ext cx="2492788" cy="22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Sarabun" panose="00000500000000000000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1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Sarabun" panose="00000500000000000000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67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Welcome to APL Seeds '22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F2AA1-2116-4182-A569-DA54ACB2CADA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zoid 7">
            <a:extLst>
              <a:ext uri="{FF2B5EF4-FFF2-40B4-BE49-F238E27FC236}">
                <a16:creationId xmlns:a16="http://schemas.microsoft.com/office/drawing/2014/main" id="{1886921F-F3BA-4DBF-BF01-93A2395CB4FD}"/>
              </a:ext>
            </a:extLst>
          </p:cNvPr>
          <p:cNvSpPr/>
          <p:nvPr userDrawn="1"/>
        </p:nvSpPr>
        <p:spPr>
          <a:xfrm flipV="1">
            <a:off x="7867650" y="4641058"/>
            <a:ext cx="1023938" cy="88582"/>
          </a:xfrm>
          <a:prstGeom prst="trapezoid">
            <a:avLst>
              <a:gd name="adj" fmla="val 196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1B0378C-9A27-40A4-BAEB-3AA757F03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yalog.com/prices-and-licences.htm#royaltyruntimelic" TargetMode="External"/><Relationship Id="rId2" Type="http://schemas.openxmlformats.org/officeDocument/2006/relationships/hyperlink" Target="https://www.dyalog.com/prices-and-licences.htm#basicli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5A00DE-FE53-4E56-896E-523CBF41B2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061" y="3741620"/>
            <a:ext cx="5073516" cy="1024109"/>
          </a:xfrm>
        </p:spPr>
        <p:txBody>
          <a:bodyPr/>
          <a:lstStyle/>
          <a:p>
            <a:r>
              <a:rPr lang="en-GB" dirty="0"/>
              <a:t>Gitte Christensen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DDBD494-B1FD-4280-83BE-E0268126D2B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86" y="1105911"/>
            <a:ext cx="2932288" cy="1649412"/>
          </a:xfrm>
        </p:spPr>
      </p:pic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F2FDAEA6-2376-4669-9877-346E9E6F5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105911"/>
            <a:ext cx="2932289" cy="1649413"/>
          </a:xfrm>
        </p:spPr>
      </p:pic>
      <p:pic>
        <p:nvPicPr>
          <p:cNvPr id="11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93DC07E4-BCC5-4BD8-8BB7-5C7B77F6FF3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33573"/>
            <a:ext cx="2932290" cy="164941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239961-6CF7-4162-9175-05827412F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Dyalog.tv/APLSeeds21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65AB3BDA-941F-44E2-89A9-E038E51482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86" y="2833572"/>
            <a:ext cx="2932288" cy="164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6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E83FB-1713-4D46-BE74-6F6A0175A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000" dirty="0"/>
              <a:t>Production</a:t>
            </a:r>
          </a:p>
          <a:p>
            <a:pPr marL="0" indent="0">
              <a:buNone/>
            </a:pPr>
            <a:r>
              <a:rPr lang="en-GB" sz="3000" dirty="0"/>
              <a:t>Management</a:t>
            </a:r>
          </a:p>
          <a:p>
            <a:pPr marL="0" indent="0">
              <a:buNone/>
            </a:pPr>
            <a:r>
              <a:rPr lang="en-GB" sz="3000" dirty="0"/>
              <a:t>Finance</a:t>
            </a:r>
          </a:p>
          <a:p>
            <a:pPr marL="0" indent="0">
              <a:buNone/>
            </a:pPr>
            <a:r>
              <a:rPr lang="en-GB" sz="3000" dirty="0"/>
              <a:t>Medicine</a:t>
            </a:r>
          </a:p>
          <a:p>
            <a:pPr marL="0" indent="0">
              <a:buNone/>
            </a:pPr>
            <a:r>
              <a:rPr lang="en-GB" sz="3000" dirty="0"/>
              <a:t>Science</a:t>
            </a:r>
          </a:p>
          <a:p>
            <a:pPr marL="0" indent="0">
              <a:buNone/>
            </a:pPr>
            <a:r>
              <a:rPr lang="en-GB" sz="3000" dirty="0"/>
              <a:t>Simulation</a:t>
            </a:r>
          </a:p>
          <a:p>
            <a:pPr marL="0" indent="0">
              <a:buNone/>
            </a:pPr>
            <a:r>
              <a:rPr lang="en-GB" sz="3000" dirty="0"/>
              <a:t>Computer Science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78180-7622-4402-B6C3-DACB940A7678}"/>
              </a:ext>
            </a:extLst>
          </p:cNvPr>
          <p:cNvSpPr txBox="1"/>
          <p:nvPr/>
        </p:nvSpPr>
        <p:spPr>
          <a:xfrm>
            <a:off x="4334108" y="1628078"/>
            <a:ext cx="351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People solving new problems, or solving them in a new way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51626-AE21-49F7-BCB0-7035EC2AAE95}"/>
              </a:ext>
            </a:extLst>
          </p:cNvPr>
          <p:cNvSpPr txBox="1"/>
          <p:nvPr/>
        </p:nvSpPr>
        <p:spPr>
          <a:xfrm>
            <a:off x="4334107" y="2625755"/>
            <a:ext cx="3516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People solving problems or manipulating data in environments where the conditions are constantly changing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7AF970-4F39-4017-A2AB-0EF8B492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>
            <a:normAutofit/>
          </a:bodyPr>
          <a:lstStyle/>
          <a:p>
            <a:r>
              <a:rPr lang="en-GB" dirty="0"/>
              <a:t>So who uses APL?</a:t>
            </a:r>
          </a:p>
        </p:txBody>
      </p:sp>
    </p:spTree>
    <p:extLst>
      <p:ext uri="{BB962C8B-B14F-4D97-AF65-F5344CB8AC3E}">
        <p14:creationId xmlns:p14="http://schemas.microsoft.com/office/powerpoint/2010/main" val="3894371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3287-C0AB-444A-8F44-0EC68E31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 who uses APL?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5EBA72-162B-4F71-BE5D-3B5C50F014DE}"/>
              </a:ext>
            </a:extLst>
          </p:cNvPr>
          <p:cNvSpPr txBox="1"/>
          <p:nvPr/>
        </p:nvSpPr>
        <p:spPr>
          <a:xfrm>
            <a:off x="652449" y="2873936"/>
            <a:ext cx="2861649" cy="90024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a-DK" sz="1350" b="1" dirty="0">
                <a:latin typeface="Sarabun" panose="00000500000000000000" pitchFamily="2" charset="-34"/>
              </a:rPr>
              <a:t>Business Intelligence</a:t>
            </a:r>
          </a:p>
          <a:p>
            <a:r>
              <a:rPr lang="da-DK" sz="1350" dirty="0">
                <a:latin typeface="Sarabun" panose="00000500000000000000" pitchFamily="2" charset="-34"/>
              </a:rPr>
              <a:t>	KCI Corp (US)</a:t>
            </a:r>
          </a:p>
          <a:p>
            <a:r>
              <a:rPr lang="da-DK" sz="1350" dirty="0">
                <a:latin typeface="Sarabun" panose="00000500000000000000" pitchFamily="2" charset="-34"/>
              </a:rPr>
              <a:t>	Carlisle Group</a:t>
            </a:r>
          </a:p>
          <a:p>
            <a:r>
              <a:rPr lang="da-DK" sz="1350" dirty="0">
                <a:latin typeface="Sarabun" panose="00000500000000000000" pitchFamily="2" charset="-34"/>
              </a:rPr>
              <a:t>	IBM Cognos Planning</a:t>
            </a:r>
            <a:endParaRPr lang="en-GB" sz="1350" dirty="0">
              <a:latin typeface="Sarabun" panose="000005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689671-B067-48C1-918A-2D090738C539}"/>
              </a:ext>
            </a:extLst>
          </p:cNvPr>
          <p:cNvSpPr txBox="1"/>
          <p:nvPr/>
        </p:nvSpPr>
        <p:spPr>
          <a:xfrm>
            <a:off x="4298381" y="3338580"/>
            <a:ext cx="3968389" cy="6924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a-DK" sz="1350" b="1" dirty="0">
                <a:latin typeface="Sarabun" panose="00000500000000000000" pitchFamily="2" charset="-34"/>
              </a:rPr>
              <a:t>Medicine</a:t>
            </a:r>
          </a:p>
          <a:p>
            <a:r>
              <a:rPr lang="da-DK" sz="1350" b="1" dirty="0">
                <a:latin typeface="Sarabun" panose="00000500000000000000" pitchFamily="2" charset="-34"/>
              </a:rPr>
              <a:t>	</a:t>
            </a:r>
            <a:r>
              <a:rPr lang="da-DK" sz="1350" dirty="0">
                <a:latin typeface="Sarabun" panose="00000500000000000000" pitchFamily="2" charset="-34"/>
              </a:rPr>
              <a:t>Medical Records</a:t>
            </a:r>
          </a:p>
          <a:p>
            <a:r>
              <a:rPr lang="da-DK" sz="1350" dirty="0">
                <a:latin typeface="Sarabun" panose="00000500000000000000" pitchFamily="2" charset="-34"/>
              </a:rPr>
              <a:t>	Pharmaceutical Production Modeling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465B36-5FD0-4E08-BD0E-C447D77DEF8A}"/>
              </a:ext>
            </a:extLst>
          </p:cNvPr>
          <p:cNvSpPr txBox="1"/>
          <p:nvPr/>
        </p:nvSpPr>
        <p:spPr>
          <a:xfrm>
            <a:off x="4298382" y="1490806"/>
            <a:ext cx="3284409" cy="692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a-DK" sz="1350" b="1" dirty="0">
                <a:latin typeface="Sarabun" panose="00000500000000000000" pitchFamily="2" charset="-34"/>
              </a:rPr>
              <a:t>Manufacturing</a:t>
            </a:r>
          </a:p>
          <a:p>
            <a:r>
              <a:rPr lang="da-DK" sz="1350" dirty="0">
                <a:latin typeface="Sarabun" panose="00000500000000000000" pitchFamily="2" charset="-34"/>
              </a:rPr>
              <a:t>	Just-in-Time Production Planning (Auto)</a:t>
            </a:r>
          </a:p>
          <a:p>
            <a:r>
              <a:rPr lang="da-DK" sz="1350" dirty="0">
                <a:latin typeface="Sarabun" panose="00000500000000000000" pitchFamily="2" charset="-34"/>
              </a:rPr>
              <a:t>	Propeller Design (Marine Engines)</a:t>
            </a:r>
            <a:endParaRPr lang="en-GB" sz="1350" dirty="0">
              <a:latin typeface="Sarabun" panose="00000500000000000000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347590-0B4B-4F64-BB00-ED969528A95D}"/>
              </a:ext>
            </a:extLst>
          </p:cNvPr>
          <p:cNvSpPr txBox="1"/>
          <p:nvPr/>
        </p:nvSpPr>
        <p:spPr>
          <a:xfrm>
            <a:off x="652449" y="1459454"/>
            <a:ext cx="2675156" cy="13157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a-DK" sz="1350" b="1" dirty="0">
                <a:latin typeface="Sarabun" panose="00000500000000000000" pitchFamily="2" charset="-34"/>
              </a:rPr>
              <a:t>Asset Management</a:t>
            </a:r>
            <a:br>
              <a:rPr lang="da-DK" sz="1350" dirty="0">
                <a:latin typeface="Sarabun" panose="00000500000000000000" pitchFamily="2" charset="-34"/>
              </a:rPr>
            </a:br>
            <a:r>
              <a:rPr lang="da-DK" sz="1350" dirty="0">
                <a:latin typeface="Sarabun" panose="00000500000000000000" pitchFamily="2" charset="-34"/>
              </a:rPr>
              <a:t>	</a:t>
            </a:r>
            <a:r>
              <a:rPr lang="en-GB" altLang="en-US" sz="1350" dirty="0">
                <a:latin typeface="Sarabun" panose="00000500000000000000" pitchFamily="2" charset="-34"/>
              </a:rPr>
              <a:t>SimCorp (DK &amp; IT)</a:t>
            </a:r>
          </a:p>
          <a:p>
            <a:r>
              <a:rPr lang="en-GB" altLang="en-US" sz="1350" dirty="0">
                <a:latin typeface="Sarabun" panose="00000500000000000000" pitchFamily="2" charset="-34"/>
              </a:rPr>
              <a:t>	Tegra118 (US)</a:t>
            </a:r>
          </a:p>
          <a:p>
            <a:endParaRPr lang="da-DK" sz="1350" dirty="0">
              <a:latin typeface="Sarabun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84831B-8E82-494E-84A5-03E13B5B3EC6}"/>
              </a:ext>
            </a:extLst>
          </p:cNvPr>
          <p:cNvSpPr txBox="1"/>
          <p:nvPr/>
        </p:nvSpPr>
        <p:spPr>
          <a:xfrm>
            <a:off x="3334072" y="4010974"/>
            <a:ext cx="1916150" cy="692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a-DK" sz="1350" b="1" dirty="0">
                <a:latin typeface="Sarabun" panose="00000500000000000000" pitchFamily="2" charset="-34"/>
              </a:rPr>
              <a:t>Gaming</a:t>
            </a:r>
          </a:p>
          <a:p>
            <a:r>
              <a:rPr lang="da-DK" sz="1350" dirty="0">
                <a:latin typeface="Sarabun" panose="00000500000000000000" pitchFamily="2" charset="-34"/>
              </a:rPr>
              <a:t>	Stormwind (Finland)</a:t>
            </a:r>
            <a:endParaRPr lang="en-GB" altLang="en-US" sz="1350" dirty="0">
              <a:latin typeface="Sarabun" panose="00000500000000000000" pitchFamily="2" charset="-34"/>
            </a:endParaRPr>
          </a:p>
          <a:p>
            <a:endParaRPr lang="da-DK" sz="1350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501752-B53D-42D1-A2EF-EE7A519900DB}"/>
              </a:ext>
            </a:extLst>
          </p:cNvPr>
          <p:cNvSpPr txBox="1"/>
          <p:nvPr/>
        </p:nvSpPr>
        <p:spPr>
          <a:xfrm>
            <a:off x="4298381" y="2391157"/>
            <a:ext cx="2018775" cy="90024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a-DK" sz="1350" b="1" dirty="0">
                <a:latin typeface="Sarabun" panose="00000500000000000000" pitchFamily="2" charset="-34"/>
              </a:rPr>
              <a:t>Energy</a:t>
            </a:r>
          </a:p>
          <a:p>
            <a:r>
              <a:rPr lang="da-DK" sz="1350" dirty="0">
                <a:latin typeface="Sarabun" panose="00000500000000000000" pitchFamily="2" charset="-34"/>
              </a:rPr>
              <a:t>	Refinery Optimisation</a:t>
            </a:r>
          </a:p>
          <a:p>
            <a:r>
              <a:rPr lang="da-DK" altLang="en-US" sz="1350" dirty="0">
                <a:latin typeface="Sarabun" panose="00000500000000000000" pitchFamily="2" charset="-34"/>
              </a:rPr>
              <a:t>	Product Design</a:t>
            </a:r>
            <a:endParaRPr lang="en-GB" altLang="en-US" sz="1350" dirty="0">
              <a:latin typeface="Sarabun" panose="00000500000000000000" pitchFamily="2" charset="-34"/>
            </a:endParaRPr>
          </a:p>
          <a:p>
            <a:endParaRPr lang="da-DK" sz="1350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5169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8B438-3184-46A1-A2D2-7821AFDAB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APL Seeds '22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31E2D-3C8E-4BA7-9964-B50A5AF1F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We hope you enjoy this event</a:t>
            </a:r>
          </a:p>
        </p:txBody>
      </p:sp>
    </p:spTree>
    <p:extLst>
      <p:ext uri="{BB962C8B-B14F-4D97-AF65-F5344CB8AC3E}">
        <p14:creationId xmlns:p14="http://schemas.microsoft.com/office/powerpoint/2010/main" val="2827302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60" y="1688053"/>
            <a:ext cx="5348638" cy="1767394"/>
          </a:xfrm>
        </p:spPr>
        <p:txBody>
          <a:bodyPr/>
          <a:lstStyle/>
          <a:p>
            <a:r>
              <a:rPr lang="en-GB" dirty="0"/>
              <a:t>Growing APLers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Rich Park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9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, pie chart&#10;&#10;Description automatically generated">
            <a:extLst>
              <a:ext uri="{FF2B5EF4-FFF2-40B4-BE49-F238E27FC236}">
                <a16:creationId xmlns:a16="http://schemas.microsoft.com/office/drawing/2014/main" id="{CF586FA3-E64D-41FB-A2E6-C05D29016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0" b="17516"/>
          <a:stretch/>
        </p:blipFill>
        <p:spPr>
          <a:xfrm>
            <a:off x="1415601" y="1264925"/>
            <a:ext cx="6312799" cy="298989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F8CE8-837B-4067-813B-3F7C7C365A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234E59-3983-4872-A30B-ADAFF9BB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Planting Seeds</a:t>
            </a:r>
          </a:p>
        </p:txBody>
      </p:sp>
    </p:spTree>
    <p:extLst>
      <p:ext uri="{BB962C8B-B14F-4D97-AF65-F5344CB8AC3E}">
        <p14:creationId xmlns:p14="http://schemas.microsoft.com/office/powerpoint/2010/main" val="701066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6D5A0D-61AE-48A7-9920-9566238825B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D88E6-4AF8-4A63-B1B1-1D082E2D5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C01E4-2D9E-47CD-9D85-CDFEF655FAC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79B400-DF28-41FA-960F-47C6D7EC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D5B08-11DD-4A16-9D82-9C8DE260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68" y="2104960"/>
            <a:ext cx="8164064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29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20AE0-2E10-401F-B6F3-30E31353E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94891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dyalog.com/getting-started.htm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11ED4-E610-4D19-8D5F-D179D159653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5BDBD3-6129-4DE5-A824-042E6287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APL</a:t>
            </a:r>
          </a:p>
        </p:txBody>
      </p:sp>
    </p:spTree>
    <p:extLst>
      <p:ext uri="{BB962C8B-B14F-4D97-AF65-F5344CB8AC3E}">
        <p14:creationId xmlns:p14="http://schemas.microsoft.com/office/powerpoint/2010/main" val="1627012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F8417E-420B-49C2-9E8D-3E279768B2D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F8336-6CFA-4889-A098-6ED21589B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DE9C1-9627-4405-849D-8A3D9D9F60A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0FA141-DAA7-412A-B18B-1848BB03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F2E090-60C0-4C8F-BBEA-C90B8FCFC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76678AE-4B9A-4D56-9801-D07DCAD30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96411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EE19BD-16C4-48BB-88C5-9EB2B1EE68A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C046E-5061-446A-8EB5-FAD0D6FD6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8DEAA-9D7D-4DEB-8961-97A2CD7ED08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D25D41-7ACE-44C4-A433-BAB28D9A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C289A-C096-49CE-9E93-9D95385B5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EF3D927-9D1A-48B6-9643-87040914D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4676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17CE017-F171-4A8A-8F41-8CC738A027B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91" y="2254324"/>
            <a:ext cx="1651000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9F275-A1B9-4E24-B596-20066D9BD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Gitte Christensen, MD Dyalog Ltd</a:t>
            </a:r>
          </a:p>
          <a:p>
            <a:pPr marL="0" indent="0">
              <a:buNone/>
            </a:pPr>
            <a:r>
              <a:rPr lang="en-GB" dirty="0"/>
              <a:t>Cand. Scient. Biology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8EFC0-042E-4E5A-BEA7-CE12A5866A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064FDF-4B5B-4D6F-A6F3-1B3A0522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405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472A0-7B27-4571-B199-5538E05FD29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0EEEB-35E1-427A-8D5E-7F61AC9D3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D5D1D-1253-41CB-A10A-AF987F9DFC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DD99A3F-276B-42FA-97C4-87BC47AD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F74239-9C65-4413-B23A-99F8A50C4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DB92DD0-08F7-48E6-829B-DFBCC82940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C72186-304E-45C9-AFD6-5C3DB41F7269}"/>
              </a:ext>
            </a:extLst>
          </p:cNvPr>
          <p:cNvSpPr txBox="1"/>
          <p:nvPr/>
        </p:nvSpPr>
        <p:spPr>
          <a:xfrm>
            <a:off x="2763982" y="4240279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awagga.github.io/</a:t>
            </a:r>
            <a:r>
              <a:rPr lang="en-GB" dirty="0" err="1"/>
              <a:t>dyalog</a:t>
            </a:r>
            <a:r>
              <a:rPr lang="en-GB" dirty="0"/>
              <a:t>/</a:t>
            </a:r>
            <a:r>
              <a:rPr lang="en-GB" dirty="0" err="1"/>
              <a:t>voc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500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20AE0-2E10-401F-B6F3-30E31353E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94891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dyalog.com/getting-started.htm</a:t>
            </a:r>
          </a:p>
          <a:p>
            <a:pPr marL="0" indent="0">
              <a:buNone/>
            </a:pPr>
            <a:r>
              <a:rPr lang="en-GB" dirty="0" err="1"/>
              <a:t>apl.wiki</a:t>
            </a:r>
            <a:r>
              <a:rPr lang="en-GB" dirty="0"/>
              <a:t>/</a:t>
            </a:r>
            <a:r>
              <a:rPr lang="en-GB" dirty="0" err="1"/>
              <a:t>learning_resources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mastering.dyalog.com</a:t>
            </a:r>
          </a:p>
          <a:p>
            <a:pPr marL="0" indent="0">
              <a:buNone/>
            </a:pPr>
            <a:r>
              <a:rPr lang="en-GB" dirty="0"/>
              <a:t>tryapl.org</a:t>
            </a:r>
          </a:p>
          <a:p>
            <a:pPr marL="0" indent="0">
              <a:buNone/>
            </a:pPr>
            <a:r>
              <a:rPr lang="en-GB" dirty="0"/>
              <a:t>dyalog.tv</a:t>
            </a:r>
          </a:p>
          <a:p>
            <a:pPr marL="0" indent="0">
              <a:buNone/>
              <a:tabLst>
                <a:tab pos="2868613" algn="l"/>
              </a:tabLst>
            </a:pPr>
            <a:r>
              <a:rPr lang="en-GB" b="1" i="1" dirty="0"/>
              <a:t>New:	</a:t>
            </a:r>
            <a:r>
              <a:rPr lang="en-GB" dirty="0"/>
              <a:t>xpqz.github.io/</a:t>
            </a:r>
            <a:r>
              <a:rPr lang="en-GB" dirty="0" err="1"/>
              <a:t>learnapl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11ED4-E610-4D19-8D5F-D179D159653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5BDBD3-6129-4DE5-A824-042E6287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APL</a:t>
            </a:r>
          </a:p>
        </p:txBody>
      </p:sp>
    </p:spTree>
    <p:extLst>
      <p:ext uri="{BB962C8B-B14F-4D97-AF65-F5344CB8AC3E}">
        <p14:creationId xmlns:p14="http://schemas.microsoft.com/office/powerpoint/2010/main" val="12914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96BD8-493E-47B8-890C-9437F427401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48DFC-4F1B-4806-A1E4-DBE34A7F3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3E267-BBA6-4092-9EE6-C028DA0C54C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A38552-953F-40CD-AA90-CDDD0D33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05EFDF-EB37-4582-A4E0-40EC09FB4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326827B-B230-4713-B9EA-6133DDE0F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29616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20AE0-2E10-401F-B6F3-30E31353E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94891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dyalog.com/getting-started.htm</a:t>
            </a:r>
          </a:p>
          <a:p>
            <a:pPr marL="0" indent="0">
              <a:buNone/>
            </a:pPr>
            <a:r>
              <a:rPr lang="en-GB" dirty="0" err="1"/>
              <a:t>apl.wiki</a:t>
            </a:r>
            <a:r>
              <a:rPr lang="en-GB" dirty="0"/>
              <a:t>/</a:t>
            </a:r>
            <a:r>
              <a:rPr lang="en-GB" dirty="0" err="1"/>
              <a:t>learning_resources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mastering.dyalog.com</a:t>
            </a:r>
          </a:p>
          <a:p>
            <a:pPr marL="0" indent="0">
              <a:buNone/>
            </a:pPr>
            <a:r>
              <a:rPr lang="en-GB" dirty="0"/>
              <a:t>tryapl.org</a:t>
            </a:r>
          </a:p>
          <a:p>
            <a:pPr marL="0" indent="0">
              <a:buNone/>
            </a:pPr>
            <a:r>
              <a:rPr lang="en-GB" dirty="0"/>
              <a:t>dyalog.tv</a:t>
            </a:r>
          </a:p>
          <a:p>
            <a:pPr marL="0" indent="0">
              <a:buNone/>
              <a:tabLst>
                <a:tab pos="2868613" algn="l"/>
              </a:tabLst>
            </a:pPr>
            <a:r>
              <a:rPr lang="en-GB" b="1" i="1" dirty="0"/>
              <a:t>New:	</a:t>
            </a:r>
            <a:r>
              <a:rPr lang="en-GB" dirty="0"/>
              <a:t>xpqz.github.io/</a:t>
            </a:r>
            <a:r>
              <a:rPr lang="en-GB" dirty="0" err="1"/>
              <a:t>learnapl</a:t>
            </a:r>
            <a:endParaRPr lang="en-GB" dirty="0"/>
          </a:p>
          <a:p>
            <a:pPr marL="0" indent="0">
              <a:buNone/>
              <a:tabLst>
                <a:tab pos="2868613" algn="l"/>
              </a:tabLst>
            </a:pPr>
            <a:r>
              <a:rPr lang="en-GB" b="1" i="1" dirty="0"/>
              <a:t>Coming soon:	</a:t>
            </a:r>
            <a:r>
              <a:rPr lang="en-GB" dirty="0"/>
              <a:t>tutorial.dyalog.com revamp</a:t>
            </a:r>
          </a:p>
          <a:p>
            <a:pPr marL="0" indent="0">
              <a:buNone/>
              <a:tabLst>
                <a:tab pos="2868613" algn="l"/>
              </a:tabLst>
            </a:pPr>
            <a:r>
              <a:rPr lang="en-GB" b="1" i="1" dirty="0"/>
              <a:t>	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11ED4-E610-4D19-8D5F-D179D159653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5BDBD3-6129-4DE5-A824-042E6287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Loamy Earth</a:t>
            </a:r>
          </a:p>
        </p:txBody>
      </p:sp>
    </p:spTree>
    <p:extLst>
      <p:ext uri="{BB962C8B-B14F-4D97-AF65-F5344CB8AC3E}">
        <p14:creationId xmlns:p14="http://schemas.microsoft.com/office/powerpoint/2010/main" val="11131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CBD6A1-06D8-447B-9E21-233C9921F02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E8411-4A7F-4A4E-859F-3A6A53904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7C3BA-981A-4332-B694-684F1E7E0C4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3EF26B-DEFD-4725-AEC6-FD87DF7B3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4D71D-7362-49EC-BEE5-8EB39B8FD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78FF419-8A36-4134-9FA6-B7472FDAC4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00826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20AE0-2E10-401F-B6F3-30E31353E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94891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dyalog.com/getting-started.htm</a:t>
            </a:r>
          </a:p>
          <a:p>
            <a:pPr marL="0" indent="0">
              <a:buNone/>
            </a:pPr>
            <a:r>
              <a:rPr lang="en-GB" dirty="0" err="1"/>
              <a:t>apl.wiki</a:t>
            </a:r>
            <a:r>
              <a:rPr lang="en-GB" dirty="0"/>
              <a:t>/</a:t>
            </a:r>
            <a:r>
              <a:rPr lang="en-GB" dirty="0" err="1"/>
              <a:t>learning_resources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mastering.dyalog.com</a:t>
            </a:r>
          </a:p>
          <a:p>
            <a:pPr marL="0" indent="0">
              <a:buNone/>
            </a:pPr>
            <a:r>
              <a:rPr lang="en-GB" dirty="0"/>
              <a:t>tryapl.org</a:t>
            </a:r>
          </a:p>
          <a:p>
            <a:pPr marL="0" indent="0">
              <a:buNone/>
            </a:pPr>
            <a:r>
              <a:rPr lang="en-GB" dirty="0"/>
              <a:t>dyalog.tv</a:t>
            </a:r>
          </a:p>
          <a:p>
            <a:pPr marL="0" indent="0">
              <a:buNone/>
              <a:tabLst>
                <a:tab pos="2868613" algn="l"/>
              </a:tabLst>
            </a:pPr>
            <a:r>
              <a:rPr lang="en-GB" b="1" i="1" dirty="0"/>
              <a:t>New:	</a:t>
            </a:r>
            <a:r>
              <a:rPr lang="en-GB" dirty="0"/>
              <a:t>xpqz.github.io/</a:t>
            </a:r>
            <a:r>
              <a:rPr lang="en-GB" dirty="0" err="1"/>
              <a:t>learnapl</a:t>
            </a:r>
            <a:endParaRPr lang="en-GB" dirty="0"/>
          </a:p>
          <a:p>
            <a:pPr marL="0" indent="0">
              <a:buNone/>
              <a:tabLst>
                <a:tab pos="2868613" algn="l"/>
              </a:tabLst>
            </a:pPr>
            <a:r>
              <a:rPr lang="en-GB" b="1" i="1" dirty="0"/>
              <a:t>Coming soon:	</a:t>
            </a:r>
            <a:r>
              <a:rPr lang="en-GB" dirty="0"/>
              <a:t>tutorial.dyalog.com revamp</a:t>
            </a:r>
          </a:p>
          <a:p>
            <a:pPr marL="0" indent="0">
              <a:buNone/>
              <a:tabLst>
                <a:tab pos="2868613" algn="l"/>
              </a:tabLst>
            </a:pPr>
            <a:r>
              <a:rPr lang="en-GB" b="1" i="1" dirty="0"/>
              <a:t>	</a:t>
            </a:r>
            <a:r>
              <a:rPr lang="en-GB" dirty="0"/>
              <a:t>course.dyalog.com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11ED4-E610-4D19-8D5F-D179D159653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5BDBD3-6129-4DE5-A824-042E6287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Loamy Earth</a:t>
            </a:r>
          </a:p>
        </p:txBody>
      </p:sp>
    </p:spTree>
    <p:extLst>
      <p:ext uri="{BB962C8B-B14F-4D97-AF65-F5344CB8AC3E}">
        <p14:creationId xmlns:p14="http://schemas.microsoft.com/office/powerpoint/2010/main" val="20110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1672A3-B080-4FFB-BD9E-BA3D17DD29B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1A2FC-2EB2-4683-B4E9-F5F8319C9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25DA5-4505-4A33-9EF3-23E80B3CDAC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986F1F-FF0D-476B-8B29-908C1C93C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740F7-B485-436D-9635-F277C6CF5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DC0CA5A-C990-45B5-BF46-B6F709C6F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25208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32F58F-7A86-469F-AAE4-06059ACD482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AAC9B-D071-4956-B57E-BD532F6F0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D462C-8740-4B57-97B5-FDBF98CAE96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A7AEDB-4692-481F-91D4-2E2712A60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74FF0-2E44-49A6-9F9D-381B10BE9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802637A-996E-435A-BF36-9A6409EE9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43890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picture containing text&#10;&#10;Description automatically generated">
            <a:extLst>
              <a:ext uri="{FF2B5EF4-FFF2-40B4-BE49-F238E27FC236}">
                <a16:creationId xmlns:a16="http://schemas.microsoft.com/office/drawing/2014/main" id="{49BB88AC-6DCB-4381-A36A-520C7ED9B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34" y="1941085"/>
            <a:ext cx="1173856" cy="16668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0824E-A6F2-4EB2-A041-ADF6CEE65C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BD8987-56D8-43B4-A1A1-4D5124E1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APL Farm on </a:t>
            </a:r>
          </a:p>
        </p:txBody>
      </p:sp>
      <p:pic>
        <p:nvPicPr>
          <p:cNvPr id="6" name="Picture 2" descr="KX unveils new brand identity and website">
            <a:extLst>
              <a:ext uri="{FF2B5EF4-FFF2-40B4-BE49-F238E27FC236}">
                <a16:creationId xmlns:a16="http://schemas.microsoft.com/office/drawing/2014/main" id="{324950DF-E748-45C8-9ABF-A9C66296E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10" y="1671456"/>
            <a:ext cx="1158615" cy="5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03E5394-46F6-4F39-B498-1A0BA396D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0120" y="2373123"/>
            <a:ext cx="936104" cy="93610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B1C591F-2140-43F7-8761-47DE15D9E4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54" y="2189751"/>
            <a:ext cx="936104" cy="93610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A0149C6-0829-46DF-923E-5F6F2418A7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97685" y="3063513"/>
            <a:ext cx="1080145" cy="108014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605420-E801-4D19-A922-92B93A24AF29}"/>
              </a:ext>
            </a:extLst>
          </p:cNvPr>
          <p:cNvSpPr txBox="1">
            <a:spLocks/>
          </p:cNvSpPr>
          <p:nvPr/>
        </p:nvSpPr>
        <p:spPr>
          <a:xfrm>
            <a:off x="3019266" y="965553"/>
            <a:ext cx="5097494" cy="887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3000" dirty="0"/>
              <a:t>discord.gg/cYbMMw5D</a:t>
            </a:r>
          </a:p>
        </p:txBody>
      </p:sp>
      <p:pic>
        <p:nvPicPr>
          <p:cNvPr id="13" name="Content Placeholder 6" descr="Logo&#10;&#10;Description automatically generated">
            <a:extLst>
              <a:ext uri="{FF2B5EF4-FFF2-40B4-BE49-F238E27FC236}">
                <a16:creationId xmlns:a16="http://schemas.microsoft.com/office/drawing/2014/main" id="{01F4E023-55A2-4E8C-BF38-67FCF51861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7" y="204577"/>
            <a:ext cx="3240360" cy="887769"/>
          </a:xfrm>
          <a:prstGeom prst="rect">
            <a:avLst/>
          </a:prstGeom>
        </p:spPr>
      </p:pic>
      <p:pic>
        <p:nvPicPr>
          <p:cNvPr id="20" name="Content Placeholder 6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02EA9649-BADA-4D5C-ABE9-7D59F3A6DD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6" y="2195601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7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5EA6C-CAD6-4721-A255-B89879D74C6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F67C0B4-8656-4ABF-9CD3-B632E0DA8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79" y="188913"/>
            <a:ext cx="998240" cy="9982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6B02B8D-8E89-429D-B9DD-3398BAC9F481}"/>
              </a:ext>
            </a:extLst>
          </p:cNvPr>
          <p:cNvSpPr txBox="1">
            <a:spLocks/>
          </p:cNvSpPr>
          <p:nvPr/>
        </p:nvSpPr>
        <p:spPr>
          <a:xfrm>
            <a:off x="298717" y="277587"/>
            <a:ext cx="4911236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r>
              <a:rPr lang="en-GB" dirty="0"/>
              <a:t>reddit.com/r/</a:t>
            </a:r>
            <a:r>
              <a:rPr lang="en-GB" dirty="0" err="1"/>
              <a:t>apljk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945E01-6775-4D4B-B1D3-FCAA0B0B5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7831C5-6499-4B2C-AF33-235E920C1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357" y="1314541"/>
            <a:ext cx="5235287" cy="33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2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6643B-F1C4-4176-A907-DCA750E8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2600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 executable notation and </a:t>
            </a:r>
            <a:r>
              <a:rPr lang="en-GB" b="1" dirty="0"/>
              <a:t>a tool of thought</a:t>
            </a:r>
            <a:r>
              <a:rPr lang="en-GB" dirty="0"/>
              <a:t> which continues </a:t>
            </a:r>
            <a:r>
              <a:rPr lang="en-GB" b="1" dirty="0"/>
              <a:t>to enable people </a:t>
            </a:r>
            <a:r>
              <a:rPr lang="en-GB" dirty="0"/>
              <a:t>with good ideas </a:t>
            </a:r>
            <a:r>
              <a:rPr lang="en-GB" b="1" dirty="0"/>
              <a:t>to</a:t>
            </a:r>
            <a:r>
              <a:rPr lang="en-GB" dirty="0"/>
              <a:t> </a:t>
            </a:r>
            <a:r>
              <a:rPr lang="en-GB" b="1" dirty="0"/>
              <a:t>bring </a:t>
            </a:r>
            <a:r>
              <a:rPr lang="en-GB" dirty="0"/>
              <a:t>those </a:t>
            </a:r>
            <a:r>
              <a:rPr lang="en-GB" b="1" dirty="0"/>
              <a:t>ideas to life </a:t>
            </a:r>
            <a:r>
              <a:rPr lang="en-GB" dirty="0"/>
              <a:t>with computers.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3541C-3C39-4DB7-9DD5-F3A8F28793B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42C9A3-A623-436F-8908-BD492C67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APL?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92818D-7BB3-45EE-BE50-472B00EE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341" y="2571750"/>
            <a:ext cx="1554718" cy="19576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20D1AA-C3D0-484D-8771-E5DDCFD28825}"/>
              </a:ext>
            </a:extLst>
          </p:cNvPr>
          <p:cNvSpPr txBox="1"/>
          <p:nvPr/>
        </p:nvSpPr>
        <p:spPr>
          <a:xfrm>
            <a:off x="4109899" y="2958326"/>
            <a:ext cx="3218121" cy="646331"/>
          </a:xfrm>
          <a:prstGeom prst="rect">
            <a:avLst/>
          </a:prstGeom>
          <a:solidFill>
            <a:schemeClr val="bg2"/>
          </a:solidFill>
          <a:ln w="28575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PL2741" panose="020B0709000202000203" pitchFamily="49" charset="2"/>
              </a:rPr>
              <a:t>      1 2 3 + 4 5 6</a:t>
            </a:r>
          </a:p>
          <a:p>
            <a:r>
              <a:rPr lang="en-GB" dirty="0">
                <a:latin typeface="APL2741" panose="020B0709000202000203" pitchFamily="49" charset="2"/>
              </a:rPr>
              <a:t>5 7 9</a:t>
            </a:r>
          </a:p>
        </p:txBody>
      </p:sp>
    </p:spTree>
    <p:extLst>
      <p:ext uri="{BB962C8B-B14F-4D97-AF65-F5344CB8AC3E}">
        <p14:creationId xmlns:p14="http://schemas.microsoft.com/office/powerpoint/2010/main" val="3326446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C08CF-33A3-46AA-B0C9-A428723E7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952" y="1478639"/>
            <a:ext cx="3361619" cy="1569361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/>
              <a:t>New:</a:t>
            </a:r>
            <a:r>
              <a:rPr lang="en-GB" i="1" dirty="0"/>
              <a:t> </a:t>
            </a:r>
            <a:r>
              <a:rPr lang="en-GB" dirty="0"/>
              <a:t>Weekly APL Quest!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Fridays at 15:00 UTC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5EA6C-CAD6-4721-A255-B89879D74C6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6B02B8D-8E89-429D-B9DD-3398BAC9F481}"/>
              </a:ext>
            </a:extLst>
          </p:cNvPr>
          <p:cNvSpPr txBox="1">
            <a:spLocks/>
          </p:cNvSpPr>
          <p:nvPr/>
        </p:nvSpPr>
        <p:spPr>
          <a:xfrm>
            <a:off x="298717" y="277587"/>
            <a:ext cx="4911236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r>
              <a:rPr lang="en-GB" dirty="0" err="1">
                <a:solidFill>
                  <a:schemeClr val="tx1"/>
                </a:solidFill>
              </a:rPr>
              <a:t>apl.chat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Content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8ABCD6B-836E-41C6-82FC-089EAE99E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31" y="1036319"/>
            <a:ext cx="3890010" cy="32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7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2C810-DEE2-4466-A693-644AB7979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34673" cy="3242040"/>
          </a:xfrm>
        </p:spPr>
        <p:txBody>
          <a:bodyPr/>
          <a:lstStyle/>
          <a:p>
            <a:r>
              <a:rPr lang="en-GB" dirty="0"/>
              <a:t>Cash Prizes for Students (Total USD 6,500)</a:t>
            </a:r>
          </a:p>
          <a:p>
            <a:r>
              <a:rPr lang="en-GB" dirty="0"/>
              <a:t>Win free registration for Dyalog '22 Portugal</a:t>
            </a:r>
          </a:p>
          <a:p>
            <a:r>
              <a:rPr lang="en-GB" dirty="0"/>
              <a:t>Spread the word for a chance to win Referral Awards</a:t>
            </a:r>
          </a:p>
          <a:p>
            <a:r>
              <a:rPr lang="en-GB" dirty="0"/>
              <a:t>Meaty Problems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Start now at 	contest.dyalog.com</a:t>
            </a:r>
          </a:p>
          <a:p>
            <a:pPr marL="0" indent="0">
              <a:buNone/>
            </a:pPr>
            <a:r>
              <a:rPr lang="en-GB" dirty="0"/>
              <a:t>Submit by	Friday 29 July 23:59 BST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187E7-6D2E-42DE-9CAF-85F1F2BD96E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20C77A-DE56-42B0-B045-49D9AE7B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APL Problem Solving Competition</a:t>
            </a:r>
          </a:p>
        </p:txBody>
      </p:sp>
    </p:spTree>
    <p:extLst>
      <p:ext uri="{BB962C8B-B14F-4D97-AF65-F5344CB8AC3E}">
        <p14:creationId xmlns:p14="http://schemas.microsoft.com/office/powerpoint/2010/main" val="3592028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8FA14-FC2D-4D87-B6F1-7614F74A6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363273" cy="3242040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1431925" algn="l"/>
                <a:tab pos="2870200" algn="l"/>
                <a:tab pos="4662488" algn="l"/>
              </a:tabLst>
            </a:pPr>
            <a:r>
              <a:rPr lang="en-GB" dirty="0"/>
              <a:t>13:30	Easy to Learn, Worth Mastering</a:t>
            </a:r>
          </a:p>
          <a:p>
            <a:pPr marL="0" indent="0">
              <a:buNone/>
              <a:tabLst>
                <a:tab pos="1431925" algn="l"/>
                <a:tab pos="2870200" algn="l"/>
                <a:tab pos="4662488" algn="l"/>
              </a:tabLst>
            </a:pPr>
            <a:r>
              <a:rPr lang="en-GB" dirty="0"/>
              <a:t>	</a:t>
            </a:r>
            <a:r>
              <a:rPr lang="en-GB" b="1" dirty="0"/>
              <a:t>Rich Park</a:t>
            </a:r>
          </a:p>
          <a:p>
            <a:pPr marL="0" indent="0">
              <a:buNone/>
              <a:tabLst>
                <a:tab pos="1431925" algn="l"/>
                <a:tab pos="2870200" algn="l"/>
                <a:tab pos="4662488" algn="l"/>
              </a:tabLst>
            </a:pPr>
            <a:endParaRPr lang="en-GB" b="1" dirty="0"/>
          </a:p>
          <a:p>
            <a:pPr>
              <a:tabLst>
                <a:tab pos="1431925" algn="l"/>
                <a:tab pos="2870200" algn="l"/>
                <a:tab pos="4662488" algn="l"/>
              </a:tabLst>
            </a:pPr>
            <a:r>
              <a:rPr lang="en-GB" dirty="0"/>
              <a:t>14:10	What's a k-</a:t>
            </a:r>
            <a:r>
              <a:rPr lang="en-GB" dirty="0" err="1"/>
              <a:t>mer</a:t>
            </a:r>
            <a:r>
              <a:rPr lang="en-GB" dirty="0"/>
              <a:t>?</a:t>
            </a:r>
          </a:p>
          <a:p>
            <a:pPr marL="0" indent="0">
              <a:buNone/>
              <a:tabLst>
                <a:tab pos="1431925" algn="l"/>
                <a:tab pos="2870200" algn="l"/>
                <a:tab pos="4662488" algn="l"/>
              </a:tabLst>
            </a:pPr>
            <a:r>
              <a:rPr lang="en-GB" b="1" dirty="0"/>
              <a:t>	Stefan Kruger</a:t>
            </a:r>
          </a:p>
          <a:p>
            <a:pPr marL="0" indent="0">
              <a:buNone/>
              <a:tabLst>
                <a:tab pos="1431925" algn="l"/>
                <a:tab pos="2870200" algn="l"/>
                <a:tab pos="4662488" algn="l"/>
              </a:tabLst>
            </a:pPr>
            <a:endParaRPr lang="en-GB" b="1" dirty="0"/>
          </a:p>
          <a:p>
            <a:pPr>
              <a:tabLst>
                <a:tab pos="1431925" algn="l"/>
                <a:tab pos="2870200" algn="l"/>
                <a:tab pos="4662488" algn="l"/>
              </a:tabLst>
            </a:pPr>
            <a:r>
              <a:rPr lang="en-GB" dirty="0"/>
              <a:t>15:00	April: An APL Compiling to Common Lisp</a:t>
            </a:r>
          </a:p>
          <a:p>
            <a:pPr marL="0" indent="0">
              <a:buNone/>
              <a:tabLst>
                <a:tab pos="1431925" algn="l"/>
                <a:tab pos="2870200" algn="l"/>
                <a:tab pos="4662488" algn="l"/>
              </a:tabLst>
            </a:pPr>
            <a:r>
              <a:rPr lang="en-GB" dirty="0"/>
              <a:t>	</a:t>
            </a:r>
            <a:r>
              <a:rPr lang="en-GB" b="1" dirty="0"/>
              <a:t>Andrew Sengul</a:t>
            </a:r>
          </a:p>
          <a:p>
            <a:pPr marL="0" indent="0">
              <a:buNone/>
              <a:tabLst>
                <a:tab pos="1431925" algn="l"/>
                <a:tab pos="2870200" algn="l"/>
                <a:tab pos="4662488" algn="l"/>
              </a:tabLst>
            </a:pPr>
            <a:endParaRPr lang="en-GB" b="1" dirty="0"/>
          </a:p>
          <a:p>
            <a:pPr>
              <a:tabLst>
                <a:tab pos="1431925" algn="l"/>
                <a:tab pos="2870200" algn="l"/>
                <a:tab pos="4662488" algn="l"/>
              </a:tabLst>
            </a:pPr>
            <a:r>
              <a:rPr lang="en-GB" dirty="0"/>
              <a:t>16:00	The Array Cast</a:t>
            </a:r>
          </a:p>
          <a:p>
            <a:pPr marL="0" indent="0">
              <a:buNone/>
              <a:tabLst>
                <a:tab pos="1431925" algn="l"/>
                <a:tab pos="2870200" algn="l"/>
                <a:tab pos="4662488" algn="l"/>
              </a:tabLst>
            </a:pPr>
            <a:r>
              <a:rPr lang="en-GB" dirty="0"/>
              <a:t>	</a:t>
            </a:r>
            <a:r>
              <a:rPr lang="en-GB" b="1" dirty="0"/>
              <a:t>Conor Hoekstra et al</a:t>
            </a:r>
          </a:p>
          <a:p>
            <a:pPr marL="0" indent="0">
              <a:buNone/>
              <a:tabLst>
                <a:tab pos="1431925" algn="l"/>
                <a:tab pos="2870200" algn="l"/>
                <a:tab pos="4662488" algn="l"/>
              </a:tabLst>
            </a:pPr>
            <a:endParaRPr lang="en-GB" b="1" dirty="0"/>
          </a:p>
          <a:p>
            <a:pPr>
              <a:tabLst>
                <a:tab pos="1431925" algn="l"/>
                <a:tab pos="2870200" algn="l"/>
                <a:tab pos="4662488" algn="l"/>
              </a:tabLst>
            </a:pPr>
            <a:r>
              <a:rPr lang="en-GB" dirty="0"/>
              <a:t>17:00	Zoom Meetup</a:t>
            </a:r>
          </a:p>
          <a:p>
            <a:pPr marL="0" indent="0">
              <a:buNone/>
              <a:tabLst>
                <a:tab pos="1431925" algn="l"/>
                <a:tab pos="2870200" algn="l"/>
                <a:tab pos="4662488" algn="l"/>
              </a:tabLst>
            </a:pPr>
            <a:r>
              <a:rPr lang="en-GB" dirty="0"/>
              <a:t>	Room ID: </a:t>
            </a:r>
            <a:r>
              <a:rPr lang="en-GB" dirty="0">
                <a:latin typeface="APL385 Unicode" panose="020B0709000202000203" pitchFamily="49" charset="0"/>
              </a:rPr>
              <a:t>825 178 58157</a:t>
            </a:r>
          </a:p>
          <a:p>
            <a:pPr marL="0" indent="0">
              <a:buNone/>
              <a:tabLst>
                <a:tab pos="1431925" algn="l"/>
                <a:tab pos="2870200" algn="l"/>
                <a:tab pos="4662488" algn="l"/>
              </a:tabLst>
            </a:pP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Passcode: </a:t>
            </a:r>
            <a:r>
              <a:rPr lang="en-GB" dirty="0">
                <a:latin typeface="APL385 Unicode" panose="020B0709000202000203" pitchFamily="49" charset="0"/>
              </a:rPr>
              <a:t>175914</a:t>
            </a:r>
          </a:p>
        </p:txBody>
      </p:sp>
      <p:pic>
        <p:nvPicPr>
          <p:cNvPr id="7" name="Content Placeholder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0366C55-DF2A-437C-9D55-397ABCF8A4C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76" y="962690"/>
            <a:ext cx="762565" cy="95027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FF0851-EE0D-4523-922E-9D0EEEEA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Today's Programme</a:t>
            </a:r>
          </a:p>
        </p:txBody>
      </p:sp>
      <p:pic>
        <p:nvPicPr>
          <p:cNvPr id="9" name="Picture 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4E5D448E-02B8-4063-99CB-86319A5F6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813" y="1524680"/>
            <a:ext cx="741218" cy="923672"/>
          </a:xfrm>
          <a:prstGeom prst="rect">
            <a:avLst/>
          </a:prstGeom>
        </p:spPr>
      </p:pic>
      <p:pic>
        <p:nvPicPr>
          <p:cNvPr id="11" name="Picture 10" descr="A close up of a person&#10;&#10;Description automatically generated">
            <a:extLst>
              <a:ext uri="{FF2B5EF4-FFF2-40B4-BE49-F238E27FC236}">
                <a16:creationId xmlns:a16="http://schemas.microsoft.com/office/drawing/2014/main" id="{4610776F-4117-44EB-812C-EEFD6C282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76" y="2215198"/>
            <a:ext cx="762565" cy="950273"/>
          </a:xfrm>
          <a:prstGeom prst="rect">
            <a:avLst/>
          </a:prstGeom>
        </p:spPr>
      </p:pic>
      <p:pic>
        <p:nvPicPr>
          <p:cNvPr id="13" name="Picture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AB7ED6E-2139-4EC7-BA0E-EF901DFA49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44" y="2885945"/>
            <a:ext cx="796555" cy="9926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90D9E9-5374-4D6F-AC4B-A4A83D7604C7}"/>
              </a:ext>
            </a:extLst>
          </p:cNvPr>
          <p:cNvSpPr txBox="1"/>
          <p:nvPr/>
        </p:nvSpPr>
        <p:spPr>
          <a:xfrm>
            <a:off x="6318259" y="3065648"/>
            <a:ext cx="2127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Sarabun" panose="00000500000000000000" pitchFamily="2" charset="-34"/>
                <a:cs typeface="Sarabun" panose="00000500000000000000" pitchFamily="2" charset="-34"/>
              </a:rPr>
              <a:t>Links</a:t>
            </a:r>
          </a:p>
          <a:p>
            <a:r>
              <a:rPr lang="en-GB" b="1" dirty="0" err="1">
                <a:latin typeface="Sarabun" panose="00000500000000000000" pitchFamily="2" charset="-34"/>
                <a:cs typeface="Sarabun" panose="00000500000000000000" pitchFamily="2" charset="-34"/>
              </a:rPr>
              <a:t>apl.wiki</a:t>
            </a:r>
            <a:r>
              <a:rPr lang="en-GB" b="1" dirty="0">
                <a:latin typeface="Sarabun" panose="00000500000000000000" pitchFamily="2" charset="-34"/>
                <a:cs typeface="Sarabun" panose="00000500000000000000" pitchFamily="2" charset="-34"/>
              </a:rPr>
              <a:t>/forums</a:t>
            </a:r>
          </a:p>
          <a:p>
            <a:r>
              <a:rPr lang="en-GB" b="1" dirty="0" err="1">
                <a:latin typeface="Sarabun" panose="00000500000000000000" pitchFamily="2" charset="-34"/>
                <a:cs typeface="Sarabun" panose="00000500000000000000" pitchFamily="2" charset="-34"/>
              </a:rPr>
              <a:t>apl.wiki</a:t>
            </a:r>
            <a:r>
              <a:rPr lang="en-GB" b="1" dirty="0">
                <a:latin typeface="Sarabun" panose="00000500000000000000" pitchFamily="2" charset="-34"/>
                <a:cs typeface="Sarabun" panose="00000500000000000000" pitchFamily="2" charset="-34"/>
              </a:rPr>
              <a:t>/community</a:t>
            </a:r>
          </a:p>
        </p:txBody>
      </p:sp>
    </p:spTree>
    <p:extLst>
      <p:ext uri="{BB962C8B-B14F-4D97-AF65-F5344CB8AC3E}">
        <p14:creationId xmlns:p14="http://schemas.microsoft.com/office/powerpoint/2010/main" val="234588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1D8B4-5689-4BAB-A1B0-79C33DB14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399559" cy="3242040"/>
          </a:xfrm>
        </p:spPr>
        <p:txBody>
          <a:bodyPr/>
          <a:lstStyle/>
          <a:p>
            <a:r>
              <a:rPr lang="en-GB" dirty="0"/>
              <a:t>Dyalog interpreter and application development platform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Dedicated to the evolution and promotion of APL</a:t>
            </a:r>
          </a:p>
          <a:p>
            <a:endParaRPr lang="en-GB" dirty="0"/>
          </a:p>
          <a:p>
            <a:r>
              <a:rPr lang="en-GB" dirty="0"/>
              <a:t>Bringing the benefits of APL to a wider audience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DDF24-09E2-48D8-9BED-00277699D3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EE7927-8A6A-46C8-AD83-00DFE574C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Dyalog Ltd</a:t>
            </a:r>
          </a:p>
        </p:txBody>
      </p:sp>
    </p:spTree>
    <p:extLst>
      <p:ext uri="{BB962C8B-B14F-4D97-AF65-F5344CB8AC3E}">
        <p14:creationId xmlns:p14="http://schemas.microsoft.com/office/powerpoint/2010/main" val="80036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6CDE35-F58F-4B37-9610-F7083BE2CD3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00582-C868-4ED9-A7D9-E091A7659F4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8B013E-050B-428E-9E8F-4BE74642E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Dyalog Interpreter and IDE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1D9912-F48D-46D4-93C9-481EB8B33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FEFE44A-D00F-45B5-9595-79FCE4CBF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725460-9182-4908-8CB3-AFCF8E157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52" y="1084710"/>
            <a:ext cx="5206678" cy="342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0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3E7A0-74A4-448C-974E-F5771BDD5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036319"/>
            <a:ext cx="8581322" cy="34706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tabLst>
                <a:tab pos="4664075" algn="l"/>
              </a:tabLst>
            </a:pPr>
            <a:r>
              <a:rPr lang="en-GB" dirty="0"/>
              <a:t>Functional programming	</a:t>
            </a:r>
            <a:r>
              <a:rPr lang="en-GB" dirty="0">
                <a:latin typeface="APL385 Unicode" panose="020B0709000202000203" pitchFamily="49" charset="0"/>
              </a:rPr>
              <a:t>{⍺+⍵}</a:t>
            </a:r>
          </a:p>
          <a:p>
            <a:pPr marL="0" indent="0">
              <a:buNone/>
              <a:tabLst>
                <a:tab pos="4664075" algn="l"/>
              </a:tabLst>
            </a:pPr>
            <a:r>
              <a:rPr lang="en-GB" dirty="0">
                <a:cs typeface="Sarabun" panose="00000500000000000000" pitchFamily="2" charset="-34"/>
              </a:rPr>
              <a:t>Object-oriented programming</a:t>
            </a:r>
            <a:r>
              <a:rPr lang="en-GB" dirty="0">
                <a:latin typeface="APL385 Unicode" panose="020B0709000202000203" pitchFamily="49" charset="0"/>
              </a:rPr>
              <a:t>	⎕NEW</a:t>
            </a:r>
          </a:p>
          <a:p>
            <a:pPr marL="0" indent="0">
              <a:buNone/>
              <a:tabLst>
                <a:tab pos="4664075" algn="l"/>
              </a:tabLst>
            </a:pPr>
            <a:r>
              <a:rPr lang="en-GB" dirty="0"/>
              <a:t>.NET	</a:t>
            </a:r>
            <a:r>
              <a:rPr lang="en-GB" dirty="0">
                <a:latin typeface="APL385 Unicode" panose="020B0709000202000203" pitchFamily="49" charset="0"/>
              </a:rPr>
              <a:t>⎕USING</a:t>
            </a:r>
          </a:p>
          <a:p>
            <a:pPr marL="0" indent="0">
              <a:buNone/>
              <a:tabLst>
                <a:tab pos="4664075" algn="l"/>
              </a:tabLst>
            </a:pPr>
            <a:r>
              <a:rPr lang="en-GB" dirty="0"/>
              <a:t>Convert between formats	</a:t>
            </a:r>
            <a:r>
              <a:rPr lang="en-GB" dirty="0">
                <a:latin typeface="APL385 Unicode" panose="020B0709000202000203" pitchFamily="49" charset="0"/>
              </a:rPr>
              <a:t>⎕JSON, ⎕CSV, ⎕XML</a:t>
            </a:r>
          </a:p>
          <a:p>
            <a:pPr marL="0" indent="0">
              <a:buNone/>
              <a:tabLst>
                <a:tab pos="4664075" algn="l"/>
              </a:tabLst>
            </a:pPr>
            <a:r>
              <a:rPr lang="en-GB" dirty="0"/>
              <a:t>Datetimes	</a:t>
            </a:r>
            <a:r>
              <a:rPr lang="en-GB" dirty="0">
                <a:latin typeface="APL385 Unicode" panose="020B0709000202000203" pitchFamily="49" charset="0"/>
              </a:rPr>
              <a:t>⎕DT</a:t>
            </a:r>
          </a:p>
          <a:p>
            <a:pPr marL="0" indent="0">
              <a:buNone/>
              <a:tabLst>
                <a:tab pos="4664075" algn="l"/>
              </a:tabLst>
            </a:pPr>
            <a:r>
              <a:rPr lang="en-GB" dirty="0"/>
              <a:t>Regular expressions	</a:t>
            </a:r>
            <a:r>
              <a:rPr lang="en-GB" dirty="0">
                <a:latin typeface="APL385 Unicode" panose="020B0709000202000203" pitchFamily="49" charset="0"/>
              </a:rPr>
              <a:t>⎕R, ⎕S</a:t>
            </a:r>
          </a:p>
          <a:p>
            <a:pPr marL="0" indent="0">
              <a:buNone/>
              <a:tabLst>
                <a:tab pos="4664075" algn="l"/>
              </a:tabLst>
            </a:pPr>
            <a:r>
              <a:rPr lang="en-GB" dirty="0">
                <a:cs typeface="Sarabun" panose="00000500000000000000" pitchFamily="2" charset="-34"/>
              </a:rPr>
              <a:t>Graphics</a:t>
            </a:r>
            <a:r>
              <a:rPr lang="en-GB" dirty="0">
                <a:latin typeface="APL385 Unicode" panose="020B0709000202000203" pitchFamily="49" charset="0"/>
              </a:rPr>
              <a:t>	⎕</a:t>
            </a:r>
            <a:r>
              <a:rPr lang="en-GB" dirty="0" err="1">
                <a:latin typeface="APL385 Unicode" panose="020B0709000202000203" pitchFamily="49" charset="0"/>
              </a:rPr>
              <a:t>CY'sharpplot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  <a:tabLst>
                <a:tab pos="4664075" algn="l"/>
              </a:tabLst>
            </a:pPr>
            <a:r>
              <a:rPr lang="en-GB" dirty="0">
                <a:cs typeface="Sarabun" panose="00000500000000000000" pitchFamily="2" charset="-34"/>
              </a:rPr>
              <a:t>GUI</a:t>
            </a:r>
            <a:r>
              <a:rPr lang="en-GB" dirty="0">
                <a:latin typeface="APL385 Unicode" panose="020B0709000202000203" pitchFamily="49" charset="0"/>
              </a:rPr>
              <a:t>	⎕WC, </a:t>
            </a:r>
            <a:r>
              <a:rPr lang="en-GB" dirty="0" err="1">
                <a:latin typeface="APL385 Unicode" panose="020B0709000202000203" pitchFamily="49" charset="0"/>
              </a:rPr>
              <a:t>github</a:t>
            </a:r>
            <a:r>
              <a:rPr lang="en-GB" dirty="0">
                <a:latin typeface="APL385 Unicode" panose="020B0709000202000203" pitchFamily="49" charset="0"/>
              </a:rPr>
              <a:t>/</a:t>
            </a:r>
            <a:r>
              <a:rPr lang="en-GB" dirty="0" err="1">
                <a:latin typeface="APL385 Unicode" panose="020B0709000202000203" pitchFamily="49" charset="0"/>
              </a:rPr>
              <a:t>dyalog</a:t>
            </a:r>
            <a:r>
              <a:rPr lang="en-GB" dirty="0">
                <a:latin typeface="APL385 Unicode" panose="020B0709000202000203" pitchFamily="49" charset="0"/>
              </a:rPr>
              <a:t>/DUI</a:t>
            </a:r>
          </a:p>
          <a:p>
            <a:pPr marL="0" indent="0">
              <a:buNone/>
              <a:tabLst>
                <a:tab pos="4664075" algn="l"/>
              </a:tabLst>
            </a:pPr>
            <a:r>
              <a:rPr lang="en-GB" dirty="0"/>
              <a:t>SQL (ODBC) 	</a:t>
            </a:r>
            <a:r>
              <a:rPr lang="en-GB" dirty="0">
                <a:latin typeface="APL385 Unicode" panose="020B0709000202000203" pitchFamily="49" charset="0"/>
              </a:rPr>
              <a:t>⎕</a:t>
            </a:r>
            <a:r>
              <a:rPr lang="en-GB" dirty="0" err="1">
                <a:latin typeface="APL385 Unicode" panose="020B0709000202000203" pitchFamily="49" charset="0"/>
              </a:rPr>
              <a:t>CY'sqapl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  <a:tabLst>
                <a:tab pos="4664075" algn="l"/>
              </a:tabLst>
            </a:pPr>
            <a:r>
              <a:rPr lang="en-GB" dirty="0">
                <a:cs typeface="Sarabun" panose="00000500000000000000" pitchFamily="2" charset="-34"/>
              </a:rPr>
              <a:t>TCP/IP</a:t>
            </a:r>
            <a:r>
              <a:rPr lang="en-GB" dirty="0">
                <a:latin typeface="APL385 Unicode" panose="020B0709000202000203" pitchFamily="49" charset="0"/>
              </a:rPr>
              <a:t>	⎕</a:t>
            </a:r>
            <a:r>
              <a:rPr lang="en-GB" dirty="0" err="1">
                <a:latin typeface="APL385 Unicode" panose="020B0709000202000203" pitchFamily="49" charset="0"/>
              </a:rPr>
              <a:t>CY'conga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  <a:tabLst>
                <a:tab pos="4664075" algn="l"/>
              </a:tabLst>
            </a:pPr>
            <a:r>
              <a:rPr lang="en-GB" dirty="0">
                <a:cs typeface="Sarabun" panose="00000500000000000000" pitchFamily="2" charset="-34"/>
              </a:rPr>
              <a:t>Parallel Computing</a:t>
            </a:r>
            <a:r>
              <a:rPr lang="en-GB" dirty="0">
                <a:latin typeface="APL385 Unicode" panose="020B0709000202000203" pitchFamily="49" charset="0"/>
              </a:rPr>
              <a:t>	⎕</a:t>
            </a:r>
            <a:r>
              <a:rPr lang="en-GB" dirty="0" err="1">
                <a:latin typeface="APL385 Unicode" panose="020B0709000202000203" pitchFamily="49" charset="0"/>
              </a:rPr>
              <a:t>CY'isolate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  <a:tabLst>
                <a:tab pos="4664075" algn="l"/>
              </a:tabLst>
            </a:pPr>
            <a:endParaRPr lang="en-GB" sz="900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4664075" algn="l"/>
              </a:tabLst>
            </a:pPr>
            <a:r>
              <a:rPr lang="en-GB" dirty="0">
                <a:cs typeface="Sarabun" panose="00000500000000000000" pitchFamily="2" charset="-34"/>
              </a:rPr>
              <a:t>New: import directly from the web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</a:p>
          <a:p>
            <a:pPr marL="0" indent="0">
              <a:buNone/>
              <a:tabLst>
                <a:tab pos="4664075" algn="l"/>
              </a:tabLst>
            </a:pPr>
            <a:r>
              <a:rPr lang="en-GB" sz="1700" dirty="0">
                <a:latin typeface="APL385 Unicode" panose="020B0709000202000203" pitchFamily="49" charset="0"/>
              </a:rPr>
              <a:t>]Get github.com/Dyalog/Jarvis/blob/master/Source/</a:t>
            </a:r>
            <a:r>
              <a:rPr lang="en-GB" sz="1700" dirty="0" err="1">
                <a:latin typeface="APL385 Unicode" panose="020B0709000202000203" pitchFamily="49" charset="0"/>
              </a:rPr>
              <a:t>Jarvis.dyalog</a:t>
            </a:r>
            <a:endParaRPr lang="en-GB" sz="17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F8FCC-52DD-48D6-B604-9584FFA27FC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CA0E6-60D3-4930-A80D-1816CA2D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APL Core with Many Tools </a:t>
            </a:r>
          </a:p>
        </p:txBody>
      </p:sp>
    </p:spTree>
    <p:extLst>
      <p:ext uri="{BB962C8B-B14F-4D97-AF65-F5344CB8AC3E}">
        <p14:creationId xmlns:p14="http://schemas.microsoft.com/office/powerpoint/2010/main" val="205453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5A4D-9B74-4978-8451-FA0569AA6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9528" cy="32420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From Dyalog v18.2, the Non-commercial </a:t>
            </a:r>
            <a:r>
              <a:rPr lang="en-US" dirty="0" err="1"/>
              <a:t>licence</a:t>
            </a:r>
            <a:r>
              <a:rPr lang="en-US" dirty="0"/>
              <a:t> is replaced by a </a:t>
            </a:r>
            <a:r>
              <a:rPr lang="en-US" dirty="0">
                <a:hlinkClick r:id="rId2"/>
              </a:rPr>
              <a:t>Basic </a:t>
            </a:r>
            <a:r>
              <a:rPr lang="en-US" dirty="0" err="1">
                <a:hlinkClick r:id="rId2"/>
              </a:rPr>
              <a:t>licence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Basic </a:t>
            </a:r>
            <a:r>
              <a:rPr lang="en-US" dirty="0" err="1"/>
              <a:t>Licence</a:t>
            </a:r>
            <a:r>
              <a:rPr lang="en-US" dirty="0"/>
              <a:t> is a </a:t>
            </a:r>
            <a:r>
              <a:rPr lang="en-US" sz="2900" b="1" dirty="0"/>
              <a:t>free </a:t>
            </a:r>
            <a:r>
              <a:rPr lang="en-US" sz="2900" b="1" dirty="0" err="1"/>
              <a:t>licence</a:t>
            </a:r>
            <a:r>
              <a:rPr lang="en-US" dirty="0"/>
              <a:t> that allows APL users to have a copy of the latest Dyalog technology </a:t>
            </a:r>
            <a:r>
              <a:rPr lang="en-US" sz="2900" b="1" dirty="0"/>
              <a:t>for personal or non-commercial use </a:t>
            </a:r>
            <a:r>
              <a:rPr lang="en-US" dirty="0"/>
              <a:t>and experimentation. </a:t>
            </a:r>
          </a:p>
          <a:p>
            <a:endParaRPr lang="en-US" dirty="0"/>
          </a:p>
          <a:p>
            <a:r>
              <a:rPr lang="en-US" dirty="0"/>
              <a:t>Allows </a:t>
            </a:r>
            <a:r>
              <a:rPr lang="en-US" sz="2900" b="1" dirty="0"/>
              <a:t>distribution of Dyalog along with your work</a:t>
            </a:r>
            <a:r>
              <a:rPr lang="en-US" dirty="0"/>
              <a:t> under the terms of the </a:t>
            </a:r>
            <a:r>
              <a:rPr lang="en-US" dirty="0">
                <a:hlinkClick r:id="rId3"/>
              </a:rPr>
              <a:t>Royalty-Based Run-Time </a:t>
            </a:r>
            <a:r>
              <a:rPr lang="en-US" dirty="0" err="1">
                <a:hlinkClick r:id="rId3"/>
              </a:rPr>
              <a:t>Licence</a:t>
            </a:r>
            <a:r>
              <a:rPr lang="en-US" dirty="0"/>
              <a:t>, which will apply as the default run-time </a:t>
            </a:r>
            <a:r>
              <a:rPr lang="en-US" dirty="0" err="1"/>
              <a:t>licence</a:t>
            </a:r>
            <a:r>
              <a:rPr lang="en-US" dirty="0"/>
              <a:t>.</a:t>
            </a:r>
          </a:p>
          <a:p>
            <a:endParaRPr lang="en-US" dirty="0"/>
          </a:p>
          <a:p>
            <a:pPr lvl="1"/>
            <a:r>
              <a:rPr lang="en-US" dirty="0"/>
              <a:t>Fee is 2% of gross APL-based revenue</a:t>
            </a:r>
          </a:p>
          <a:p>
            <a:pPr lvl="1"/>
            <a:r>
              <a:rPr lang="en-US" dirty="0"/>
              <a:t>No fee if revenue &lt; GBP 5,000 in a calendar  year</a:t>
            </a:r>
          </a:p>
          <a:p>
            <a:pPr lvl="1"/>
            <a:r>
              <a:rPr lang="en-US" dirty="0"/>
              <a:t>Multiple alternative commercial license schemes are available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54B3A-28B8-4ED4-B279-8FBB521492D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572F3A-9B1C-46BB-96C7-2C4D0015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Basic License</a:t>
            </a:r>
          </a:p>
        </p:txBody>
      </p:sp>
    </p:spTree>
    <p:extLst>
      <p:ext uri="{BB962C8B-B14F-4D97-AF65-F5344CB8AC3E}">
        <p14:creationId xmlns:p14="http://schemas.microsoft.com/office/powerpoint/2010/main" val="115660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3A1D9-AA17-4C7C-A7D3-77300686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133440" cy="3242040"/>
          </a:xfrm>
        </p:spPr>
        <p:txBody>
          <a:bodyPr/>
          <a:lstStyle/>
          <a:p>
            <a:r>
              <a:rPr lang="en-GB" dirty="0"/>
              <a:t>Executable desktop applications</a:t>
            </a:r>
          </a:p>
          <a:p>
            <a:r>
              <a:rPr lang="en-GB" dirty="0"/>
              <a:t>Web services</a:t>
            </a:r>
          </a:p>
          <a:p>
            <a:r>
              <a:rPr lang="en-GB" dirty="0"/>
              <a:t>Docker containers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hub.docker.com/u/</a:t>
            </a:r>
            <a:r>
              <a:rPr lang="en-GB" dirty="0" err="1"/>
              <a:t>dyalog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65954-4158-4307-931D-A81F7CB6627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AA2AF6-E443-442C-81B7-E8F85CC8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Ways to Distribute your APL App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AAAEC3-E5F3-42CC-AC76-09870878A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009" y="1807381"/>
            <a:ext cx="4712913" cy="2529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4448897-3688-4B6F-A883-8AFFC5C0C8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5853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AD6D8C8-398F-4298-B912-0E5A8D3AF03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05" y="1614374"/>
            <a:ext cx="1120850" cy="1396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Content Placeholder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C2C07CF-3F4F-4554-8054-050BE1A1A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29" y="1614374"/>
            <a:ext cx="1110303" cy="1383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AC893-52F7-4CE9-AB9F-1C4520312FB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185850-4BF6-45A6-9CFF-9DA630F5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Outreach and Evangelism</a:t>
            </a:r>
          </a:p>
        </p:txBody>
      </p:sp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1D8FAB53-77EE-40DD-B35C-5294BC6BD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29" y="1614375"/>
            <a:ext cx="1110303" cy="1383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E28066-166E-45E0-8B1B-3D315A123D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3" b="11784"/>
          <a:stretch/>
        </p:blipFill>
        <p:spPr>
          <a:xfrm>
            <a:off x="2080617" y="48491"/>
            <a:ext cx="4982766" cy="4488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897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Atkinson">
      <a:majorFont>
        <a:latin typeface="Atkinson Hyperlegible"/>
        <a:ea typeface=""/>
        <a:cs typeface=""/>
      </a:majorFont>
      <a:minorFont>
        <a:latin typeface="Atkinson Hyperlegib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</TotalTime>
  <Words>749</Words>
  <Application>Microsoft Office PowerPoint</Application>
  <PresentationFormat>On-screen Show (16:9)</PresentationFormat>
  <Paragraphs>146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APL2741</vt:lpstr>
      <vt:lpstr>Courier New</vt:lpstr>
      <vt:lpstr>Arial</vt:lpstr>
      <vt:lpstr>Wingdings 2</vt:lpstr>
      <vt:lpstr>Tahoma</vt:lpstr>
      <vt:lpstr>Sarabun</vt:lpstr>
      <vt:lpstr>Atkinson Hyperlegible</vt:lpstr>
      <vt:lpstr>APL385 Unicode</vt:lpstr>
      <vt:lpstr>Wingdings</vt:lpstr>
      <vt:lpstr>Calibri</vt:lpstr>
      <vt:lpstr>Office Theme</vt:lpstr>
      <vt:lpstr>Welcome </vt:lpstr>
      <vt:lpstr>PowerPoint Presentation</vt:lpstr>
      <vt:lpstr>What is APL?</vt:lpstr>
      <vt:lpstr>Dyalog Ltd</vt:lpstr>
      <vt:lpstr>Dyalog Interpreter and IDE</vt:lpstr>
      <vt:lpstr>APL Core with Many Tools </vt:lpstr>
      <vt:lpstr>New Basic License</vt:lpstr>
      <vt:lpstr>Ways to Distribute your APL App</vt:lpstr>
      <vt:lpstr>Outreach and Evangelism</vt:lpstr>
      <vt:lpstr>Dyalog.tv/APLSeeds21</vt:lpstr>
      <vt:lpstr>So who uses APL?</vt:lpstr>
      <vt:lpstr>So who uses APL?</vt:lpstr>
      <vt:lpstr>APL Seeds '22</vt:lpstr>
      <vt:lpstr>Growing APLers</vt:lpstr>
      <vt:lpstr>Planting Seeds</vt:lpstr>
      <vt:lpstr>PowerPoint Presentation</vt:lpstr>
      <vt:lpstr>Learning APL</vt:lpstr>
      <vt:lpstr>PowerPoint Presentation</vt:lpstr>
      <vt:lpstr>PowerPoint Presentation</vt:lpstr>
      <vt:lpstr>PowerPoint Presentation</vt:lpstr>
      <vt:lpstr>Learning APL</vt:lpstr>
      <vt:lpstr>PowerPoint Presentation</vt:lpstr>
      <vt:lpstr>Loamy Earth</vt:lpstr>
      <vt:lpstr>PowerPoint Presentation</vt:lpstr>
      <vt:lpstr>Loamy Earth</vt:lpstr>
      <vt:lpstr>PowerPoint Presentation</vt:lpstr>
      <vt:lpstr>PowerPoint Presentation</vt:lpstr>
      <vt:lpstr>The APL Farm on </vt:lpstr>
      <vt:lpstr>PowerPoint Presentation</vt:lpstr>
      <vt:lpstr>PowerPoint Presentation</vt:lpstr>
      <vt:lpstr>APL Problem Solving Competition</vt:lpstr>
      <vt:lpstr>Today's Programme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Richard Park</cp:lastModifiedBy>
  <cp:revision>303</cp:revision>
  <dcterms:created xsi:type="dcterms:W3CDTF">2019-07-25T11:46:05Z</dcterms:created>
  <dcterms:modified xsi:type="dcterms:W3CDTF">2022-03-31T13:41:49Z</dcterms:modified>
</cp:coreProperties>
</file>