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61" r:id="rId2"/>
    <p:sldId id="672" r:id="rId3"/>
    <p:sldId id="670" r:id="rId4"/>
    <p:sldId id="722" r:id="rId5"/>
    <p:sldId id="710" r:id="rId6"/>
    <p:sldId id="713" r:id="rId7"/>
    <p:sldId id="717" r:id="rId8"/>
    <p:sldId id="723" r:id="rId9"/>
    <p:sldId id="734" r:id="rId10"/>
    <p:sldId id="266" r:id="rId11"/>
    <p:sldId id="367" r:id="rId12"/>
    <p:sldId id="380" r:id="rId13"/>
    <p:sldId id="368" r:id="rId14"/>
    <p:sldId id="378" r:id="rId15"/>
    <p:sldId id="735" r:id="rId16"/>
    <p:sldId id="736" r:id="rId17"/>
    <p:sldId id="737" r:id="rId18"/>
    <p:sldId id="738" r:id="rId19"/>
    <p:sldId id="739" r:id="rId20"/>
    <p:sldId id="740" r:id="rId21"/>
    <p:sldId id="745" r:id="rId22"/>
    <p:sldId id="741" r:id="rId23"/>
    <p:sldId id="742" r:id="rId24"/>
    <p:sldId id="743" r:id="rId25"/>
    <p:sldId id="744" r:id="rId26"/>
    <p:sldId id="264" r:id="rId27"/>
    <p:sldId id="681" r:id="rId28"/>
    <p:sldId id="746" r:id="rId29"/>
    <p:sldId id="750" r:id="rId30"/>
    <p:sldId id="747" r:id="rId31"/>
    <p:sldId id="748" r:id="rId32"/>
    <p:sldId id="749" r:id="rId33"/>
    <p:sldId id="662" r:id="rId34"/>
    <p:sldId id="780" r:id="rId35"/>
    <p:sldId id="700" r:id="rId36"/>
    <p:sldId id="781" r:id="rId37"/>
    <p:sldId id="703" r:id="rId38"/>
    <p:sldId id="751" r:id="rId39"/>
    <p:sldId id="752" r:id="rId40"/>
    <p:sldId id="753" r:id="rId41"/>
    <p:sldId id="754" r:id="rId42"/>
    <p:sldId id="755" r:id="rId43"/>
    <p:sldId id="730" r:id="rId44"/>
    <p:sldId id="729" r:id="rId45"/>
    <p:sldId id="756" r:id="rId46"/>
    <p:sldId id="758" r:id="rId47"/>
    <p:sldId id="759" r:id="rId48"/>
    <p:sldId id="760" r:id="rId49"/>
    <p:sldId id="763" r:id="rId50"/>
    <p:sldId id="765" r:id="rId51"/>
    <p:sldId id="764" r:id="rId52"/>
    <p:sldId id="762" r:id="rId53"/>
    <p:sldId id="767" r:id="rId54"/>
    <p:sldId id="768" r:id="rId55"/>
    <p:sldId id="769" r:id="rId56"/>
    <p:sldId id="783" r:id="rId57"/>
    <p:sldId id="787" r:id="rId58"/>
    <p:sldId id="784" r:id="rId59"/>
    <p:sldId id="770" r:id="rId60"/>
    <p:sldId id="771" r:id="rId61"/>
    <p:sldId id="772" r:id="rId62"/>
    <p:sldId id="782" r:id="rId63"/>
    <p:sldId id="773" r:id="rId64"/>
    <p:sldId id="775" r:id="rId65"/>
    <p:sldId id="778" r:id="rId66"/>
    <p:sldId id="777" r:id="rId67"/>
    <p:sldId id="789" r:id="rId68"/>
    <p:sldId id="776" r:id="rId69"/>
    <p:sldId id="779" r:id="rId7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73"/>
    </p:embeddedFont>
    <p:embeddedFont>
      <p:font typeface="Atkinson Hyperlegible" pitchFamily="2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3"/>
      <p:bold r:id="rId73"/>
      <p:italic r:id="rId73"/>
      <p:boldItalic r:id="rId73"/>
    </p:embeddedFont>
    <p:embeddedFont>
      <p:font typeface="Cambria Math" panose="02040503050406030204" pitchFamily="18" charset="0"/>
      <p:regular r:id="rId78"/>
    </p:embeddedFont>
    <p:embeddedFont>
      <p:font typeface="Sarabun" panose="00000500000000000000" pitchFamily="2" charset="-34"/>
      <p:regular r:id="rId79"/>
      <p:bold r:id="rId80"/>
      <p:italic r:id="rId81"/>
      <p:boldItalic r:id="rId82"/>
    </p:embeddedFont>
    <p:embeddedFont>
      <p:font typeface="Wingdings 2" panose="05020102010507070707" pitchFamily="18" charset="2"/>
      <p:regular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99" d="100"/>
          <a:sy n="99" d="100"/>
        </p:scale>
        <p:origin x="5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7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NUL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29/03/2022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29/03/2022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APL Seeds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F3DBEB63-3710-471F-AC76-778258234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6" b="-287"/>
          <a:stretch/>
        </p:blipFill>
        <p:spPr>
          <a:xfrm>
            <a:off x="6000038" y="1465577"/>
            <a:ext cx="2492788" cy="22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Easy to Learn, Worth Mastering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>
            <a:extLst>
              <a:ext uri="{FF2B5EF4-FFF2-40B4-BE49-F238E27FC236}">
                <a16:creationId xmlns:a16="http://schemas.microsoft.com/office/drawing/2014/main" id="{1886921F-F3BA-4DBF-BF01-93A2395CB4FD}"/>
              </a:ext>
            </a:extLst>
          </p:cNvPr>
          <p:cNvSpPr/>
          <p:nvPr userDrawn="1"/>
        </p:nvSpPr>
        <p:spPr>
          <a:xfrm flipV="1">
            <a:off x="7867650" y="4641058"/>
            <a:ext cx="1023938" cy="88582"/>
          </a:xfrm>
          <a:prstGeom prst="trapezoid">
            <a:avLst>
              <a:gd name="adj" fmla="val 196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9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to Learn,</a:t>
            </a:r>
            <a:br>
              <a:rPr lang="en-GB" dirty="0"/>
            </a:br>
            <a:r>
              <a:rPr lang="en-GB" dirty="0"/>
              <a:t>Worth Mastering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9042-65D4-4B4E-B2F4-EECE2089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30516-C71B-4181-9124-57521EE4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0" y="1267690"/>
                <a:ext cx="8450519" cy="290044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  <a:tabLst>
                    <a:tab pos="2514600" algn="l"/>
                  </a:tabLst>
                </a:pPr>
                <a:r>
                  <a:rPr lang="en-GB" dirty="0">
                    <a:cs typeface="Sarabun" panose="00000500000000000000" pitchFamily="2" charset="-34"/>
                  </a:rPr>
                  <a:t>Arithmetic</a:t>
                </a:r>
                <a:r>
                  <a:rPr lang="en-GB" dirty="0">
                    <a:latin typeface="APL385 Unicode" panose="020B0709000202000203" pitchFamily="49" charset="0"/>
                  </a:rPr>
                  <a:t>	+  -  ×  ÷  !</a:t>
                </a:r>
              </a:p>
              <a:p>
                <a:pPr marL="0" indent="0">
                  <a:buNone/>
                  <a:tabLst>
                    <a:tab pos="2514600" algn="l"/>
                  </a:tabLst>
                </a:pPr>
                <a:endParaRPr lang="en-GB" dirty="0">
                  <a:latin typeface="APL385 Unicode" panose="020B0709000202000203" pitchFamily="49" charset="0"/>
                </a:endParaRPr>
              </a:p>
              <a:p>
                <a:pPr marL="0" indent="0">
                  <a:buNone/>
                  <a:tabLst>
                    <a:tab pos="2514600" algn="l"/>
                  </a:tabLst>
                </a:pPr>
                <a:r>
                  <a:rPr lang="en-GB" dirty="0" err="1"/>
                  <a:t>Numerics</a:t>
                </a:r>
                <a:r>
                  <a:rPr lang="en-GB" dirty="0"/>
                  <a:t>	</a:t>
                </a:r>
                <a:r>
                  <a:rPr lang="en-GB" dirty="0">
                    <a:latin typeface="APL385 Unicode" panose="020B0709000202000203" pitchFamily="49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  <a:latin typeface="APL385 Unicode" panose="020B0709000202000203" pitchFamily="49" charset="0"/>
                  </a:rPr>
                  <a:t>|  </a:t>
                </a:r>
                <a:r>
                  <a:rPr lang="en-GB" dirty="0">
                    <a:solidFill>
                      <a:schemeClr val="tx1"/>
                    </a:solidFill>
                    <a:latin typeface="APL385 Unicode" panose="020B0709000202000203" pitchFamily="49" charset="0"/>
                  </a:rPr>
                  <a:t>⌊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  <a:latin typeface="APL385 Unicode" panose="020B0709000202000203" pitchFamily="49" charset="0"/>
                  </a:rPr>
                  <a:t>⌋  </a:t>
                </a:r>
                <a:r>
                  <a:rPr lang="en-GB" dirty="0">
                    <a:solidFill>
                      <a:schemeClr val="tx1"/>
                    </a:solidFill>
                    <a:latin typeface="APL385 Unicode" panose="020B0709000202000203" pitchFamily="49" charset="0"/>
                  </a:rPr>
                  <a:t>⌈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  <a:latin typeface="APL385 Unicode" panose="020B0709000202000203" pitchFamily="49" charset="0"/>
                  </a:rPr>
                  <a:t>⌉</a:t>
                </a:r>
                <a:endParaRPr lang="en-GB" dirty="0">
                  <a:latin typeface="APL385 Unicode" panose="020B0709000202000203" pitchFamily="49" charset="0"/>
                </a:endParaRPr>
              </a:p>
              <a:p>
                <a:pPr marL="0" indent="0">
                  <a:buNone/>
                  <a:tabLst>
                    <a:tab pos="2514600" algn="l"/>
                  </a:tabLst>
                </a:pPr>
                <a:endParaRPr lang="en-GB" sz="2000" dirty="0">
                  <a:latin typeface="APL385 Unicode" panose="020B0709000202000203" pitchFamily="49" charset="0"/>
                </a:endParaRPr>
              </a:p>
              <a:p>
                <a:pPr marL="0" indent="0">
                  <a:buNone/>
                  <a:tabLst>
                    <a:tab pos="2514600" algn="l"/>
                  </a:tabLst>
                </a:pPr>
                <a:r>
                  <a:rPr lang="en-GB" dirty="0"/>
                  <a:t>Comparison</a:t>
                </a:r>
                <a:r>
                  <a:rPr lang="en-GB" dirty="0">
                    <a:latin typeface="APL385 Unicode" panose="020B0709000202000203" pitchFamily="49" charset="0"/>
                  </a:rPr>
                  <a:t>	&lt;  ≤  =  &gt;  ≥    </a:t>
                </a:r>
              </a:p>
              <a:p>
                <a:pPr marL="0" indent="0">
                  <a:buNone/>
                  <a:tabLst>
                    <a:tab pos="2514600" algn="l"/>
                  </a:tabLst>
                </a:pPr>
                <a:endParaRPr lang="en-GB" dirty="0">
                  <a:latin typeface="APL385 Unicode" panose="020B0709000202000203" pitchFamily="49" charset="0"/>
                </a:endParaRPr>
              </a:p>
              <a:p>
                <a:pPr marL="0" indent="0">
                  <a:buNone/>
                  <a:tabLst>
                    <a:tab pos="2514600" algn="l"/>
                  </a:tabLst>
                </a:pPr>
                <a:r>
                  <a:rPr lang="en-GB" dirty="0"/>
                  <a:t>Sets &amp; Logic</a:t>
                </a:r>
                <a:r>
                  <a:rPr lang="en-GB" dirty="0">
                    <a:latin typeface="APL385 Unicode" panose="020B0709000202000203" pitchFamily="49" charset="0"/>
                  </a:rPr>
                  <a:t>	∩  ∪  ∊  ∧  ∨  </a:t>
                </a:r>
              </a:p>
              <a:p>
                <a:pPr marL="0" indent="0">
                  <a:buNone/>
                  <a:tabLst>
                    <a:tab pos="2514600" algn="l"/>
                  </a:tabLst>
                </a:pPr>
                <a:r>
                  <a:rPr lang="en-GB" dirty="0">
                    <a:latin typeface="APL385 Unicode" panose="020B0709000202000203" pitchFamily="49" charset="0"/>
                  </a:rPr>
                  <a:t> </a:t>
                </a:r>
              </a:p>
              <a:p>
                <a:pPr marL="0" indent="0">
                  <a:buNone/>
                  <a:tabLst>
                    <a:tab pos="2514600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30516-C71B-4181-9124-57521EE4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" y="1267690"/>
                <a:ext cx="8450519" cy="2900449"/>
              </a:xfrm>
              <a:blipFill>
                <a:blip r:embed="rId2"/>
                <a:stretch>
                  <a:fillRect l="-1154" t="-3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3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</p:spTree>
    <p:extLst>
      <p:ext uri="{BB962C8B-B14F-4D97-AF65-F5344CB8AC3E}">
        <p14:creationId xmlns:p14="http://schemas.microsoft.com/office/powerpoint/2010/main" val="15578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23DEC-23D9-4525-980C-5C1F309D94B7}"/>
              </a:ext>
            </a:extLst>
          </p:cNvPr>
          <p:cNvCxnSpPr>
            <a:cxnSpLocks/>
          </p:cNvCxnSpPr>
          <p:nvPr/>
        </p:nvCxnSpPr>
        <p:spPr>
          <a:xfrm flipV="1">
            <a:off x="2506980" y="1012892"/>
            <a:ext cx="0" cy="93830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274312"/>
            <a:ext cx="1815011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45625-3A6F-43A9-B582-E0B644711931}"/>
              </a:ext>
            </a:extLst>
          </p:cNvPr>
          <p:cNvCxnSpPr>
            <a:cxnSpLocks/>
          </p:cNvCxnSpPr>
          <p:nvPr/>
        </p:nvCxnSpPr>
        <p:spPr>
          <a:xfrm flipV="1">
            <a:off x="2506980" y="1012892"/>
            <a:ext cx="0" cy="93830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8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40CA96-806D-46C4-89C4-01C6E6565487}"/>
              </a:ext>
            </a:extLst>
          </p:cNvPr>
          <p:cNvCxnSpPr>
            <a:cxnSpLocks/>
          </p:cNvCxnSpPr>
          <p:nvPr/>
        </p:nvCxnSpPr>
        <p:spPr>
          <a:xfrm flipH="1" flipV="1">
            <a:off x="6561903" y="1369600"/>
            <a:ext cx="1440000" cy="14400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21" y="1440317"/>
            <a:ext cx="140829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40CA96-806D-46C4-89C4-01C6E6565487}"/>
              </a:ext>
            </a:extLst>
          </p:cNvPr>
          <p:cNvCxnSpPr>
            <a:cxnSpLocks/>
          </p:cNvCxnSpPr>
          <p:nvPr/>
        </p:nvCxnSpPr>
        <p:spPr>
          <a:xfrm flipH="1" flipV="1">
            <a:off x="6561903" y="1369600"/>
            <a:ext cx="1440000" cy="14400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7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32542F7-EA17-434E-988E-894C978425CF}"/>
              </a:ext>
            </a:extLst>
          </p:cNvPr>
          <p:cNvSpPr txBox="1"/>
          <p:nvPr/>
        </p:nvSpPr>
        <p:spPr>
          <a:xfrm>
            <a:off x="486000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F55F0-4559-4D91-BA34-AEC56F0EF7E5}"/>
              </a:ext>
            </a:extLst>
          </p:cNvPr>
          <p:cNvSpPr txBox="1"/>
          <p:nvPr/>
        </p:nvSpPr>
        <p:spPr>
          <a:xfrm>
            <a:off x="486000" y="21602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BEC6D-DDFB-4238-A58D-B874B5A084E7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9E44A-A08F-4FAB-8E84-5B81F69D89D2}"/>
              </a:ext>
            </a:extLst>
          </p:cNvPr>
          <p:cNvCxnSpPr>
            <a:cxnSpLocks/>
          </p:cNvCxnSpPr>
          <p:nvPr/>
        </p:nvCxnSpPr>
        <p:spPr>
          <a:xfrm flipH="1">
            <a:off x="828000" y="237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8CF6E-3C1A-4E54-985E-40B621B75383}"/>
              </a:ext>
            </a:extLst>
          </p:cNvPr>
          <p:cNvCxnSpPr>
            <a:cxnSpLocks/>
          </p:cNvCxnSpPr>
          <p:nvPr/>
        </p:nvCxnSpPr>
        <p:spPr>
          <a:xfrm flipH="1">
            <a:off x="828000" y="3457200"/>
            <a:ext cx="18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1A236-DB42-4C4B-B9EE-E381780FDCF2}"/>
              </a:ext>
            </a:extLst>
          </p:cNvPr>
          <p:cNvCxnSpPr>
            <a:cxnSpLocks/>
          </p:cNvCxnSpPr>
          <p:nvPr/>
        </p:nvCxnSpPr>
        <p:spPr>
          <a:xfrm flipH="1">
            <a:off x="828000" y="367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20284-6590-4EAF-9684-21647F8BFEF5}"/>
              </a:ext>
            </a:extLst>
          </p:cNvPr>
          <p:cNvCxnSpPr>
            <a:cxnSpLocks/>
          </p:cNvCxnSpPr>
          <p:nvPr/>
        </p:nvCxnSpPr>
        <p:spPr>
          <a:xfrm flipH="1">
            <a:off x="828000" y="388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65810-58E4-4519-98FB-24B1DFE3FE90}"/>
              </a:ext>
            </a:extLst>
          </p:cNvPr>
          <p:cNvCxnSpPr>
            <a:cxnSpLocks/>
          </p:cNvCxnSpPr>
          <p:nvPr/>
        </p:nvCxnSpPr>
        <p:spPr>
          <a:xfrm flipH="1">
            <a:off x="828000" y="410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277FB2-03B5-4311-B49B-1118C9F2C640}"/>
              </a:ext>
            </a:extLst>
          </p:cNvPr>
          <p:cNvCxnSpPr>
            <a:cxnSpLocks/>
          </p:cNvCxnSpPr>
          <p:nvPr/>
        </p:nvCxnSpPr>
        <p:spPr>
          <a:xfrm flipH="1">
            <a:off x="828000" y="432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D948E7-1646-4788-8FD1-748EBE1D8AC0}"/>
              </a:ext>
            </a:extLst>
          </p:cNvPr>
          <p:cNvCxnSpPr>
            <a:cxnSpLocks/>
          </p:cNvCxnSpPr>
          <p:nvPr/>
        </p:nvCxnSpPr>
        <p:spPr>
          <a:xfrm flipH="1">
            <a:off x="828000" y="259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AAF93-E026-4F29-8C3A-DB7A2C95A9D7}"/>
              </a:ext>
            </a:extLst>
          </p:cNvPr>
          <p:cNvCxnSpPr>
            <a:cxnSpLocks/>
          </p:cNvCxnSpPr>
          <p:nvPr/>
        </p:nvCxnSpPr>
        <p:spPr>
          <a:xfrm flipH="1">
            <a:off x="828000" y="280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8460E-0AED-468C-AE5C-4387B175A49D}"/>
              </a:ext>
            </a:extLst>
          </p:cNvPr>
          <p:cNvCxnSpPr>
            <a:cxnSpLocks/>
          </p:cNvCxnSpPr>
          <p:nvPr/>
        </p:nvCxnSpPr>
        <p:spPr>
          <a:xfrm flipH="1">
            <a:off x="828000" y="302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1E5480-E92F-4708-A8AA-7D612BA9E8B1}"/>
              </a:ext>
            </a:extLst>
          </p:cNvPr>
          <p:cNvCxnSpPr>
            <a:cxnSpLocks/>
          </p:cNvCxnSpPr>
          <p:nvPr/>
        </p:nvCxnSpPr>
        <p:spPr>
          <a:xfrm flipH="1">
            <a:off x="828000" y="324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003097-1B19-454C-9E38-923641DA51FB}"/>
              </a:ext>
            </a:extLst>
          </p:cNvPr>
          <p:cNvSpPr txBox="1"/>
          <p:nvPr/>
        </p:nvSpPr>
        <p:spPr>
          <a:xfrm>
            <a:off x="1323645" y="3637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7.3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1098000" y="3889200"/>
            <a:ext cx="27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13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32542F7-EA17-434E-988E-894C978425CF}"/>
              </a:ext>
            </a:extLst>
          </p:cNvPr>
          <p:cNvSpPr txBox="1"/>
          <p:nvPr/>
        </p:nvSpPr>
        <p:spPr>
          <a:xfrm>
            <a:off x="486000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F55F0-4559-4D91-BA34-AEC56F0EF7E5}"/>
              </a:ext>
            </a:extLst>
          </p:cNvPr>
          <p:cNvSpPr txBox="1"/>
          <p:nvPr/>
        </p:nvSpPr>
        <p:spPr>
          <a:xfrm>
            <a:off x="486000" y="21602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BEC6D-DDFB-4238-A58D-B874B5A084E7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9E44A-A08F-4FAB-8E84-5B81F69D89D2}"/>
              </a:ext>
            </a:extLst>
          </p:cNvPr>
          <p:cNvCxnSpPr>
            <a:cxnSpLocks/>
          </p:cNvCxnSpPr>
          <p:nvPr/>
        </p:nvCxnSpPr>
        <p:spPr>
          <a:xfrm flipH="1">
            <a:off x="828000" y="237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8CF6E-3C1A-4E54-985E-40B621B75383}"/>
              </a:ext>
            </a:extLst>
          </p:cNvPr>
          <p:cNvCxnSpPr>
            <a:cxnSpLocks/>
          </p:cNvCxnSpPr>
          <p:nvPr/>
        </p:nvCxnSpPr>
        <p:spPr>
          <a:xfrm flipH="1">
            <a:off x="828000" y="3457200"/>
            <a:ext cx="18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1A236-DB42-4C4B-B9EE-E381780FDCF2}"/>
              </a:ext>
            </a:extLst>
          </p:cNvPr>
          <p:cNvCxnSpPr>
            <a:cxnSpLocks/>
          </p:cNvCxnSpPr>
          <p:nvPr/>
        </p:nvCxnSpPr>
        <p:spPr>
          <a:xfrm flipH="1">
            <a:off x="828000" y="367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20284-6590-4EAF-9684-21647F8BFEF5}"/>
              </a:ext>
            </a:extLst>
          </p:cNvPr>
          <p:cNvCxnSpPr>
            <a:cxnSpLocks/>
          </p:cNvCxnSpPr>
          <p:nvPr/>
        </p:nvCxnSpPr>
        <p:spPr>
          <a:xfrm flipH="1">
            <a:off x="828000" y="388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65810-58E4-4519-98FB-24B1DFE3FE90}"/>
              </a:ext>
            </a:extLst>
          </p:cNvPr>
          <p:cNvCxnSpPr>
            <a:cxnSpLocks/>
          </p:cNvCxnSpPr>
          <p:nvPr/>
        </p:nvCxnSpPr>
        <p:spPr>
          <a:xfrm flipH="1">
            <a:off x="828000" y="410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277FB2-03B5-4311-B49B-1118C9F2C640}"/>
              </a:ext>
            </a:extLst>
          </p:cNvPr>
          <p:cNvCxnSpPr>
            <a:cxnSpLocks/>
          </p:cNvCxnSpPr>
          <p:nvPr/>
        </p:nvCxnSpPr>
        <p:spPr>
          <a:xfrm flipH="1">
            <a:off x="828000" y="432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D948E7-1646-4788-8FD1-748EBE1D8AC0}"/>
              </a:ext>
            </a:extLst>
          </p:cNvPr>
          <p:cNvCxnSpPr>
            <a:cxnSpLocks/>
          </p:cNvCxnSpPr>
          <p:nvPr/>
        </p:nvCxnSpPr>
        <p:spPr>
          <a:xfrm flipH="1">
            <a:off x="828000" y="259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AAF93-E026-4F29-8C3A-DB7A2C95A9D7}"/>
              </a:ext>
            </a:extLst>
          </p:cNvPr>
          <p:cNvCxnSpPr>
            <a:cxnSpLocks/>
          </p:cNvCxnSpPr>
          <p:nvPr/>
        </p:nvCxnSpPr>
        <p:spPr>
          <a:xfrm flipH="1">
            <a:off x="828000" y="280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8460E-0AED-468C-AE5C-4387B175A49D}"/>
              </a:ext>
            </a:extLst>
          </p:cNvPr>
          <p:cNvCxnSpPr>
            <a:cxnSpLocks/>
          </p:cNvCxnSpPr>
          <p:nvPr/>
        </p:nvCxnSpPr>
        <p:spPr>
          <a:xfrm flipH="1">
            <a:off x="828000" y="302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1E5480-E92F-4708-A8AA-7D612BA9E8B1}"/>
              </a:ext>
            </a:extLst>
          </p:cNvPr>
          <p:cNvCxnSpPr>
            <a:cxnSpLocks/>
          </p:cNvCxnSpPr>
          <p:nvPr/>
        </p:nvCxnSpPr>
        <p:spPr>
          <a:xfrm flipH="1">
            <a:off x="828000" y="324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003097-1B19-454C-9E38-923641DA51FB}"/>
              </a:ext>
            </a:extLst>
          </p:cNvPr>
          <p:cNvSpPr txBox="1"/>
          <p:nvPr/>
        </p:nvSpPr>
        <p:spPr>
          <a:xfrm>
            <a:off x="1328399" y="21526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8</a:t>
            </a:r>
            <a:r>
              <a:rPr lang="en-GB" sz="2400" spc="-800" dirty="0">
                <a:solidFill>
                  <a:schemeClr val="bg1"/>
                </a:solidFill>
                <a:latin typeface="APL385 Unicode" panose="020B0709000202000203" pitchFamily="49" charset="0"/>
              </a:rPr>
              <a:t>7.3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1098000" y="2377200"/>
            <a:ext cx="27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8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32542F7-EA17-434E-988E-894C978425CF}"/>
              </a:ext>
            </a:extLst>
          </p:cNvPr>
          <p:cNvSpPr txBox="1"/>
          <p:nvPr/>
        </p:nvSpPr>
        <p:spPr>
          <a:xfrm>
            <a:off x="486000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F55F0-4559-4D91-BA34-AEC56F0EF7E5}"/>
              </a:ext>
            </a:extLst>
          </p:cNvPr>
          <p:cNvSpPr txBox="1"/>
          <p:nvPr/>
        </p:nvSpPr>
        <p:spPr>
          <a:xfrm>
            <a:off x="486000" y="21602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BEC6D-DDFB-4238-A58D-B874B5A084E7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9E44A-A08F-4FAB-8E84-5B81F69D89D2}"/>
              </a:ext>
            </a:extLst>
          </p:cNvPr>
          <p:cNvCxnSpPr>
            <a:cxnSpLocks/>
          </p:cNvCxnSpPr>
          <p:nvPr/>
        </p:nvCxnSpPr>
        <p:spPr>
          <a:xfrm flipH="1">
            <a:off x="828000" y="237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8CF6E-3C1A-4E54-985E-40B621B75383}"/>
              </a:ext>
            </a:extLst>
          </p:cNvPr>
          <p:cNvCxnSpPr>
            <a:cxnSpLocks/>
          </p:cNvCxnSpPr>
          <p:nvPr/>
        </p:nvCxnSpPr>
        <p:spPr>
          <a:xfrm flipH="1">
            <a:off x="828000" y="3457200"/>
            <a:ext cx="18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1A236-DB42-4C4B-B9EE-E381780FDCF2}"/>
              </a:ext>
            </a:extLst>
          </p:cNvPr>
          <p:cNvCxnSpPr>
            <a:cxnSpLocks/>
          </p:cNvCxnSpPr>
          <p:nvPr/>
        </p:nvCxnSpPr>
        <p:spPr>
          <a:xfrm flipH="1">
            <a:off x="828000" y="367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20284-6590-4EAF-9684-21647F8BFEF5}"/>
              </a:ext>
            </a:extLst>
          </p:cNvPr>
          <p:cNvCxnSpPr>
            <a:cxnSpLocks/>
          </p:cNvCxnSpPr>
          <p:nvPr/>
        </p:nvCxnSpPr>
        <p:spPr>
          <a:xfrm flipH="1">
            <a:off x="828000" y="388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65810-58E4-4519-98FB-24B1DFE3FE90}"/>
              </a:ext>
            </a:extLst>
          </p:cNvPr>
          <p:cNvCxnSpPr>
            <a:cxnSpLocks/>
          </p:cNvCxnSpPr>
          <p:nvPr/>
        </p:nvCxnSpPr>
        <p:spPr>
          <a:xfrm flipH="1">
            <a:off x="828000" y="410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277FB2-03B5-4311-B49B-1118C9F2C640}"/>
              </a:ext>
            </a:extLst>
          </p:cNvPr>
          <p:cNvCxnSpPr>
            <a:cxnSpLocks/>
          </p:cNvCxnSpPr>
          <p:nvPr/>
        </p:nvCxnSpPr>
        <p:spPr>
          <a:xfrm flipH="1">
            <a:off x="828000" y="432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D948E7-1646-4788-8FD1-748EBE1D8AC0}"/>
              </a:ext>
            </a:extLst>
          </p:cNvPr>
          <p:cNvCxnSpPr>
            <a:cxnSpLocks/>
          </p:cNvCxnSpPr>
          <p:nvPr/>
        </p:nvCxnSpPr>
        <p:spPr>
          <a:xfrm flipH="1">
            <a:off x="828000" y="259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AAF93-E026-4F29-8C3A-DB7A2C95A9D7}"/>
              </a:ext>
            </a:extLst>
          </p:cNvPr>
          <p:cNvCxnSpPr>
            <a:cxnSpLocks/>
          </p:cNvCxnSpPr>
          <p:nvPr/>
        </p:nvCxnSpPr>
        <p:spPr>
          <a:xfrm flipH="1">
            <a:off x="828000" y="280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8460E-0AED-468C-AE5C-4387B175A49D}"/>
              </a:ext>
            </a:extLst>
          </p:cNvPr>
          <p:cNvCxnSpPr>
            <a:cxnSpLocks/>
          </p:cNvCxnSpPr>
          <p:nvPr/>
        </p:nvCxnSpPr>
        <p:spPr>
          <a:xfrm flipH="1">
            <a:off x="828000" y="302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1E5480-E92F-4708-A8AA-7D612BA9E8B1}"/>
              </a:ext>
            </a:extLst>
          </p:cNvPr>
          <p:cNvCxnSpPr>
            <a:cxnSpLocks/>
          </p:cNvCxnSpPr>
          <p:nvPr/>
        </p:nvCxnSpPr>
        <p:spPr>
          <a:xfrm flipH="1">
            <a:off x="828000" y="324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003097-1B19-454C-9E38-923641DA51FB}"/>
              </a:ext>
            </a:extLst>
          </p:cNvPr>
          <p:cNvSpPr txBox="1"/>
          <p:nvPr/>
        </p:nvSpPr>
        <p:spPr>
          <a:xfrm>
            <a:off x="1323645" y="3637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7.3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1098000" y="3889200"/>
            <a:ext cx="27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0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32542F7-EA17-434E-988E-894C978425CF}"/>
              </a:ext>
            </a:extLst>
          </p:cNvPr>
          <p:cNvSpPr txBox="1"/>
          <p:nvPr/>
        </p:nvSpPr>
        <p:spPr>
          <a:xfrm>
            <a:off x="486000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F55F0-4559-4D91-BA34-AEC56F0EF7E5}"/>
              </a:ext>
            </a:extLst>
          </p:cNvPr>
          <p:cNvSpPr txBox="1"/>
          <p:nvPr/>
        </p:nvSpPr>
        <p:spPr>
          <a:xfrm>
            <a:off x="486000" y="21602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BEC6D-DDFB-4238-A58D-B874B5A084E7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9E44A-A08F-4FAB-8E84-5B81F69D89D2}"/>
              </a:ext>
            </a:extLst>
          </p:cNvPr>
          <p:cNvCxnSpPr>
            <a:cxnSpLocks/>
          </p:cNvCxnSpPr>
          <p:nvPr/>
        </p:nvCxnSpPr>
        <p:spPr>
          <a:xfrm flipH="1">
            <a:off x="828000" y="2377200"/>
            <a:ext cx="27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8CF6E-3C1A-4E54-985E-40B621B75383}"/>
              </a:ext>
            </a:extLst>
          </p:cNvPr>
          <p:cNvCxnSpPr>
            <a:cxnSpLocks/>
          </p:cNvCxnSpPr>
          <p:nvPr/>
        </p:nvCxnSpPr>
        <p:spPr>
          <a:xfrm flipH="1">
            <a:off x="828000" y="3457200"/>
            <a:ext cx="18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1A236-DB42-4C4B-B9EE-E381780FDCF2}"/>
              </a:ext>
            </a:extLst>
          </p:cNvPr>
          <p:cNvCxnSpPr>
            <a:cxnSpLocks/>
          </p:cNvCxnSpPr>
          <p:nvPr/>
        </p:nvCxnSpPr>
        <p:spPr>
          <a:xfrm flipH="1">
            <a:off x="828000" y="367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20284-6590-4EAF-9684-21647F8BFEF5}"/>
              </a:ext>
            </a:extLst>
          </p:cNvPr>
          <p:cNvCxnSpPr>
            <a:cxnSpLocks/>
          </p:cNvCxnSpPr>
          <p:nvPr/>
        </p:nvCxnSpPr>
        <p:spPr>
          <a:xfrm flipH="1">
            <a:off x="828000" y="388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65810-58E4-4519-98FB-24B1DFE3FE90}"/>
              </a:ext>
            </a:extLst>
          </p:cNvPr>
          <p:cNvCxnSpPr>
            <a:cxnSpLocks/>
          </p:cNvCxnSpPr>
          <p:nvPr/>
        </p:nvCxnSpPr>
        <p:spPr>
          <a:xfrm flipH="1">
            <a:off x="828000" y="410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277FB2-03B5-4311-B49B-1118C9F2C640}"/>
              </a:ext>
            </a:extLst>
          </p:cNvPr>
          <p:cNvCxnSpPr>
            <a:cxnSpLocks/>
          </p:cNvCxnSpPr>
          <p:nvPr/>
        </p:nvCxnSpPr>
        <p:spPr>
          <a:xfrm flipH="1">
            <a:off x="828000" y="432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D948E7-1646-4788-8FD1-748EBE1D8AC0}"/>
              </a:ext>
            </a:extLst>
          </p:cNvPr>
          <p:cNvCxnSpPr>
            <a:cxnSpLocks/>
          </p:cNvCxnSpPr>
          <p:nvPr/>
        </p:nvCxnSpPr>
        <p:spPr>
          <a:xfrm flipH="1">
            <a:off x="828000" y="2593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AAF93-E026-4F29-8C3A-DB7A2C95A9D7}"/>
              </a:ext>
            </a:extLst>
          </p:cNvPr>
          <p:cNvCxnSpPr>
            <a:cxnSpLocks/>
          </p:cNvCxnSpPr>
          <p:nvPr/>
        </p:nvCxnSpPr>
        <p:spPr>
          <a:xfrm flipH="1">
            <a:off x="828000" y="2809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8460E-0AED-468C-AE5C-4387B175A49D}"/>
              </a:ext>
            </a:extLst>
          </p:cNvPr>
          <p:cNvCxnSpPr>
            <a:cxnSpLocks/>
          </p:cNvCxnSpPr>
          <p:nvPr/>
        </p:nvCxnSpPr>
        <p:spPr>
          <a:xfrm flipH="1">
            <a:off x="828000" y="3025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1E5480-E92F-4708-A8AA-7D612BA9E8B1}"/>
              </a:ext>
            </a:extLst>
          </p:cNvPr>
          <p:cNvCxnSpPr>
            <a:cxnSpLocks/>
          </p:cNvCxnSpPr>
          <p:nvPr/>
        </p:nvCxnSpPr>
        <p:spPr>
          <a:xfrm flipH="1">
            <a:off x="828000" y="3241200"/>
            <a:ext cx="90000" cy="0"/>
          </a:xfrm>
          <a:prstGeom prst="line">
            <a:avLst/>
          </a:prstGeom>
          <a:ln w="38100" cap="rnd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1098000" y="4537200"/>
            <a:ext cx="27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96960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erson, building, outdoor&#10;&#10;Description automatically generated">
            <a:extLst>
              <a:ext uri="{FF2B5EF4-FFF2-40B4-BE49-F238E27FC236}">
                <a16:creationId xmlns:a16="http://schemas.microsoft.com/office/drawing/2014/main" id="{458A2A51-7F91-4E7F-9CF1-AACFE7D6E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278"/>
          <a:stretch/>
        </p:blipFill>
        <p:spPr>
          <a:xfrm>
            <a:off x="1518817" y="1264925"/>
            <a:ext cx="6092513" cy="324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698AEBA-65DE-3192-7F5D-F24A5FF34E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8091CC0-86DE-5A7D-A46A-EE527160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US" dirty="0"/>
              <a:t>First Impressions</a:t>
            </a:r>
          </a:p>
        </p:txBody>
      </p:sp>
    </p:spTree>
    <p:extLst>
      <p:ext uri="{BB962C8B-B14F-4D97-AF65-F5344CB8AC3E}">
        <p14:creationId xmlns:p14="http://schemas.microsoft.com/office/powerpoint/2010/main" val="2959181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120373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70843-7004-4089-97FF-36F4B1F825B1}"/>
              </a:ext>
            </a:extLst>
          </p:cNvPr>
          <p:cNvSpPr txBox="1"/>
          <p:nvPr/>
        </p:nvSpPr>
        <p:spPr>
          <a:xfrm>
            <a:off x="2604046" y="3564378"/>
            <a:ext cx="181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'list'</a:t>
            </a:r>
          </a:p>
        </p:txBody>
      </p:sp>
    </p:spTree>
    <p:extLst>
      <p:ext uri="{BB962C8B-B14F-4D97-AF65-F5344CB8AC3E}">
        <p14:creationId xmlns:p14="http://schemas.microsoft.com/office/powerpoint/2010/main" val="246282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70843-7004-4089-97FF-36F4B1F825B1}"/>
              </a:ext>
            </a:extLst>
          </p:cNvPr>
          <p:cNvSpPr txBox="1"/>
          <p:nvPr/>
        </p:nvSpPr>
        <p:spPr>
          <a:xfrm>
            <a:off x="2604046" y="3564378"/>
            <a:ext cx="181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</a:t>
            </a:r>
            <a:r>
              <a:rPr lang="en-GB" sz="2800" u="sng" dirty="0">
                <a:solidFill>
                  <a:schemeClr val="accent6"/>
                </a:solidFill>
                <a:uFill>
                  <a:solidFill>
                    <a:schemeClr val="accent4"/>
                  </a:solidFill>
                </a:uFill>
                <a:latin typeface="APL385 Unicode" panose="020B0709000202000203" pitchFamily="49" charset="0"/>
              </a:rPr>
              <a:t>l</a:t>
            </a:r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ist'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DA757-B512-4FD8-B693-1AECD12D90B8}"/>
              </a:ext>
            </a:extLst>
          </p:cNvPr>
          <p:cNvSpPr txBox="1"/>
          <p:nvPr/>
        </p:nvSpPr>
        <p:spPr>
          <a:xfrm>
            <a:off x="3186193" y="3969627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2" name="TextBox 31" hidden="1">
            <a:extLst>
              <a:ext uri="{FF2B5EF4-FFF2-40B4-BE49-F238E27FC236}">
                <a16:creationId xmlns:a16="http://schemas.microsoft.com/office/drawing/2014/main" id="{B11B3D01-92C7-4C50-AEFD-A2E9058C32B3}"/>
              </a:ext>
            </a:extLst>
          </p:cNvPr>
          <p:cNvSpPr txBox="1"/>
          <p:nvPr/>
        </p:nvSpPr>
        <p:spPr>
          <a:xfrm>
            <a:off x="3186193" y="4031543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3" name="TextBox 32" hidden="1">
            <a:extLst>
              <a:ext uri="{FF2B5EF4-FFF2-40B4-BE49-F238E27FC236}">
                <a16:creationId xmlns:a16="http://schemas.microsoft.com/office/drawing/2014/main" id="{0B8CF8EC-4CF8-432D-A11C-8E9F6CCF912B}"/>
              </a:ext>
            </a:extLst>
          </p:cNvPr>
          <p:cNvSpPr txBox="1"/>
          <p:nvPr/>
        </p:nvSpPr>
        <p:spPr>
          <a:xfrm>
            <a:off x="3186193" y="4093455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4" name="TextBox 33" hidden="1">
            <a:extLst>
              <a:ext uri="{FF2B5EF4-FFF2-40B4-BE49-F238E27FC236}">
                <a16:creationId xmlns:a16="http://schemas.microsoft.com/office/drawing/2014/main" id="{2E7D86C4-BC31-4874-BBE0-A45F3D30383B}"/>
              </a:ext>
            </a:extLst>
          </p:cNvPr>
          <p:cNvSpPr txBox="1"/>
          <p:nvPr/>
        </p:nvSpPr>
        <p:spPr>
          <a:xfrm>
            <a:off x="3181433" y="4041154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4822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70843-7004-4089-97FF-36F4B1F825B1}"/>
              </a:ext>
            </a:extLst>
          </p:cNvPr>
          <p:cNvSpPr txBox="1"/>
          <p:nvPr/>
        </p:nvSpPr>
        <p:spPr>
          <a:xfrm>
            <a:off x="2604046" y="3564378"/>
            <a:ext cx="181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</a:t>
            </a:r>
            <a:r>
              <a:rPr lang="en-GB" sz="2800" u="sng" dirty="0">
                <a:solidFill>
                  <a:schemeClr val="accent6"/>
                </a:solidFill>
                <a:uFill>
                  <a:solidFill>
                    <a:schemeClr val="accent4"/>
                  </a:solidFill>
                </a:uFill>
                <a:latin typeface="APL385 Unicode" panose="020B0709000202000203" pitchFamily="49" charset="0"/>
              </a:rPr>
              <a:t>li</a:t>
            </a:r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st'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DA757-B512-4FD8-B693-1AECD12D90B8}"/>
              </a:ext>
            </a:extLst>
          </p:cNvPr>
          <p:cNvSpPr txBox="1"/>
          <p:nvPr/>
        </p:nvSpPr>
        <p:spPr>
          <a:xfrm>
            <a:off x="3186193" y="3969627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B3D01-92C7-4C50-AEFD-A2E9058C32B3}"/>
              </a:ext>
            </a:extLst>
          </p:cNvPr>
          <p:cNvSpPr txBox="1"/>
          <p:nvPr/>
        </p:nvSpPr>
        <p:spPr>
          <a:xfrm>
            <a:off x="3186193" y="4031543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3" name="TextBox 32" hidden="1">
            <a:extLst>
              <a:ext uri="{FF2B5EF4-FFF2-40B4-BE49-F238E27FC236}">
                <a16:creationId xmlns:a16="http://schemas.microsoft.com/office/drawing/2014/main" id="{0B8CF8EC-4CF8-432D-A11C-8E9F6CCF912B}"/>
              </a:ext>
            </a:extLst>
          </p:cNvPr>
          <p:cNvSpPr txBox="1"/>
          <p:nvPr/>
        </p:nvSpPr>
        <p:spPr>
          <a:xfrm>
            <a:off x="3186193" y="4093455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4" name="TextBox 33" hidden="1">
            <a:extLst>
              <a:ext uri="{FF2B5EF4-FFF2-40B4-BE49-F238E27FC236}">
                <a16:creationId xmlns:a16="http://schemas.microsoft.com/office/drawing/2014/main" id="{2E7D86C4-BC31-4874-BBE0-A45F3D30383B}"/>
              </a:ext>
            </a:extLst>
          </p:cNvPr>
          <p:cNvSpPr txBox="1"/>
          <p:nvPr/>
        </p:nvSpPr>
        <p:spPr>
          <a:xfrm>
            <a:off x="3181433" y="4041154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15224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70843-7004-4089-97FF-36F4B1F825B1}"/>
              </a:ext>
            </a:extLst>
          </p:cNvPr>
          <p:cNvSpPr txBox="1"/>
          <p:nvPr/>
        </p:nvSpPr>
        <p:spPr>
          <a:xfrm>
            <a:off x="2604046" y="3564378"/>
            <a:ext cx="181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</a:t>
            </a:r>
            <a:r>
              <a:rPr lang="en-GB" sz="2800" u="sng" dirty="0">
                <a:solidFill>
                  <a:schemeClr val="accent6"/>
                </a:solidFill>
                <a:uFill>
                  <a:solidFill>
                    <a:schemeClr val="accent4"/>
                  </a:solidFill>
                </a:uFill>
                <a:latin typeface="APL385 Unicode" panose="020B0709000202000203" pitchFamily="49" charset="0"/>
              </a:rPr>
              <a:t>lis</a:t>
            </a:r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t'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DA757-B512-4FD8-B693-1AECD12D90B8}"/>
              </a:ext>
            </a:extLst>
          </p:cNvPr>
          <p:cNvSpPr txBox="1"/>
          <p:nvPr/>
        </p:nvSpPr>
        <p:spPr>
          <a:xfrm>
            <a:off x="3186193" y="3969627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B3D01-92C7-4C50-AEFD-A2E9058C32B3}"/>
              </a:ext>
            </a:extLst>
          </p:cNvPr>
          <p:cNvSpPr txBox="1"/>
          <p:nvPr/>
        </p:nvSpPr>
        <p:spPr>
          <a:xfrm>
            <a:off x="3186193" y="4031543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CF8EC-4CF8-432D-A11C-8E9F6CCF912B}"/>
              </a:ext>
            </a:extLst>
          </p:cNvPr>
          <p:cNvSpPr txBox="1"/>
          <p:nvPr/>
        </p:nvSpPr>
        <p:spPr>
          <a:xfrm>
            <a:off x="3186193" y="4093455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4" name="TextBox 33" hidden="1">
            <a:extLst>
              <a:ext uri="{FF2B5EF4-FFF2-40B4-BE49-F238E27FC236}">
                <a16:creationId xmlns:a16="http://schemas.microsoft.com/office/drawing/2014/main" id="{2E7D86C4-BC31-4874-BBE0-A45F3D30383B}"/>
              </a:ext>
            </a:extLst>
          </p:cNvPr>
          <p:cNvSpPr txBox="1"/>
          <p:nvPr/>
        </p:nvSpPr>
        <p:spPr>
          <a:xfrm>
            <a:off x="3181433" y="4041154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4807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Suggestive Symbols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DE78A-DA46-4A32-AA89-25525CC53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44021" y="1382717"/>
            <a:ext cx="1408298" cy="14570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9F66A8-98FC-4A29-B3AB-1BF96FC13128}"/>
              </a:ext>
            </a:extLst>
          </p:cNvPr>
          <p:cNvCxnSpPr>
            <a:cxnSpLocks/>
          </p:cNvCxnSpPr>
          <p:nvPr/>
        </p:nvCxnSpPr>
        <p:spPr>
          <a:xfrm flipH="1">
            <a:off x="828000" y="4537200"/>
            <a:ext cx="5400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DD28E-8E8F-495C-8734-A141DE0855C8}"/>
              </a:ext>
            </a:extLst>
          </p:cNvPr>
          <p:cNvCxnSpPr>
            <a:cxnSpLocks/>
          </p:cNvCxnSpPr>
          <p:nvPr/>
        </p:nvCxnSpPr>
        <p:spPr>
          <a:xfrm>
            <a:off x="828000" y="2377200"/>
            <a:ext cx="0" cy="216000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DF21F5-736C-4F4E-8F77-D4B32707D9D7}"/>
              </a:ext>
            </a:extLst>
          </p:cNvPr>
          <p:cNvSpPr txBox="1"/>
          <p:nvPr/>
        </p:nvSpPr>
        <p:spPr>
          <a:xfrm>
            <a:off x="1323645" y="4300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8</a:t>
            </a: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solidFill>
                  <a:schemeClr val="bg1"/>
                </a:solidFill>
                <a:latin typeface="APL385 Unicode" panose="020B0709000202000203" pitchFamily="49" charset="0"/>
              </a:rPr>
              <a:t>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70843-7004-4089-97FF-36F4B1F825B1}"/>
              </a:ext>
            </a:extLst>
          </p:cNvPr>
          <p:cNvSpPr txBox="1"/>
          <p:nvPr/>
        </p:nvSpPr>
        <p:spPr>
          <a:xfrm>
            <a:off x="2604046" y="3564378"/>
            <a:ext cx="181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</a:t>
            </a:r>
            <a:r>
              <a:rPr lang="en-GB" sz="2800" u="sng" dirty="0">
                <a:solidFill>
                  <a:schemeClr val="accent6"/>
                </a:solidFill>
                <a:uFill>
                  <a:solidFill>
                    <a:schemeClr val="accent4"/>
                  </a:solidFill>
                </a:uFill>
                <a:latin typeface="APL385 Unicode" panose="020B0709000202000203" pitchFamily="49" charset="0"/>
              </a:rPr>
              <a:t>list</a:t>
            </a:r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DA757-B512-4FD8-B693-1AECD12D90B8}"/>
              </a:ext>
            </a:extLst>
          </p:cNvPr>
          <p:cNvSpPr txBox="1"/>
          <p:nvPr/>
        </p:nvSpPr>
        <p:spPr>
          <a:xfrm>
            <a:off x="3186193" y="3969627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B3D01-92C7-4C50-AEFD-A2E9058C32B3}"/>
              </a:ext>
            </a:extLst>
          </p:cNvPr>
          <p:cNvSpPr txBox="1"/>
          <p:nvPr/>
        </p:nvSpPr>
        <p:spPr>
          <a:xfrm>
            <a:off x="3186193" y="4031543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CF8EC-4CF8-432D-A11C-8E9F6CCF912B}"/>
              </a:ext>
            </a:extLst>
          </p:cNvPr>
          <p:cNvSpPr txBox="1"/>
          <p:nvPr/>
        </p:nvSpPr>
        <p:spPr>
          <a:xfrm>
            <a:off x="3186193" y="4093455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7D86C4-BC31-4874-BBE0-A45F3D30383B}"/>
              </a:ext>
            </a:extLst>
          </p:cNvPr>
          <p:cNvSpPr txBox="1"/>
          <p:nvPr/>
        </p:nvSpPr>
        <p:spPr>
          <a:xfrm>
            <a:off x="3181433" y="4041154"/>
            <a:ext cx="6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APL385 Unicode" panose="020B0709000202000203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9881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7BE3-FAFD-42E8-BAD3-73D29C88C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904999"/>
            <a:ext cx="3562673" cy="2601965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      3 × 5</a:t>
            </a:r>
          </a:p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15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3 – 5</a:t>
            </a:r>
          </a:p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¯2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944018" y="1904998"/>
            <a:ext cx="3562673" cy="260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- 6 3 0 ¯12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¯6 ¯3 0 12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⍳ 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1 2 3 4 5 6 7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323527" y="1281545"/>
            <a:ext cx="4054508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two-argument, infix: </a:t>
            </a:r>
            <a:r>
              <a:rPr lang="en-GB" sz="1800" b="1" dirty="0"/>
              <a:t>dyadic</a:t>
            </a:r>
            <a:r>
              <a:rPr lang="en-GB" sz="1800" dirty="0"/>
              <a:t> functions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2A58E57-3FFD-4B6F-A800-93F78782A752}"/>
              </a:ext>
            </a:extLst>
          </p:cNvPr>
          <p:cNvSpPr txBox="1">
            <a:spLocks/>
          </p:cNvSpPr>
          <p:nvPr/>
        </p:nvSpPr>
        <p:spPr>
          <a:xfrm>
            <a:off x="4765964" y="1276694"/>
            <a:ext cx="4267199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one-argument, prefix: </a:t>
            </a:r>
            <a:r>
              <a:rPr lang="en-GB" sz="1800" b="1" dirty="0"/>
              <a:t>monadic</a:t>
            </a:r>
            <a:r>
              <a:rPr lang="en-GB" sz="18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7740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⍳ 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1 2 3 4 5 6 7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2 × ⍳ 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2 4 6 8 10 12 14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¯1 + 2 × ⍳ 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1 3 5 7 9 11 13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scope;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18076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¯1 + 2 × ⍳ 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scope,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393112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¯1 + 2 × ⍳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scope,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189260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3CC3B8F-2325-4939-8AE1-FC139DEC5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5779"/>
            <a:ext cx="3083944" cy="261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0EE6C-B158-4478-AEB5-69ED297E45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92402-25A4-44CA-BBFC-82262BB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Impressions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52F1031-1303-494B-A44E-AC2219F4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982" y="2261428"/>
            <a:ext cx="555567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Life←{↑1 ⍵∨.∧3 4=+/,¯1 0 1∘.⊖¯1 0 1∘.⌽⊂⍵}</a:t>
            </a:r>
          </a:p>
        </p:txBody>
      </p:sp>
    </p:spTree>
    <p:extLst>
      <p:ext uri="{BB962C8B-B14F-4D97-AF65-F5344CB8AC3E}">
        <p14:creationId xmlns:p14="http://schemas.microsoft.com/office/powerpoint/2010/main" val="457296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¯1 + 2 ×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1 2 3 4 5 6 7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scope,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304030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¯1 +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2 4 6 8 10 12 14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scope,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108302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3839763" cy="685535"/>
          </a:xfrm>
        </p:spPr>
        <p:txBody>
          <a:bodyPr/>
          <a:lstStyle/>
          <a:p>
            <a:r>
              <a:rPr lang="en-GB" dirty="0"/>
              <a:t>Simple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408710" y="1282996"/>
            <a:ext cx="8097982" cy="322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1 3 5 7 9 11 13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207819" y="890845"/>
            <a:ext cx="3567546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1800" dirty="0"/>
              <a:t>Short left scope, long right scope</a:t>
            </a:r>
          </a:p>
        </p:txBody>
      </p:sp>
    </p:spTree>
    <p:extLst>
      <p:ext uri="{BB962C8B-B14F-4D97-AF65-F5344CB8AC3E}">
        <p14:creationId xmlns:p14="http://schemas.microsoft.com/office/powerpoint/2010/main" val="15595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1659082" y="1573609"/>
            <a:ext cx="8097982" cy="338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  5   8   ¯4   6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1983255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How to sum a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CE861-47EA-416A-925C-CDBA88F61E3B}"/>
              </a:ext>
            </a:extLst>
          </p:cNvPr>
          <p:cNvSpPr txBox="1"/>
          <p:nvPr/>
        </p:nvSpPr>
        <p:spPr>
          <a:xfrm>
            <a:off x="3124199" y="15943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+   +   +    +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08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1659082" y="1573609"/>
            <a:ext cx="8097982" cy="338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  5   8   ¯4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+ 5 + 8 +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+ 5 +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10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+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15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17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1983255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How to sum a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CE861-47EA-416A-925C-CDBA88F61E3B}"/>
              </a:ext>
            </a:extLst>
          </p:cNvPr>
          <p:cNvSpPr txBox="1"/>
          <p:nvPr/>
        </p:nvSpPr>
        <p:spPr>
          <a:xfrm>
            <a:off x="3124199" y="15943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+   +   +    +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91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1659082" y="1573610"/>
            <a:ext cx="4810991" cy="264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  5   8   ¯4   6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How to find the maximum value in a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CE861-47EA-416A-925C-CDBA88F61E3B}"/>
              </a:ext>
            </a:extLst>
          </p:cNvPr>
          <p:cNvSpPr txBox="1"/>
          <p:nvPr/>
        </p:nvSpPr>
        <p:spPr>
          <a:xfrm>
            <a:off x="3124199" y="15943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⌈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latin typeface="APL385 Unicode" panose="020B0709000202000203" pitchFamily="49" charset="0"/>
              </a:rPr>
              <a:t>⌈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⌈    ⌈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36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1659082" y="1573610"/>
            <a:ext cx="4810991" cy="264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  5   8   ¯4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⌈ 5 ⌈ 8 ⌈  </a:t>
            </a:r>
            <a:endParaRPr lang="en-GB" dirty="0">
              <a:solidFill>
                <a:schemeClr val="accent4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⌈ 5 ⌈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2 ⌈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8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      8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How to find the maximum value in a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CE861-47EA-416A-925C-CDBA88F61E3B}"/>
              </a:ext>
            </a:extLst>
          </p:cNvPr>
          <p:cNvSpPr txBox="1"/>
          <p:nvPr/>
        </p:nvSpPr>
        <p:spPr>
          <a:xfrm>
            <a:off x="3124199" y="15943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⌈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latin typeface="APL385 Unicode" panose="020B0709000202000203" pitchFamily="49" charset="0"/>
              </a:rPr>
              <a:t>⌈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⌈    ⌈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75D3CD-3637-4898-94C1-E3F99FEA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5" y="1897810"/>
            <a:ext cx="5547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124691" y="1364669"/>
            <a:ext cx="4447309" cy="301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 ← 2 5 8 ¯4 6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      +/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  ⍝ sum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      ⌈/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  ⍝ max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8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      ⌊/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  ⍝ min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¯4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      ×/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  ⍝ product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¯1920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How to find the maximum value in a list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116ABF-DC8D-4FA5-A661-6D6FB2B00DD4}"/>
              </a:ext>
            </a:extLst>
          </p:cNvPr>
          <p:cNvSpPr txBox="1">
            <a:spLocks/>
          </p:cNvSpPr>
          <p:nvPr/>
        </p:nvSpPr>
        <p:spPr>
          <a:xfrm>
            <a:off x="5296945" y="1364669"/>
            <a:ext cx="4447309" cy="301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+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\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2 7 15 11 17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⌈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\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2 5 8 8 8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⌊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\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2 2 ¯4 ¯4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×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\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10 80 ¯320 ¯1920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2555358" y="1119446"/>
            <a:ext cx="4033284" cy="352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← ⍳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∘.×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1  2  3  4  5  6  7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2  4  6  8 10 12 14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3  6  9 12 15 18 21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4  8 12 16 20 24 28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5 10 15 20 25 30 35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6 12 18 24 30 36 42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7 14 21 28 35 42 49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Outer Product</a:t>
            </a:r>
          </a:p>
        </p:txBody>
      </p:sp>
    </p:spTree>
    <p:extLst>
      <p:ext uri="{BB962C8B-B14F-4D97-AF65-F5344CB8AC3E}">
        <p14:creationId xmlns:p14="http://schemas.microsoft.com/office/powerpoint/2010/main" val="20116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2555358" y="1119446"/>
            <a:ext cx="4033284" cy="352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← ⍳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∘.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+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2  3  4  5  6  7  8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3  4  5  6  7  8  9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4  5  6  7  8  9 10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5  6  7  8  9 10 11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6  7  8  9 10 11 12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7  8  9 10 11 12 13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8  9 10 11 12 13 14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Outer Product</a:t>
            </a:r>
          </a:p>
        </p:txBody>
      </p:sp>
    </p:spTree>
    <p:extLst>
      <p:ext uri="{BB962C8B-B14F-4D97-AF65-F5344CB8AC3E}">
        <p14:creationId xmlns:p14="http://schemas.microsoft.com/office/powerpoint/2010/main" val="17735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4F1FD-41B9-48C8-8B4E-7CACBEF014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A96B-A826-41BF-8645-B0D35F5FAF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D69D57-FA99-4BDB-981D-E763D346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B6C6D6-1374-496D-9DBA-1AD1BCFE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27F88-FAF8-45C2-A176-3BE4249BB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36220"/>
            <a:ext cx="9144000" cy="53949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3336B5-E8D7-43F4-96D5-26768618E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ECF6A-CB8A-4811-B0AC-31CA83DB7BC2}"/>
              </a:ext>
            </a:extLst>
          </p:cNvPr>
          <p:cNvSpPr txBox="1"/>
          <p:nvPr/>
        </p:nvSpPr>
        <p:spPr>
          <a:xfrm>
            <a:off x="-60960" y="4850666"/>
            <a:ext cx="1996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Sarabun" panose="00000500000000000000" pitchFamily="2" charset="-34"/>
                <a:cs typeface="Sarabun" panose="00000500000000000000" pitchFamily="2" charset="-34"/>
              </a:rPr>
              <a:t>© 2012 Luca Saiu</a:t>
            </a:r>
            <a:endParaRPr lang="en-US" sz="1400" b="1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731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2555358" y="1119446"/>
            <a:ext cx="4033284" cy="352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← ⍳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∘.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⌈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1  2  3  4  5  6  7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2  2  3  4  5  6  7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3  3  3  4  5  6  7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4  4  4  4  5  6  7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5  5  5  5  5  6  7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6  6  6  6  6  6  7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7  7  7  7  7  7  7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Outer Product</a:t>
            </a:r>
          </a:p>
        </p:txBody>
      </p:sp>
    </p:spTree>
    <p:extLst>
      <p:ext uri="{BB962C8B-B14F-4D97-AF65-F5344CB8AC3E}">
        <p14:creationId xmlns:p14="http://schemas.microsoft.com/office/powerpoint/2010/main" val="423669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2555358" y="1119446"/>
            <a:ext cx="4033284" cy="352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← ⍳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∘.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=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1  0  0  0  0  0  0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0  1  0  0  0  0  0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0  0  1  0  0  0  0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0  0  0  1  0  0  0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0  0  0  0  1  0  0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0  0  0  0  0  1  0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0  0  0  0  0  0  1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Outer Product</a:t>
            </a:r>
          </a:p>
        </p:txBody>
      </p:sp>
    </p:spTree>
    <p:extLst>
      <p:ext uri="{BB962C8B-B14F-4D97-AF65-F5344CB8AC3E}">
        <p14:creationId xmlns:p14="http://schemas.microsoft.com/office/powerpoint/2010/main" val="744618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A3412-42D2-4139-B26F-6AEAEA9F21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B2DCC-4491-4A14-9F72-D6999AD5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ABF610-8452-41FA-A3F0-884DCB5ABA4F}"/>
              </a:ext>
            </a:extLst>
          </p:cNvPr>
          <p:cNvSpPr txBox="1">
            <a:spLocks/>
          </p:cNvSpPr>
          <p:nvPr/>
        </p:nvSpPr>
        <p:spPr>
          <a:xfrm>
            <a:off x="2555358" y="1119446"/>
            <a:ext cx="4033284" cy="352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← ⍳ 7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r>
              <a:rPr lang="en-GB" dirty="0">
                <a:latin typeface="APL385 Unicode" panose="020B0709000202000203" pitchFamily="49" charset="0"/>
              </a:rPr>
              <a:t> ∘.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≥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1  0  0  0  0  0  0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1  1  0  0  0  0  0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1  1  1  0  0  0  0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1  1  1  1  0  0  0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1  1  1  1  1  0  0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1  1  1  1  1  1  0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1  1  1  1  1  1  1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264A06-0589-4DC1-99E6-C4C016430895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Outer Product</a:t>
            </a:r>
          </a:p>
        </p:txBody>
      </p:sp>
    </p:spTree>
    <p:extLst>
      <p:ext uri="{BB962C8B-B14F-4D97-AF65-F5344CB8AC3E}">
        <p14:creationId xmlns:p14="http://schemas.microsoft.com/office/powerpoint/2010/main" val="1266908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3598" y="1623378"/>
            <a:ext cx="2052955" cy="205295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</p:spTree>
    <p:extLst>
      <p:ext uri="{BB962C8B-B14F-4D97-AF65-F5344CB8AC3E}">
        <p14:creationId xmlns:p14="http://schemas.microsoft.com/office/powerpoint/2010/main" val="2068145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      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thr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ows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⍳ 6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throws ∘.+ throws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2 3 4  5  6  7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3 4 5  6  7  8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4 5 6  7  8  9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5 6 7  8  9 10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6 7 8  9 10 11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7 8 9 10 11 12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2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9600194" cy="3242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, throws ∘.+ throws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2 3 4 5 6 7 3 4 5 6 7 8 4 5 6 7 8 9 5 6 7 8 9 10 6 7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a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, throws ∘.+ throws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∪ a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ll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2 3 4 5 6 7 8 9 10 11 12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uni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que ← ∪ all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E7BFE-5EA7-4713-B912-3E9E4FDD2F95}"/>
              </a:ext>
            </a:extLst>
          </p:cNvPr>
          <p:cNvSpPr txBox="1"/>
          <p:nvPr/>
        </p:nvSpPr>
        <p:spPr>
          <a:xfrm>
            <a:off x="1330037" y="387164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PL385 Unicode" panose="020B0709000202000203" pitchFamily="49" charset="0"/>
              </a:rPr>
              <a:t>unique ∘.= 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61530-2F72-4510-982E-B15450FB3465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8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4FE54-D5BF-4373-B4B0-279F0017D5E3}"/>
              </a:ext>
            </a:extLst>
          </p:cNvPr>
          <p:cNvSpPr txBox="1"/>
          <p:nvPr/>
        </p:nvSpPr>
        <p:spPr>
          <a:xfrm>
            <a:off x="1241505" y="1199391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unique ∘.= all</a:t>
            </a:r>
          </a:p>
        </p:txBody>
      </p:sp>
    </p:spTree>
    <p:extLst>
      <p:ext uri="{BB962C8B-B14F-4D97-AF65-F5344CB8AC3E}">
        <p14:creationId xmlns:p14="http://schemas.microsoft.com/office/powerpoint/2010/main" val="305597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4486-4023-4071-8D7F-48CA525331D4}"/>
              </a:ext>
            </a:extLst>
          </p:cNvPr>
          <p:cNvSpPr txBox="1"/>
          <p:nvPr/>
        </p:nvSpPr>
        <p:spPr>
          <a:xfrm>
            <a:off x="-53340" y="1264925"/>
            <a:ext cx="492443" cy="304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GB" sz="2000" b="0" dirty="0">
              <a:solidFill>
                <a:schemeClr val="accent4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2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3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4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5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6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7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8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9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10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11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9930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2 3 4 5 6 7 3 4 5 6 7 8 4 5 6 7 8 9 5 6 7 8 9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 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10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 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6 7 8 9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 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10 11 7 8 9 10 11 12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4486-4023-4071-8D7F-48CA525331D4}"/>
              </a:ext>
            </a:extLst>
          </p:cNvPr>
          <p:cNvSpPr txBox="1"/>
          <p:nvPr/>
        </p:nvSpPr>
        <p:spPr>
          <a:xfrm>
            <a:off x="-53340" y="1264925"/>
            <a:ext cx="492443" cy="304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GB" sz="2000" b="0" dirty="0">
              <a:solidFill>
                <a:schemeClr val="accent4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2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3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4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5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6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7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8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 9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10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11</a:t>
            </a:r>
          </a:p>
          <a:p>
            <a:pPr>
              <a:lnSpc>
                <a:spcPct val="80000"/>
              </a:lnSpc>
            </a:pPr>
            <a:r>
              <a:rPr lang="en-GB" sz="2000" b="0" dirty="0">
                <a:solidFill>
                  <a:schemeClr val="accent4"/>
                </a:solidFill>
                <a:effectLst/>
                <a:latin typeface="APL385 Unicode" panose="020B0709000202000203" pitchFamily="49" charset="0"/>
              </a:rPr>
              <a:t>12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6016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701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5C51BB-9BBB-4D8C-9670-C11BFAC911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indoor, LEGO, toy, items&#10;&#10;Description automatically generated">
            <a:extLst>
              <a:ext uri="{FF2B5EF4-FFF2-40B4-BE49-F238E27FC236}">
                <a16:creationId xmlns:a16="http://schemas.microsoft.com/office/drawing/2014/main" id="{1FCB2D41-B793-4A5F-9308-86FC30B67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93"/>
            <a:ext cx="4630964" cy="3241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CDAA-E562-46A5-914A-486CBDDA25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A30156-541C-4C79-9C61-3135B95C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Tale of Two Castles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E1862-ECF9-4237-8631-31AFBD9A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20" y="1202893"/>
            <a:ext cx="4113664" cy="30445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DC2F8A1-A99F-4D96-ACDE-C37955B78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2088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+/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6471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+/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1 0 0 0 0 0 0 0 0 0 0 0 0 0 0 0 0 0 0 0 0 0 0 0 0 0 0 0 0 0 0 0 0 0 0 0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0 1 0 0 0 0 1 0 0 0 0 0 0 0 0 0 0 0 0 0 0 0 0 0 0 0 0 0 0 0 0 0 0 0 0 0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0 0 1 0 0 0 0 1 0 0 0 0 1 0 0 0 0 0 0 0 0 0 0 0 0 0 0 0 0 0 0 0 0 0 0 0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0 0 0 1 0 0 0 0 1 0 0 0 0 1 0 0 0 0 1 0 0 0 0 0 0 0 0 0 0 0 0 0 0 0 0 0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0 0 0 0 1 0 0 0 0 1 0 0 0 0 1 0 0 0 0 1 0 0 0 0 1 0 0 0 0 0 0 0 0 0 0 0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0 0 0 0 0 1 0 0 0 0 1 0 0 0 0 1 0 0 0 0 1 0 0 0 0 1 0 0 0 0 1 0 0 0 0 0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0 0 0 0 0 0 0 0 0 0 0 1 0 0 0 0 1 0 0 0 0 1 0 0 0 0 1 0 0 0 0 1 0 0 0 0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0 0 0 0 0 0 0 0 0 0 0 0 0 0 0 0 0 1 0 0 0 0 1 0 0 0 0 1 0 0 0 0 1 0 0 0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0 0 0 0 0 0 0 0 0 0 0 0 0 0 0 0 0 0 0 0 0 0 0 1 0 0 0 0 1 0 0 0 0 1 0 0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0 0 0 0 0 0 0 0 0 0 0 0 0 0 0 0 0 0 0 0 0 0 0 0 0 0 0 0 0 1 0 0 0 0 1 0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0 0 0 0 0 0 0 0 0 0 0 0 0 0 0 0 0 0 0 0 0 0 0 0 0 0 0 0 0 0 0 0 0 0 0 1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2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+/ </a:t>
            </a:r>
            <a:r>
              <a:rPr lang="en-GB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1 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3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5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5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3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9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1 2 3 4 5 6 5 4 3 2 1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794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5"/>
            <a:ext cx="13525824" cy="348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⍳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1 2 3 4 5 6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31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807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'LE CHAT'[4]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C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D52DE7C7-8B17-4917-B220-7CE910CC76D1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aside: indexing arrays</a:t>
            </a:r>
          </a:p>
        </p:txBody>
      </p:sp>
    </p:spTree>
    <p:extLst>
      <p:ext uri="{BB962C8B-B14F-4D97-AF65-F5344CB8AC3E}">
        <p14:creationId xmlns:p14="http://schemas.microsoft.com/office/powerpoint/2010/main" val="1040595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'LE CHAT'[4]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C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'LE CHAT'[7 5 2 3 4 6 7]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THE CAT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2 3⍴7 5 2 4 6 7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7 5 2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4 6 7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'LE CHAT'[2 3⍴7 5 2 4 6 7]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THE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CAT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D52DE7C7-8B17-4917-B220-7CE910CC76D1}"/>
              </a:ext>
            </a:extLst>
          </p:cNvPr>
          <p:cNvSpPr txBox="1">
            <a:spLocks/>
          </p:cNvSpPr>
          <p:nvPr/>
        </p:nvSpPr>
        <p:spPr>
          <a:xfrm>
            <a:off x="815363" y="786937"/>
            <a:ext cx="4130710" cy="3325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1800" dirty="0"/>
              <a:t>aside: indexing arrays with arrays</a:t>
            </a:r>
          </a:p>
        </p:txBody>
      </p:sp>
    </p:spTree>
    <p:extLst>
      <p:ext uri="{BB962C8B-B14F-4D97-AF65-F5344CB8AC3E}">
        <p14:creationId xmlns:p14="http://schemas.microsoft.com/office/powerpoint/2010/main" val="14374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6288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1 1 1 1 1 0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1 1 1 1 0 0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1 1 0 0 0 0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54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5DE3F-B01B-45EB-AC87-808C9A1DEF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5008-814D-4BBA-9015-78D14294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5930-A708-46E3-BE2A-E7CC0E4088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6C4C35-376F-4373-BDAD-0856089D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Tale of Two Castles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2574B-2B1D-4DA9-96C7-6E82F34D7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8" y="1358791"/>
            <a:ext cx="4009020" cy="2683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7719A-A06B-4920-9DCF-38297302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" b="-1216"/>
          <a:stretch/>
        </p:blipFill>
        <p:spPr>
          <a:xfrm>
            <a:off x="4157608" y="1278780"/>
            <a:ext cx="5000286" cy="26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44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29193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129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2 2 2 2 2 1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2 2 2 2 1 1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2 2 2 1 1 1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2 2 1 1 1 1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2 1 1 1 1 1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557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∘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77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∘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</a:t>
            </a:r>
            <a:endParaRPr lang="en-GB" spc="-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72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,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∘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spc="-600" dirty="0">
                <a:solidFill>
                  <a:schemeClr val="tx1"/>
                </a:solidFill>
                <a:latin typeface="APL385 Unicode" panose="020B0709000202000203" pitchFamily="49" charset="0"/>
              </a:rPr>
              <a:t>∘ </a:t>
            </a:r>
            <a:endParaRPr lang="en-GB" spc="-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280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,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∘∘∘∘∘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∘∘∘∘∘∘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∘∘∘∘∘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∘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43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1264924"/>
            <a:ext cx="13525824" cy="406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</a:t>
            </a:r>
            <a:r>
              <a:rPr lang="en-GB" sz="2000" dirty="0">
                <a:solidFill>
                  <a:schemeClr val="accent4"/>
                </a:solidFill>
                <a:latin typeface="APL385 Unicode" panose="020B0709000202000203" pitchFamily="49" charset="0"/>
              </a:rPr>
              <a:t>unique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∘.=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L385 Unicode" panose="020B0709000202000203" pitchFamily="49" charset="0"/>
              </a:rPr>
              <a:t>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⌈/ counts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, ' ∘'[ 1 + co</a:t>
            </a:r>
            <a:r>
              <a:rPr lang="en-GB" sz="100" spc="-1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unts ∘.≥ ⍳ ⌈/ counts 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2 ∘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3 ∘∘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4 ∘∘∘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5 ∘∘∘∘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6 ∘∘∘∘∘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7 ∘∘∘∘∘∘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8 ∘∘∘∘∘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9 ∘∘∘∘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10 ∘∘∘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11 ∘∘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12 ∘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2317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80172-7014-4B23-90E8-0282796BA8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953193"/>
            <a:ext cx="13525824" cy="372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GB" sz="20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throws ← ⍳ 6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all ← , throws ∘.+ throws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← ∪ all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unique ∘.= all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, ' ∘'[ 1 + counts ∘.≥ ⍳ ⌈/ counts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9811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CF5483-6F95-4FCB-AC55-05E7E5A743D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89" y="2986795"/>
            <a:ext cx="2127250" cy="137938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B03B62-94A6-440C-ACCC-47FD5749F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7979" y="123297"/>
            <a:ext cx="1026478" cy="10264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A8CB-A5D3-47DB-AA0E-01B63041EB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E2CD65-DF6F-4863-B893-AFB5C891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Dice Throws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DEFF1F-E9F1-4815-867F-D2549C86A7AC}"/>
              </a:ext>
            </a:extLst>
          </p:cNvPr>
          <p:cNvSpPr txBox="1">
            <a:spLocks/>
          </p:cNvSpPr>
          <p:nvPr/>
        </p:nvSpPr>
        <p:spPr>
          <a:xfrm>
            <a:off x="323526" y="953193"/>
            <a:ext cx="13525824" cy="392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Dist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←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throws ← ⍳ ⍵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all ← , throws ∘.+ throws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← ∪ all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counts ← +/ unique ∘.= all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unique , ' ∘'[ 1 + counts ∘.≥ ⍳ ⌈/ counts ]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Dist</a:t>
            </a: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2 ∘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3 ∘∘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 ∘∘∘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5 ∘∘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 ∘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E29F4-ABFC-4755-88E6-A1587BF4E4A8}"/>
              </a:ext>
            </a:extLst>
          </p:cNvPr>
          <p:cNvSpPr/>
          <p:nvPr/>
        </p:nvSpPr>
        <p:spPr>
          <a:xfrm>
            <a:off x="8210549" y="1264925"/>
            <a:ext cx="933451" cy="3242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829393-7F6C-4A9B-A618-BE8C6A7601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877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246F8-C8A0-4ED4-A8DD-7BE6C062A3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A74F0-524A-4252-819F-AF0AE9B68B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F4A905AE-BBD5-428F-A491-F58866711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r="63246" b="53790"/>
          <a:stretch/>
        </p:blipFill>
        <p:spPr>
          <a:xfrm>
            <a:off x="587559" y="1599269"/>
            <a:ext cx="4951606" cy="205751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FAC4A4-E137-453A-8527-679979B5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Versatile Building Blocks</a:t>
            </a:r>
          </a:p>
        </p:txBody>
      </p:sp>
      <p:pic>
        <p:nvPicPr>
          <p:cNvPr id="6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69A3F08-E440-4641-A5E6-6E5A04E9D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0" r="63246" b="26286"/>
          <a:stretch/>
        </p:blipFill>
        <p:spPr>
          <a:xfrm>
            <a:off x="4754907" y="1628069"/>
            <a:ext cx="4951605" cy="20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643D-B93C-41E4-B22A-56B363FC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46073" cy="3242040"/>
          </a:xfrm>
        </p:spPr>
        <p:txBody>
          <a:bodyPr/>
          <a:lstStyle/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A + B + C + …</a:t>
            </a: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endParaRPr lang="en-GB" dirty="0">
              <a:latin typeface="APL385 Unicode" panose="020B0709000202000203" pitchFamily="49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P ∧ Q ∧ R ∧ …</a:t>
            </a: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endParaRPr lang="en-GB" dirty="0">
              <a:latin typeface="APL385 Unicode" panose="020B0709000202000203" pitchFamily="49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P and Q and R and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727A-83C0-4620-9927-1BE0C6A6AA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AEA79A-DC28-4E30-9AAD-642D87B5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Suggestive Symbols</a:t>
            </a:r>
          </a:p>
        </p:txBody>
      </p:sp>
    </p:spTree>
    <p:extLst>
      <p:ext uri="{BB962C8B-B14F-4D97-AF65-F5344CB8AC3E}">
        <p14:creationId xmlns:p14="http://schemas.microsoft.com/office/powerpoint/2010/main" val="307721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643D-B93C-41E4-B22A-56B363FC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46073" cy="3242040"/>
          </a:xfrm>
        </p:spPr>
        <p:txBody>
          <a:bodyPr/>
          <a:lstStyle/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+</a:t>
            </a:r>
            <a:r>
              <a:rPr lang="en-GB" sz="100" spc="-100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/ A B C …</a:t>
            </a: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endParaRPr lang="en-GB" dirty="0">
              <a:latin typeface="APL385 Unicode" panose="020B0709000202000203" pitchFamily="49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∧/ P Q R …</a:t>
            </a: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endParaRPr lang="en-GB" dirty="0">
              <a:latin typeface="APL385 Unicode" panose="020B0709000202000203" pitchFamily="49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None/>
              <a:tabLst>
                <a:tab pos="2152650" algn="l"/>
                <a:tab pos="4665663" algn="l"/>
              </a:tabLst>
            </a:pPr>
            <a:r>
              <a:rPr lang="en-GB" dirty="0">
                <a:latin typeface="APL385 Unicode" panose="020B0709000202000203" pitchFamily="49" charset="0"/>
                <a:ea typeface="Fairfax Hax HD" panose="02000609000000000000" pitchFamily="50" charset="0"/>
                <a:cs typeface="Fairfax Hax HD" panose="02000609000000000000" pitchFamily="50" charset="0"/>
              </a:rPr>
              <a:t>all( P Q R … 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727A-83C0-4620-9927-1BE0C6A6AA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AEA79A-DC28-4E30-9AAD-642D87B5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Suggestive Symbols</a:t>
            </a:r>
          </a:p>
        </p:txBody>
      </p:sp>
    </p:spTree>
    <p:extLst>
      <p:ext uri="{BB962C8B-B14F-4D97-AF65-F5344CB8AC3E}">
        <p14:creationId xmlns:p14="http://schemas.microsoft.com/office/powerpoint/2010/main" val="68642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</TotalTime>
  <Words>4775</Words>
  <Application>Microsoft Office PowerPoint</Application>
  <PresentationFormat>On-screen Show (16:9)</PresentationFormat>
  <Paragraphs>689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APL385 Unicode</vt:lpstr>
      <vt:lpstr>Courier New</vt:lpstr>
      <vt:lpstr>Arial</vt:lpstr>
      <vt:lpstr>Atkinson Hyperlegible</vt:lpstr>
      <vt:lpstr>Wingdings 2</vt:lpstr>
      <vt:lpstr>Cambria Math</vt:lpstr>
      <vt:lpstr>Sarabun</vt:lpstr>
      <vt:lpstr>Calibri</vt:lpstr>
      <vt:lpstr>Wingdings</vt:lpstr>
      <vt:lpstr>Office Theme</vt:lpstr>
      <vt:lpstr>Easy to Learn, Worth Mastering</vt:lpstr>
      <vt:lpstr>First Impressions</vt:lpstr>
      <vt:lpstr>First Impressions</vt:lpstr>
      <vt:lpstr>PowerPoint Presentation</vt:lpstr>
      <vt:lpstr>A Tale of Two Castles</vt:lpstr>
      <vt:lpstr>A Tale of Two Castles</vt:lpstr>
      <vt:lpstr>Versatile Building Blocks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Suggestive Symbols</vt:lpstr>
      <vt:lpstr>Simple syntax</vt:lpstr>
      <vt:lpstr>Simple syntax</vt:lpstr>
      <vt:lpstr>Simple syntax</vt:lpstr>
      <vt:lpstr>Simple syntax</vt:lpstr>
      <vt:lpstr>Simple syntax</vt:lpstr>
      <vt:lpstr>Simple syntax</vt:lpstr>
      <vt:lpstr>Simple syntax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  <vt:lpstr>Distribution of Dice Throws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305</cp:revision>
  <dcterms:created xsi:type="dcterms:W3CDTF">2019-07-25T11:46:05Z</dcterms:created>
  <dcterms:modified xsi:type="dcterms:W3CDTF">2022-03-30T06:24:33Z</dcterms:modified>
</cp:coreProperties>
</file>