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</p:sldIdLst>
  <p:sldSz cx="24384000" cy="13716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30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1pPr>
    <a:lvl2pPr marL="0" marR="0" indent="4572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30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2pPr>
    <a:lvl3pPr marL="0" marR="0" indent="9144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30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3pPr>
    <a:lvl4pPr marL="0" marR="0" indent="13716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30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4pPr>
    <a:lvl5pPr marL="0" marR="0" indent="18288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30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5pPr>
    <a:lvl6pPr marL="0" marR="0" indent="22860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30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6pPr>
    <a:lvl7pPr marL="0" marR="0" indent="27432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30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7pPr>
    <a:lvl8pPr marL="0" marR="0" indent="32004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30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8pPr>
    <a:lvl9pPr marL="0" marR="0" indent="36576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30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 b="def" i="def"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lumOff val="-13575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hueOff val="114395"/>
              <a:lumOff val="-24975"/>
            </a:schemeClr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E1E0DA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3">
              <a:hueOff val="362282"/>
              <a:satOff val="31803"/>
              <a:lumOff val="-18242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929292"/>
              </a:solidFill>
              <a:prstDash val="solid"/>
              <a:miter lim="400000"/>
            </a:ln>
          </a:left>
          <a:right>
            <a:ln w="12700" cap="flat">
              <a:solidFill>
                <a:srgbClr val="929292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solidFill>
            <a:srgbClr val="017101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Helvetica Neue Light"/>
          <a:ea typeface="Helvetica Neue Light"/>
          <a:cs typeface="Helvetica Neue Light"/>
        </a:font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 b="def" i="def"/>
      <a:tcStyle>
        <a:tcBdr/>
        <a:fill>
          <a:solidFill>
            <a:srgbClr val="EDEADD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9BA00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DADBDA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chemeClr val="accent6">
              <a:hueOff val="-146070"/>
              <a:satOff val="-10048"/>
              <a:lumOff val="-30626"/>
            </a:schemeClr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B5B5C1"/>
          </a:solidFill>
        </a:fill>
      </a:tcStyle>
    </a:wholeTbl>
    <a:band2H>
      <a:tcTxStyle b="def" i="def"/>
      <a:tcStyle>
        <a:tcBdr/>
        <a:fill>
          <a:solidFill>
            <a:srgbClr val="9A9AA5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85F"/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DEEEE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17" name="Shape 117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notesSlides/_rels/notesSlide1.xml.rels><?xml version="1.0" encoding="UTF-8"?>
<Relationships xmlns="http://schemas.openxmlformats.org/package/2006/relationships"><Relationship Id="rId1" Type="http://schemas.openxmlformats.org/officeDocument/2006/relationships/slide" Target="../slides/slide1.xml"/><Relationship Id="rId2" Type="http://schemas.openxmlformats.org/officeDocument/2006/relationships/notesMaster" Target="../notesMasters/notesMaster1.xml"/></Relationships>

</file>

<file path=ppt/notesSlides/_rels/notesSlide2.xml.rels><?xml version="1.0" encoding="UTF-8"?>
<Relationships xmlns="http://schemas.openxmlformats.org/package/2006/relationships"><Relationship Id="rId1" Type="http://schemas.openxmlformats.org/officeDocument/2006/relationships/slide" Target="../slides/slide2.xml"/><Relationship Id="rId2" Type="http://schemas.openxmlformats.org/officeDocument/2006/relationships/notesMaster" Target="../notesMasters/notesMaster1.xml"/></Relationships>

</file>

<file path=ppt/notesSlides/_rels/notesSlide3.xml.rels><?xml version="1.0" encoding="UTF-8"?>
<Relationships xmlns="http://schemas.openxmlformats.org/package/2006/relationships"><Relationship Id="rId1" Type="http://schemas.openxmlformats.org/officeDocument/2006/relationships/slide" Target="../slides/slide3.xml"/><Relationship Id="rId2" Type="http://schemas.openxmlformats.org/officeDocument/2006/relationships/notesMaster" Target="../notesMasters/notesMaster1.xml"/></Relationships>

</file>

<file path=ppt/notesSlides/_rels/notesSlide4.xml.rels><?xml version="1.0" encoding="UTF-8"?>
<Relationships xmlns="http://schemas.openxmlformats.org/package/2006/relationships"><Relationship Id="rId1" Type="http://schemas.openxmlformats.org/officeDocument/2006/relationships/slide" Target="../slides/slide4.xml"/><Relationship Id="rId2" Type="http://schemas.openxmlformats.org/officeDocument/2006/relationships/notesMaster" Target="../notesMasters/notesMaster1.xml"/></Relationships>

</file>

<file path=ppt/notesSlides/_rels/notesSlide5.xml.rels><?xml version="1.0" encoding="UTF-8"?>
<Relationships xmlns="http://schemas.openxmlformats.org/package/2006/relationships"><Relationship Id="rId1" Type="http://schemas.openxmlformats.org/officeDocument/2006/relationships/slide" Target="../slides/slide5.xml"/><Relationship Id="rId2" Type="http://schemas.openxmlformats.org/officeDocument/2006/relationships/notesMaster" Target="../notesMasters/notesMaster1.xml"/></Relationships>

</file>

<file path=ppt/notesSlides/_rels/notesSlide6.xml.rels><?xml version="1.0" encoding="UTF-8"?>
<Relationships xmlns="http://schemas.openxmlformats.org/package/2006/relationships"><Relationship Id="rId1" Type="http://schemas.openxmlformats.org/officeDocument/2006/relationships/slide" Target="../slides/slide6.xml"/><Relationship Id="rId2" Type="http://schemas.openxmlformats.org/officeDocument/2006/relationships/notesMaster" Target="../notesMasters/notesMaster1.xml"/></Relationships>

</file>

<file path=ppt/notesSlides/_rels/notesSlide7.xml.rels><?xml version="1.0" encoding="UTF-8"?>
<Relationships xmlns="http://schemas.openxmlformats.org/package/2006/relationships"><Relationship Id="rId1" Type="http://schemas.openxmlformats.org/officeDocument/2006/relationships/slide" Target="../slides/slide7.xml"/><Relationship Id="rId2" Type="http://schemas.openxmlformats.org/officeDocument/2006/relationships/notesMaster" Target="../notesMasters/notesMaster1.xml"/></Relationships>

</file>

<file path=ppt/notesSlides/_rels/notesSlide8.xml.rels><?xml version="1.0" encoding="UTF-8"?>
<Relationships xmlns="http://schemas.openxmlformats.org/package/2006/relationships"><Relationship Id="rId1" Type="http://schemas.openxmlformats.org/officeDocument/2006/relationships/slide" Target="../slides/slide8.xml"/><Relationship Id="rId2" Type="http://schemas.openxmlformats.org/officeDocument/2006/relationships/notesMaster" Target="../notesMasters/notesMaster1.xml"/></Relationships>

</file>

<file path=ppt/notesSlides/_rels/notesSlide9.xml.rels><?xml version="1.0" encoding="UTF-8"?>
<Relationships xmlns="http://schemas.openxmlformats.org/package/2006/relationships"><Relationship Id="rId1" Type="http://schemas.openxmlformats.org/officeDocument/2006/relationships/slide" Target="../slides/slide9.xml"/><Relationship Id="rId2" Type="http://schemas.openxmlformats.org/officeDocument/2006/relationships/notesMaster" Target="../notesMasters/notesMaster1.xml"/></Relationships>
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Shape 124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25" name="Shape 125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Hi. Today, I'll show how APL can be a good tool in the field of Bio-informatics -- totally new to me, I hasten to add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Shape 141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42" name="Shape 142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I've dabbled in array languages for a while, and mostly by accident I ended up writing down my experiences. Learn APL was my collated notes from my own learning journey, and since then I've also compiled Adammm Brudzewski's interactive Cultivation sessions into a book, and written a bit about the k language, too. Check them out!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Shape 156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57" name="Shape 157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But this talk is about APL in the field of bioinformatics. First, let me stress that I'm no biologist, and I only discovered this fascinating field via the annual Dyalog problem competition, where such problems appear on a regular basis, for example in 2017. And hot off the press, the '22 edition, just launched, appears to have a couple, too. Coincidence?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Shape 166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67" name="Shape 167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Wikipedia has the following definition.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Shape 174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75" name="Shape 175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But in our context, a DNA-string is just a vector</a:t>
            </a:r>
          </a:p>
          <a:p>
            <a:pPr/>
            <a:r>
              <a:t>As such a rich seam to mine if you're interested in exploring APL as a tool for problem solving</a:t>
            </a:r>
          </a:p>
          <a:p>
            <a:pPr/>
            <a:r>
              <a:t>As an added bonus, you'll definitely learn some biology, too!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Shape 181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82" name="Shape 182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The bioinformatics problems that occasionally appear in Dyalog's competitions are borrowed from, or inspired by, Project Rosalind, a sprawling problem collection. Here's my home screen showing in green text some of the problems I've managed to solve so far. Note also the "correct ratio" coloured bar -- it gives a broad indication of the difficulty of the problem, as does the "solved by" number. </a:t>
            </a: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Shape 189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90" name="Shape 190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You can find it on rosalind.info.</a:t>
            </a:r>
          </a:p>
          <a:p>
            <a:pPr/>
            <a:r>
              <a:t>The way it works is that you pick a problem and randomised test data. You apply your solution in a language of your choice and upload your results. You'll get a thumbs up or down. </a:t>
            </a:r>
          </a:p>
          <a:p>
            <a:pPr/>
            <a:r>
              <a:t>Some of the problems are proper hard. Start off on the ones that have a green solution ratio.</a:t>
            </a:r>
          </a:p>
          <a:p>
            <a:pPr/>
            <a:r>
              <a:t>Some problems also require significant compute investment -- note that there is a 5 min cutoff</a:t>
            </a: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Shape 197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98" name="Shape 198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Today, I'll try to show code that's clear and obvious. Squeezing top performance out of Dyalog is a bit of a dark art, and whilst clarity is my main aim, I'll try also to highlight how different approaches compare in terms of efficiency. I'm using the last 18.2 beta -- I've not had a chance to update to the actual just released 18.2 yet. And -- as always -- I'm on a low-end, aging Mac.</a:t>
            </a: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Shape 210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211" name="Shape 211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So let's try solving a few of these kinds of problems, starting with Problem 6 from the 2017 Dyalog competition, and then move on to a couple of actual Rosalind problems.</a:t>
            </a:r>
          </a:p>
          <a:p>
            <a:pPr/>
          </a:p>
          <a:p>
            <a:pPr/>
            <a:r>
              <a:t>We're asked to write a function that returns the kmers of a string for a given size -- all possible substrings of length k. And we're skipping the requirement to return empty if k&gt;data length</a:t>
            </a:r>
          </a:p>
        </p:txBody>
      </p:sp>
    </p:spTree>
  </p:cSld>
  <p:clrMapOvr>
    <a:masterClrMapping/>
  </p:clrMapOvr>
</p:note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Text"/>
          <p:cNvSpPr txBox="1"/>
          <p:nvPr>
            <p:ph type="title"/>
          </p:nvPr>
        </p:nvSpPr>
        <p:spPr>
          <a:xfrm>
            <a:off x="1778000" y="2298700"/>
            <a:ext cx="20828000" cy="4648200"/>
          </a:xfrm>
          <a:prstGeom prst="rect">
            <a:avLst/>
          </a:prstGeom>
        </p:spPr>
        <p:txBody>
          <a:bodyPr anchor="b"/>
          <a:lstStyle/>
          <a:p>
            <a:pPr/>
            <a:r>
              <a:t>Title Text</a:t>
            </a:r>
          </a:p>
        </p:txBody>
      </p:sp>
      <p:sp>
        <p:nvSpPr>
          <p:cNvPr id="12" name="Body Level One…"/>
          <p:cNvSpPr txBox="1"/>
          <p:nvPr>
            <p:ph type="body" sz="quarter" idx="1"/>
          </p:nvPr>
        </p:nvSpPr>
        <p:spPr>
          <a:xfrm>
            <a:off x="1778000" y="7073900"/>
            <a:ext cx="20828000" cy="15875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5400"/>
            </a:lvl1pPr>
            <a:lvl2pPr marL="0" indent="0" algn="ctr">
              <a:spcBef>
                <a:spcPts val="0"/>
              </a:spcBef>
              <a:buSzTx/>
              <a:buNone/>
              <a:defRPr sz="5400"/>
            </a:lvl2pPr>
            <a:lvl3pPr marL="0" indent="0" algn="ctr">
              <a:spcBef>
                <a:spcPts val="0"/>
              </a:spcBef>
              <a:buSzTx/>
              <a:buNone/>
              <a:defRPr sz="5400"/>
            </a:lvl3pPr>
            <a:lvl4pPr marL="0" indent="0" algn="ctr">
              <a:spcBef>
                <a:spcPts val="0"/>
              </a:spcBef>
              <a:buSzTx/>
              <a:buNone/>
              <a:defRPr sz="5400"/>
            </a:lvl4pPr>
            <a:lvl5pPr marL="0" indent="0" algn="ctr">
              <a:spcBef>
                <a:spcPts val="0"/>
              </a:spcBef>
              <a:buSzTx/>
              <a:buNone/>
              <a:defRPr sz="54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–Johnny Appleseed"/>
          <p:cNvSpPr txBox="1"/>
          <p:nvPr>
            <p:ph type="body" sz="quarter" idx="21"/>
          </p:nvPr>
        </p:nvSpPr>
        <p:spPr>
          <a:xfrm>
            <a:off x="2387600" y="8953500"/>
            <a:ext cx="19621500" cy="585521"/>
          </a:xfrm>
          <a:prstGeom prst="rect">
            <a:avLst/>
          </a:prstGeom>
        </p:spPr>
        <p:txBody>
          <a:bodyPr anchor="t"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i="1" sz="3200"/>
            </a:lvl1pPr>
          </a:lstStyle>
          <a:p>
            <a:pPr/>
            <a:r>
              <a:t>–Johnny Appleseed</a:t>
            </a:r>
          </a:p>
        </p:txBody>
      </p:sp>
      <p:sp>
        <p:nvSpPr>
          <p:cNvPr id="94" name="“Type a quote here.”"/>
          <p:cNvSpPr txBox="1"/>
          <p:nvPr>
            <p:ph type="body" sz="quarter" idx="22"/>
          </p:nvPr>
        </p:nvSpPr>
        <p:spPr>
          <a:xfrm>
            <a:off x="2387600" y="6076950"/>
            <a:ext cx="19621500" cy="825500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sz="4800"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pPr/>
            <a:r>
              <a:t>“Type a quote here.” </a:t>
            </a:r>
          </a:p>
        </p:txBody>
      </p:sp>
      <p:sp>
        <p:nvSpPr>
          <p:cNvPr id="9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View of beach and sea from a grassy sand dune"/>
          <p:cNvSpPr/>
          <p:nvPr>
            <p:ph type="pic" idx="21"/>
          </p:nvPr>
        </p:nvSpPr>
        <p:spPr>
          <a:xfrm>
            <a:off x="-50800" y="-1270000"/>
            <a:ext cx="24485600" cy="16323734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10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View of beach and sea from a grassy sand dune"/>
          <p:cNvSpPr/>
          <p:nvPr>
            <p:ph type="pic" idx="21"/>
          </p:nvPr>
        </p:nvSpPr>
        <p:spPr>
          <a:xfrm>
            <a:off x="3125968" y="-393700"/>
            <a:ext cx="18135601" cy="120904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21" name="Title Text"/>
          <p:cNvSpPr txBox="1"/>
          <p:nvPr>
            <p:ph type="title"/>
          </p:nvPr>
        </p:nvSpPr>
        <p:spPr>
          <a:xfrm>
            <a:off x="635000" y="9512300"/>
            <a:ext cx="23114000" cy="2006600"/>
          </a:xfrm>
          <a:prstGeom prst="rect">
            <a:avLst/>
          </a:prstGeom>
        </p:spPr>
        <p:txBody>
          <a:bodyPr anchor="b"/>
          <a:lstStyle/>
          <a:p>
            <a:pPr/>
            <a:r>
              <a:t>Title Text</a:t>
            </a:r>
          </a:p>
        </p:txBody>
      </p:sp>
      <p:sp>
        <p:nvSpPr>
          <p:cNvPr id="22" name="Body Level One…"/>
          <p:cNvSpPr txBox="1"/>
          <p:nvPr>
            <p:ph type="body" sz="quarter" idx="1"/>
          </p:nvPr>
        </p:nvSpPr>
        <p:spPr>
          <a:xfrm>
            <a:off x="635000" y="11442700"/>
            <a:ext cx="23114000" cy="15875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5400"/>
            </a:lvl1pPr>
            <a:lvl2pPr marL="0" indent="0" algn="ctr">
              <a:spcBef>
                <a:spcPts val="0"/>
              </a:spcBef>
              <a:buSzTx/>
              <a:buNone/>
              <a:defRPr sz="5400"/>
            </a:lvl2pPr>
            <a:lvl3pPr marL="0" indent="0" algn="ctr">
              <a:spcBef>
                <a:spcPts val="0"/>
              </a:spcBef>
              <a:buSzTx/>
              <a:buNone/>
              <a:defRPr sz="5400"/>
            </a:lvl3pPr>
            <a:lvl4pPr marL="0" indent="0" algn="ctr">
              <a:spcBef>
                <a:spcPts val="0"/>
              </a:spcBef>
              <a:buSzTx/>
              <a:buNone/>
              <a:defRPr sz="5400"/>
            </a:lvl4pPr>
            <a:lvl5pPr marL="0" indent="0" algn="ctr">
              <a:spcBef>
                <a:spcPts val="0"/>
              </a:spcBef>
              <a:buSzTx/>
              <a:buNone/>
              <a:defRPr sz="54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- Cen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Text"/>
          <p:cNvSpPr txBox="1"/>
          <p:nvPr>
            <p:ph type="title"/>
          </p:nvPr>
        </p:nvSpPr>
        <p:spPr>
          <a:xfrm>
            <a:off x="1778000" y="4533900"/>
            <a:ext cx="20828000" cy="4648200"/>
          </a:xfrm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3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Heron flying low over a beach with a short fence in the foreground"/>
          <p:cNvSpPr/>
          <p:nvPr>
            <p:ph type="pic" sz="half" idx="21"/>
          </p:nvPr>
        </p:nvSpPr>
        <p:spPr>
          <a:xfrm>
            <a:off x="12827000" y="952500"/>
            <a:ext cx="11468100" cy="114681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39" name="Title Text"/>
          <p:cNvSpPr txBox="1"/>
          <p:nvPr>
            <p:ph type="title"/>
          </p:nvPr>
        </p:nvSpPr>
        <p:spPr>
          <a:xfrm>
            <a:off x="1651000" y="952500"/>
            <a:ext cx="10223500" cy="5549900"/>
          </a:xfrm>
          <a:prstGeom prst="rect">
            <a:avLst/>
          </a:prstGeom>
        </p:spPr>
        <p:txBody>
          <a:bodyPr anchor="b"/>
          <a:lstStyle>
            <a:lvl1pPr>
              <a:defRPr sz="8400"/>
            </a:lvl1pPr>
          </a:lstStyle>
          <a:p>
            <a:pPr/>
            <a:r>
              <a:t>Title Text</a:t>
            </a:r>
          </a:p>
        </p:txBody>
      </p:sp>
      <p:sp>
        <p:nvSpPr>
          <p:cNvPr id="40" name="Body Level One…"/>
          <p:cNvSpPr txBox="1"/>
          <p:nvPr>
            <p:ph type="body" sz="quarter" idx="1"/>
          </p:nvPr>
        </p:nvSpPr>
        <p:spPr>
          <a:xfrm>
            <a:off x="1651000" y="6527800"/>
            <a:ext cx="10223500" cy="57277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5400"/>
            </a:lvl1pPr>
            <a:lvl2pPr marL="0" indent="0" algn="ctr">
              <a:spcBef>
                <a:spcPts val="0"/>
              </a:spcBef>
              <a:buSzTx/>
              <a:buNone/>
              <a:defRPr sz="5400"/>
            </a:lvl2pPr>
            <a:lvl3pPr marL="0" indent="0" algn="ctr">
              <a:spcBef>
                <a:spcPts val="0"/>
              </a:spcBef>
              <a:buSzTx/>
              <a:buNone/>
              <a:defRPr sz="5400"/>
            </a:lvl3pPr>
            <a:lvl4pPr marL="0" indent="0" algn="ctr">
              <a:spcBef>
                <a:spcPts val="0"/>
              </a:spcBef>
              <a:buSzTx/>
              <a:buNone/>
              <a:defRPr sz="5400"/>
            </a:lvl4pPr>
            <a:lvl5pPr marL="0" indent="0" algn="ctr">
              <a:spcBef>
                <a:spcPts val="0"/>
              </a:spcBef>
              <a:buSzTx/>
              <a:buNone/>
              <a:defRPr sz="54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-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49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57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>
              <a:defRPr sz="4800"/>
            </a:lvl1pPr>
            <a:lvl2pPr>
              <a:defRPr sz="4800"/>
            </a:lvl2pPr>
            <a:lvl3pPr>
              <a:defRPr sz="4800"/>
            </a:lvl3pPr>
            <a:lvl4pPr>
              <a:defRPr sz="4800"/>
            </a:lvl4pPr>
            <a:lvl5pPr>
              <a:defRPr sz="48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andy path between two hills leading to the ocean"/>
          <p:cNvSpPr/>
          <p:nvPr>
            <p:ph type="pic" sz="half" idx="21"/>
          </p:nvPr>
        </p:nvSpPr>
        <p:spPr>
          <a:xfrm>
            <a:off x="10960100" y="3149600"/>
            <a:ext cx="13944600" cy="92964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66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67" name="Body Level One…"/>
          <p:cNvSpPr txBox="1"/>
          <p:nvPr>
            <p:ph type="body" sz="half" idx="1"/>
          </p:nvPr>
        </p:nvSpPr>
        <p:spPr>
          <a:xfrm>
            <a:off x="1689100" y="3149600"/>
            <a:ext cx="10223500" cy="9296400"/>
          </a:xfrm>
          <a:prstGeom prst="rect">
            <a:avLst/>
          </a:prstGeom>
        </p:spPr>
        <p:txBody>
          <a:bodyPr/>
          <a:lstStyle>
            <a:lvl1pPr marL="558800" indent="-558800">
              <a:spcBef>
                <a:spcPts val="4500"/>
              </a:spcBef>
              <a:defRPr sz="3800"/>
            </a:lvl1pPr>
            <a:lvl2pPr marL="1117600" indent="-558800">
              <a:spcBef>
                <a:spcPts val="4500"/>
              </a:spcBef>
              <a:defRPr sz="3800"/>
            </a:lvl2pPr>
            <a:lvl3pPr marL="1676400" indent="-558800">
              <a:spcBef>
                <a:spcPts val="4500"/>
              </a:spcBef>
              <a:defRPr sz="3800"/>
            </a:lvl3pPr>
            <a:lvl4pPr marL="2235200" indent="-558800">
              <a:spcBef>
                <a:spcPts val="4500"/>
              </a:spcBef>
              <a:defRPr sz="3800"/>
            </a:lvl4pPr>
            <a:lvl5pPr marL="2794000" indent="-558800">
              <a:spcBef>
                <a:spcPts val="4500"/>
              </a:spcBef>
              <a:defRPr sz="38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Body Level One…"/>
          <p:cNvSpPr txBox="1"/>
          <p:nvPr>
            <p:ph type="body" idx="1"/>
          </p:nvPr>
        </p:nvSpPr>
        <p:spPr>
          <a:xfrm>
            <a:off x="1689100" y="1778000"/>
            <a:ext cx="21005800" cy="10160000"/>
          </a:xfrm>
          <a:prstGeom prst="rect">
            <a:avLst/>
          </a:prstGeom>
        </p:spPr>
        <p:txBody>
          <a:bodyPr/>
          <a:lstStyle>
            <a:lvl1pPr>
              <a:defRPr sz="4800"/>
            </a:lvl1pPr>
            <a:lvl2pPr>
              <a:defRPr sz="4800"/>
            </a:lvl2pPr>
            <a:lvl3pPr>
              <a:defRPr sz="4800"/>
            </a:lvl3pPr>
            <a:lvl4pPr>
              <a:defRPr sz="4800"/>
            </a:lvl4pPr>
            <a:lvl5pPr>
              <a:defRPr sz="48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Sandy path between two hills leading to the ocean"/>
          <p:cNvSpPr/>
          <p:nvPr>
            <p:ph type="pic" sz="quarter" idx="21"/>
          </p:nvPr>
        </p:nvSpPr>
        <p:spPr>
          <a:xfrm>
            <a:off x="15300325" y="7048500"/>
            <a:ext cx="8324850" cy="55499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4" name="Heron flying low over a beach with a short fence in the foreground"/>
          <p:cNvSpPr/>
          <p:nvPr>
            <p:ph type="pic" sz="quarter" idx="22"/>
          </p:nvPr>
        </p:nvSpPr>
        <p:spPr>
          <a:xfrm>
            <a:off x="15760700" y="863600"/>
            <a:ext cx="7404100" cy="74041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5" name="View of beach and sea from a grassy sand dune"/>
          <p:cNvSpPr/>
          <p:nvPr>
            <p:ph type="pic" idx="23"/>
          </p:nvPr>
        </p:nvSpPr>
        <p:spPr>
          <a:xfrm>
            <a:off x="-990600" y="1130300"/>
            <a:ext cx="17202150" cy="114681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/>
          <p:nvPr>
            <p:ph type="title"/>
          </p:nvPr>
        </p:nvSpPr>
        <p:spPr>
          <a:xfrm>
            <a:off x="1689100" y="355600"/>
            <a:ext cx="21005800" cy="2286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/>
            <a:r>
              <a:t>Title Text</a:t>
            </a:r>
          </a:p>
        </p:txBody>
      </p:sp>
      <p:sp>
        <p:nvSpPr>
          <p:cNvPr id="3" name="Body Level One…"/>
          <p:cNvSpPr txBox="1"/>
          <p:nvPr>
            <p:ph type="body" idx="1"/>
          </p:nvPr>
        </p:nvSpPr>
        <p:spPr>
          <a:xfrm>
            <a:off x="1689100" y="3149600"/>
            <a:ext cx="21005800" cy="92964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/>
          <p:nvPr>
            <p:ph type="sldNum" sz="quarter" idx="2"/>
          </p:nvPr>
        </p:nvSpPr>
        <p:spPr>
          <a:xfrm>
            <a:off x="11959031" y="13081000"/>
            <a:ext cx="453238" cy="461059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>
              <a:defRPr b="0" sz="2400"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  <p:transition xmlns:p14="http://schemas.microsoft.com/office/powerpoint/2010/main" spd="med" advClick="1"/>
  <p:txStyles>
    <p:titleStyle>
      <a:lvl1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12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1pPr>
      <a:lvl2pPr marL="0" marR="0" indent="4572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12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2pPr>
      <a:lvl3pPr marL="0" marR="0" indent="9144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12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3pPr>
      <a:lvl4pPr marL="0" marR="0" indent="13716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12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4pPr>
      <a:lvl5pPr marL="0" marR="0" indent="18288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12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5pPr>
      <a:lvl6pPr marL="0" marR="0" indent="22860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12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6pPr>
      <a:lvl7pPr marL="0" marR="0" indent="27432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12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7pPr>
      <a:lvl8pPr marL="0" marR="0" indent="32004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12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8pPr>
      <a:lvl9pPr marL="0" marR="0" indent="36576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12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9pPr>
    </p:titleStyle>
    <p:bodyStyle>
      <a:lvl1pPr marL="635000" marR="0" indent="-635000" algn="l" defTabSz="825500" latinLnBrk="0">
        <a:lnSpc>
          <a:spcPct val="100000"/>
        </a:lnSpc>
        <a:spcBef>
          <a:spcPts val="5900"/>
        </a:spcBef>
        <a:spcAft>
          <a:spcPts val="0"/>
        </a:spcAft>
        <a:buClrTx/>
        <a:buSzPct val="125000"/>
        <a:buFontTx/>
        <a:buChar char="•"/>
        <a:tabLst/>
        <a:defRPr b="0" baseline="0" cap="none" i="0" spc="0" strike="noStrike" sz="5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1pPr>
      <a:lvl2pPr marL="1270000" marR="0" indent="-635000" algn="l" defTabSz="825500" latinLnBrk="0">
        <a:lnSpc>
          <a:spcPct val="100000"/>
        </a:lnSpc>
        <a:spcBef>
          <a:spcPts val="5900"/>
        </a:spcBef>
        <a:spcAft>
          <a:spcPts val="0"/>
        </a:spcAft>
        <a:buClrTx/>
        <a:buSzPct val="125000"/>
        <a:buFontTx/>
        <a:buChar char="•"/>
        <a:tabLst/>
        <a:defRPr b="0" baseline="0" cap="none" i="0" spc="0" strike="noStrike" sz="5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2pPr>
      <a:lvl3pPr marL="1905000" marR="0" indent="-635000" algn="l" defTabSz="825500" latinLnBrk="0">
        <a:lnSpc>
          <a:spcPct val="100000"/>
        </a:lnSpc>
        <a:spcBef>
          <a:spcPts val="5900"/>
        </a:spcBef>
        <a:spcAft>
          <a:spcPts val="0"/>
        </a:spcAft>
        <a:buClrTx/>
        <a:buSzPct val="125000"/>
        <a:buFontTx/>
        <a:buChar char="•"/>
        <a:tabLst/>
        <a:defRPr b="0" baseline="0" cap="none" i="0" spc="0" strike="noStrike" sz="5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3pPr>
      <a:lvl4pPr marL="2540000" marR="0" indent="-635000" algn="l" defTabSz="825500" latinLnBrk="0">
        <a:lnSpc>
          <a:spcPct val="100000"/>
        </a:lnSpc>
        <a:spcBef>
          <a:spcPts val="5900"/>
        </a:spcBef>
        <a:spcAft>
          <a:spcPts val="0"/>
        </a:spcAft>
        <a:buClrTx/>
        <a:buSzPct val="125000"/>
        <a:buFontTx/>
        <a:buChar char="•"/>
        <a:tabLst/>
        <a:defRPr b="0" baseline="0" cap="none" i="0" spc="0" strike="noStrike" sz="5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4pPr>
      <a:lvl5pPr marL="3175000" marR="0" indent="-635000" algn="l" defTabSz="825500" latinLnBrk="0">
        <a:lnSpc>
          <a:spcPct val="100000"/>
        </a:lnSpc>
        <a:spcBef>
          <a:spcPts val="5900"/>
        </a:spcBef>
        <a:spcAft>
          <a:spcPts val="0"/>
        </a:spcAft>
        <a:buClrTx/>
        <a:buSzPct val="125000"/>
        <a:buFontTx/>
        <a:buChar char="•"/>
        <a:tabLst/>
        <a:defRPr b="0" baseline="0" cap="none" i="0" spc="0" strike="noStrike" sz="5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5pPr>
      <a:lvl6pPr marL="3810000" marR="0" indent="-635000" algn="l" defTabSz="825500" latinLnBrk="0">
        <a:lnSpc>
          <a:spcPct val="100000"/>
        </a:lnSpc>
        <a:spcBef>
          <a:spcPts val="5900"/>
        </a:spcBef>
        <a:spcAft>
          <a:spcPts val="0"/>
        </a:spcAft>
        <a:buClrTx/>
        <a:buSzPct val="125000"/>
        <a:buFontTx/>
        <a:buChar char="•"/>
        <a:tabLst/>
        <a:defRPr b="0" baseline="0" cap="none" i="0" spc="0" strike="noStrike" sz="5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6pPr>
      <a:lvl7pPr marL="4445000" marR="0" indent="-635000" algn="l" defTabSz="825500" latinLnBrk="0">
        <a:lnSpc>
          <a:spcPct val="100000"/>
        </a:lnSpc>
        <a:spcBef>
          <a:spcPts val="5900"/>
        </a:spcBef>
        <a:spcAft>
          <a:spcPts val="0"/>
        </a:spcAft>
        <a:buClrTx/>
        <a:buSzPct val="125000"/>
        <a:buFontTx/>
        <a:buChar char="•"/>
        <a:tabLst/>
        <a:defRPr b="0" baseline="0" cap="none" i="0" spc="0" strike="noStrike" sz="5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7pPr>
      <a:lvl8pPr marL="5080000" marR="0" indent="-635000" algn="l" defTabSz="825500" latinLnBrk="0">
        <a:lnSpc>
          <a:spcPct val="100000"/>
        </a:lnSpc>
        <a:spcBef>
          <a:spcPts val="5900"/>
        </a:spcBef>
        <a:spcAft>
          <a:spcPts val="0"/>
        </a:spcAft>
        <a:buClrTx/>
        <a:buSzPct val="125000"/>
        <a:buFontTx/>
        <a:buChar char="•"/>
        <a:tabLst/>
        <a:defRPr b="0" baseline="0" cap="none" i="0" spc="0" strike="noStrike" sz="5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8pPr>
      <a:lvl9pPr marL="5715000" marR="0" indent="-635000" algn="l" defTabSz="825500" latinLnBrk="0">
        <a:lnSpc>
          <a:spcPct val="100000"/>
        </a:lnSpc>
        <a:spcBef>
          <a:spcPts val="5900"/>
        </a:spcBef>
        <a:spcAft>
          <a:spcPts val="0"/>
        </a:spcAft>
        <a:buClrTx/>
        <a:buSzPct val="125000"/>
        <a:buFontTx/>
        <a:buChar char="•"/>
        <a:tabLst/>
        <a:defRPr b="0" baseline="0" cap="none" i="0" spc="0" strike="noStrike" sz="5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9pPr>
    </p:bodyStyle>
    <p:otherStyle>
      <a:lvl1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1pPr>
      <a:lvl2pPr marL="0" marR="0" indent="4572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2pPr>
      <a:lvl3pPr marL="0" marR="0" indent="9144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3pPr>
      <a:lvl4pPr marL="0" marR="0" indent="13716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4pPr>
      <a:lvl5pPr marL="0" marR="0" indent="18288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5pPr>
      <a:lvl6pPr marL="0" marR="0" indent="22860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6pPr>
      <a:lvl7pPr marL="0" marR="0" indent="27432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7pPr>
      <a:lvl8pPr marL="0" marR="0" indent="32004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8pPr>
      <a:lvl9pPr marL="0" marR="0" indent="36576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hyperlink" Target="http://xpqz.github.io/learnapl" TargetMode="External"/><Relationship Id="rId4" Type="http://schemas.openxmlformats.org/officeDocument/2006/relationships/hyperlink" Target="http://xpqz.github.io/cultivations" TargetMode="External"/><Relationship Id="rId5" Type="http://schemas.openxmlformats.org/officeDocument/2006/relationships/hyperlink" Target="http://xpqz.github.io/kbook" TargetMode="External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png"/><Relationship Id="rId4" Type="http://schemas.openxmlformats.org/officeDocument/2006/relationships/image" Target="../media/image2.png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4.xml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5.xml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3.png"/></Relationships>
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7.xml"/><Relationship Id="rId3" Type="http://schemas.openxmlformats.org/officeDocument/2006/relationships/hyperlink" Target="http://rosalind.info" TargetMode="External"/></Relationships>
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8.xml"/></Relationships>
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4.png"/><Relationship Id="rId4" Type="http://schemas.openxmlformats.org/officeDocument/2006/relationships/image" Target="../media/image5.pn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What the APL is a k-mer?"/>
          <p:cNvSpPr txBox="1"/>
          <p:nvPr>
            <p:ph type="ctr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What the APL is a k-mer?</a:t>
            </a:r>
          </a:p>
        </p:txBody>
      </p:sp>
      <p:sp>
        <p:nvSpPr>
          <p:cNvPr id="120" name="Stefan Kruger"/>
          <p:cNvSpPr txBox="1"/>
          <p:nvPr>
            <p:ph type="subTitle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Stefan Kruger</a:t>
            </a:r>
          </a:p>
        </p:txBody>
      </p:sp>
      <p:grpSp>
        <p:nvGrpSpPr>
          <p:cNvPr id="123" name="Group"/>
          <p:cNvGrpSpPr/>
          <p:nvPr/>
        </p:nvGrpSpPr>
        <p:grpSpPr>
          <a:xfrm>
            <a:off x="384510" y="11739995"/>
            <a:ext cx="1270001" cy="2159001"/>
            <a:chOff x="0" y="0"/>
            <a:chExt cx="1270000" cy="2159000"/>
          </a:xfrm>
        </p:grpSpPr>
        <p:sp>
          <p:nvSpPr>
            <p:cNvPr id="121" name="Rounded Rectangle"/>
            <p:cNvSpPr/>
            <p:nvPr/>
          </p:nvSpPr>
          <p:spPr>
            <a:xfrm>
              <a:off x="0" y="335088"/>
              <a:ext cx="1270000" cy="1270001"/>
            </a:xfrm>
            <a:prstGeom prst="roundRect">
              <a:avLst>
                <a:gd name="adj" fmla="val 15000"/>
              </a:avLst>
            </a:prstGeom>
            <a:solidFill>
              <a:srgbClr val="F88A3A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 b="0" sz="320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Neue Medium"/>
                </a:defRPr>
              </a:pPr>
            </a:p>
          </p:txBody>
        </p:sp>
        <p:sp>
          <p:nvSpPr>
            <p:cNvPr id="122" name="⍨"/>
            <p:cNvSpPr txBox="1"/>
            <p:nvPr/>
          </p:nvSpPr>
          <p:spPr>
            <a:xfrm>
              <a:off x="124459" y="-1"/>
              <a:ext cx="1021081" cy="2159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>
              <a:lvl1pPr>
                <a:defRPr b="0" sz="11900">
                  <a:solidFill>
                    <a:srgbClr val="FFFCFF"/>
                  </a:solidFill>
                  <a:latin typeface="APL385 Unicode"/>
                  <a:ea typeface="APL385 Unicode"/>
                  <a:cs typeface="APL385 Unicode"/>
                  <a:sym typeface="APL385 Unicode"/>
                </a:defRPr>
              </a:lvl1pPr>
            </a:lstStyle>
            <a:p>
              <a:pPr/>
              <a:r>
                <a:t>⍨</a:t>
              </a: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xpqz.github.io/learnapl…"/>
          <p:cNvSpPr txBox="1"/>
          <p:nvPr/>
        </p:nvSpPr>
        <p:spPr>
          <a:xfrm>
            <a:off x="8542401" y="5069238"/>
            <a:ext cx="7299199" cy="357752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algn="l">
              <a:defRPr sz="4500"/>
            </a:pPr>
            <a:r>
              <a:rPr u="sng">
                <a:hlinkClick r:id="rId3" invalidUrl="" action="" tgtFrame="" tooltip="" history="1" highlightClick="0" endSnd="0"/>
              </a:rPr>
              <a:t>xpqz.github.io/learnapl</a:t>
            </a:r>
          </a:p>
          <a:p>
            <a:pPr algn="l">
              <a:defRPr sz="4500"/>
            </a:pPr>
          </a:p>
          <a:p>
            <a:pPr algn="l">
              <a:defRPr sz="4500"/>
            </a:pPr>
            <a:r>
              <a:rPr u="sng">
                <a:hlinkClick r:id="rId4" invalidUrl="" action="" tgtFrame="" tooltip="" history="1" highlightClick="0" endSnd="0"/>
              </a:rPr>
              <a:t>xpqz.github.io/cultivations</a:t>
            </a:r>
          </a:p>
          <a:p>
            <a:pPr algn="l">
              <a:defRPr sz="4500"/>
            </a:pPr>
          </a:p>
          <a:p>
            <a:pPr algn="l">
              <a:defRPr sz="4500"/>
            </a:pPr>
            <a:r>
              <a:rPr u="sng">
                <a:hlinkClick r:id="rId5" invalidUrl="" action="" tgtFrame="" tooltip="" history="1" highlightClick="0" endSnd="0"/>
              </a:rPr>
              <a:t>xpqz.github.io/kbook</a:t>
            </a:r>
          </a:p>
        </p:txBody>
      </p:sp>
      <p:sp>
        <p:nvSpPr>
          <p:cNvPr id="128" name="I write stuff on array languages"/>
          <p:cNvSpPr txBox="1"/>
          <p:nvPr>
            <p:ph type="ctrTitle"/>
          </p:nvPr>
        </p:nvSpPr>
        <p:spPr>
          <a:xfrm>
            <a:off x="1778000" y="608391"/>
            <a:ext cx="20828000" cy="1906587"/>
          </a:xfrm>
          <a:prstGeom prst="rect">
            <a:avLst/>
          </a:prstGeom>
        </p:spPr>
        <p:txBody>
          <a:bodyPr/>
          <a:lstStyle/>
          <a:p>
            <a:pPr/>
            <a:r>
              <a:t>I write stuff on array languages</a:t>
            </a:r>
          </a:p>
        </p:txBody>
      </p:sp>
      <p:grpSp>
        <p:nvGrpSpPr>
          <p:cNvPr id="131" name="Group"/>
          <p:cNvGrpSpPr/>
          <p:nvPr/>
        </p:nvGrpSpPr>
        <p:grpSpPr>
          <a:xfrm>
            <a:off x="7890026" y="6540499"/>
            <a:ext cx="612663" cy="787401"/>
            <a:chOff x="0" y="0"/>
            <a:chExt cx="612662" cy="787400"/>
          </a:xfrm>
        </p:grpSpPr>
        <p:sp>
          <p:nvSpPr>
            <p:cNvPr id="129" name="Rounded Rectangle"/>
            <p:cNvSpPr/>
            <p:nvPr/>
          </p:nvSpPr>
          <p:spPr>
            <a:xfrm>
              <a:off x="0" y="87368"/>
              <a:ext cx="612663" cy="612664"/>
            </a:xfrm>
            <a:prstGeom prst="roundRect">
              <a:avLst>
                <a:gd name="adj" fmla="val 15000"/>
              </a:avLst>
            </a:prstGeom>
            <a:solidFill>
              <a:srgbClr val="F88A3A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 b="0" sz="320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Neue Medium"/>
                </a:defRPr>
              </a:pPr>
            </a:p>
          </p:txBody>
        </p:sp>
        <p:sp>
          <p:nvSpPr>
            <p:cNvPr id="130" name="⍣"/>
            <p:cNvSpPr txBox="1"/>
            <p:nvPr/>
          </p:nvSpPr>
          <p:spPr>
            <a:xfrm>
              <a:off x="96781" y="-1"/>
              <a:ext cx="419101" cy="7874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>
              <a:lvl1pPr>
                <a:defRPr b="0" sz="4000">
                  <a:solidFill>
                    <a:srgbClr val="FFFCFF"/>
                  </a:solidFill>
                  <a:latin typeface="APL385 Unicode"/>
                  <a:ea typeface="APL385 Unicode"/>
                  <a:cs typeface="APL385 Unicode"/>
                  <a:sym typeface="APL385 Unicode"/>
                </a:defRPr>
              </a:lvl1pPr>
            </a:lstStyle>
            <a:p>
              <a:pPr/>
              <a:r>
                <a:t>⍣</a:t>
              </a:r>
            </a:p>
          </p:txBody>
        </p:sp>
      </p:grpSp>
      <p:grpSp>
        <p:nvGrpSpPr>
          <p:cNvPr id="134" name="Group"/>
          <p:cNvGrpSpPr/>
          <p:nvPr/>
        </p:nvGrpSpPr>
        <p:grpSpPr>
          <a:xfrm>
            <a:off x="7875141" y="5139951"/>
            <a:ext cx="612663" cy="787401"/>
            <a:chOff x="0" y="0"/>
            <a:chExt cx="612662" cy="787400"/>
          </a:xfrm>
        </p:grpSpPr>
        <p:sp>
          <p:nvSpPr>
            <p:cNvPr id="132" name="Rounded Rectangle"/>
            <p:cNvSpPr/>
            <p:nvPr/>
          </p:nvSpPr>
          <p:spPr>
            <a:xfrm>
              <a:off x="0" y="87368"/>
              <a:ext cx="612663" cy="612664"/>
            </a:xfrm>
            <a:prstGeom prst="roundRect">
              <a:avLst>
                <a:gd name="adj" fmla="val 15000"/>
              </a:avLst>
            </a:prstGeom>
            <a:solidFill>
              <a:srgbClr val="F88A3A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 b="0" sz="320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Neue Medium"/>
                </a:defRPr>
              </a:pPr>
            </a:p>
          </p:txBody>
        </p:sp>
        <p:sp>
          <p:nvSpPr>
            <p:cNvPr id="133" name="⍨"/>
            <p:cNvSpPr txBox="1"/>
            <p:nvPr/>
          </p:nvSpPr>
          <p:spPr>
            <a:xfrm>
              <a:off x="96781" y="-1"/>
              <a:ext cx="419101" cy="7874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>
              <a:lvl1pPr>
                <a:defRPr b="0" sz="4000">
                  <a:solidFill>
                    <a:srgbClr val="FFFCFF"/>
                  </a:solidFill>
                  <a:latin typeface="APL385 Unicode"/>
                  <a:ea typeface="APL385 Unicode"/>
                  <a:cs typeface="APL385 Unicode"/>
                  <a:sym typeface="APL385 Unicode"/>
                </a:defRPr>
              </a:lvl1pPr>
            </a:lstStyle>
            <a:p>
              <a:pPr/>
              <a:r>
                <a:t>⍨</a:t>
              </a:r>
            </a:p>
          </p:txBody>
        </p:sp>
      </p:grpSp>
      <p:grpSp>
        <p:nvGrpSpPr>
          <p:cNvPr id="137" name="Group"/>
          <p:cNvGrpSpPr/>
          <p:nvPr/>
        </p:nvGrpSpPr>
        <p:grpSpPr>
          <a:xfrm>
            <a:off x="7890026" y="8017168"/>
            <a:ext cx="612663" cy="612664"/>
            <a:chOff x="0" y="0"/>
            <a:chExt cx="612662" cy="612662"/>
          </a:xfrm>
        </p:grpSpPr>
        <p:sp>
          <p:nvSpPr>
            <p:cNvPr id="135" name="Rounded Rectangle"/>
            <p:cNvSpPr/>
            <p:nvPr/>
          </p:nvSpPr>
          <p:spPr>
            <a:xfrm>
              <a:off x="0" y="0"/>
              <a:ext cx="612663" cy="612663"/>
            </a:xfrm>
            <a:prstGeom prst="roundRect">
              <a:avLst>
                <a:gd name="adj" fmla="val 15000"/>
              </a:avLst>
            </a:prstGeom>
            <a:solidFill>
              <a:srgbClr val="3D9CED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 b="0" sz="3200">
                  <a:solidFill>
                    <a:srgbClr val="FFFCFF"/>
                  </a:solidFill>
                  <a:latin typeface="Chalkboard SE Regular"/>
                  <a:ea typeface="Chalkboard SE Regular"/>
                  <a:cs typeface="Chalkboard SE Regular"/>
                  <a:sym typeface="Chalkboard SE Regular"/>
                </a:defRPr>
              </a:pPr>
            </a:p>
          </p:txBody>
        </p:sp>
        <p:sp>
          <p:nvSpPr>
            <p:cNvPr id="136" name="k"/>
            <p:cNvSpPr txBox="1"/>
            <p:nvPr/>
          </p:nvSpPr>
          <p:spPr>
            <a:xfrm>
              <a:off x="151073" y="1531"/>
              <a:ext cx="310516" cy="6096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>
              <a:lvl1pPr>
                <a:defRPr b="0">
                  <a:solidFill>
                    <a:srgbClr val="FFFCFF"/>
                  </a:solidFill>
                  <a:latin typeface="Luminari"/>
                  <a:ea typeface="Luminari"/>
                  <a:cs typeface="Luminari"/>
                  <a:sym typeface="Luminari"/>
                </a:defRPr>
              </a:lvl1pPr>
            </a:lstStyle>
            <a:p>
              <a:pPr/>
              <a:r>
                <a:t>k</a:t>
              </a:r>
            </a:p>
          </p:txBody>
        </p:sp>
      </p:grpSp>
      <p:grpSp>
        <p:nvGrpSpPr>
          <p:cNvPr id="140" name="Group"/>
          <p:cNvGrpSpPr/>
          <p:nvPr/>
        </p:nvGrpSpPr>
        <p:grpSpPr>
          <a:xfrm>
            <a:off x="384510" y="11739995"/>
            <a:ext cx="1270001" cy="2159001"/>
            <a:chOff x="0" y="0"/>
            <a:chExt cx="1270000" cy="2159000"/>
          </a:xfrm>
        </p:grpSpPr>
        <p:sp>
          <p:nvSpPr>
            <p:cNvPr id="138" name="Rounded Rectangle"/>
            <p:cNvSpPr/>
            <p:nvPr/>
          </p:nvSpPr>
          <p:spPr>
            <a:xfrm>
              <a:off x="0" y="335088"/>
              <a:ext cx="1270000" cy="1270001"/>
            </a:xfrm>
            <a:prstGeom prst="roundRect">
              <a:avLst>
                <a:gd name="adj" fmla="val 15000"/>
              </a:avLst>
            </a:prstGeom>
            <a:solidFill>
              <a:srgbClr val="F88A3A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 b="0" sz="320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Neue Medium"/>
                </a:defRPr>
              </a:pPr>
            </a:p>
          </p:txBody>
        </p:sp>
        <p:sp>
          <p:nvSpPr>
            <p:cNvPr id="139" name="⍨"/>
            <p:cNvSpPr txBox="1"/>
            <p:nvPr/>
          </p:nvSpPr>
          <p:spPr>
            <a:xfrm>
              <a:off x="124459" y="-1"/>
              <a:ext cx="1021081" cy="2159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>
              <a:lvl1pPr>
                <a:defRPr b="0" sz="11900">
                  <a:solidFill>
                    <a:srgbClr val="FFFCFF"/>
                  </a:solidFill>
                  <a:latin typeface="APL385 Unicode"/>
                  <a:ea typeface="APL385 Unicode"/>
                  <a:cs typeface="APL385 Unicode"/>
                  <a:sym typeface="APL385 Unicode"/>
                </a:defRPr>
              </a:lvl1pPr>
            </a:lstStyle>
            <a:p>
              <a:pPr/>
              <a:r>
                <a:t>⍨</a:t>
              </a: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4" name="Screenshot 2022-03-02 at 08.25.34.png" descr="Screenshot 2022-03-02 at 08.25.34.pn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3937000" y="323850"/>
            <a:ext cx="16510000" cy="13068300"/>
          </a:xfrm>
          <a:prstGeom prst="rect">
            <a:avLst/>
          </a:prstGeom>
          <a:ln w="12700">
            <a:miter lim="400000"/>
          </a:ln>
        </p:spPr>
      </p:pic>
      <p:sp>
        <p:nvSpPr>
          <p:cNvPr id="145" name="?????"/>
          <p:cNvSpPr txBox="1"/>
          <p:nvPr/>
        </p:nvSpPr>
        <p:spPr>
          <a:xfrm>
            <a:off x="9659536" y="3772629"/>
            <a:ext cx="1173481" cy="56044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>
                <a:solidFill>
                  <a:srgbClr val="FA2922"/>
                </a:solidFill>
              </a:defRPr>
            </a:lvl1pPr>
          </a:lstStyle>
          <a:p>
            <a:pPr/>
            <a:r>
              <a:t>?????</a:t>
            </a:r>
          </a:p>
        </p:txBody>
      </p:sp>
      <p:grpSp>
        <p:nvGrpSpPr>
          <p:cNvPr id="152" name="Group"/>
          <p:cNvGrpSpPr/>
          <p:nvPr/>
        </p:nvGrpSpPr>
        <p:grpSpPr>
          <a:xfrm>
            <a:off x="2217159" y="8853008"/>
            <a:ext cx="2045908" cy="1495234"/>
            <a:chOff x="-38099" y="-176367"/>
            <a:chExt cx="2045906" cy="1495233"/>
          </a:xfrm>
        </p:grpSpPr>
        <p:pic>
          <p:nvPicPr>
            <p:cNvPr id="146" name="Line Line" descr="Line Line"/>
            <p:cNvPicPr>
              <a:picLocks noChangeAspect="0"/>
            </p:cNvPicPr>
            <p:nvPr/>
          </p:nvPicPr>
          <p:blipFill>
            <a:blip r:embed="rId4">
              <a:extLst/>
            </a:blip>
            <a:stretch>
              <a:fillRect/>
            </a:stretch>
          </p:blipFill>
          <p:spPr>
            <a:xfrm>
              <a:off x="-38100" y="-176368"/>
              <a:ext cx="2045907" cy="352235"/>
            </a:xfrm>
            <a:prstGeom prst="rect">
              <a:avLst/>
            </a:prstGeom>
            <a:effectLst/>
          </p:spPr>
        </p:pic>
        <p:pic>
          <p:nvPicPr>
            <p:cNvPr id="148" name="Line Line" descr="Line Line"/>
            <p:cNvPicPr>
              <a:picLocks noChangeAspect="0"/>
            </p:cNvPicPr>
            <p:nvPr/>
          </p:nvPicPr>
          <p:blipFill>
            <a:blip r:embed="rId4">
              <a:extLst/>
            </a:blip>
            <a:stretch>
              <a:fillRect/>
            </a:stretch>
          </p:blipFill>
          <p:spPr>
            <a:xfrm>
              <a:off x="-38100" y="329912"/>
              <a:ext cx="2045907" cy="352235"/>
            </a:xfrm>
            <a:prstGeom prst="rect">
              <a:avLst/>
            </a:prstGeom>
            <a:effectLst/>
          </p:spPr>
        </p:pic>
        <p:pic>
          <p:nvPicPr>
            <p:cNvPr id="150" name="Line Line" descr="Line Line"/>
            <p:cNvPicPr>
              <a:picLocks noChangeAspect="0"/>
            </p:cNvPicPr>
            <p:nvPr/>
          </p:nvPicPr>
          <p:blipFill>
            <a:blip r:embed="rId4">
              <a:extLst/>
            </a:blip>
            <a:stretch>
              <a:fillRect/>
            </a:stretch>
          </p:blipFill>
          <p:spPr>
            <a:xfrm>
              <a:off x="-38100" y="966632"/>
              <a:ext cx="2045907" cy="352235"/>
            </a:xfrm>
            <a:prstGeom prst="rect">
              <a:avLst/>
            </a:prstGeom>
            <a:effectLst/>
          </p:spPr>
        </p:pic>
      </p:grpSp>
      <p:grpSp>
        <p:nvGrpSpPr>
          <p:cNvPr id="155" name="Group"/>
          <p:cNvGrpSpPr/>
          <p:nvPr/>
        </p:nvGrpSpPr>
        <p:grpSpPr>
          <a:xfrm>
            <a:off x="384510" y="11739995"/>
            <a:ext cx="1270001" cy="2159001"/>
            <a:chOff x="0" y="0"/>
            <a:chExt cx="1270000" cy="2159000"/>
          </a:xfrm>
        </p:grpSpPr>
        <p:sp>
          <p:nvSpPr>
            <p:cNvPr id="153" name="Rounded Rectangle"/>
            <p:cNvSpPr/>
            <p:nvPr/>
          </p:nvSpPr>
          <p:spPr>
            <a:xfrm>
              <a:off x="0" y="335088"/>
              <a:ext cx="1270000" cy="1270001"/>
            </a:xfrm>
            <a:prstGeom prst="roundRect">
              <a:avLst>
                <a:gd name="adj" fmla="val 15000"/>
              </a:avLst>
            </a:prstGeom>
            <a:solidFill>
              <a:srgbClr val="F88A3A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 b="0" sz="320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Neue Medium"/>
                </a:defRPr>
              </a:pPr>
            </a:p>
          </p:txBody>
        </p:sp>
        <p:sp>
          <p:nvSpPr>
            <p:cNvPr id="154" name="⍨"/>
            <p:cNvSpPr txBox="1"/>
            <p:nvPr/>
          </p:nvSpPr>
          <p:spPr>
            <a:xfrm>
              <a:off x="124459" y="-1"/>
              <a:ext cx="1021081" cy="2159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>
              <a:lvl1pPr>
                <a:defRPr b="0" sz="11900">
                  <a:solidFill>
                    <a:srgbClr val="FFFCFF"/>
                  </a:solidFill>
                  <a:latin typeface="APL385 Unicode"/>
                  <a:ea typeface="APL385 Unicode"/>
                  <a:cs typeface="APL385 Unicode"/>
                  <a:sym typeface="APL385 Unicode"/>
                </a:defRPr>
              </a:lvl1pPr>
            </a:lstStyle>
            <a:p>
              <a:pPr/>
              <a:r>
                <a:t>⍨</a:t>
              </a:r>
            </a:p>
          </p:txBody>
        </p:sp>
      </p:grp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45" grpId="1"/>
      <p:bldP build="whole" bldLvl="1" animBg="1" rev="0" advAuto="0" spid="152" grpId="2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Bioinformatics?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Bioinformatics?</a:t>
            </a:r>
          </a:p>
        </p:txBody>
      </p:sp>
      <p:grpSp>
        <p:nvGrpSpPr>
          <p:cNvPr id="162" name="Group"/>
          <p:cNvGrpSpPr/>
          <p:nvPr/>
        </p:nvGrpSpPr>
        <p:grpSpPr>
          <a:xfrm>
            <a:off x="384510" y="11739995"/>
            <a:ext cx="1270001" cy="2159001"/>
            <a:chOff x="0" y="0"/>
            <a:chExt cx="1270000" cy="2159000"/>
          </a:xfrm>
        </p:grpSpPr>
        <p:sp>
          <p:nvSpPr>
            <p:cNvPr id="160" name="Rounded Rectangle"/>
            <p:cNvSpPr/>
            <p:nvPr/>
          </p:nvSpPr>
          <p:spPr>
            <a:xfrm>
              <a:off x="0" y="335088"/>
              <a:ext cx="1270000" cy="1270001"/>
            </a:xfrm>
            <a:prstGeom prst="roundRect">
              <a:avLst>
                <a:gd name="adj" fmla="val 15000"/>
              </a:avLst>
            </a:prstGeom>
            <a:solidFill>
              <a:srgbClr val="F88A3A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 b="0" sz="320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Neue Medium"/>
                </a:defRPr>
              </a:pPr>
            </a:p>
          </p:txBody>
        </p:sp>
        <p:sp>
          <p:nvSpPr>
            <p:cNvPr id="161" name="⍨"/>
            <p:cNvSpPr txBox="1"/>
            <p:nvPr/>
          </p:nvSpPr>
          <p:spPr>
            <a:xfrm>
              <a:off x="124459" y="-1"/>
              <a:ext cx="1021081" cy="2159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>
              <a:lvl1pPr>
                <a:defRPr b="0" sz="11900">
                  <a:solidFill>
                    <a:srgbClr val="FFFCFF"/>
                  </a:solidFill>
                  <a:latin typeface="APL385 Unicode"/>
                  <a:ea typeface="APL385 Unicode"/>
                  <a:cs typeface="APL385 Unicode"/>
                  <a:sym typeface="APL385 Unicode"/>
                </a:defRPr>
              </a:lvl1pPr>
            </a:lstStyle>
            <a:p>
              <a:pPr/>
              <a:r>
                <a:t>⍨</a:t>
              </a:r>
            </a:p>
          </p:txBody>
        </p:sp>
      </p:grpSp>
      <p:sp>
        <p:nvSpPr>
          <p:cNvPr id="163" name="Computational and statistical analysis to decipher biology from genome sequences and related data, including both DNA and RNA sequence as well as other &quot;post-genomic&quot; data"/>
          <p:cNvSpPr txBox="1"/>
          <p:nvPr/>
        </p:nvSpPr>
        <p:spPr>
          <a:xfrm>
            <a:off x="3464721" y="4719385"/>
            <a:ext cx="19148604" cy="427723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 algn="l" defTabSz="457200">
              <a:lnSpc>
                <a:spcPct val="117999"/>
              </a:lnSpc>
              <a:defRPr b="0" sz="6100"/>
            </a:lvl1pPr>
          </a:lstStyle>
          <a:p>
            <a:pPr/>
            <a:r>
              <a:t>Computational and statistical analysis to decipher biology from genome sequences and related data, including both DNA and RNA sequence as well as other "post-genomic" data</a:t>
            </a:r>
          </a:p>
        </p:txBody>
      </p:sp>
      <p:sp>
        <p:nvSpPr>
          <p:cNvPr id="164" name="“"/>
          <p:cNvSpPr txBox="1"/>
          <p:nvPr/>
        </p:nvSpPr>
        <p:spPr>
          <a:xfrm>
            <a:off x="1803430" y="3440667"/>
            <a:ext cx="1472605" cy="359790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3100"/>
            </a:lvl1pPr>
          </a:lstStyle>
          <a:p>
            <a:pPr/>
            <a:r>
              <a:t>“</a:t>
            </a:r>
          </a:p>
        </p:txBody>
      </p:sp>
      <p:sp>
        <p:nvSpPr>
          <p:cNvPr id="165" name="Wikipedia"/>
          <p:cNvSpPr txBox="1"/>
          <p:nvPr/>
        </p:nvSpPr>
        <p:spPr>
          <a:xfrm>
            <a:off x="17644793" y="9001962"/>
            <a:ext cx="3006129" cy="8455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i="1" sz="4900"/>
            </a:lvl1pPr>
          </a:lstStyle>
          <a:p>
            <a:pPr/>
            <a:r>
              <a:t>Wikipedia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Bioinformatics?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Bioinformatics?</a:t>
            </a:r>
          </a:p>
        </p:txBody>
      </p:sp>
      <p:sp>
        <p:nvSpPr>
          <p:cNvPr id="170" name="A DNA-string is just a vector...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A DNA-string is just a vector...</a:t>
            </a:r>
          </a:p>
          <a:p>
            <a:pPr/>
            <a:r>
              <a:t>A field ideally suited to learning APL! </a:t>
            </a:r>
          </a:p>
          <a:p>
            <a:pPr/>
            <a:r>
              <a:t>...even if you don't know your k-mers from your spliced motifs</a:t>
            </a:r>
          </a:p>
        </p:txBody>
      </p:sp>
      <p:grpSp>
        <p:nvGrpSpPr>
          <p:cNvPr id="173" name="Group"/>
          <p:cNvGrpSpPr/>
          <p:nvPr/>
        </p:nvGrpSpPr>
        <p:grpSpPr>
          <a:xfrm>
            <a:off x="384510" y="11739995"/>
            <a:ext cx="1270001" cy="2159001"/>
            <a:chOff x="0" y="0"/>
            <a:chExt cx="1270000" cy="2159000"/>
          </a:xfrm>
        </p:grpSpPr>
        <p:sp>
          <p:nvSpPr>
            <p:cNvPr id="171" name="Rounded Rectangle"/>
            <p:cNvSpPr/>
            <p:nvPr/>
          </p:nvSpPr>
          <p:spPr>
            <a:xfrm>
              <a:off x="0" y="335088"/>
              <a:ext cx="1270000" cy="1270001"/>
            </a:xfrm>
            <a:prstGeom prst="roundRect">
              <a:avLst>
                <a:gd name="adj" fmla="val 15000"/>
              </a:avLst>
            </a:prstGeom>
            <a:solidFill>
              <a:srgbClr val="F88A3A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 b="0" sz="320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Neue Medium"/>
                </a:defRPr>
              </a:pPr>
            </a:p>
          </p:txBody>
        </p:sp>
        <p:sp>
          <p:nvSpPr>
            <p:cNvPr id="172" name="⍨"/>
            <p:cNvSpPr txBox="1"/>
            <p:nvPr/>
          </p:nvSpPr>
          <p:spPr>
            <a:xfrm>
              <a:off x="124459" y="-1"/>
              <a:ext cx="1021081" cy="2159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>
              <a:lvl1pPr>
                <a:defRPr b="0" sz="11900">
                  <a:solidFill>
                    <a:srgbClr val="FFFCFF"/>
                  </a:solidFill>
                  <a:latin typeface="APL385 Unicode"/>
                  <a:ea typeface="APL385 Unicode"/>
                  <a:cs typeface="APL385 Unicode"/>
                  <a:sym typeface="APL385 Unicode"/>
                </a:defRPr>
              </a:lvl1pPr>
            </a:lstStyle>
            <a:p>
              <a:pPr/>
              <a:r>
                <a:t>⍨</a:t>
              </a:r>
            </a:p>
          </p:txBody>
        </p:sp>
      </p:grp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7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Class="entr" nodeType="with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1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1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1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5" animBg="1" rev="0" advAuto="0" spid="170" grpId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9" name="Group"/>
          <p:cNvGrpSpPr/>
          <p:nvPr/>
        </p:nvGrpSpPr>
        <p:grpSpPr>
          <a:xfrm>
            <a:off x="384510" y="11739995"/>
            <a:ext cx="1270001" cy="2159001"/>
            <a:chOff x="0" y="0"/>
            <a:chExt cx="1270000" cy="2159000"/>
          </a:xfrm>
        </p:grpSpPr>
        <p:sp>
          <p:nvSpPr>
            <p:cNvPr id="177" name="Rounded Rectangle"/>
            <p:cNvSpPr/>
            <p:nvPr/>
          </p:nvSpPr>
          <p:spPr>
            <a:xfrm>
              <a:off x="0" y="335088"/>
              <a:ext cx="1270000" cy="1270001"/>
            </a:xfrm>
            <a:prstGeom prst="roundRect">
              <a:avLst>
                <a:gd name="adj" fmla="val 15000"/>
              </a:avLst>
            </a:prstGeom>
            <a:solidFill>
              <a:srgbClr val="F88A3A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 b="0" sz="320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Neue Medium"/>
                </a:defRPr>
              </a:pPr>
            </a:p>
          </p:txBody>
        </p:sp>
        <p:sp>
          <p:nvSpPr>
            <p:cNvPr id="178" name="⍨"/>
            <p:cNvSpPr txBox="1"/>
            <p:nvPr/>
          </p:nvSpPr>
          <p:spPr>
            <a:xfrm>
              <a:off x="124459" y="-1"/>
              <a:ext cx="1021081" cy="2159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>
              <a:lvl1pPr>
                <a:defRPr b="0" sz="11900">
                  <a:solidFill>
                    <a:srgbClr val="FFFCFF"/>
                  </a:solidFill>
                  <a:latin typeface="APL385 Unicode"/>
                  <a:ea typeface="APL385 Unicode"/>
                  <a:cs typeface="APL385 Unicode"/>
                  <a:sym typeface="APL385 Unicode"/>
                </a:defRPr>
              </a:lvl1pPr>
            </a:lstStyle>
            <a:p>
              <a:pPr/>
              <a:r>
                <a:t>⍨</a:t>
              </a:r>
            </a:p>
          </p:txBody>
        </p:sp>
      </p:grpSp>
      <p:pic>
        <p:nvPicPr>
          <p:cNvPr id="180" name="Screenshot 2022-03-02 at 09.32.46.png" descr="Screenshot 2022-03-02 at 09.32.46.pn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3254905" y="-1"/>
            <a:ext cx="17874190" cy="1371600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Project Rosalind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Project Rosalind</a:t>
            </a:r>
          </a:p>
        </p:txBody>
      </p:sp>
      <p:sp>
        <p:nvSpPr>
          <p:cNvPr id="185" name="Bioinformatics problem collection: rosalind.info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Bioinformatics problem collection: </a:t>
            </a:r>
            <a:r>
              <a:rPr u="sng">
                <a:hlinkClick r:id="rId3" invalidUrl="" action="" tgtFrame="" tooltip="" history="1" highlightClick="0" endSnd="0"/>
              </a:rPr>
              <a:t>rosalind.info</a:t>
            </a:r>
          </a:p>
          <a:p>
            <a:pPr/>
            <a:r>
              <a:t>Automated results check; language independent </a:t>
            </a:r>
          </a:p>
          <a:p>
            <a:pPr/>
            <a:r>
              <a:t>No walk-over, but solution ratios indicate difficulty</a:t>
            </a:r>
          </a:p>
          <a:p>
            <a:pPr/>
            <a:r>
              <a:t>Also: strict 5 min time limit, including data download and result upload</a:t>
            </a:r>
          </a:p>
        </p:txBody>
      </p:sp>
      <p:grpSp>
        <p:nvGrpSpPr>
          <p:cNvPr id="188" name="Group"/>
          <p:cNvGrpSpPr/>
          <p:nvPr/>
        </p:nvGrpSpPr>
        <p:grpSpPr>
          <a:xfrm>
            <a:off x="384510" y="11739995"/>
            <a:ext cx="1270001" cy="2159001"/>
            <a:chOff x="0" y="0"/>
            <a:chExt cx="1270000" cy="2159000"/>
          </a:xfrm>
        </p:grpSpPr>
        <p:sp>
          <p:nvSpPr>
            <p:cNvPr id="186" name="Rounded Rectangle"/>
            <p:cNvSpPr/>
            <p:nvPr/>
          </p:nvSpPr>
          <p:spPr>
            <a:xfrm>
              <a:off x="0" y="335088"/>
              <a:ext cx="1270000" cy="1270001"/>
            </a:xfrm>
            <a:prstGeom prst="roundRect">
              <a:avLst>
                <a:gd name="adj" fmla="val 15000"/>
              </a:avLst>
            </a:prstGeom>
            <a:solidFill>
              <a:srgbClr val="F88A3A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 b="0" sz="320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Neue Medium"/>
                </a:defRPr>
              </a:pPr>
            </a:p>
          </p:txBody>
        </p:sp>
        <p:sp>
          <p:nvSpPr>
            <p:cNvPr id="187" name="⍨"/>
            <p:cNvSpPr txBox="1"/>
            <p:nvPr/>
          </p:nvSpPr>
          <p:spPr>
            <a:xfrm>
              <a:off x="124459" y="-1"/>
              <a:ext cx="1021081" cy="2159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>
              <a:lvl1pPr>
                <a:defRPr b="0" sz="11900">
                  <a:solidFill>
                    <a:srgbClr val="FFFCFF"/>
                  </a:solidFill>
                  <a:latin typeface="APL385 Unicode"/>
                  <a:ea typeface="APL385 Unicode"/>
                  <a:cs typeface="APL385 Unicode"/>
                  <a:sym typeface="APL385 Unicode"/>
                </a:defRPr>
              </a:lvl1pPr>
            </a:lstStyle>
            <a:p>
              <a:pPr/>
              <a:r>
                <a:t>⍨</a:t>
              </a:r>
            </a:p>
          </p:txBody>
        </p:sp>
      </p:grp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8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Class="entr" nodeType="with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1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18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18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0" fill="hold"/>
                                        <p:tgtEl>
                                          <p:spTgt spid="18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5" animBg="1" rev="0" advAuto="0" spid="185" grpId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Writing good APL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Writing good APL</a:t>
            </a:r>
          </a:p>
        </p:txBody>
      </p:sp>
      <p:sp>
        <p:nvSpPr>
          <p:cNvPr id="193" name="Clarity &gt; efficiency, where opposed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Clarity &gt; efficiency, where opposed </a:t>
            </a:r>
          </a:p>
          <a:p>
            <a:pPr/>
            <a:r>
              <a:t>Actual performance can depend on Dyalog version and actual processor features</a:t>
            </a:r>
          </a:p>
        </p:txBody>
      </p:sp>
      <p:grpSp>
        <p:nvGrpSpPr>
          <p:cNvPr id="196" name="Group"/>
          <p:cNvGrpSpPr/>
          <p:nvPr/>
        </p:nvGrpSpPr>
        <p:grpSpPr>
          <a:xfrm>
            <a:off x="384510" y="11739995"/>
            <a:ext cx="1270001" cy="2159001"/>
            <a:chOff x="0" y="0"/>
            <a:chExt cx="1270000" cy="2159000"/>
          </a:xfrm>
        </p:grpSpPr>
        <p:sp>
          <p:nvSpPr>
            <p:cNvPr id="194" name="Rounded Rectangle"/>
            <p:cNvSpPr/>
            <p:nvPr/>
          </p:nvSpPr>
          <p:spPr>
            <a:xfrm>
              <a:off x="0" y="335088"/>
              <a:ext cx="1270000" cy="1270001"/>
            </a:xfrm>
            <a:prstGeom prst="roundRect">
              <a:avLst>
                <a:gd name="adj" fmla="val 15000"/>
              </a:avLst>
            </a:prstGeom>
            <a:solidFill>
              <a:srgbClr val="F88A3A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 b="0" sz="320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Neue Medium"/>
                </a:defRPr>
              </a:pPr>
            </a:p>
          </p:txBody>
        </p:sp>
        <p:sp>
          <p:nvSpPr>
            <p:cNvPr id="195" name="⍨"/>
            <p:cNvSpPr txBox="1"/>
            <p:nvPr/>
          </p:nvSpPr>
          <p:spPr>
            <a:xfrm>
              <a:off x="124459" y="-1"/>
              <a:ext cx="1021081" cy="2159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>
              <a:lvl1pPr>
                <a:defRPr b="0" sz="11900">
                  <a:solidFill>
                    <a:srgbClr val="FFFCFF"/>
                  </a:solidFill>
                  <a:latin typeface="APL385 Unicode"/>
                  <a:ea typeface="APL385 Unicode"/>
                  <a:cs typeface="APL385 Unicode"/>
                  <a:sym typeface="APL385 Unicode"/>
                </a:defRPr>
              </a:lvl1pPr>
            </a:lstStyle>
            <a:p>
              <a:pPr/>
              <a:r>
                <a:t>⍨</a:t>
              </a:r>
            </a:p>
          </p:txBody>
        </p:sp>
      </p:grp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9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Class="entr" nodeType="with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1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19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5" animBg="1" rev="0" advAuto="0" spid="193" grpId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0" name="Screenshot 2022-02-28 at 11.17.44.png" descr="Screenshot 2022-02-28 at 11.17.44.pn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742563" y="1009044"/>
            <a:ext cx="23026312" cy="7178685"/>
          </a:xfrm>
          <a:prstGeom prst="rect">
            <a:avLst/>
          </a:prstGeom>
          <a:ln w="12700">
            <a:miter lim="400000"/>
          </a:ln>
        </p:spPr>
      </p:pic>
      <p:sp>
        <p:nvSpPr>
          <p:cNvPr id="201" name="https://problems.tryapl.org/psets/2017.html?goto=P6_k_mers"/>
          <p:cNvSpPr txBox="1"/>
          <p:nvPr/>
        </p:nvSpPr>
        <p:spPr>
          <a:xfrm>
            <a:off x="1571721" y="9683638"/>
            <a:ext cx="11275315" cy="56044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https://problems.tryapl.org/psets/2017.html?goto=P6_k_mers</a:t>
            </a:r>
          </a:p>
        </p:txBody>
      </p:sp>
      <p:grpSp>
        <p:nvGrpSpPr>
          <p:cNvPr id="204" name="Group"/>
          <p:cNvGrpSpPr/>
          <p:nvPr/>
        </p:nvGrpSpPr>
        <p:grpSpPr>
          <a:xfrm>
            <a:off x="384510" y="11739995"/>
            <a:ext cx="1270001" cy="2159001"/>
            <a:chOff x="0" y="0"/>
            <a:chExt cx="1270000" cy="2159000"/>
          </a:xfrm>
        </p:grpSpPr>
        <p:sp>
          <p:nvSpPr>
            <p:cNvPr id="202" name="Rounded Rectangle"/>
            <p:cNvSpPr/>
            <p:nvPr/>
          </p:nvSpPr>
          <p:spPr>
            <a:xfrm>
              <a:off x="0" y="335088"/>
              <a:ext cx="1270000" cy="1270001"/>
            </a:xfrm>
            <a:prstGeom prst="roundRect">
              <a:avLst>
                <a:gd name="adj" fmla="val 15000"/>
              </a:avLst>
            </a:prstGeom>
            <a:solidFill>
              <a:srgbClr val="F88A3A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 b="0" sz="320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Neue Medium"/>
                </a:defRPr>
              </a:pPr>
            </a:p>
          </p:txBody>
        </p:sp>
        <p:sp>
          <p:nvSpPr>
            <p:cNvPr id="203" name="⍨"/>
            <p:cNvSpPr txBox="1"/>
            <p:nvPr/>
          </p:nvSpPr>
          <p:spPr>
            <a:xfrm>
              <a:off x="124459" y="-1"/>
              <a:ext cx="1021081" cy="2159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>
              <a:lvl1pPr>
                <a:defRPr b="0" sz="11900">
                  <a:solidFill>
                    <a:srgbClr val="FFFCFF"/>
                  </a:solidFill>
                  <a:latin typeface="APL385 Unicode"/>
                  <a:ea typeface="APL385 Unicode"/>
                  <a:cs typeface="APL385 Unicode"/>
                  <a:sym typeface="APL385 Unicode"/>
                </a:defRPr>
              </a:lvl1pPr>
            </a:lstStyle>
            <a:p>
              <a:pPr/>
              <a:r>
                <a:t>⍨</a:t>
              </a:r>
            </a:p>
          </p:txBody>
        </p:sp>
      </p:grpSp>
      <p:grpSp>
        <p:nvGrpSpPr>
          <p:cNvPr id="209" name="Group"/>
          <p:cNvGrpSpPr/>
          <p:nvPr/>
        </p:nvGrpSpPr>
        <p:grpSpPr>
          <a:xfrm>
            <a:off x="6859871" y="5961758"/>
            <a:ext cx="12294212" cy="2194221"/>
            <a:chOff x="0" y="0"/>
            <a:chExt cx="12294211" cy="2194219"/>
          </a:xfrm>
        </p:grpSpPr>
        <p:sp>
          <p:nvSpPr>
            <p:cNvPr id="205" name="Oval"/>
            <p:cNvSpPr/>
            <p:nvPr/>
          </p:nvSpPr>
          <p:spPr>
            <a:xfrm>
              <a:off x="0" y="1204850"/>
              <a:ext cx="7634348" cy="989370"/>
            </a:xfrm>
            <a:prstGeom prst="ellipse">
              <a:avLst/>
            </a:prstGeom>
            <a:noFill/>
            <a:ln w="63500" cap="flat">
              <a:solidFill>
                <a:srgbClr val="FA2922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 b="0" sz="320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Neue Medium"/>
                </a:defRPr>
              </a:pPr>
            </a:p>
          </p:txBody>
        </p:sp>
        <p:sp>
          <p:nvSpPr>
            <p:cNvPr id="206" name="Skipping this!!"/>
            <p:cNvSpPr txBox="1"/>
            <p:nvPr/>
          </p:nvSpPr>
          <p:spPr>
            <a:xfrm>
              <a:off x="9612352" y="-1"/>
              <a:ext cx="2681860" cy="56045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>
              <a:lvl1pPr>
                <a:defRPr>
                  <a:solidFill>
                    <a:srgbClr val="FA2922"/>
                  </a:solidFill>
                </a:defRPr>
              </a:lvl1pPr>
            </a:lstStyle>
            <a:p>
              <a:pPr/>
              <a:r>
                <a:t>Skipping this!!</a:t>
              </a:r>
            </a:p>
          </p:txBody>
        </p:sp>
        <p:pic>
          <p:nvPicPr>
            <p:cNvPr id="207" name="Line Line" descr="Line Line"/>
            <p:cNvPicPr>
              <a:picLocks noChangeAspect="0"/>
            </p:cNvPicPr>
            <p:nvPr/>
          </p:nvPicPr>
          <p:blipFill>
            <a:blip r:embed="rId4">
              <a:extLst/>
            </a:blip>
            <a:stretch>
              <a:fillRect/>
            </a:stretch>
          </p:blipFill>
          <p:spPr>
            <a:xfrm rot="9144236">
              <a:off x="7282933" y="962364"/>
              <a:ext cx="2421811" cy="76201"/>
            </a:xfrm>
            <a:prstGeom prst="rect">
              <a:avLst/>
            </a:prstGeom>
            <a:effectLst/>
          </p:spPr>
        </p:pic>
      </p:grp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09" grpId="1"/>
    </p:bldLst>
  </p:timing>
</p:sld>
</file>

<file path=ppt/theme/theme1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0" tIns="0" rIns="0" bIns="0" numCol="1" spcCol="38100" rtlCol="0" anchor="ctr" upright="0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1" baseline="0" cap="none" i="0" spc="0" strike="noStrike" sz="30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0" tIns="0" rIns="0" bIns="0" numCol="1" spcCol="38100" rtlCol="0" anchor="ctr" upright="0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1" baseline="0" cap="none" i="0" spc="0" strike="noStrike" sz="30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