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5" name="Shape 12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Hi. Today, I'll show how APL can be a good tool in the field of Bio-informatics -- totally new to me, I hasten to add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2" name="Shape 14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I've dabbled in array languages for a while, and mostly by accident I ended up writing down my experiences. Learn APL was my collated notes from my own learning journey, and since then I've also compiled Adammm Brudzewski's interactive Cultivation sessions into a book, and written a bit about the k language, too. Check them out!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7" name="Shape 15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But this talk is about APL in the field of bioinformatics. First, let me stress that I'm no biologist, and I only discovered this fascinating field via the annual Dyalog problem competition, where such problems appear on a regular basis, for example in 2017. And hot off the press, the '22 edition, just launched, appears to have a couple, too. Coincidence?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7" name="Shape 16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Wikipedia has the following definition.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5" name="Shape 17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But in our context, a DNA-string is just a vector</a:t>
            </a:r>
          </a:p>
          <a:p>
            <a:pPr/>
            <a:r>
              <a:t>As such a rich seam to mine if you're interested in exploring APL as a tool for problem solving</a:t>
            </a:r>
          </a:p>
          <a:p>
            <a:pPr/>
            <a:r>
              <a:t>As an added bonus, you'll definitely learn some biology, too!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2" name="Shape 18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bioinformatics problems that occasionally appear in Dyalog's competitions are borrowed from, or inspired by, Project Rosalind, a sprawling problem collection. Here's my home screen showing in green text some of the problems I've managed to solve so far. Note also the "correct ratio" coloured bar -- it gives a broad indication of the difficulty of the problem, as does the "solved by" number.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0" name="Shape 19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You can find it on rosalind.info.</a:t>
            </a:r>
          </a:p>
          <a:p>
            <a:pPr/>
            <a:r>
              <a:t>The way it works is that you pick a problem and randomised test data. You apply your solution in a language of your choice and upload your results. You'll get a thumbs up or down. </a:t>
            </a:r>
          </a:p>
          <a:p>
            <a:pPr/>
            <a:r>
              <a:t>Some of the problems are proper hard. Start off on the ones that have a green solution ratio.</a:t>
            </a:r>
          </a:p>
          <a:p>
            <a:pPr/>
            <a:r>
              <a:t>Some problems also require significant compute investment -- note that there is a 5 min cutoff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8" name="Shape 19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Today, I'll try to show code that's clear and obvious. Squeezing top performance out of Dyalog is a bit of a dark art, and whilst clarity is my main aim, I'll try also to highlight how different approaches compare in terms of efficiency. I'm using the last 18.2 beta -- I've not had a chance to update to the actual just released 18.2 yet. And -- as always -- I'm on a low-end, aging Mac.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11" name="Shape 21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 let's try solving a few of these kinds of problems, starting with Problem 6 from the 2017 Dyalog competition, and then move on to a couple of actual Rosalind problems.</a:t>
            </a:r>
          </a:p>
          <a:p>
            <a:pPr/>
          </a:p>
          <a:p>
            <a:pPr/>
            <a:r>
              <a:t>We're asked to write a function that returns the kmers of a string for a given size -- all possible substrings of length k. And we're skipping the requirement to return empty if k&gt;data length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32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View of beach and sea from a grassy sand dune"/>
          <p:cNvSpPr/>
          <p:nvPr>
            <p:ph type="pic" idx="21"/>
          </p:nvPr>
        </p:nvSpPr>
        <p:spPr>
          <a:xfrm>
            <a:off x="-50800" y="-1270000"/>
            <a:ext cx="24485600" cy="163237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View of beach and sea from a grassy sand dune"/>
          <p:cNvSpPr/>
          <p:nvPr>
            <p:ph type="pic" idx="21"/>
          </p:nvPr>
        </p:nvSpPr>
        <p:spPr>
          <a:xfrm>
            <a:off x="3125968" y="-393700"/>
            <a:ext cx="18135601" cy="12090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Heron flying low over a beach with a short fence in the foreground"/>
          <p:cNvSpPr/>
          <p:nvPr>
            <p:ph type="pic" sz="half" idx="21"/>
          </p:nvPr>
        </p:nvSpPr>
        <p:spPr>
          <a:xfrm>
            <a:off x="12827000" y="952500"/>
            <a:ext cx="114681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andy path between two hills leading to the ocean"/>
          <p:cNvSpPr/>
          <p:nvPr>
            <p:ph type="pic" sz="half" idx="21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andy path between two hills leading to the ocean"/>
          <p:cNvSpPr/>
          <p:nvPr>
            <p:ph type="pic" sz="quarter" idx="21"/>
          </p:nvPr>
        </p:nvSpPr>
        <p:spPr>
          <a:xfrm>
            <a:off x="15300325" y="7048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Heron flying low over a beach with a short fence in the foreground"/>
          <p:cNvSpPr/>
          <p:nvPr>
            <p:ph type="pic" sz="quarter" idx="22"/>
          </p:nvPr>
        </p:nvSpPr>
        <p:spPr>
          <a:xfrm>
            <a:off x="15760700" y="863600"/>
            <a:ext cx="7404100" cy="740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View of beach and sea from a grassy sand dune"/>
          <p:cNvSpPr/>
          <p:nvPr>
            <p:ph type="pic" idx="23"/>
          </p:nvPr>
        </p:nvSpPr>
        <p:spPr>
          <a:xfrm>
            <a:off x="-9906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xpqz.github.io/learnapl" TargetMode="External"/><Relationship Id="rId4" Type="http://schemas.openxmlformats.org/officeDocument/2006/relationships/hyperlink" Target="http://xpqz.github.io/cultivations" TargetMode="External"/><Relationship Id="rId5" Type="http://schemas.openxmlformats.org/officeDocument/2006/relationships/hyperlink" Target="http://xpqz.github.io/kbook" TargetMode="Externa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rosalind.info" TargetMode="Externa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What the APL is a k-mer?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What the APL is a k-mer?</a:t>
            </a:r>
          </a:p>
        </p:txBody>
      </p:sp>
      <p:sp>
        <p:nvSpPr>
          <p:cNvPr id="120" name="Stefan Kruger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Stefan Kruger</a:t>
            </a:r>
          </a:p>
        </p:txBody>
      </p:sp>
      <p:grpSp>
        <p:nvGrpSpPr>
          <p:cNvPr id="123" name="Group"/>
          <p:cNvGrpSpPr/>
          <p:nvPr/>
        </p:nvGrpSpPr>
        <p:grpSpPr>
          <a:xfrm>
            <a:off x="384510" y="11739995"/>
            <a:ext cx="1270001" cy="2159001"/>
            <a:chOff x="0" y="0"/>
            <a:chExt cx="1270000" cy="2159000"/>
          </a:xfrm>
        </p:grpSpPr>
        <p:sp>
          <p:nvSpPr>
            <p:cNvPr id="121" name="Rounded Rectangle"/>
            <p:cNvSpPr/>
            <p:nvPr/>
          </p:nvSpPr>
          <p:spPr>
            <a:xfrm>
              <a:off x="0" y="335088"/>
              <a:ext cx="1270000" cy="1270001"/>
            </a:xfrm>
            <a:prstGeom prst="roundRect">
              <a:avLst>
                <a:gd name="adj" fmla="val 15000"/>
              </a:avLst>
            </a:prstGeom>
            <a:solidFill>
              <a:srgbClr val="F88A3A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b="0"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22" name="⍨"/>
            <p:cNvSpPr txBox="1"/>
            <p:nvPr/>
          </p:nvSpPr>
          <p:spPr>
            <a:xfrm>
              <a:off x="124459" y="-1"/>
              <a:ext cx="1021081" cy="2159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0" sz="11900">
                  <a:solidFill>
                    <a:srgbClr val="FFFCFF"/>
                  </a:solidFill>
                  <a:latin typeface="APL385 Unicode"/>
                  <a:ea typeface="APL385 Unicode"/>
                  <a:cs typeface="APL385 Unicode"/>
                  <a:sym typeface="APL385 Unicode"/>
                </a:defRPr>
              </a:lvl1pPr>
            </a:lstStyle>
            <a:p>
              <a:pPr/>
              <a:r>
                <a:t>⍨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xpqz.github.io/learnapl…"/>
          <p:cNvSpPr txBox="1"/>
          <p:nvPr/>
        </p:nvSpPr>
        <p:spPr>
          <a:xfrm>
            <a:off x="8542401" y="5069238"/>
            <a:ext cx="7299199" cy="35775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4500"/>
            </a:pPr>
            <a:r>
              <a:rPr u="sng">
                <a:hlinkClick r:id="rId3" invalidUrl="" action="" tgtFrame="" tooltip="" history="1" highlightClick="0" endSnd="0"/>
              </a:rPr>
              <a:t>xpqz.github.io/learnapl</a:t>
            </a:r>
          </a:p>
          <a:p>
            <a:pPr algn="l">
              <a:defRPr sz="4500"/>
            </a:pPr>
          </a:p>
          <a:p>
            <a:pPr algn="l">
              <a:defRPr sz="4500"/>
            </a:pPr>
            <a:r>
              <a:rPr u="sng">
                <a:hlinkClick r:id="rId4" invalidUrl="" action="" tgtFrame="" tooltip="" history="1" highlightClick="0" endSnd="0"/>
              </a:rPr>
              <a:t>xpqz.github.io/cultivations</a:t>
            </a:r>
          </a:p>
          <a:p>
            <a:pPr algn="l">
              <a:defRPr sz="4500"/>
            </a:pPr>
          </a:p>
          <a:p>
            <a:pPr algn="l">
              <a:defRPr sz="4500"/>
            </a:pPr>
            <a:r>
              <a:rPr u="sng">
                <a:hlinkClick r:id="rId5" invalidUrl="" action="" tgtFrame="" tooltip="" history="1" highlightClick="0" endSnd="0"/>
              </a:rPr>
              <a:t>xpqz.github.io/kbook</a:t>
            </a:r>
          </a:p>
        </p:txBody>
      </p:sp>
      <p:sp>
        <p:nvSpPr>
          <p:cNvPr id="128" name="I write stuff on array languages"/>
          <p:cNvSpPr txBox="1"/>
          <p:nvPr>
            <p:ph type="ctrTitle"/>
          </p:nvPr>
        </p:nvSpPr>
        <p:spPr>
          <a:xfrm>
            <a:off x="1778000" y="608391"/>
            <a:ext cx="20828000" cy="1906587"/>
          </a:xfrm>
          <a:prstGeom prst="rect">
            <a:avLst/>
          </a:prstGeom>
        </p:spPr>
        <p:txBody>
          <a:bodyPr/>
          <a:lstStyle/>
          <a:p>
            <a:pPr/>
            <a:r>
              <a:t>I write stuff on array languages</a:t>
            </a:r>
          </a:p>
        </p:txBody>
      </p:sp>
      <p:grpSp>
        <p:nvGrpSpPr>
          <p:cNvPr id="131" name="Group"/>
          <p:cNvGrpSpPr/>
          <p:nvPr/>
        </p:nvGrpSpPr>
        <p:grpSpPr>
          <a:xfrm>
            <a:off x="7890026" y="6540499"/>
            <a:ext cx="612663" cy="787401"/>
            <a:chOff x="0" y="0"/>
            <a:chExt cx="612662" cy="787400"/>
          </a:xfrm>
        </p:grpSpPr>
        <p:sp>
          <p:nvSpPr>
            <p:cNvPr id="129" name="Rounded Rectangle"/>
            <p:cNvSpPr/>
            <p:nvPr/>
          </p:nvSpPr>
          <p:spPr>
            <a:xfrm>
              <a:off x="0" y="87368"/>
              <a:ext cx="612663" cy="612664"/>
            </a:xfrm>
            <a:prstGeom prst="roundRect">
              <a:avLst>
                <a:gd name="adj" fmla="val 15000"/>
              </a:avLst>
            </a:prstGeom>
            <a:solidFill>
              <a:srgbClr val="F88A3A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b="0"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30" name="⍣"/>
            <p:cNvSpPr txBox="1"/>
            <p:nvPr/>
          </p:nvSpPr>
          <p:spPr>
            <a:xfrm>
              <a:off x="96781" y="-1"/>
              <a:ext cx="419101" cy="787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0" sz="4000">
                  <a:solidFill>
                    <a:srgbClr val="FFFCFF"/>
                  </a:solidFill>
                  <a:latin typeface="APL385 Unicode"/>
                  <a:ea typeface="APL385 Unicode"/>
                  <a:cs typeface="APL385 Unicode"/>
                  <a:sym typeface="APL385 Unicode"/>
                </a:defRPr>
              </a:lvl1pPr>
            </a:lstStyle>
            <a:p>
              <a:pPr/>
              <a:r>
                <a:t>⍣</a:t>
              </a:r>
            </a:p>
          </p:txBody>
        </p:sp>
      </p:grpSp>
      <p:grpSp>
        <p:nvGrpSpPr>
          <p:cNvPr id="134" name="Group"/>
          <p:cNvGrpSpPr/>
          <p:nvPr/>
        </p:nvGrpSpPr>
        <p:grpSpPr>
          <a:xfrm>
            <a:off x="7875141" y="5139951"/>
            <a:ext cx="612663" cy="787401"/>
            <a:chOff x="0" y="0"/>
            <a:chExt cx="612662" cy="787400"/>
          </a:xfrm>
        </p:grpSpPr>
        <p:sp>
          <p:nvSpPr>
            <p:cNvPr id="132" name="Rounded Rectangle"/>
            <p:cNvSpPr/>
            <p:nvPr/>
          </p:nvSpPr>
          <p:spPr>
            <a:xfrm>
              <a:off x="0" y="87368"/>
              <a:ext cx="612663" cy="612664"/>
            </a:xfrm>
            <a:prstGeom prst="roundRect">
              <a:avLst>
                <a:gd name="adj" fmla="val 15000"/>
              </a:avLst>
            </a:prstGeom>
            <a:solidFill>
              <a:srgbClr val="F88A3A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b="0"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33" name="⍨"/>
            <p:cNvSpPr txBox="1"/>
            <p:nvPr/>
          </p:nvSpPr>
          <p:spPr>
            <a:xfrm>
              <a:off x="96781" y="-1"/>
              <a:ext cx="419101" cy="787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0" sz="4000">
                  <a:solidFill>
                    <a:srgbClr val="FFFCFF"/>
                  </a:solidFill>
                  <a:latin typeface="APL385 Unicode"/>
                  <a:ea typeface="APL385 Unicode"/>
                  <a:cs typeface="APL385 Unicode"/>
                  <a:sym typeface="APL385 Unicode"/>
                </a:defRPr>
              </a:lvl1pPr>
            </a:lstStyle>
            <a:p>
              <a:pPr/>
              <a:r>
                <a:t>⍨</a:t>
              </a:r>
            </a:p>
          </p:txBody>
        </p:sp>
      </p:grpSp>
      <p:grpSp>
        <p:nvGrpSpPr>
          <p:cNvPr id="137" name="Group"/>
          <p:cNvGrpSpPr/>
          <p:nvPr/>
        </p:nvGrpSpPr>
        <p:grpSpPr>
          <a:xfrm>
            <a:off x="7890026" y="8017168"/>
            <a:ext cx="612663" cy="612664"/>
            <a:chOff x="0" y="0"/>
            <a:chExt cx="612662" cy="612662"/>
          </a:xfrm>
        </p:grpSpPr>
        <p:sp>
          <p:nvSpPr>
            <p:cNvPr id="135" name="Rounded Rectangle"/>
            <p:cNvSpPr/>
            <p:nvPr/>
          </p:nvSpPr>
          <p:spPr>
            <a:xfrm>
              <a:off x="0" y="0"/>
              <a:ext cx="612663" cy="612663"/>
            </a:xfrm>
            <a:prstGeom prst="roundRect">
              <a:avLst>
                <a:gd name="adj" fmla="val 15000"/>
              </a:avLst>
            </a:prstGeom>
            <a:solidFill>
              <a:srgbClr val="3D9CE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b="0" sz="3200">
                  <a:solidFill>
                    <a:srgbClr val="FFFCFF"/>
                  </a:solidFill>
                  <a:latin typeface="Chalkboard SE Regular"/>
                  <a:ea typeface="Chalkboard SE Regular"/>
                  <a:cs typeface="Chalkboard SE Regular"/>
                  <a:sym typeface="Chalkboard SE Regular"/>
                </a:defRPr>
              </a:pPr>
            </a:p>
          </p:txBody>
        </p:sp>
        <p:sp>
          <p:nvSpPr>
            <p:cNvPr id="136" name="k"/>
            <p:cNvSpPr txBox="1"/>
            <p:nvPr/>
          </p:nvSpPr>
          <p:spPr>
            <a:xfrm>
              <a:off x="151073" y="1531"/>
              <a:ext cx="310516" cy="609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0">
                  <a:solidFill>
                    <a:srgbClr val="FFFCFF"/>
                  </a:solidFill>
                  <a:latin typeface="Luminari"/>
                  <a:ea typeface="Luminari"/>
                  <a:cs typeface="Luminari"/>
                  <a:sym typeface="Luminari"/>
                </a:defRPr>
              </a:lvl1pPr>
            </a:lstStyle>
            <a:p>
              <a:pPr/>
              <a:r>
                <a:t>k</a:t>
              </a:r>
            </a:p>
          </p:txBody>
        </p:sp>
      </p:grpSp>
      <p:grpSp>
        <p:nvGrpSpPr>
          <p:cNvPr id="140" name="Group"/>
          <p:cNvGrpSpPr/>
          <p:nvPr/>
        </p:nvGrpSpPr>
        <p:grpSpPr>
          <a:xfrm>
            <a:off x="384510" y="11739995"/>
            <a:ext cx="1270001" cy="2159001"/>
            <a:chOff x="0" y="0"/>
            <a:chExt cx="1270000" cy="2159000"/>
          </a:xfrm>
        </p:grpSpPr>
        <p:sp>
          <p:nvSpPr>
            <p:cNvPr id="138" name="Rounded Rectangle"/>
            <p:cNvSpPr/>
            <p:nvPr/>
          </p:nvSpPr>
          <p:spPr>
            <a:xfrm>
              <a:off x="0" y="335088"/>
              <a:ext cx="1270000" cy="1270001"/>
            </a:xfrm>
            <a:prstGeom prst="roundRect">
              <a:avLst>
                <a:gd name="adj" fmla="val 15000"/>
              </a:avLst>
            </a:prstGeom>
            <a:solidFill>
              <a:srgbClr val="F88A3A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b="0"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39" name="⍨"/>
            <p:cNvSpPr txBox="1"/>
            <p:nvPr/>
          </p:nvSpPr>
          <p:spPr>
            <a:xfrm>
              <a:off x="124459" y="-1"/>
              <a:ext cx="1021081" cy="2159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0" sz="11900">
                  <a:solidFill>
                    <a:srgbClr val="FFFCFF"/>
                  </a:solidFill>
                  <a:latin typeface="APL385 Unicode"/>
                  <a:ea typeface="APL385 Unicode"/>
                  <a:cs typeface="APL385 Unicode"/>
                  <a:sym typeface="APL385 Unicode"/>
                </a:defRPr>
              </a:lvl1pPr>
            </a:lstStyle>
            <a:p>
              <a:pPr/>
              <a:r>
                <a:t>⍨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Screenshot 2022-03-02 at 08.25.34.png" descr="Screenshot 2022-03-02 at 08.25.34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937000" y="323850"/>
            <a:ext cx="16510000" cy="13068300"/>
          </a:xfrm>
          <a:prstGeom prst="rect">
            <a:avLst/>
          </a:prstGeom>
          <a:ln w="12700">
            <a:miter lim="400000"/>
          </a:ln>
        </p:spPr>
      </p:pic>
      <p:sp>
        <p:nvSpPr>
          <p:cNvPr id="145" name="?????"/>
          <p:cNvSpPr txBox="1"/>
          <p:nvPr/>
        </p:nvSpPr>
        <p:spPr>
          <a:xfrm>
            <a:off x="9659536" y="3772629"/>
            <a:ext cx="1173481" cy="560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A2922"/>
                </a:solidFill>
              </a:defRPr>
            </a:lvl1pPr>
          </a:lstStyle>
          <a:p>
            <a:pPr/>
            <a:r>
              <a:t>?????</a:t>
            </a:r>
          </a:p>
        </p:txBody>
      </p:sp>
      <p:grpSp>
        <p:nvGrpSpPr>
          <p:cNvPr id="152" name="Group"/>
          <p:cNvGrpSpPr/>
          <p:nvPr/>
        </p:nvGrpSpPr>
        <p:grpSpPr>
          <a:xfrm>
            <a:off x="2217159" y="8853008"/>
            <a:ext cx="2045908" cy="1495234"/>
            <a:chOff x="-38099" y="-176367"/>
            <a:chExt cx="2045906" cy="1495233"/>
          </a:xfrm>
        </p:grpSpPr>
        <p:pic>
          <p:nvPicPr>
            <p:cNvPr id="146" name="Line Line" descr="Line Lin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-38100" y="-176368"/>
              <a:ext cx="2045907" cy="352235"/>
            </a:xfrm>
            <a:prstGeom prst="rect">
              <a:avLst/>
            </a:prstGeom>
            <a:effectLst/>
          </p:spPr>
        </p:pic>
        <p:pic>
          <p:nvPicPr>
            <p:cNvPr id="148" name="Line Line" descr="Line Lin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-38100" y="329912"/>
              <a:ext cx="2045907" cy="352235"/>
            </a:xfrm>
            <a:prstGeom prst="rect">
              <a:avLst/>
            </a:prstGeom>
            <a:effectLst/>
          </p:spPr>
        </p:pic>
        <p:pic>
          <p:nvPicPr>
            <p:cNvPr id="150" name="Line Line" descr="Line Lin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-38100" y="966632"/>
              <a:ext cx="2045907" cy="352235"/>
            </a:xfrm>
            <a:prstGeom prst="rect">
              <a:avLst/>
            </a:prstGeom>
            <a:effectLst/>
          </p:spPr>
        </p:pic>
      </p:grpSp>
      <p:grpSp>
        <p:nvGrpSpPr>
          <p:cNvPr id="155" name="Group"/>
          <p:cNvGrpSpPr/>
          <p:nvPr/>
        </p:nvGrpSpPr>
        <p:grpSpPr>
          <a:xfrm>
            <a:off x="384510" y="11739995"/>
            <a:ext cx="1270001" cy="2159001"/>
            <a:chOff x="0" y="0"/>
            <a:chExt cx="1270000" cy="2159000"/>
          </a:xfrm>
        </p:grpSpPr>
        <p:sp>
          <p:nvSpPr>
            <p:cNvPr id="153" name="Rounded Rectangle"/>
            <p:cNvSpPr/>
            <p:nvPr/>
          </p:nvSpPr>
          <p:spPr>
            <a:xfrm>
              <a:off x="0" y="335088"/>
              <a:ext cx="1270000" cy="1270001"/>
            </a:xfrm>
            <a:prstGeom prst="roundRect">
              <a:avLst>
                <a:gd name="adj" fmla="val 15000"/>
              </a:avLst>
            </a:prstGeom>
            <a:solidFill>
              <a:srgbClr val="F88A3A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b="0"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54" name="⍨"/>
            <p:cNvSpPr txBox="1"/>
            <p:nvPr/>
          </p:nvSpPr>
          <p:spPr>
            <a:xfrm>
              <a:off x="124459" y="-1"/>
              <a:ext cx="1021081" cy="2159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0" sz="11900">
                  <a:solidFill>
                    <a:srgbClr val="FFFCFF"/>
                  </a:solidFill>
                  <a:latin typeface="APL385 Unicode"/>
                  <a:ea typeface="APL385 Unicode"/>
                  <a:cs typeface="APL385 Unicode"/>
                  <a:sym typeface="APL385 Unicode"/>
                </a:defRPr>
              </a:lvl1pPr>
            </a:lstStyle>
            <a:p>
              <a:pPr/>
              <a:r>
                <a:t>⍨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5" grpId="1"/>
      <p:bldP build="whole" bldLvl="1" animBg="1" rev="0" advAuto="0" spid="152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Bioinformatics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Bioinformatics?</a:t>
            </a:r>
          </a:p>
        </p:txBody>
      </p:sp>
      <p:grpSp>
        <p:nvGrpSpPr>
          <p:cNvPr id="162" name="Group"/>
          <p:cNvGrpSpPr/>
          <p:nvPr/>
        </p:nvGrpSpPr>
        <p:grpSpPr>
          <a:xfrm>
            <a:off x="384510" y="11739995"/>
            <a:ext cx="1270001" cy="2159001"/>
            <a:chOff x="0" y="0"/>
            <a:chExt cx="1270000" cy="2159000"/>
          </a:xfrm>
        </p:grpSpPr>
        <p:sp>
          <p:nvSpPr>
            <p:cNvPr id="160" name="Rounded Rectangle"/>
            <p:cNvSpPr/>
            <p:nvPr/>
          </p:nvSpPr>
          <p:spPr>
            <a:xfrm>
              <a:off x="0" y="335088"/>
              <a:ext cx="1270000" cy="1270001"/>
            </a:xfrm>
            <a:prstGeom prst="roundRect">
              <a:avLst>
                <a:gd name="adj" fmla="val 15000"/>
              </a:avLst>
            </a:prstGeom>
            <a:solidFill>
              <a:srgbClr val="F88A3A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b="0"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61" name="⍨"/>
            <p:cNvSpPr txBox="1"/>
            <p:nvPr/>
          </p:nvSpPr>
          <p:spPr>
            <a:xfrm>
              <a:off x="124459" y="-1"/>
              <a:ext cx="1021081" cy="2159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0" sz="11900">
                  <a:solidFill>
                    <a:srgbClr val="FFFCFF"/>
                  </a:solidFill>
                  <a:latin typeface="APL385 Unicode"/>
                  <a:ea typeface="APL385 Unicode"/>
                  <a:cs typeface="APL385 Unicode"/>
                  <a:sym typeface="APL385 Unicode"/>
                </a:defRPr>
              </a:lvl1pPr>
            </a:lstStyle>
            <a:p>
              <a:pPr/>
              <a:r>
                <a:t>⍨</a:t>
              </a:r>
            </a:p>
          </p:txBody>
        </p:sp>
      </p:grpSp>
      <p:sp>
        <p:nvSpPr>
          <p:cNvPr id="163" name="Computational and statistical analysis to decipher biology from genome sequences and related data, including both DNA and RNA sequence as well as other &quot;post-genomic&quot; data"/>
          <p:cNvSpPr txBox="1"/>
          <p:nvPr/>
        </p:nvSpPr>
        <p:spPr>
          <a:xfrm>
            <a:off x="3464721" y="4719385"/>
            <a:ext cx="19148604" cy="4277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lnSpc>
                <a:spcPct val="117999"/>
              </a:lnSpc>
              <a:defRPr b="0" sz="6100"/>
            </a:lvl1pPr>
          </a:lstStyle>
          <a:p>
            <a:pPr/>
            <a:r>
              <a:t>Computational and statistical analysis to decipher biology from genome sequences and related data, including both DNA and RNA sequence as well as other "post-genomic" data</a:t>
            </a:r>
          </a:p>
        </p:txBody>
      </p:sp>
      <p:sp>
        <p:nvSpPr>
          <p:cNvPr id="164" name="“"/>
          <p:cNvSpPr txBox="1"/>
          <p:nvPr/>
        </p:nvSpPr>
        <p:spPr>
          <a:xfrm>
            <a:off x="1803430" y="3440667"/>
            <a:ext cx="1472605" cy="35979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100"/>
            </a:lvl1pPr>
          </a:lstStyle>
          <a:p>
            <a:pPr/>
            <a:r>
              <a:t>“</a:t>
            </a:r>
          </a:p>
        </p:txBody>
      </p:sp>
      <p:sp>
        <p:nvSpPr>
          <p:cNvPr id="165" name="Wikipedia"/>
          <p:cNvSpPr txBox="1"/>
          <p:nvPr/>
        </p:nvSpPr>
        <p:spPr>
          <a:xfrm>
            <a:off x="17644793" y="9001962"/>
            <a:ext cx="3006129" cy="845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i="1" sz="4900"/>
            </a:lvl1pPr>
          </a:lstStyle>
          <a:p>
            <a:pPr/>
            <a:r>
              <a:t>Wikipedia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Bioinformatics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Bioinformatics?</a:t>
            </a:r>
          </a:p>
        </p:txBody>
      </p:sp>
      <p:sp>
        <p:nvSpPr>
          <p:cNvPr id="170" name="A DNA-string is just a vector..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DNA-string is just a vector...</a:t>
            </a:r>
          </a:p>
          <a:p>
            <a:pPr/>
            <a:r>
              <a:t>A field ideally suited to learning APL! </a:t>
            </a:r>
          </a:p>
          <a:p>
            <a:pPr/>
            <a:r>
              <a:t>...even if you don't know your k-mers from your spliced motifs</a:t>
            </a:r>
          </a:p>
        </p:txBody>
      </p:sp>
      <p:grpSp>
        <p:nvGrpSpPr>
          <p:cNvPr id="173" name="Group"/>
          <p:cNvGrpSpPr/>
          <p:nvPr/>
        </p:nvGrpSpPr>
        <p:grpSpPr>
          <a:xfrm>
            <a:off x="384510" y="11739995"/>
            <a:ext cx="1270001" cy="2159001"/>
            <a:chOff x="0" y="0"/>
            <a:chExt cx="1270000" cy="2159000"/>
          </a:xfrm>
        </p:grpSpPr>
        <p:sp>
          <p:nvSpPr>
            <p:cNvPr id="171" name="Rounded Rectangle"/>
            <p:cNvSpPr/>
            <p:nvPr/>
          </p:nvSpPr>
          <p:spPr>
            <a:xfrm>
              <a:off x="0" y="335088"/>
              <a:ext cx="1270000" cy="1270001"/>
            </a:xfrm>
            <a:prstGeom prst="roundRect">
              <a:avLst>
                <a:gd name="adj" fmla="val 15000"/>
              </a:avLst>
            </a:prstGeom>
            <a:solidFill>
              <a:srgbClr val="F88A3A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b="0"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72" name="⍨"/>
            <p:cNvSpPr txBox="1"/>
            <p:nvPr/>
          </p:nvSpPr>
          <p:spPr>
            <a:xfrm>
              <a:off x="124459" y="-1"/>
              <a:ext cx="1021081" cy="2159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0" sz="11900">
                  <a:solidFill>
                    <a:srgbClr val="FFFCFF"/>
                  </a:solidFill>
                  <a:latin typeface="APL385 Unicode"/>
                  <a:ea typeface="APL385 Unicode"/>
                  <a:cs typeface="APL385 Unicode"/>
                  <a:sym typeface="APL385 Unicode"/>
                </a:defRPr>
              </a:lvl1pPr>
            </a:lstStyle>
            <a:p>
              <a:pPr/>
              <a:r>
                <a:t>⍨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7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roup"/>
          <p:cNvGrpSpPr/>
          <p:nvPr/>
        </p:nvGrpSpPr>
        <p:grpSpPr>
          <a:xfrm>
            <a:off x="384510" y="11739995"/>
            <a:ext cx="1270001" cy="2159001"/>
            <a:chOff x="0" y="0"/>
            <a:chExt cx="1270000" cy="2159000"/>
          </a:xfrm>
        </p:grpSpPr>
        <p:sp>
          <p:nvSpPr>
            <p:cNvPr id="177" name="Rounded Rectangle"/>
            <p:cNvSpPr/>
            <p:nvPr/>
          </p:nvSpPr>
          <p:spPr>
            <a:xfrm>
              <a:off x="0" y="335088"/>
              <a:ext cx="1270000" cy="1270001"/>
            </a:xfrm>
            <a:prstGeom prst="roundRect">
              <a:avLst>
                <a:gd name="adj" fmla="val 15000"/>
              </a:avLst>
            </a:prstGeom>
            <a:solidFill>
              <a:srgbClr val="F88A3A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b="0"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78" name="⍨"/>
            <p:cNvSpPr txBox="1"/>
            <p:nvPr/>
          </p:nvSpPr>
          <p:spPr>
            <a:xfrm>
              <a:off x="124459" y="-1"/>
              <a:ext cx="1021081" cy="2159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0" sz="11900">
                  <a:solidFill>
                    <a:srgbClr val="FFFCFF"/>
                  </a:solidFill>
                  <a:latin typeface="APL385 Unicode"/>
                  <a:ea typeface="APL385 Unicode"/>
                  <a:cs typeface="APL385 Unicode"/>
                  <a:sym typeface="APL385 Unicode"/>
                </a:defRPr>
              </a:lvl1pPr>
            </a:lstStyle>
            <a:p>
              <a:pPr/>
              <a:r>
                <a:t>⍨</a:t>
              </a:r>
            </a:p>
          </p:txBody>
        </p:sp>
      </p:grpSp>
      <p:pic>
        <p:nvPicPr>
          <p:cNvPr id="180" name="Screenshot 2022-03-02 at 09.32.46.png" descr="Screenshot 2022-03-02 at 09.32.46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254905" y="-1"/>
            <a:ext cx="17874190" cy="13716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roject Rosalin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Project Rosalind</a:t>
            </a:r>
          </a:p>
        </p:txBody>
      </p:sp>
      <p:sp>
        <p:nvSpPr>
          <p:cNvPr id="185" name="Bioinformatics problem collection: rosalind.info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Bioinformatics problem collection: </a:t>
            </a:r>
            <a:r>
              <a:rPr u="sng">
                <a:hlinkClick r:id="rId3" invalidUrl="" action="" tgtFrame="" tooltip="" history="1" highlightClick="0" endSnd="0"/>
              </a:rPr>
              <a:t>rosalind.info</a:t>
            </a:r>
          </a:p>
          <a:p>
            <a:pPr/>
            <a:r>
              <a:t>Automated results check; language independent </a:t>
            </a:r>
          </a:p>
          <a:p>
            <a:pPr/>
            <a:r>
              <a:t>No walk-over, but solution ratios indicate difficulty</a:t>
            </a:r>
          </a:p>
          <a:p>
            <a:pPr/>
            <a:r>
              <a:t>Also: strict 5 min time limit, including data download and result upload</a:t>
            </a:r>
          </a:p>
        </p:txBody>
      </p:sp>
      <p:grpSp>
        <p:nvGrpSpPr>
          <p:cNvPr id="188" name="Group"/>
          <p:cNvGrpSpPr/>
          <p:nvPr/>
        </p:nvGrpSpPr>
        <p:grpSpPr>
          <a:xfrm>
            <a:off x="384510" y="11739995"/>
            <a:ext cx="1270001" cy="2159001"/>
            <a:chOff x="0" y="0"/>
            <a:chExt cx="1270000" cy="2159000"/>
          </a:xfrm>
        </p:grpSpPr>
        <p:sp>
          <p:nvSpPr>
            <p:cNvPr id="186" name="Rounded Rectangle"/>
            <p:cNvSpPr/>
            <p:nvPr/>
          </p:nvSpPr>
          <p:spPr>
            <a:xfrm>
              <a:off x="0" y="335088"/>
              <a:ext cx="1270000" cy="1270001"/>
            </a:xfrm>
            <a:prstGeom prst="roundRect">
              <a:avLst>
                <a:gd name="adj" fmla="val 15000"/>
              </a:avLst>
            </a:prstGeom>
            <a:solidFill>
              <a:srgbClr val="F88A3A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b="0"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87" name="⍨"/>
            <p:cNvSpPr txBox="1"/>
            <p:nvPr/>
          </p:nvSpPr>
          <p:spPr>
            <a:xfrm>
              <a:off x="124459" y="-1"/>
              <a:ext cx="1021081" cy="2159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0" sz="11900">
                  <a:solidFill>
                    <a:srgbClr val="FFFCFF"/>
                  </a:solidFill>
                  <a:latin typeface="APL385 Unicode"/>
                  <a:ea typeface="APL385 Unicode"/>
                  <a:cs typeface="APL385 Unicode"/>
                  <a:sym typeface="APL385 Unicode"/>
                </a:defRPr>
              </a:lvl1pPr>
            </a:lstStyle>
            <a:p>
              <a:pPr/>
              <a:r>
                <a:t>⍨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8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Writing good AP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Writing good APL</a:t>
            </a:r>
          </a:p>
        </p:txBody>
      </p:sp>
      <p:sp>
        <p:nvSpPr>
          <p:cNvPr id="193" name="Clarity &gt; efficiency, where oppose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Clarity &gt; efficiency, where opposed </a:t>
            </a:r>
          </a:p>
          <a:p>
            <a:pPr/>
            <a:r>
              <a:t>Actual performance can depend on Dyalog version and actual processor features</a:t>
            </a:r>
          </a:p>
        </p:txBody>
      </p:sp>
      <p:grpSp>
        <p:nvGrpSpPr>
          <p:cNvPr id="196" name="Group"/>
          <p:cNvGrpSpPr/>
          <p:nvPr/>
        </p:nvGrpSpPr>
        <p:grpSpPr>
          <a:xfrm>
            <a:off x="384510" y="11739995"/>
            <a:ext cx="1270001" cy="2159001"/>
            <a:chOff x="0" y="0"/>
            <a:chExt cx="1270000" cy="2159000"/>
          </a:xfrm>
        </p:grpSpPr>
        <p:sp>
          <p:nvSpPr>
            <p:cNvPr id="194" name="Rounded Rectangle"/>
            <p:cNvSpPr/>
            <p:nvPr/>
          </p:nvSpPr>
          <p:spPr>
            <a:xfrm>
              <a:off x="0" y="335088"/>
              <a:ext cx="1270000" cy="1270001"/>
            </a:xfrm>
            <a:prstGeom prst="roundRect">
              <a:avLst>
                <a:gd name="adj" fmla="val 15000"/>
              </a:avLst>
            </a:prstGeom>
            <a:solidFill>
              <a:srgbClr val="F88A3A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b="0"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95" name="⍨"/>
            <p:cNvSpPr txBox="1"/>
            <p:nvPr/>
          </p:nvSpPr>
          <p:spPr>
            <a:xfrm>
              <a:off x="124459" y="-1"/>
              <a:ext cx="1021081" cy="2159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0" sz="11900">
                  <a:solidFill>
                    <a:srgbClr val="FFFCFF"/>
                  </a:solidFill>
                  <a:latin typeface="APL385 Unicode"/>
                  <a:ea typeface="APL385 Unicode"/>
                  <a:cs typeface="APL385 Unicode"/>
                  <a:sym typeface="APL385 Unicode"/>
                </a:defRPr>
              </a:lvl1pPr>
            </a:lstStyle>
            <a:p>
              <a:pPr/>
              <a:r>
                <a:t>⍨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9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Screenshot 2022-02-28 at 11.17.44.png" descr="Screenshot 2022-02-28 at 11.17.44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42563" y="1009044"/>
            <a:ext cx="23026312" cy="7178685"/>
          </a:xfrm>
          <a:prstGeom prst="rect">
            <a:avLst/>
          </a:prstGeom>
          <a:ln w="12700">
            <a:miter lim="400000"/>
          </a:ln>
        </p:spPr>
      </p:pic>
      <p:sp>
        <p:nvSpPr>
          <p:cNvPr id="201" name="https://problems.tryapl.org/psets/2017.html?goto=P6_k_mers"/>
          <p:cNvSpPr txBox="1"/>
          <p:nvPr/>
        </p:nvSpPr>
        <p:spPr>
          <a:xfrm>
            <a:off x="1571721" y="9683638"/>
            <a:ext cx="11275315" cy="560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https://problems.tryapl.org/psets/2017.html?goto=P6_k_mers</a:t>
            </a:r>
          </a:p>
        </p:txBody>
      </p:sp>
      <p:grpSp>
        <p:nvGrpSpPr>
          <p:cNvPr id="204" name="Group"/>
          <p:cNvGrpSpPr/>
          <p:nvPr/>
        </p:nvGrpSpPr>
        <p:grpSpPr>
          <a:xfrm>
            <a:off x="384510" y="11739995"/>
            <a:ext cx="1270001" cy="2159001"/>
            <a:chOff x="0" y="0"/>
            <a:chExt cx="1270000" cy="2159000"/>
          </a:xfrm>
        </p:grpSpPr>
        <p:sp>
          <p:nvSpPr>
            <p:cNvPr id="202" name="Rounded Rectangle"/>
            <p:cNvSpPr/>
            <p:nvPr/>
          </p:nvSpPr>
          <p:spPr>
            <a:xfrm>
              <a:off x="0" y="335088"/>
              <a:ext cx="1270000" cy="1270001"/>
            </a:xfrm>
            <a:prstGeom prst="roundRect">
              <a:avLst>
                <a:gd name="adj" fmla="val 15000"/>
              </a:avLst>
            </a:prstGeom>
            <a:solidFill>
              <a:srgbClr val="F88A3A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b="0"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03" name="⍨"/>
            <p:cNvSpPr txBox="1"/>
            <p:nvPr/>
          </p:nvSpPr>
          <p:spPr>
            <a:xfrm>
              <a:off x="124459" y="-1"/>
              <a:ext cx="1021081" cy="2159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0" sz="11900">
                  <a:solidFill>
                    <a:srgbClr val="FFFCFF"/>
                  </a:solidFill>
                  <a:latin typeface="APL385 Unicode"/>
                  <a:ea typeface="APL385 Unicode"/>
                  <a:cs typeface="APL385 Unicode"/>
                  <a:sym typeface="APL385 Unicode"/>
                </a:defRPr>
              </a:lvl1pPr>
            </a:lstStyle>
            <a:p>
              <a:pPr/>
              <a:r>
                <a:t>⍨</a:t>
              </a:r>
            </a:p>
          </p:txBody>
        </p:sp>
      </p:grpSp>
      <p:grpSp>
        <p:nvGrpSpPr>
          <p:cNvPr id="209" name="Group"/>
          <p:cNvGrpSpPr/>
          <p:nvPr/>
        </p:nvGrpSpPr>
        <p:grpSpPr>
          <a:xfrm>
            <a:off x="6859871" y="5961758"/>
            <a:ext cx="12294212" cy="2194221"/>
            <a:chOff x="0" y="0"/>
            <a:chExt cx="12294211" cy="2194219"/>
          </a:xfrm>
        </p:grpSpPr>
        <p:sp>
          <p:nvSpPr>
            <p:cNvPr id="205" name="Oval"/>
            <p:cNvSpPr/>
            <p:nvPr/>
          </p:nvSpPr>
          <p:spPr>
            <a:xfrm>
              <a:off x="0" y="1204850"/>
              <a:ext cx="7634348" cy="989370"/>
            </a:xfrm>
            <a:prstGeom prst="ellipse">
              <a:avLst/>
            </a:prstGeom>
            <a:noFill/>
            <a:ln w="63500" cap="flat">
              <a:solidFill>
                <a:srgbClr val="FA292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b="0"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06" name="Skipping this!!"/>
            <p:cNvSpPr txBox="1"/>
            <p:nvPr/>
          </p:nvSpPr>
          <p:spPr>
            <a:xfrm>
              <a:off x="9612352" y="-1"/>
              <a:ext cx="2681860" cy="56045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>
                  <a:solidFill>
                    <a:srgbClr val="FA2922"/>
                  </a:solidFill>
                </a:defRPr>
              </a:lvl1pPr>
            </a:lstStyle>
            <a:p>
              <a:pPr/>
              <a:r>
                <a:t>Skipping this!!</a:t>
              </a:r>
            </a:p>
          </p:txBody>
        </p:sp>
        <p:pic>
          <p:nvPicPr>
            <p:cNvPr id="207" name="Line Line" descr="Line Lin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 rot="9144236">
              <a:off x="7282933" y="962364"/>
              <a:ext cx="2421811" cy="76201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9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