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64" r:id="rId2"/>
    <p:sldId id="497" r:id="rId3"/>
    <p:sldId id="465" r:id="rId4"/>
    <p:sldId id="466" r:id="rId5"/>
    <p:sldId id="498" r:id="rId6"/>
    <p:sldId id="500" r:id="rId7"/>
    <p:sldId id="468" r:id="rId8"/>
    <p:sldId id="489" r:id="rId9"/>
    <p:sldId id="488" r:id="rId10"/>
    <p:sldId id="478" r:id="rId11"/>
    <p:sldId id="496" r:id="rId12"/>
    <p:sldId id="482" r:id="rId13"/>
    <p:sldId id="484" r:id="rId14"/>
    <p:sldId id="490" r:id="rId15"/>
    <p:sldId id="491" r:id="rId16"/>
    <p:sldId id="501" r:id="rId17"/>
    <p:sldId id="480" r:id="rId18"/>
    <p:sldId id="493" r:id="rId19"/>
    <p:sldId id="502" r:id="rId2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23"/>
    </p:embeddedFont>
    <p:embeddedFont>
      <p:font typeface="Atkinson Hyperlegible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3"/>
      <p:bold r:id="rId23"/>
      <p:italic r:id="rId23"/>
      <p:boldItalic r:id="rId23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Sarabun" panose="020B0604020202020204" charset="-34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2510" autoAdjust="0"/>
  </p:normalViewPr>
  <p:slideViewPr>
    <p:cSldViewPr snapToGrid="0">
      <p:cViewPr varScale="1">
        <p:scale>
          <a:sx n="94" d="100"/>
          <a:sy n="94" d="100"/>
        </p:scale>
        <p:origin x="1078" y="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NUL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27/03/2023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8T03:04:20.7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1,'8218'0,"3265"0,-10277 0,-1190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27/03/2023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20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12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38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898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29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00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23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APL Seeds 2022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F3DBEB63-3710-471F-AC76-778258234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26" b="-287"/>
          <a:stretch/>
        </p:blipFill>
        <p:spPr>
          <a:xfrm>
            <a:off x="6000038" y="1465577"/>
            <a:ext cx="2492788" cy="223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224124"/>
            <a:ext cx="8370930" cy="3394472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/>
            </a:lvl1pPr>
            <a:lvl2pPr marL="538163" indent="-266700">
              <a:buSzPct val="60000"/>
              <a:buFont typeface="Courier New" panose="02070309020205020404" pitchFamily="49" charset="0"/>
              <a:buChar char="o"/>
              <a:defRPr/>
            </a:lvl2pPr>
            <a:lvl3pPr marL="809625" indent="-271463">
              <a:buFont typeface="Wingdings" panose="05000000000000000000" pitchFamily="2" charset="2"/>
              <a:buChar char="§"/>
              <a:defRPr/>
            </a:lvl3pPr>
            <a:lvl4pPr marL="1075135" indent="-265510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766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endParaRPr lang="en-US" sz="1600" dirty="0">
              <a:solidFill>
                <a:srgbClr val="928ABD"/>
              </a:solidFill>
              <a:latin typeface="Sarabun" panose="00000500000000000000" pitchFamily="2" charset="-34"/>
            </a:endParaRP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F2AA1-2116-4182-A569-DA54ACB2CADA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>
            <a:extLst>
              <a:ext uri="{FF2B5EF4-FFF2-40B4-BE49-F238E27FC236}">
                <a16:creationId xmlns:a16="http://schemas.microsoft.com/office/drawing/2014/main" id="{1886921F-F3BA-4DBF-BF01-93A2395CB4FD}"/>
              </a:ext>
            </a:extLst>
          </p:cNvPr>
          <p:cNvSpPr/>
          <p:nvPr userDrawn="1"/>
        </p:nvSpPr>
        <p:spPr>
          <a:xfrm flipV="1">
            <a:off x="7867650" y="4641058"/>
            <a:ext cx="1023938" cy="88582"/>
          </a:xfrm>
          <a:prstGeom prst="trapezoid">
            <a:avLst>
              <a:gd name="adj" fmla="val 196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1B0378C-9A27-40A4-BAEB-3AA757F03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-2949" b="-2603"/>
          <a:stretch/>
        </p:blipFill>
        <p:spPr>
          <a:xfrm>
            <a:off x="7903819" y="4184336"/>
            <a:ext cx="948562" cy="8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se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0F41-0D3F-F335-9F30-A60CD7C0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Work Done with APL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6633F-9CF7-541E-99F6-4A701639C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Josh David</a:t>
            </a:r>
            <a:endParaRPr lang="LID409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CDF5D8-C46A-4901-89CA-B15761059856}"/>
              </a:ext>
            </a:extLst>
          </p:cNvPr>
          <p:cNvSpPr/>
          <p:nvPr/>
        </p:nvSpPr>
        <p:spPr>
          <a:xfrm>
            <a:off x="194807" y="67586"/>
            <a:ext cx="3538330" cy="18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E297-A88D-40A4-9808-7FA4F8BA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Base64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FB8BBF-D63B-448C-9E9B-80F15A6C5A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7748" y="1283598"/>
          <a:ext cx="8492202" cy="278435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15548">
                  <a:extLst>
                    <a:ext uri="{9D8B030D-6E8A-4147-A177-3AD203B41FA5}">
                      <a16:colId xmlns:a16="http://schemas.microsoft.com/office/drawing/2014/main" val="488124742"/>
                    </a:ext>
                  </a:extLst>
                </a:gridCol>
                <a:gridCol w="52994">
                  <a:extLst>
                    <a:ext uri="{9D8B030D-6E8A-4147-A177-3AD203B41FA5}">
                      <a16:colId xmlns:a16="http://schemas.microsoft.com/office/drawing/2014/main" val="3235723469"/>
                    </a:ext>
                  </a:extLst>
                </a:gridCol>
                <a:gridCol w="613650">
                  <a:extLst>
                    <a:ext uri="{9D8B030D-6E8A-4147-A177-3AD203B41FA5}">
                      <a16:colId xmlns:a16="http://schemas.microsoft.com/office/drawing/2014/main" val="856603880"/>
                    </a:ext>
                  </a:extLst>
                </a:gridCol>
                <a:gridCol w="252406">
                  <a:extLst>
                    <a:ext uri="{9D8B030D-6E8A-4147-A177-3AD203B41FA5}">
                      <a16:colId xmlns:a16="http://schemas.microsoft.com/office/drawing/2014/main" val="2570759487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307665888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376610572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474067769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726044260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496034077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468488530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163363836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984945854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715055025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350989287"/>
                    </a:ext>
                  </a:extLst>
                </a:gridCol>
                <a:gridCol w="293446">
                  <a:extLst>
                    <a:ext uri="{9D8B030D-6E8A-4147-A177-3AD203B41FA5}">
                      <a16:colId xmlns:a16="http://schemas.microsoft.com/office/drawing/2014/main" val="890990111"/>
                    </a:ext>
                  </a:extLst>
                </a:gridCol>
                <a:gridCol w="337650">
                  <a:extLst>
                    <a:ext uri="{9D8B030D-6E8A-4147-A177-3AD203B41FA5}">
                      <a16:colId xmlns:a16="http://schemas.microsoft.com/office/drawing/2014/main" val="2724166150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088150304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402684302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1033781357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326047898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23770098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428826086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1357499034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2041350849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460994242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3437015125"/>
                    </a:ext>
                  </a:extLst>
                </a:gridCol>
                <a:gridCol w="315548">
                  <a:extLst>
                    <a:ext uri="{9D8B030D-6E8A-4147-A177-3AD203B41FA5}">
                      <a16:colId xmlns:a16="http://schemas.microsoft.com/office/drawing/2014/main" val="1338443649"/>
                    </a:ext>
                  </a:extLst>
                </a:gridCol>
              </a:tblGrid>
              <a:tr h="674477">
                <a:tc rowSpan="2" gridSpan="2">
                  <a:txBody>
                    <a:bodyPr/>
                    <a:lstStyle/>
                    <a:p>
                      <a:r>
                        <a:rPr lang="en-US" sz="1100" dirty="0"/>
                        <a:t> D</a:t>
                      </a:r>
                    </a:p>
                  </a:txBody>
                  <a:tcPr marL="27594" marR="27594" marT="13797" marB="13797" anchor="ctr"/>
                </a:tc>
                <a:tc rowSpan="2" hMerge="1">
                  <a:txBody>
                    <a:bodyPr/>
                    <a:lstStyle/>
                    <a:p>
                      <a:r>
                        <a:rPr lang="en-US" sz="1100" dirty="0"/>
                        <a:t>Text (ASCII) 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Text (ASCII) </a:t>
                      </a:r>
                      <a:endParaRPr lang="en-US" sz="1100" dirty="0"/>
                    </a:p>
                  </a:txBody>
                  <a:tcPr marL="27594" marR="27594" marT="13797" marB="13797" anchor="ctr"/>
                </a:tc>
                <a:tc gridSpan="8">
                  <a:txBody>
                    <a:bodyPr/>
                    <a:lstStyle/>
                    <a:p>
                      <a:r>
                        <a:rPr lang="en-US" sz="1100" dirty="0"/>
                        <a:t>M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sz="1100" dirty="0"/>
                        <a:t>a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ctr" fontAlgn="ctr"/>
                      <a:endParaRPr lang="en-US" sz="1100" dirty="0">
                        <a:solidFill>
                          <a:srgbClr val="2C2C2C"/>
                        </a:solidFill>
                        <a:effectLst/>
                      </a:endParaRP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67061"/>
                  </a:ext>
                </a:extLst>
              </a:tr>
              <a:tr h="413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r>
                        <a:rPr lang="en-US" sz="1100" dirty="0"/>
                        <a:t>Octets 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Octets </a:t>
                      </a:r>
                    </a:p>
                  </a:txBody>
                  <a:tcPr marL="27594" marR="27594" marT="13797" marB="13797" anchor="ctr"/>
                </a:tc>
                <a:tc gridSpan="8">
                  <a:txBody>
                    <a:bodyPr/>
                    <a:lstStyle/>
                    <a:p>
                      <a:r>
                        <a:rPr lang="en-US" sz="1100" dirty="0"/>
                        <a:t>77 (0x4d)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sz="1100"/>
                        <a:t>97 (0x61)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716008"/>
                  </a:ext>
                </a:extLst>
              </a:tr>
              <a:tr h="87029">
                <a:tc gridSpan="3">
                  <a:txBody>
                    <a:bodyPr/>
                    <a:lstStyle/>
                    <a:p>
                      <a:r>
                        <a:rPr lang="en-US" sz="1100" dirty="0"/>
                        <a:t>Bits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 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 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0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1 </a:t>
                      </a:r>
                    </a:p>
                  </a:txBody>
                  <a:tcPr marL="27594" marR="27594" marT="13797" marB="13797"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 </a:t>
                      </a:r>
                    </a:p>
                  </a:txBody>
                  <a:tcPr marL="27594" marR="27594" marT="13797" marB="1379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0 </a:t>
                      </a:r>
                    </a:p>
                  </a:txBody>
                  <a:tcPr marL="27594" marR="27594" marT="13797" marB="1379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>
                          <a:solidFill>
                            <a:srgbClr val="2C2C2C"/>
                          </a:solidFill>
                          <a:effectLst/>
                        </a:rPr>
                        <a:t> 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70875"/>
                  </a:ext>
                </a:extLst>
              </a:tr>
              <a:tr h="478661">
                <a:tc rowSpan="3">
                  <a:txBody>
                    <a:bodyPr/>
                    <a:lstStyle/>
                    <a:p>
                      <a:r>
                        <a:rPr lang="en-US" sz="1100" dirty="0"/>
                        <a:t>E</a:t>
                      </a:r>
                    </a:p>
                  </a:txBody>
                  <a:tcPr marL="27594" marR="27594" marT="13797" marB="13797" anchor="ctr"/>
                </a:tc>
                <a:tc gridSpan="2">
                  <a:txBody>
                    <a:bodyPr/>
                    <a:lstStyle/>
                    <a:p>
                      <a:r>
                        <a:rPr lang="en-US" sz="1100"/>
                        <a:t>Sextets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27594" marR="27594" marT="13797" marB="13797" anchor="ctr"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19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/>
                        <a:t>22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4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dirty="0">
                          <a:solidFill>
                            <a:srgbClr val="2C2C2C"/>
                          </a:solidFill>
                          <a:effectLst/>
                        </a:rPr>
                        <a:t>Padding </a:t>
                      </a:r>
                    </a:p>
                  </a:txBody>
                  <a:tcPr marL="27594" marR="27594" marT="13797" marB="13797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635696"/>
                  </a:ext>
                </a:extLst>
              </a:tr>
              <a:tr h="6092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/>
                        <a:t>Character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27594" marR="27594" marT="13797" marB="13797" anchor="ctr"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T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W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E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= </a:t>
                      </a:r>
                    </a:p>
                  </a:txBody>
                  <a:tcPr marL="27594" marR="27594" marT="13797" marB="1379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71549"/>
                  </a:ext>
                </a:extLst>
              </a:tr>
              <a:tr h="413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/>
                        <a:t>Octets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 sz="1100"/>
                    </a:p>
                  </a:txBody>
                  <a:tcPr marL="27594" marR="27594" marT="13797" marB="13797" anchor="ctr"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84 (0x54)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/>
                        <a:t>87 (0x57)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69 (0x45)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US" sz="1100" dirty="0"/>
                        <a:t>61 (0x3D) </a:t>
                      </a:r>
                    </a:p>
                  </a:txBody>
                  <a:tcPr marL="27594" marR="27594" marT="13797" marB="137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11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E527AE-800B-45C8-AC32-F3DD09EC49F4}"/>
              </a:ext>
            </a:extLst>
          </p:cNvPr>
          <p:cNvSpPr txBox="1"/>
          <p:nvPr/>
        </p:nvSpPr>
        <p:spPr>
          <a:xfrm>
            <a:off x="140649" y="4267555"/>
            <a:ext cx="7512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Adapted from </a:t>
            </a:r>
            <a:r>
              <a:rPr lang="en-US" sz="1050" dirty="0">
                <a:hlinkClick r:id="rId3"/>
              </a:rPr>
              <a:t>https://en.wikipedia.org/wiki/Base64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7183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C038-D0CE-492E-CB6C-ADAFB013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FF94EC-BAB5-1AE1-51F9-B2C41764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8" y="1498587"/>
            <a:ext cx="4077053" cy="1905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723D3A-AB71-DE0A-2FA7-A90C7AF2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351" y="1498587"/>
            <a:ext cx="4648603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C1326-5E65-0178-C971-C7ADB4D4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7" y="161972"/>
            <a:ext cx="7005527" cy="685535"/>
          </a:xfrm>
        </p:spPr>
        <p:txBody>
          <a:bodyPr/>
          <a:lstStyle/>
          <a:p>
            <a:r>
              <a:rPr lang="en-US" dirty="0">
                <a:latin typeface="+mj-lt"/>
              </a:rPr>
              <a:t>Tzu-Ching Lee Solution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BC10EF-694C-6448-9C0A-48FD7E68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65" y="946566"/>
            <a:ext cx="8840942" cy="37183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B86C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FFB86C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B86C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B86C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FFB86C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B86C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FFB86C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CharEncByte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_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a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⌽⍳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256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Tsf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 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⍴≢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)⊤(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⍴≢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)⊥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∘⍳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Dec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Tsf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⍣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U_Fmt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⍺⍺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6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Enc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Tsf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⍣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U_Fmt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⍵⍵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|⎕DR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79C6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Enc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Dec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latin typeface="APL385 Unicode" panose="020B0709000202000203" pitchFamily="49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998A87-7FAD-809A-2E8F-F1C2B3B91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660" y="2602848"/>
            <a:ext cx="4985547" cy="206210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Base64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⎕A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,(⎕C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⎕A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⎕D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1FA8C"/>
                </a:solidFill>
                <a:effectLst/>
                <a:latin typeface="APL385 Unicode" panose="020B0709000202000203" pitchFamily="49" charset="0"/>
              </a:rPr>
              <a:t>'+/'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72A4"/>
                </a:solidFill>
                <a:effectLst/>
                <a:latin typeface="APL385 Unicode" panose="020B0709000202000203" pitchFamily="49" charset="0"/>
              </a:rPr>
              <a:t>⍝ A-Za-z0-9+/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CharEncByte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3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|⎕DR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79C6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,(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|-≢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)⍴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1FA8C"/>
                </a:solidFill>
                <a:effectLst/>
                <a:latin typeface="APL385 Unicode" panose="020B0709000202000203" pitchFamily="49" charset="0"/>
              </a:rPr>
              <a:t>'=‘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337FCF3-CFE9-D4BB-290F-3F97CFB5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65" y="1069578"/>
            <a:ext cx="668722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U_Fmt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72A4"/>
                </a:solidFill>
                <a:effectLst/>
                <a:latin typeface="APL385 Unicode" panose="020B0709000202000203" pitchFamily="49" charset="0"/>
              </a:rPr>
              <a:t>⍝ ┌────────────┐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q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⌈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(÷⍨,|∘-)≢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72A4"/>
                </a:solidFill>
                <a:effectLst/>
                <a:latin typeface="APL385 Unicode" panose="020B0709000202000203" pitchFamily="49" charset="0"/>
              </a:rPr>
              <a:t>⍝ | Pad &amp; Drop |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(-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)↓∊⍉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⍉(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q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⍵⍵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)⍴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⍴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↑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72A4"/>
                </a:solidFill>
                <a:effectLst/>
                <a:latin typeface="APL385 Unicode" panose="020B0709000202000203" pitchFamily="49" charset="0"/>
              </a:rPr>
              <a:t>⍝ | &amp; filter   |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    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272A4"/>
                </a:solidFill>
                <a:effectLst/>
                <a:latin typeface="APL385 Unicode" panose="020B0709000202000203" pitchFamily="49" charset="0"/>
              </a:rPr>
              <a:t>⍝ └────────────┘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D443209-A95D-E82A-3DB1-E67F0139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691" y="4002591"/>
            <a:ext cx="4896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B86C"/>
                </a:solidFill>
                <a:effectLst/>
                <a:latin typeface="APL385 Unicode" panose="020B0709000202000203" pitchFamily="49" charset="0"/>
              </a:rPr>
              <a:t>Base85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5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CharEncByte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8F8F2"/>
                </a:solidFill>
                <a:effectLst/>
                <a:latin typeface="APL385 Unicode" panose="020B0709000202000203" pitchFamily="49" charset="0"/>
              </a:rPr>
              <a:t>_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D93F9"/>
                </a:solidFill>
                <a:effectLst/>
                <a:latin typeface="APL385 Unicode" panose="020B0709000202000203" pitchFamily="49" charset="0"/>
              </a:rPr>
              <a:t>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BE9FD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6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098B-F243-C6B5-F3BF-4D606254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2D60-B934-7812-3465-A8D72862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53192"/>
            <a:ext cx="8370930" cy="3394472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java.io.ByteArrayInputStream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java.io.IOException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java.io.InputStream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java.net.URL;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java.net.URLConnection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java.util.Arrays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Base64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[] alpha = 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"ABCDEFGHIJKLMNOPQRSTUVWXYZabcdefghijklmnopqrstuvwxyz0123456789+/"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toCharArray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base64(</a:t>
            </a:r>
            <a:r>
              <a:rPr lang="en-U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InputStream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is)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throws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IOException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StringBuilder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sb =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StringBuilder();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14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blocks =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c0 =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is.read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(c0 == -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c1 =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is.read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c2 =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is.read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block = ((c0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0xFF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| ((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Math.max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(c1,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0xFF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&lt;&lt;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| (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Math.max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(c2,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0xFF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(alpha[block &gt;&gt;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(alpha[block &gt;&gt;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27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(c1 == -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'='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alpha[block &gt;&gt;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(c2 == -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?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'='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alpha[block &amp;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(++blocks ==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blocks =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'\n'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34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35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(blocks &gt; 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37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sb.append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'\n'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38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39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sb.toString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8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}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US" sz="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8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45D8-6CF7-8827-8D6A-BB935BAA5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05527" cy="394434"/>
          </a:xfrm>
        </p:spPr>
        <p:txBody>
          <a:bodyPr/>
          <a:lstStyle/>
          <a:p>
            <a:r>
              <a:rPr lang="en-US" dirty="0"/>
              <a:t>VBA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1B020-13CB-C392-A131-6E924FD0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24" y="349671"/>
            <a:ext cx="4262172" cy="4062651"/>
          </a:xfrm>
          <a:solidFill>
            <a:schemeClr val="tx1"/>
          </a:solidFill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Option Explicit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 Function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Decode(s As String) As String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 As Integer, j As Integer, r As Byte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Byte,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Byte,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As Byte,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String, Token As String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Counter As Integer,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Integer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Len(s)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ReDim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j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'j counts the tokens excluding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cr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lf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and padding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'loop over s and translate tokens to 0-63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Token = Mid(s, i,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Token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"Z"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(j)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(Token) -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j = j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"z"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(j)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(Token) -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26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j = j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"9"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(j)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(Token) -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52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j = j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"+"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(j)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62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j = j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(j)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j = j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"="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'padding'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cr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en-US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lf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End Select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r = (j -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Mod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Counter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 =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(j -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'loop over the six bit byte quadruplets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Mod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Mod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Counter = 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45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Mod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48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49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SixBitArray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(Counter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Chr(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End Select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52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Decode =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End Function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85B29-F5C0-66AA-3D2A-24090C784A37}"/>
              </a:ext>
            </a:extLst>
          </p:cNvPr>
          <p:cNvSpPr txBox="1"/>
          <p:nvPr/>
        </p:nvSpPr>
        <p:spPr>
          <a:xfrm>
            <a:off x="4236377" y="349671"/>
            <a:ext cx="4580404" cy="40626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 Function 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Encode(s As String) As String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Integer,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Byte, r As Byte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LineNumber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Integer, z As Integer, q() As String,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String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    Dim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FullLines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Integer,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LastLineLength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As Integer, Counter As Integer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q = Split(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"A,B,C,D,E,F,G,H,I,J,K,L,M,N,O,P,Q,R,S,T,U,V,W,X,Y,Z,a,b,c,d,e,f,g,h,i,j,"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_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"k,l,m,n,o,p,q,r,s,t,u,v,w,x,y,z,0,1,2,3,4,5,6,7,8,9,+,/"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","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-1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vbTextCompare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Len(s)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r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FullLines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r) /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LastLineLength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InputLength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r) /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Counter =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LineNumber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FullLines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z =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IIf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LineNumber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FullLines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LastLineLength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'loop over the byte triplets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 +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 +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Counter = Counter +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q(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q((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_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&amp; q((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&amp; q(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ThirdByte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z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LineNumber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FullLines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vbCrLf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LineNumber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r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 +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q(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q((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_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 &amp; q((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SecndByte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"="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Asc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(Mid(s, Counter,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&amp; q(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\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q((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FirstByte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Mod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*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&amp; 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"=="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End Select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Encode =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ResultString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 End Function</a:t>
            </a:r>
          </a:p>
          <a:p>
            <a:endParaRPr lang="en-US" sz="6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US" sz="6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US" sz="6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endParaRPr lang="en-US" sz="6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US" sz="6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endParaRPr lang="en-US" sz="600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endParaRPr lang="en-US" sz="600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E08F-C678-30AB-8F7D-FE23B097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6" y="-121936"/>
            <a:ext cx="7005527" cy="685535"/>
          </a:xfrm>
        </p:spPr>
        <p:txBody>
          <a:bodyPr/>
          <a:lstStyle/>
          <a:p>
            <a:r>
              <a:rPr lang="en-US" dirty="0"/>
              <a:t>JavaScript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EBC03-1ECA-5D74-286A-4F1C7978134D}"/>
              </a:ext>
            </a:extLst>
          </p:cNvPr>
          <p:cNvSpPr txBox="1"/>
          <p:nvPr/>
        </p:nvSpPr>
        <p:spPr>
          <a:xfrm>
            <a:off x="6864853" y="479461"/>
            <a:ext cx="2279147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){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output.push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(a[offset]);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}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y=(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-offsetLength)/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x=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(offset,offsetLength,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offset=x[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output.push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(a[x[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(y){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:output.push(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'='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//This thingy right here, you know.. the offsets also, no break statement;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:output.push(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'='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output.join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''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//You can change it so the result is an array instead!!!!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18E6A-4046-43D7-85CC-765AA7D913DE}"/>
              </a:ext>
            </a:extLst>
          </p:cNvPr>
          <p:cNvSpPr txBox="1"/>
          <p:nvPr/>
        </p:nvSpPr>
        <p:spPr>
          <a:xfrm>
            <a:off x="0" y="479461"/>
            <a:ext cx="6894817" cy="42062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D4D4D4"/>
                </a:solidFill>
                <a:latin typeface="Consolas" panose="020B0609020204030204" pitchFamily="49" charset="0"/>
              </a:rPr>
              <a:t>    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(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//ECMAScript doesn't have an internal base64 function or method, so we have to do it ourselves, isn't that exciting?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stringToArrayUnicode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(str){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,l=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str.length,n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=[];i&lt;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l;i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str.charCodeAt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(i));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n;}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generateOnesByLength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(n){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//Attempts to generate a binary number full of ones given a length.. they don't redefine each other that much.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n;i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x&lt;&lt;=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;x|=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//I don't know if this is performant faster than </a:t>
            </a:r>
            <a:r>
              <a:rPr lang="en-US" sz="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Math.pow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but seriously I don't think I'll need </a:t>
            </a:r>
            <a:r>
              <a:rPr lang="en-US" sz="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Math.pow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, do I?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x;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(_offset,_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,_number){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//I don't have any name for this function at ALL, but I will explain what it does, it takes an offset, a number and returns the base64 number and the offset of the next number.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//the next function will be used to extract the offset of the number..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-_offsetlength,b=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-a;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//Oh god, 8 is HARDCODED! Because 8 is the number of bits in a byte!!!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//And 6 is the mini-byte used by </a:t>
            </a:r>
            <a:r>
              <a:rPr lang="en-US" sz="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wikipedia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base64 article... at least on 2013.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//I imagine this code being read in 2432 or something, that probably won't happen..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[_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number&amp;generateOnesByLength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(b),b,(_offset&lt;&lt;a)|(_number&gt;&gt;b)];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//offset &amp; </a:t>
            </a:r>
            <a:r>
              <a:rPr lang="en-US" sz="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&amp; number 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toBase64(uint8array){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//of bits, each value may not have more than 255 bits... //a normal "array" should work fine too..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//From 0x29 to 0x5a plus from 0x61 to 0x7A AND from 0x30 to 0x39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//Will not report errors if an array index has a value bigger than 255.. it will likely fail.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a=[],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i,output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=[];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0x41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0x5a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;i++){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//A-Z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String.fromCharCode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(i));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0x61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0x7A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;i++){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//a-z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String.fromCharCode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(i));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0x30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;i&lt;=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0x39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;i++){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//0-9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String.fromCharCode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(i));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'+'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6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'/'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offset=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,offsetLength=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,x;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var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i=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,l=uint8array.length;i&lt;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l;i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++){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){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//if </a:t>
            </a:r>
            <a:r>
              <a:rPr lang="en-US" sz="6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is 6 that means that a whole offset is occupying the space of a byte, can you believe it.</a:t>
            </a:r>
            <a:endParaRPr lang="en-US" sz="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35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output.push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(a[offset]);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offset=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37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i--;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38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    </a:t>
            </a:r>
            <a:r>
              <a:rPr lang="en-US" sz="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continue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39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}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x=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paf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(offset,offsetLength,uint8array[i]);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offset=x[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offsetLength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=x[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43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    </a:t>
            </a:r>
            <a:r>
              <a:rPr lang="en-US" sz="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output.push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(a[x[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]]);</a:t>
            </a:r>
          </a:p>
          <a:p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[</a:t>
            </a:r>
            <a:r>
              <a:rPr lang="en-US" sz="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44</a:t>
            </a:r>
            <a:r>
              <a:rPr lang="en-US" sz="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        }</a:t>
            </a:r>
          </a:p>
        </p:txBody>
      </p:sp>
    </p:spTree>
    <p:extLst>
      <p:ext uri="{BB962C8B-B14F-4D97-AF65-F5344CB8AC3E}">
        <p14:creationId xmlns:p14="http://schemas.microsoft.com/office/powerpoint/2010/main" val="4282237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C9CF-C97D-312E-D1A5-EBED82AE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LeetCode</a:t>
            </a:r>
            <a:r>
              <a:rPr lang="en-US" dirty="0"/>
              <a:t> 185 – SQL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312FF-B2CD-EF60-ED50-CAF50887A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953192"/>
            <a:ext cx="5873132" cy="33940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02282D-938D-9056-10D6-68BD69CDEB81}"/>
              </a:ext>
            </a:extLst>
          </p:cNvPr>
          <p:cNvSpPr txBox="1"/>
          <p:nvPr/>
        </p:nvSpPr>
        <p:spPr>
          <a:xfrm>
            <a:off x="6196660" y="284616"/>
            <a:ext cx="2441341" cy="406265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Input: 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Employee table: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+----+-------+--------+--------------+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id | name  | salary | </a:t>
            </a:r>
            <a:r>
              <a:rPr lang="en-US" sz="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departmentId</a:t>
            </a: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+----+-------+--------+--------------+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1  | Joe   | 85000  | 1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2  | Henry | 80000  | 2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3  | Sam   | 60000  | 2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4  | Max   | 90000  | 1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5  | Janet | 69000  | 1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6  | Randy | 85000  | 1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7  | Will  | 70000  | 1        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+----+-------+--------+--------------+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Department table: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id | name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1  | IT  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2  | Sales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+----+-------+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Output: 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+------------+----------+--------+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Department | Employee | Salary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+------------+----------+--------+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IT         | Max      | 90000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IT         | Joe      | 85000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IT         | Randy    | 85000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IT         | Will     | 70000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Sales      | Henry    | 80000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| Sales      | Sam      | 60000  |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+------------+----------+--------+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Explanation: 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In the IT department: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Max earns the highest unique salary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Both Randy and Joe earn the second-highest unique salary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Will earns the third-highest unique salary</a:t>
            </a:r>
          </a:p>
          <a:p>
            <a:endParaRPr lang="en-US" sz="600" dirty="0">
              <a:solidFill>
                <a:schemeClr val="accent5">
                  <a:lumMod val="40000"/>
                  <a:lumOff val="60000"/>
                </a:schemeClr>
              </a:solidFill>
              <a:latin typeface="APL385 Unicode" panose="020B0709000202000203" pitchFamily="49" charset="0"/>
            </a:endParaRP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In the Sales department: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Henry earns the highest salary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Sam earns the second-highest salary</a:t>
            </a:r>
          </a:p>
          <a:p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  <a:latin typeface="APL385 Unicode" panose="020B0709000202000203" pitchFamily="49" charset="0"/>
              </a:rPr>
              <a:t>- There is no third-highest salary as there are only two employees</a:t>
            </a:r>
          </a:p>
        </p:txBody>
      </p:sp>
    </p:spTree>
    <p:extLst>
      <p:ext uri="{BB962C8B-B14F-4D97-AF65-F5344CB8AC3E}">
        <p14:creationId xmlns:p14="http://schemas.microsoft.com/office/powerpoint/2010/main" val="246020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BC8D-5C49-42D0-85C3-B06F7585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                                 </a:t>
            </a:r>
            <a:r>
              <a:rPr lang="en-US" dirty="0" err="1"/>
              <a:t>FlipDB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98B20-24F0-454B-8E48-6410593BF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0" y="1256306"/>
            <a:ext cx="3347875" cy="2484783"/>
          </a:xfrm>
        </p:spPr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SELECT e1.Name, e1.Salary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FROM emp e1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WHERE 3 &gt;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   (SELECT COUNT(DISTINCT e2.Salary)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        FROM emp e2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        WHERE e2.Salary &gt; e1.Salary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         AND e1.dept = e2.dept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400" dirty="0"/>
              <a:t>   );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95D925-A08A-466B-8772-AB09279713A6}"/>
              </a:ext>
            </a:extLst>
          </p:cNvPr>
          <p:cNvSpPr txBox="1">
            <a:spLocks/>
          </p:cNvSpPr>
          <p:nvPr/>
        </p:nvSpPr>
        <p:spPr>
          <a:xfrm>
            <a:off x="3689405" y="1179774"/>
            <a:ext cx="5415215" cy="68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5381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8096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075135" indent="-26551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/>
              <a:t>3 &gt; 1 </a:t>
            </a:r>
            <a:r>
              <a:rPr lang="en-US" sz="1800" dirty="0" err="1"/>
              <a:t>rankDown</a:t>
            </a:r>
            <a:r>
              <a:rPr lang="en-US" sz="1800" dirty="0"/>
              <a:t> by Salary (group </a:t>
            </a:r>
            <a:r>
              <a:rPr lang="en-US" sz="1800" dirty="0" err="1"/>
              <a:t>DepartmentID</a:t>
            </a:r>
            <a:r>
              <a:rPr lang="en-US" sz="18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52A9-CF98-4CD4-BA17-C37F8862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97743" cy="685535"/>
          </a:xfrm>
        </p:spPr>
        <p:txBody>
          <a:bodyPr/>
          <a:lstStyle/>
          <a:p>
            <a:r>
              <a:rPr lang="en-US" dirty="0" err="1"/>
              <a:t>LeetCode</a:t>
            </a:r>
            <a:r>
              <a:rPr lang="en-US" dirty="0"/>
              <a:t> 571: Find Median Given Frequency of Numbers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D9348C-B984-4A2E-6535-C10F48885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98774"/>
              </p:ext>
            </p:extLst>
          </p:nvPr>
        </p:nvGraphicFramePr>
        <p:xfrm>
          <a:off x="99307" y="1227133"/>
          <a:ext cx="1529277" cy="2408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380">
                  <a:extLst>
                    <a:ext uri="{9D8B030D-6E8A-4147-A177-3AD203B41FA5}">
                      <a16:colId xmlns:a16="http://schemas.microsoft.com/office/drawing/2014/main" val="883679306"/>
                    </a:ext>
                  </a:extLst>
                </a:gridCol>
                <a:gridCol w="1012897">
                  <a:extLst>
                    <a:ext uri="{9D8B030D-6E8A-4147-A177-3AD203B41FA5}">
                      <a16:colId xmlns:a16="http://schemas.microsoft.com/office/drawing/2014/main" val="3617336860"/>
                    </a:ext>
                  </a:extLst>
                </a:gridCol>
              </a:tblGrid>
              <a:tr h="48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Num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Frequency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27431659"/>
                  </a:ext>
                </a:extLst>
              </a:tr>
              <a:tr h="4817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15737816"/>
                  </a:ext>
                </a:extLst>
              </a:tr>
              <a:tr h="4817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4081220115"/>
                  </a:ext>
                </a:extLst>
              </a:tr>
              <a:tr h="4817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83828700"/>
                  </a:ext>
                </a:extLst>
              </a:tr>
              <a:tr h="48170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4568981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761201-50EC-94D5-5B06-B1946658CCAA}"/>
              </a:ext>
            </a:extLst>
          </p:cNvPr>
          <p:cNvSpPr txBox="1"/>
          <p:nvPr/>
        </p:nvSpPr>
        <p:spPr>
          <a:xfrm>
            <a:off x="1732996" y="1227133"/>
            <a:ext cx="3832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FlipDB</a:t>
            </a:r>
            <a:endParaRPr lang="en-US" sz="1400" b="1" dirty="0"/>
          </a:p>
          <a:p>
            <a:r>
              <a:rPr lang="en-US" sz="1400" dirty="0"/>
              <a:t>median Frequency replicate Num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2C28C-CDD1-23E5-388D-D01109BEC062}"/>
              </a:ext>
            </a:extLst>
          </p:cNvPr>
          <p:cNvSpPr txBox="1"/>
          <p:nvPr/>
        </p:nvSpPr>
        <p:spPr>
          <a:xfrm>
            <a:off x="1732996" y="1701124"/>
            <a:ext cx="7332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SQL</a:t>
            </a:r>
          </a:p>
          <a:p>
            <a:r>
              <a:rPr lang="en-US" sz="1400" dirty="0"/>
              <a:t>select avg(Number) as median from (</a:t>
            </a:r>
          </a:p>
          <a:p>
            <a:r>
              <a:rPr lang="en-US" sz="1400" dirty="0"/>
              <a:t>    select n1.Number from Numbers n1 join Numbers n2 on n1.Number &gt;= n2.Number</a:t>
            </a:r>
          </a:p>
          <a:p>
            <a:r>
              <a:rPr lang="en-US" sz="1400" dirty="0"/>
              <a:t>        group by n1.Number</a:t>
            </a:r>
          </a:p>
          <a:p>
            <a:r>
              <a:rPr lang="en-US" sz="1400" dirty="0"/>
              <a:t>        having</a:t>
            </a:r>
          </a:p>
          <a:p>
            <a:r>
              <a:rPr lang="en-US" sz="1400" dirty="0"/>
              <a:t>        sum(n2.Frequency) &gt;= (select sum(Frequency) from Numbers) / 2</a:t>
            </a:r>
          </a:p>
          <a:p>
            <a:r>
              <a:rPr lang="en-US" sz="1400" dirty="0"/>
              <a:t>        and</a:t>
            </a:r>
          </a:p>
          <a:p>
            <a:r>
              <a:rPr lang="en-US" sz="1400" dirty="0"/>
              <a:t>        sum(n2.Frequency) - avg(n1.Frequency) &lt;= (select sum(Frequency) from Numbers) / 2</a:t>
            </a:r>
          </a:p>
          <a:p>
            <a:r>
              <a:rPr lang="en-US" sz="1400" dirty="0"/>
              <a:t>) med;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755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8648-C97C-C16A-8DDB-1D62262C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9633A-B8AB-8EAF-92CD-F8DEB039F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https://www.kaggle.com/datasets/adityakadiwal/water-potability</a:t>
            </a:r>
          </a:p>
          <a:p>
            <a:r>
              <a:rPr lang="en-US" dirty="0"/>
              <a:t>https://en.wikipedia.org/wiki/Base64</a:t>
            </a:r>
          </a:p>
          <a:p>
            <a:r>
              <a:rPr lang="en-US" dirty="0"/>
              <a:t>https://rosettacode.org/wiki/Base64_encode_data</a:t>
            </a:r>
          </a:p>
          <a:p>
            <a:r>
              <a:rPr lang="en-US" dirty="0"/>
              <a:t>https://www.dyalog.com/uploads/conference/dyalog22/presentations/U15_How_I_%20Won_the_APL_Problem_Solving_Competition.pdf</a:t>
            </a:r>
          </a:p>
          <a:p>
            <a:r>
              <a:rPr lang="en-US" dirty="0"/>
              <a:t>https://www.toolofthought.com/</a:t>
            </a:r>
          </a:p>
          <a:p>
            <a:r>
              <a:rPr lang="en-US" dirty="0"/>
              <a:t>https://leetcode.com/problems/department-top-three-salaries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03CC-0141-96BB-6EBA-EBF00E82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Seeds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A82F-3742-2727-83BC-FEE5F1E4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look like when my seeds come to fruition?</a:t>
            </a:r>
          </a:p>
          <a:p>
            <a:pPr lvl="1"/>
            <a:r>
              <a:rPr lang="en-US" dirty="0"/>
              <a:t>is it worth the investment?</a:t>
            </a:r>
          </a:p>
          <a:p>
            <a:r>
              <a:rPr lang="en-US" dirty="0"/>
              <a:t>What do seeds fundamentally need to thrive?</a:t>
            </a:r>
          </a:p>
          <a:p>
            <a:pPr lvl="1"/>
            <a:r>
              <a:rPr lang="en-US" dirty="0"/>
              <a:t>Soil, water, 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6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20B60-2B19-4FC6-AD42-ABBEB4802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an APL Interpreter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6251-B6E3-4C2D-9586-BC018585E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 a problem down into simple arrays, exposing Iverson toolkit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9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73AA-713B-46A2-A896-CD8EA94A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Functions for File Read/Write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E38B-F7FB-4F35-9D15-C724638A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⎕NREAD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⎕FREAD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⎕CSV</a:t>
            </a:r>
          </a:p>
          <a:p>
            <a:r>
              <a:rPr lang="en-US" dirty="0"/>
              <a:t>⎕XML</a:t>
            </a:r>
          </a:p>
          <a:p>
            <a:r>
              <a:rPr lang="en-US" dirty="0"/>
              <a:t>⎕JSON</a:t>
            </a:r>
          </a:p>
          <a:p>
            <a:r>
              <a:rPr lang="en-US" dirty="0"/>
              <a:t>⎕MAP</a:t>
            </a:r>
          </a:p>
        </p:txBody>
      </p:sp>
    </p:spTree>
    <p:extLst>
      <p:ext uri="{BB962C8B-B14F-4D97-AF65-F5344CB8AC3E}">
        <p14:creationId xmlns:p14="http://schemas.microsoft.com/office/powerpoint/2010/main" val="33998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78DD-5DE8-6654-A18A-EB6EAEE3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Potability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F647C4-B58C-CD68-AF81-FE28398A5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145351"/>
              </p:ext>
            </p:extLst>
          </p:nvPr>
        </p:nvGraphicFramePr>
        <p:xfrm>
          <a:off x="173620" y="1006997"/>
          <a:ext cx="8924570" cy="3158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044">
                  <a:extLst>
                    <a:ext uri="{9D8B030D-6E8A-4147-A177-3AD203B41FA5}">
                      <a16:colId xmlns:a16="http://schemas.microsoft.com/office/drawing/2014/main" val="1771974595"/>
                    </a:ext>
                  </a:extLst>
                </a:gridCol>
                <a:gridCol w="7954526">
                  <a:extLst>
                    <a:ext uri="{9D8B030D-6E8A-4147-A177-3AD203B41FA5}">
                      <a16:colId xmlns:a16="http://schemas.microsoft.com/office/drawing/2014/main" val="4240268749"/>
                    </a:ext>
                  </a:extLst>
                </a:gridCol>
              </a:tblGrid>
              <a:tr h="195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Property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Description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4101584745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PH is an important parameter in evaluating the acid–base balance of water. It is also the indicator of acidic or alkaline condition of water status.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430098629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Hardness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Hardness is mainly caused by calcium and magnesium salts. These salts are dissolved from geologic deposits through which water travels.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1332100809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Solids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Water has the ability to dissolve a wide range of inorganic and some organic minerals or salts such as potassium, calcium, sodium, bicarbonates, chlorides, magnesium, sulfates etc.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53686178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Chloramines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Chlorine and chloramine are the major disinfectants used in public water systems.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810927710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Sulfate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Sulfates are naturally occurring substances that are found in minerals, soil, and rocks. They are present in ambient air, groundwater, plants, and food.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4216027569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Conductivity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Pure water is not a good conductor of electric current rather’s a good insulator. Increase in ions concentration enhances the electrical conductivity of water.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000305706"/>
                  </a:ext>
                </a:extLst>
              </a:tr>
              <a:tr h="463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Organic Carbon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Total Organic Carbon (TOC) in source waters comes from decaying natural organic matter (NOM) as well as synthetic sources. TOC is a measure of the total amount of carbon in organic compounds in pure water.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3258533517"/>
                  </a:ext>
                </a:extLst>
              </a:tr>
              <a:tr h="463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Trihalomethanes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THMs are chemicals which may be found in water treated with chlorine.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2160006862"/>
                  </a:ext>
                </a:extLst>
              </a:tr>
              <a:tr h="249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Turbidity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The turbidity of water depends on the quantity of solid matter present in the suspended state. It is a measure of light emitting properties of water.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22" marR="2422" marT="2422" marB="0" anchor="b"/>
                </a:tc>
                <a:extLst>
                  <a:ext uri="{0D108BD9-81ED-4DB2-BD59-A6C34878D82A}">
                    <a16:rowId xmlns:a16="http://schemas.microsoft.com/office/drawing/2014/main" val="65705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21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78DD-5DE8-6654-A18A-EB6EAEE3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Potability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0C4A50-8D00-3C13-8281-8093A4AB0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1274973"/>
            <a:ext cx="8002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l&lt;(⍤1)</a:t>
            </a: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7469BDB-EB4A-6609-2E20-71E891CD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921" y="1274973"/>
            <a:ext cx="48806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each row of this matrix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For each item of this vector of limits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Compare against its respective column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EB16F1-68FE-2489-9F63-22F09B00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7" y="2510811"/>
            <a:ext cx="172354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57175" indent="-2571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538163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60000"/>
              <a:buFont typeface="Courier New" panose="02070309020205020404" pitchFamily="49" charset="0"/>
              <a:buChar char="o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809625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075135" indent="-26551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A336"/>
              </a:buClr>
              <a:buSzPct val="75000"/>
              <a:buFont typeface="Calibri" panose="020F0502020204030204" pitchFamily="34" charset="0"/>
              <a:buChar char="–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(l&lt;(⍤1)m)^(u&gt;(⍤1)m) 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AAA565F-0386-F66D-19C3-032403F2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921" y="2510811"/>
            <a:ext cx="642167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each bound in upper and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For each row of this matrix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For each item of this vector of limits</a:t>
            </a:r>
            <a:endParaRPr kumimoji="0" lang="en-US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			Compare against its respective column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latin typeface="APL385 Unicode" panose="020B0709000202000203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and then AND each matrix together..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4001-AE76-4B7D-9929-30885096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E5C526B-68EB-4183-93B6-C26880B88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0" y="0"/>
            <a:ext cx="9189299" cy="4767348"/>
          </a:xfrm>
        </p:spPr>
      </p:pic>
    </p:spTree>
    <p:extLst>
      <p:ext uri="{BB962C8B-B14F-4D97-AF65-F5344CB8AC3E}">
        <p14:creationId xmlns:p14="http://schemas.microsoft.com/office/powerpoint/2010/main" val="2004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4001-AE76-4B7D-9929-30885096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E5C526B-68EB-4183-93B6-C26880B88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0" y="0"/>
            <a:ext cx="9189299" cy="476734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7CDA41-73FC-2B5A-E9B0-DCC6BB7C8939}"/>
                  </a:ext>
                </a:extLst>
              </p14:cNvPr>
              <p14:cNvContentPartPr/>
              <p14:nvPr/>
            </p14:nvContentPartPr>
            <p14:xfrm>
              <a:off x="1569574" y="4257216"/>
              <a:ext cx="75330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7CDA41-73FC-2B5A-E9B0-DCC6BB7C89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934" y="4149576"/>
                <a:ext cx="76406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464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A597-BAA6-C94B-C486-0A2E64B9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4148340"/>
          </a:xfrm>
          <a:solidFill>
            <a:schemeClr val="accent6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Q8hAfEkweKBDyMyyR7tyAEPJpA5JiZHIQ8o9hkkUZKBDyu8sSPZTQEPLY+hJNOsQQ8vQaEk7emBDzE+QSO9nYEPMyUhJBpLgQ81C4ElpvGBDzcJQSRCu8EPOLF5H7LWAQ86lUElnNDBDzwFMSH02QEPPjw5HPo4AQ8/uekj1rABD0FpySEuIwEPQ8vpIaOcAQ9Gw9klOdSBD0jHmSV/DAEPSh25H6xKAQ9LoXEfz1IBD02l4R77yAEPUKcJI7RfAQ9SRED+AAABD1Q5KSCtlgEPVwxpILEcAQ9Y2TEjzcsBD1stQSQNosEPXGHpHh46AQ9d6iEeJh4BD19vmSO2rgEPYbBpItR5gQ9jJxkj+LSBD2TRCSBF+gEPZgYpHqEEAQ9oLQEidDMBD2mxOSL1hQEPbA7pIH7tAQ9uHAki6SwBD3AOKSVLtkEPc9bhJJK+AQ92GuklAFzBD3g/ASIApIEPemc5J7C/oQ98cXElBXtBD37eQSSLN0EPgYkZJi9ZYQ+FVHEl0BwBD4fsISU6lIEPiuBZJJhnQQ+NGckjdkMBD5FDMSRtjMEPk49BIlNngQ+WPXEiCxaBD5loUR/7rAEPm+IxJlg6wQ+desElonoBD5/mYSOR44EPonWpJEcfgQ+kCQkiiPkBD6bw8SQMQcEPqOtRJEXuwQ+q/ZkhdPQBD6xOUR8/8AEPrcypIU+FAQ+vd+EkDwcBD7HFsSUSX0EPs2/JI3FXAQ+0zBEhFToBD7iNgSUw7EEPufnpIoaBAQ+8ajElP++BD73wgSKNoYEPwRCJISumAQ/C2QkhqzIBD8TiUSPLHYEPxxdhIDXLAQ/JVwEkCLhBD8vZkR/7qAEPzRRZHRG4AQ/RV3khvX8BD9MI6R6X5AEP1f4xJerwgQ/XbDkMJAABD9jkySMk54EP3B6pIomYAQ/euvEiCFcBD+JtySJYMQEP4/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nZCHAAAQ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/pd/EkBigBD+w7oSNPzQEP7Z3hHRU4AQ/vk2EkIczBD/HzUSRip8EP80f5Ik8fgQ/1ZJkhW4EBD/gwiSUVdUEP+nMZIU0mAQ/8EPEj1yaBD/2lIR4UmgEQAAZ5IhYDARAAorEf1zABEAFWQSXjy8EQAjIBCLAAARADApEhduYBEA8ESN3SQEQBPlBHnZSARAF9QEifuUBEAbmgSki0LEQB99BJjOC4RAI3YEm1RhBEAoP4SafuQEQC1lZIpaWARAMMjEiPmUBEA1sCSQF5AEQDmbxI1OuARAPBdEkT+7BEA+jcR1mKAEQEE85I9+lARAQ9WEKKAABEBLEUSLcrYEQE1/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hIOY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/ARAU4oEkQaTBEBXV2SXk0UEQFsFpBEAAARAX7dEnppHhEBj9cShsQHEQGjMxJCISwRAbd7Ee2OwBEBxMqSL2cQEQHeuxIZk6ARAe54Eg4noBECCzCSHktgEQIj6RIV4JARAj2NEj4pSBECV3aSS/JAEQJwHxJVgdQRAn5FEjChKBEClpcR6uhgEQKmWRH+seARArLzkinygBECwX6SGvSQEQLhnhJdYMQRAu0ZkjJ9GBEC9vcSOzG4EQMHy5ID4bARAxTnEgVPYBEDOAkSMOaoEQNOsRJPmHwRA1u7j+AAABEDc5WSIr1wEQOAGRIckRARA6SUEjnKWBEDtQESFZcgEQO+txHosWARA+AfEkhQsBED9X0SR2UcEQQIWxH+vuARBCSLkigP4BEEPPASJjRwEQRKQhIn8/ARBFSAEcefgBEEYhYRmxMAEQSFZxJl9DIRBI9HEIIAABEEnjER/jQAEQTGWhHkN8ARBPgmkdUSQBEFCnASXTR4EQUUhRHxRcARBSANkmStvhEFLpIScXiUEQVCDBIg4+ARBV26EiKwQBEFgKcSYq2QEQWQrBJYUhwRBaZpEhlnoBEFz4kSMYiAEQXgRpIdiAARBgCNEhn38BEGHqwSahIAEQYw9hI8/xgRBj+MEjP6OBEGUCoSSbj8EQZhlxIycLgRBnQVElekwBEGnYeSUUckEQatkRIs+3ARBsO/kjOcmBEG0R4SJsZIEQbhvRIaE+ARBvHAEiHk0BEHC40SHXVQEQcWihCmAAARByDfkiJQgBEHLXcSIK34EQdNuhG9VIARB2UkEjVMGBEHdxwSM7UwEQeLgRIu8CgRB6GJEiyhSBEHv0SSUlZoEQfhPhInvoARB+zJEj0q8BEH/WESDg6AEQgJNRIDiDARCDQxEhbeEBEIPdQR4SCgEQhWa5IsdDgRCGTsEiyGoBEIcREQAAAAEQiEXRIzcWgRCJBLEjBiGBEIm5cRv1wAEQiuhJImXGgRCLu8EjPLuBEIxowQmgAAEQjY2xI81igRCOoqEgkN0BEJAAiSK6ZwEQkLRxI0j2gRCTlxkkLnGBEJTi4SIZ/gEQlt8hIA9oARCZXREib6aBEJqa0SOYSAEQm8JBJKjYwRCdBzEjlPgBEJ3GESIoQgEQnwOxH4lwARCjOlEiQGqBEKX6mSODSoEQpuXZHn8mARCoTyEkWUBBEKsK8SKNVoEQrD2xHU+sARCtgPEmLfuBEK8C8SLzAwEQsDHxIL5UARCxh5kjLd2BELKcESGFBwEQtBYhIusQARC0sNkKgAABELd6UR9YygEQuO6RJCHHARC6xDkjE1aBELyCUSW7OcEQvTpxDUQAARC+UuEiTNsBEL/P6SDoCwEQwYABJS/sQRDC6lEgft0BEMOz4SHNTAEQxdMpIxUcARDGf6EbiTgBEMtpYSMQtYEQzAMxHnqQARDOR/kf1X4BEND7qSI97oEQ0b/RIE6eARDSnWEkLr6BENRmoSQht0EQ1WDxI5xYgRDWPtEhS98BENczMR8X8gEQ3e5BJNzGgRDeuQEkVORBEN/QCR98VAEQ4O2JIeU9ARDhqHki8YABEOJZ+QTAAAEQ5F+RIzC2gRDmBHkj0pgBEOa4uR9PDAEQ55MZH9rsARDo1jEf9roBEOs4oSEU1QEQ7djhIjNegRDxv5EjXayBEPLzKSNimwEQ9DE5IsM7gRD01IEJUAABEPbsKSDA6gEQ970xIh6dARD5AjEhoacBEQHX0SRxBEERAqABBAAAAREDs7EjqNgBEQSEISUQucERBVAxBoAAAREGM0EjSkuBEQblkQfgAAERB87xJmC8oREIyHEk5AcBEQxSQSRhmEERDVjRHsweAREQwlEhycwBERIq0SPODAEREw5xIidsARETz2EgXi8BERURESKkSAERFevxHxCIAREX1vEiZaWBERk2mSBN8QERHWehIsSjAREeSOkEwAABER+08SGkTwERIVEBI66GAREjLCkjX7oBESRfqSDhhAERJjgRH0T8AREm/1kiqUUBESh4ASMntwERKi5BIhdPARErwEEg1RcBES0gsSHaegERLkiBIa7lAREu+Nkce1wBES/pESTb+kERMMFpHFpoAREyPJEeFDoBETWMYR7ibAERODHxH4h2ARE5HaEdI+QBEToEYR55YAERO3IBI7RAARE96cEiAsqBET7x2SJjuoERQWwhIIvPARFCXCkgaA8BEUQRkSGRLAERROXhIhVsARFF20EkHFEBEUZ5IQiQAAERSJVBJE32ARFJdhEeSIIBEU0v0SNHGIERT0oxHydmARFQPKEjTH0BEVLwYR5bDAERU+p5IEE6ARFVDqEgU00BEViq6SLP7wERXMJhH+RkARFebiEghNgBEWBY0R+5sgERYRcxIVg6ARFirmEidtsBEWTOoSBFwAERZXqJIrPgARFoT/EitlkBEWnZ0SKB4QERaqRJI5lOgRFrSnEfoogBEWxgcSH+FgERby3ZIQBBARFxh4EhPPcBEXI+kQEAAAERc6hhJBlnwRF1OSEjrTQBEXXyUQKAAAERdq6hIrM2gRF3hMEh1v8BEXj+MSN/d4ERecRBAgAAARF6/ykifi6BEXv2sR+s8gERfY2RI787gRF+vFEjx6iBEYGw8SEc5gERgy5xHzB2ARGEYuEidK4BEYVvER8CEgERhjMRIEdLARGHZbkjyjOBEYm/gSEhUgERjEJhHT5QARGNauEjsNQBEY6yKSBlRgERj/ZpJDLngRGSCNkhcHgBEZQm0SQ08MERlYo5IYSLARGWMdEdxwgBEZdEcSPsJIERl+7pAoAAARGZhsEkB/iBEZu1kSJxvQERntohIPRgARGgLRkhQnkBEaQDqSNPVgERpMzI/gAAARGmKvkhrP8BEaencSJjvAERqEqRDTQAARGpS3khHXkBEazFsSTw1oERr8MZIm+SARGwY4Ei2w2BEbFgeSNDTAERsmjhIhz2ARG0EUEhAQUBEbafiSBrSAERt9I5JC68gRG4egEgJ34BEbo2SSMJqoERu0DZHuNyARG9qJEikymBEb8N2SRDToERwB+JH5mWARHBPKkjkJMBEcKDUSJGzIERw4PBHzIKARHFtAkiETKBEcdCASHMKgERy/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QpH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/wAARHOUdkit5oBEdNlYSEbQgER1RXhIhdRARHWDOkhaFkBEdbmeSG+cwER18IxHSbYARHZV0EkrDOBEdogISH43gER29RRIU2IARHc5JEiGIOBEeHRKSBHzwER46wBILYDARHk5pkcTrwBEecX4RwHnAER6sGhIgHJARHtPEkiG72BEe3xMSJQpIER8C65IXOoARHw9FkiNE+BEfG1USAyvgER9IgBHZFgARH1y7kfjuYBEfalISLGgwER9+cRHjQoARH5pUEjd62BEftmUR5BUAER/AOBISPcARH9xZkmoqqBEf6UaSXQrUER/2IxIuuZgRIADZEjl4EBEgD6ESKKjgESAY6xI1UogRICCuEixd4BEgOx0SRWMQESBCiBIfVPARIFMoEikyUBEgWRYR3NKAESBisRIwdygRIG0tEjUG0BEgcokR40+gESB7JxIvwpgRIIqBEgsxIBEglqcSI0zIESCqiRIbm9ARILsdkkVY7BEgwheSI5EgESDKeRIaxqARINn8EffAoBEg/60SE5ewESEI0BIv0kARIRCWEfeogBEhItkSMmJgESEr65IrJSARITHhkfWIIBEhW8KSTNEMESFhcpILODARIXuxEfsBoBEhh5aSJHeAESGPiRIN6CARIZ44EkAs6BEhpqiSNG14ESHSYxIjPQARIdpEEj35+BEh5ikSH2pAESH+HRI3VbARIgNsEMSAABEiDtgSKLz4ESIVJ5AQAAARIi/TkkQnBBEiNWIQgAAAESJBvRJMjJARIlrkEhx7sBEijMMR6UWgESKTrxIuWNgRIpyeEhn+EBEisNQSDkxwESLIdRHzukARIs72kgAX8BEi2SUSKv7YESLexRC0AAARIuuukhHikBEi//kSCf3wESMGjhIuw4ARIxAsEqfqK5EjGBISaT38ESMd0xIRG5ARIyLukle90BEjKiMSJMpAESM5ORHLf0ARI0TBEjN8oBEjTg8R2DvAESNpWxILYBARI4afkkGRDBEjjGkQTAAAESOaKZJBS9ARI6hnkjFN+BEjt+sSLTLgESO/fhIL+FARI8R2Eih+mBEj0lYSFQpwESPsFRINL5ARJAn+EgvpIBEkErYSLDugESQbRBIlcMARJCSiEhU+IBEkOe0SCx2QESRDoRHnaCARJFa+khejYBEkcSISKU8gESR8vRJTM9ARJIRmECAAABEkj+kSJfwgESSyQxIUZgARJLjHEgCg8BEkzAYSFKXAESTSlRImlsgRJNiJkgWTwBEk5YMSIAMoESTzfhIQ9AARJQFfkeOrIBElCS8SI1xYESUT2BJAHNQRJRk/EJ4AABElL1KSR18gESU2QBI0XBgRJT6cElISSBElRFySK3JwESVKyJIrUuARJVHOEihOSBElW8qSKI2QESVhJRIjqFARJXHHkhOi0BEljgoSVZrcESWUXxIGKyARJaNyEkHWnBElunYSIk3AESXSPxJNeNgRJdiBEji+CBEl3+cSPEQgESX2CpH1+aARJfx8EkmclBEmBfsSKcx4ESYaGhI13LgRJh+6EhuF0BEmJnGSHvswESYvHpKt2LkRJji2Ei0rIBEmRD4SZC8uESZmxxINfCARJnI6kgrwIBEmd34SKIiIESaFLBIinIgRJoxCEeiMABEmk9mR7bTgESaY1pJDfPQRJtAdElOT8BEm3XESc894ESbrcpJWQsQRJyYaEiRp0BEnNEMRzq3AESdL5hIcqaARJ1PaEgEkABEnXqYSMS1YESdkTBJC4XARJ2/GEdW0ABEneecSHkeAESeHyxID0cARJ6t6EiQ/gBEnvMOSM7EQESfPxxI5BpgRJ+CikfuYwBEn99cSFzlAESgGxRHcI8ARKCz8Egl4YBEoMd8SKhYYESg9NJIyATARKFFOEcjjQBEoYtmSWQkcEShuVRIjWiARKHR7kgm/MBEoe7ESGd4AESiDCJHi+AARKJejEgsfABEorfASDl6gESi+6xIcVcARKMqJEiM/4BEo5nsSBnbAESjsThIk6CgRKQedEgWd0BEpEo8SOeJQESkacxIeIzARKTZrEiQ0UBEpPcySAZKAESlIIpIqWXgRKU9/ko29nxEpVoYSbN56ESlcE5IgqPARKWE2EeZ54BEpaLwR5nTAESlyiBH/8QARKZPbEkpeZBEpnokSDC3wESmxRRHJcMARKcpREiYj4BEp2fmR/ClAESne4pI0BygRKe7eEjDdkBEp+I4SHIiwESoImpIoaoARKhgTEgbngBEqH+sSWpWwESonURI9cbgRKjDtEikMmBEqONAR1+pAESpKEZH7ZyARKlbTEe3BIBEqZwISYoJSESptshB4AAARKnRBEjmKeBEqfb8SM65gESqNrRICExARKqwpkgXfQBEqswqR961gESrf4BI4hcgRKvOxEkO1VBEq+YkR0NVAESsDrxI3N9ARKxnUkiAsABErMn8SP1PwESs+ERIL3HARK0eVkh2wkBErTwgSGfcwESta65JNybQRK1/EkKKAABErfeGSPjMYESuOgBJTrywRK5Y0khxq8BErm8gQgQAAESupaZIgbJARK7H/EfGCgBEry1cSJ5HQESvbFhIhL1ARK+AyEhNSIBEr83+SNFFwESwLtRIg6dgRLBqlEi/YkBEsIsYSII0YESw1yZJZKwQRLDszECgAABEsRXYSHB4wESxLDZDEgAARLF8eEkEA5BEsaCgSE75QESxv8hKNnd8RLHhjElfYUBEsf5gSQ3h8ESyQ7pIL4yARLJgbkgumEBEsqQSSRzzQESyx4ZH8B4ARLL2xkkmTRBEszSGSMPh4ESzSzBHuNuARLNsiEiJNcBEs5HASD7cgESzqY5IllUgRLP/AEeBHYBEtGz+SDrCAES0qnZI/W7gRLT1hEh7ykBEtQuoQXAAAES1NcJIiFSARLVQYEiU2aBEtY2ySMQb4ES1105IteqARLYLSkiF8SBEtkc2SNYYoES3OG5I4zKARLefxkgtY4BEuAQAR8xzgES46o5JF2bQRLkK7EjJxGBEudC+SCaAwES6LyBIk5DgRLpXjkfQmIBEutRSSOG1QES7EkxIosk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8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Atkinson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3932</Words>
  <Application>Microsoft Office PowerPoint</Application>
  <PresentationFormat>On-screen Show (16:9)</PresentationFormat>
  <Paragraphs>401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Sarabun</vt:lpstr>
      <vt:lpstr>Wingdings</vt:lpstr>
      <vt:lpstr>Calibri</vt:lpstr>
      <vt:lpstr>Segoe UI</vt:lpstr>
      <vt:lpstr>Wingdings 2</vt:lpstr>
      <vt:lpstr>Courier New</vt:lpstr>
      <vt:lpstr>Atkinson Hyperlegible</vt:lpstr>
      <vt:lpstr>Arial</vt:lpstr>
      <vt:lpstr>Consolas</vt:lpstr>
      <vt:lpstr>APL385 Unicode</vt:lpstr>
      <vt:lpstr>Office Theme</vt:lpstr>
      <vt:lpstr>Getting Work Done with APL</vt:lpstr>
      <vt:lpstr>APL Seeds</vt:lpstr>
      <vt:lpstr>Role of an APL Interpreter</vt:lpstr>
      <vt:lpstr>System Functions for File Read/Write</vt:lpstr>
      <vt:lpstr>Water Potability</vt:lpstr>
      <vt:lpstr>Water Potability</vt:lpstr>
      <vt:lpstr>PowerPoint Presentation</vt:lpstr>
      <vt:lpstr>PowerPoint Presentation</vt:lpstr>
      <vt:lpstr>PowerPoint Presentation</vt:lpstr>
      <vt:lpstr>Base64 </vt:lpstr>
      <vt:lpstr>Solution</vt:lpstr>
      <vt:lpstr>Tzu-Ching Lee Solution</vt:lpstr>
      <vt:lpstr>Java</vt:lpstr>
      <vt:lpstr>VBA</vt:lpstr>
      <vt:lpstr>JavaScript</vt:lpstr>
      <vt:lpstr>LeetCode 185 – SQL </vt:lpstr>
      <vt:lpstr>SQL                                  FlipDB</vt:lpstr>
      <vt:lpstr>LeetCode 571: Find Median Given Frequency of Numbers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Josh David</cp:lastModifiedBy>
  <cp:revision>277</cp:revision>
  <dcterms:created xsi:type="dcterms:W3CDTF">2019-07-25T11:46:05Z</dcterms:created>
  <dcterms:modified xsi:type="dcterms:W3CDTF">2023-03-28T03:51:28Z</dcterms:modified>
</cp:coreProperties>
</file>