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99" r:id="rId3"/>
    <p:sldId id="268" r:id="rId4"/>
    <p:sldId id="270" r:id="rId5"/>
    <p:sldId id="300" r:id="rId6"/>
    <p:sldId id="286" r:id="rId7"/>
    <p:sldId id="293" r:id="rId8"/>
    <p:sldId id="285" r:id="rId9"/>
    <p:sldId id="287" r:id="rId10"/>
    <p:sldId id="288" r:id="rId11"/>
    <p:sldId id="271" r:id="rId12"/>
    <p:sldId id="301" r:id="rId13"/>
    <p:sldId id="302" r:id="rId14"/>
    <p:sldId id="272" r:id="rId15"/>
    <p:sldId id="273" r:id="rId16"/>
    <p:sldId id="274" r:id="rId17"/>
    <p:sldId id="280" r:id="rId18"/>
    <p:sldId id="281" r:id="rId19"/>
    <p:sldId id="294" r:id="rId20"/>
    <p:sldId id="283" r:id="rId21"/>
    <p:sldId id="303" r:id="rId22"/>
    <p:sldId id="304" r:id="rId23"/>
    <p:sldId id="296" r:id="rId24"/>
    <p:sldId id="284" r:id="rId25"/>
    <p:sldId id="312" r:id="rId26"/>
    <p:sldId id="315" r:id="rId27"/>
    <p:sldId id="318" r:id="rId28"/>
    <p:sldId id="319" r:id="rId29"/>
    <p:sldId id="298" r:id="rId30"/>
    <p:sldId id="275" r:id="rId31"/>
    <p:sldId id="276" r:id="rId32"/>
    <p:sldId id="277" r:id="rId33"/>
    <p:sldId id="278" r:id="rId34"/>
    <p:sldId id="297" r:id="rId35"/>
    <p:sldId id="279" r:id="rId36"/>
  </p:sldIdLst>
  <p:sldSz cx="9144000" cy="5143500" type="screen16x9"/>
  <p:notesSz cx="6858000" cy="9144000"/>
  <p:embeddedFontLst>
    <p:embeddedFont>
      <p:font typeface="Noto Sans SC" panose="020B0604020202020204" charset="-128"/>
      <p:regular r:id="rId39"/>
    </p:embeddedFont>
    <p:embeddedFont>
      <p:font typeface="Noto Sans SC Light" panose="020B0604020202020204" charset="-128"/>
      <p:regular r:id="rId40"/>
    </p:embeddedFont>
    <p:embeddedFont>
      <p:font typeface="APL385 Unicode" panose="020B0709000202000203" pitchFamily="49" charset="0"/>
      <p:regular r:id="rId41"/>
    </p:embeddedFont>
    <p:embeddedFont>
      <p:font typeface="Cambria Math" panose="02040503050406030204" pitchFamily="18" charset="0"/>
      <p:regular r:id="rId42"/>
    </p:embeddedFont>
    <p:embeddedFont>
      <p:font typeface="Consolas" panose="020B0609020204030204" pitchFamily="49" charset="0"/>
      <p:regular r:id="rId43"/>
      <p:bold r:id="rId44"/>
      <p:italic r:id="rId45"/>
      <p:boldItalic r:id="rId46"/>
    </p:embeddedFont>
    <p:embeddedFont>
      <p:font typeface="MV Boli" panose="02000500030200090000" pitchFamily="2" charset="0"/>
      <p:regular r:id="rId47"/>
    </p:embeddedFont>
    <p:embeddedFont>
      <p:font typeface="Sarabun" panose="020B0604020202020204" charset="-34"/>
      <p:regular r:id="rId48"/>
      <p:bold r:id="rId49"/>
      <p:italic r:id="rId50"/>
      <p:boldItalic r:id="rId51"/>
    </p:embeddedFont>
    <p:embeddedFont>
      <p:font typeface="Wingdings 2" panose="05020102010507070707" pitchFamily="18" charset="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CA2E55"/>
    <a:srgbClr val="918ABE"/>
    <a:srgbClr val="FF9E00"/>
    <a:srgbClr val="FF6600"/>
    <a:srgbClr val="3B475D"/>
    <a:srgbClr val="3B475F"/>
    <a:srgbClr val="000000"/>
    <a:srgbClr val="3B475E"/>
    <a:srgbClr val="FC9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26" autoAdjust="0"/>
    <p:restoredTop sz="95508" autoAdjust="0"/>
  </p:normalViewPr>
  <p:slideViewPr>
    <p:cSldViewPr snapToGrid="0">
      <p:cViewPr varScale="1">
        <p:scale>
          <a:sx n="143" d="100"/>
          <a:sy n="143" d="100"/>
        </p:scale>
        <p:origin x="40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NUL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02/04/2024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02/04/2024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Initial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49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APL Seeds '24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679296"/>
            <a:ext cx="2039329" cy="336489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1E7FAAA6-D5ED-FFC4-E2AC-0D426A8F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" b="-995"/>
          <a:stretch/>
        </p:blipFill>
        <p:spPr>
          <a:xfrm>
            <a:off x="6000038" y="1289154"/>
            <a:ext cx="2492788" cy="25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61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00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GB" sz="1600" dirty="0">
                <a:solidFill>
                  <a:srgbClr val="282828"/>
                </a:solidFill>
                <a:latin typeface="Sarabun" panose="00000500000000000000" pitchFamily="2" charset="-34"/>
              </a:rPr>
              <a:t>What is APL and What Can APL Do For You?</a:t>
            </a:r>
            <a:endParaRPr lang="en-US" sz="1600" dirty="0">
              <a:solidFill>
                <a:srgbClr val="282828"/>
              </a:solidFill>
              <a:latin typeface="Sarabun" panose="00000500000000000000" pitchFamily="2" charset="-34"/>
            </a:endParaRP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2624" y="4583734"/>
            <a:ext cx="409276" cy="4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0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6.sv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688053"/>
            <a:ext cx="5529020" cy="1767394"/>
          </a:xfrm>
        </p:spPr>
        <p:txBody>
          <a:bodyPr/>
          <a:lstStyle/>
          <a:p>
            <a:r>
              <a:rPr lang="en-GB" dirty="0"/>
              <a:t>What is APL</a:t>
            </a:r>
            <a:br>
              <a:rPr lang="en-GB" dirty="0"/>
            </a:br>
            <a:r>
              <a:rPr lang="en-GB" dirty="0"/>
              <a:t>and </a:t>
            </a:r>
            <a:br>
              <a:rPr lang="en-GB" dirty="0"/>
            </a:br>
            <a:r>
              <a:rPr lang="en-GB" dirty="0"/>
              <a:t>What Can APL Do For You?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Adám Brudzewsky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(e - 1))</a:t>
            </a:r>
            <a:r>
              <a:rPr lang="en-GB" sz="1600" spc="-10" dirty="0">
                <a:latin typeface="Consolas" panose="020B0609020204030204" pitchFamily="49" charset="0"/>
              </a:rPr>
              <a:t>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l-GR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ι</a:t>
            </a:r>
            <a:br>
              <a:rPr lang="el-GR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kumimoji="0" lang="en-GB" sz="1600" b="1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- 1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0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FDD0-1033-B5B8-CFF8-EBF1A861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C1E7-28DD-86B5-CE19-CFFE5937E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C9FEE-1550-85D4-EDAF-6C0D8F6315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CD4E6-6BF6-B3EE-0404-74D3250B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67A2A-AD70-D532-C50E-8B350D9A25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← </a:t>
            </a:r>
            <a:r>
              <a:rPr lang="el-GR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ι</a:t>
            </a:r>
            <a:br>
              <a:rPr lang="el-GR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+</a:t>
            </a:r>
            <a:r>
              <a:rPr kumimoji="0" lang="en-GB" sz="16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6600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∘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FDD0-1033-B5B8-CFF8-EBF1A861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C1E7-28DD-86B5-CE19-CFFE5937E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C9FEE-1550-85D4-EDAF-6C0D8F6315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CD4E6-6BF6-B3EE-0404-74D3250B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67A2A-AD70-D532-C50E-8B350D9A25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!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FDD0-1033-B5B8-CFF8-EBF1A861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C1E7-28DD-86B5-CE19-CFFE5937E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C9FEE-1550-85D4-EDAF-6C0D8F6315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CD4E6-6BF6-B3EE-0404-74D3250B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67A2A-AD70-D532-C50E-8B350D9A25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chemeClr val="bg1"/>
                </a:solidFill>
                <a:highlight>
                  <a:srgbClr val="FF9E00"/>
                </a:highlight>
                <a:latin typeface="Consolas" panose="020B0609020204030204" pitchFamily="49" charset="0"/>
              </a:rPr>
              <a:t>Sum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chemeClr val="bg1"/>
                </a:solidFill>
                <a:highlight>
                  <a:srgbClr val="CA2E55"/>
                </a:highlight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bg1"/>
                </a:solidFill>
                <a:highlight>
                  <a:srgbClr val="918AB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CA2E55"/>
                </a:highlight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918AB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 - 1) ÷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918AB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solidFill>
                  <a:schemeClr val="bg1"/>
                </a:solidFill>
                <a:highlight>
                  <a:srgbClr val="FF9E00"/>
                </a:highlight>
                <a:latin typeface="Consolas" panose="020B0609020204030204" pitchFamily="49" charset="0"/>
              </a:rPr>
              <a:t>Sum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x) - 1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50D45-8147-9403-9E1C-6ECFDC07CC5E}"/>
              </a:ext>
            </a:extLst>
          </p:cNvPr>
          <p:cNvSpPr txBox="1"/>
          <p:nvPr/>
        </p:nvSpPr>
        <p:spPr>
          <a:xfrm>
            <a:off x="6145649" y="3780942"/>
            <a:ext cx="32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!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C8272-FBBD-E518-0E33-BD0E00A44996}"/>
              </a:ext>
            </a:extLst>
          </p:cNvPr>
          <p:cNvSpPr txBox="1"/>
          <p:nvPr/>
        </p:nvSpPr>
        <p:spPr>
          <a:xfrm>
            <a:off x="6145649" y="3780942"/>
            <a:ext cx="32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!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901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D0219-237D-A881-98AA-6A9DEF270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AE3DE-636A-C0BB-07B1-FD35718D9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DFA51-1474-2B8E-ED06-70D9D4E849F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637422-00D0-E67E-EC65-3C041A7DA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23A1D-E459-9937-CF42-3B442E1E999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latin typeface="Consolas" panose="020B0609020204030204" pitchFamily="49" charset="0"/>
              </a:rPr>
            </a:b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 ×/  !  x - 1) ÷  ! ( +/ x) - 1</a:t>
            </a: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90E60-F253-0816-8FB6-116AE4FB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09146-7234-C13B-0CDF-C99B62F03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1840D-7D4F-EE76-0048-BB65A2BAE0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DBE4E6-E50A-D068-3A1E-95D01E0D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A70FA9-32E1-CF92-FFB4-36B8CA94AB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latin typeface="Consolas" panose="020B0609020204030204" pitchFamily="49" charset="0"/>
              </a:rPr>
            </a:b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(×/!x-1)÷!(+/x)-1</a:t>
            </a: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DAFE4B-75B8-5EEE-57B5-FDC9EA1AE2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3608" y="1264925"/>
                <a:ext cx="4652352" cy="658753"/>
              </a:xfrm>
              <a:prstGeom prst="rect">
                <a:avLst/>
              </a:prstGeom>
              <a:solidFill>
                <a:srgbClr val="FFFFFF">
                  <a:alpha val="94902"/>
                </a:srgbClr>
              </a:solidFill>
              <a:effectLst>
                <a:softEdge rad="76200"/>
              </a:effectLst>
            </p:spPr>
            <p:txBody>
              <a:bodyPr vert="horz" lIns="91440" tIns="45720" rIns="91440" bIns="45720" rtlCol="0" anchor="t">
                <a:noAutofit/>
              </a:bodyPr>
              <a:lstStyle>
                <a:lvl1pPr marL="458788" indent="-45878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sz="24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1pPr>
                <a:lvl2pPr marL="858838" indent="-40163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lang="en-US" sz="20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sz="18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3pPr>
                <a:lvl4pPr marL="1655763" indent="-28416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sz="14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Clr>
                    <a:srgbClr val="FF9421"/>
                  </a:buClr>
                  <a:buFont typeface="Calibri" panose="020F050202020403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 2" panose="05020102010507070707" pitchFamily="18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num>
                            <m:den>
                              <m: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sz="3200" i="1" smtClean="0"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÷!</m:t>
                      </m:r>
                      <m:d>
                        <m:dPr>
                          <m:ctrlP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i="1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num>
                            <m:den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GB" sz="3200" i="1" smtClean="0"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3200" i="1" smtClean="0"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32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DAFE4B-75B8-5EEE-57B5-FDC9EA1AE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64925"/>
                <a:ext cx="4652352" cy="6587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762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941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strike="sngStrike" dirty="0">
                <a:solidFill>
                  <a:schemeClr val="tx1">
                    <a:lumMod val="40000"/>
                    <a:lumOff val="60000"/>
                  </a:schemeClr>
                </a:solidFill>
              </a:rPr>
              <a:t>Un</a:t>
            </a:r>
            <a:r>
              <a:rPr lang="en-GB" dirty="0"/>
              <a:t>readable</a:t>
            </a:r>
          </a:p>
          <a:p>
            <a:pPr marL="0" indent="0" algn="ctr">
              <a:buNone/>
            </a:pPr>
            <a:r>
              <a:rPr lang="en-GB" u="sng" dirty="0"/>
              <a:t>A</a:t>
            </a:r>
            <a:r>
              <a:rPr lang="en-GB" dirty="0"/>
              <a:t>rray-oriented </a:t>
            </a:r>
            <a:r>
              <a:rPr lang="en-GB" u="sng" dirty="0"/>
              <a:t>P</a:t>
            </a:r>
            <a:r>
              <a:rPr lang="en-GB" dirty="0"/>
              <a:t>rogramming </a:t>
            </a:r>
            <a:r>
              <a:rPr lang="en-GB" u="sng" dirty="0"/>
              <a:t>L</a:t>
            </a:r>
            <a:r>
              <a:rPr lang="en-GB" dirty="0"/>
              <a:t>anguage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3895812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buNone/>
            </a:pPr>
            <a:r>
              <a:rPr lang="en-GB" dirty="0"/>
              <a:t>Array-oriented Programming Language</a:t>
            </a:r>
          </a:p>
          <a:p>
            <a:pPr marL="0" indent="0" algn="ctr">
              <a:buNone/>
            </a:pPr>
            <a:r>
              <a:rPr lang="en-GB" dirty="0"/>
              <a:t>for Communicating Algorithms</a:t>
            </a:r>
          </a:p>
          <a:p>
            <a:pPr marL="0" indent="0" algn="ctr">
              <a:buNone/>
            </a:pPr>
            <a:r>
              <a:rPr lang="en-GB" dirty="0"/>
              <a:t>to Computers</a:t>
            </a:r>
          </a:p>
          <a:p>
            <a:pPr marL="0" indent="0" algn="ctr">
              <a:buNone/>
            </a:pPr>
            <a:r>
              <a:rPr lang="en-GB" dirty="0"/>
              <a:t>and Humans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14323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>
              <a:spcAft>
                <a:spcPts val="0"/>
              </a:spcAft>
              <a:buNone/>
              <a:tabLst>
                <a:tab pos="3624263" algn="ctr"/>
              </a:tabLst>
            </a:pPr>
            <a:r>
              <a:rPr lang="en-GB" sz="1600" dirty="0">
                <a:latin typeface="Consolas" panose="020B0609020204030204" pitchFamily="49" charset="0"/>
              </a:rPr>
              <a:t>	slice()</a:t>
            </a:r>
            <a:r>
              <a:rPr lang="en-GB" dirty="0"/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↓ </a:t>
            </a:r>
            <a:r>
              <a:rPr lang="en-GB" sz="7200" dirty="0">
                <a:solidFill>
                  <a:schemeClr val="bg1"/>
                </a:solidFill>
                <a:latin typeface="APL385 Unicode" panose="020B0709000202000203" pitchFamily="49" charset="0"/>
              </a:rPr>
              <a:t>○</a:t>
            </a:r>
          </a:p>
          <a:p>
            <a:pPr marL="0" indent="0" algn="ctr">
              <a:spcAft>
                <a:spcPts val="0"/>
              </a:spcAft>
              <a:buNone/>
            </a:pPr>
            <a:endParaRPr lang="en-GB" sz="7200" dirty="0">
              <a:latin typeface="APL385 Unicode" panose="020B0709000202000203" pitchFamily="49" charset="0"/>
            </a:endParaRPr>
          </a:p>
        </p:txBody>
      </p:sp>
      <p:pic>
        <p:nvPicPr>
          <p:cNvPr id="16" name="Content Placeholder 15" descr="Thought bubble with solid fill">
            <a:extLst>
              <a:ext uri="{FF2B5EF4-FFF2-40B4-BE49-F238E27FC236}">
                <a16:creationId xmlns:a16="http://schemas.microsoft.com/office/drawing/2014/main" id="{D2067700-C12C-3D6D-0E3E-A1536D57D0F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912027" y="3194307"/>
            <a:ext cx="914400" cy="9144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9" name="chinese">
            <a:extLst>
              <a:ext uri="{FF2B5EF4-FFF2-40B4-BE49-F238E27FC236}">
                <a16:creationId xmlns:a16="http://schemas.microsoft.com/office/drawing/2014/main" id="{7F870BB9-9031-9F3D-6182-02C00BBB1F24}"/>
              </a:ext>
            </a:extLst>
          </p:cNvPr>
          <p:cNvSpPr txBox="1">
            <a:spLocks/>
          </p:cNvSpPr>
          <p:nvPr/>
        </p:nvSpPr>
        <p:spPr>
          <a:xfrm>
            <a:off x="5798821" y="2571750"/>
            <a:ext cx="3332972" cy="193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ja-JP" altLang="en-US" sz="7200" dirty="0">
                <a:latin typeface="Noto Sans SC" panose="020B0200000000000000" pitchFamily="34" charset="-128"/>
                <a:ea typeface="Noto Sans SC" panose="020B0200000000000000" pitchFamily="34" charset="-128"/>
              </a:rPr>
              <a:t>网</a:t>
            </a:r>
            <a:r>
              <a:rPr lang="en-GB" altLang="ja-JP" sz="7200" dirty="0">
                <a:latin typeface="Noto Sans SC" panose="020B0200000000000000" pitchFamily="34" charset="-128"/>
                <a:ea typeface="Noto Sans SC" panose="020B0200000000000000" pitchFamily="34" charset="-128"/>
              </a:rPr>
              <a:t> </a:t>
            </a:r>
            <a:r>
              <a:rPr lang="ja-JP" altLang="en-US" sz="7200" dirty="0">
                <a:latin typeface="Noto Sans SC" panose="020B0200000000000000" pitchFamily="34" charset="-128"/>
                <a:ea typeface="Noto Sans SC" panose="020B0200000000000000" pitchFamily="34" charset="-128"/>
              </a:rPr>
              <a:t>田</a:t>
            </a:r>
            <a:endParaRPr lang="en-GB" sz="7200" dirty="0">
              <a:latin typeface="Noto Sans SC" panose="020B0200000000000000" pitchFamily="34" charset="-128"/>
              <a:ea typeface="Noto Sans SC" panose="020B0200000000000000" pitchFamily="34" charset="-128"/>
            </a:endParaRPr>
          </a:p>
        </p:txBody>
      </p:sp>
      <p:pic>
        <p:nvPicPr>
          <p:cNvPr id="11" name="Content Placeholder 26">
            <a:extLst>
              <a:ext uri="{FF2B5EF4-FFF2-40B4-BE49-F238E27FC236}">
                <a16:creationId xmlns:a16="http://schemas.microsoft.com/office/drawing/2014/main" id="{EB9530BC-D620-E642-D42F-E2FEED4307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b="93"/>
          <a:stretch/>
        </p:blipFill>
        <p:spPr>
          <a:xfrm>
            <a:off x="6030840" y="1710782"/>
            <a:ext cx="1469548" cy="122945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3CF2FC-9C09-A645-44EA-A8522EE49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7877375" y="1715256"/>
            <a:ext cx="786335" cy="1255775"/>
          </a:xfrm>
          <a:prstGeom prst="rect">
            <a:avLst/>
          </a:prstGeom>
        </p:spPr>
      </p:pic>
      <p:pic>
        <p:nvPicPr>
          <p:cNvPr id="14" name="Content Placeholder 5" descr="Add with solid fill">
            <a:extLst>
              <a:ext uri="{FF2B5EF4-FFF2-40B4-BE49-F238E27FC236}">
                <a16:creationId xmlns:a16="http://schemas.microsoft.com/office/drawing/2014/main" id="{BA3FA1FA-D194-31ED-F386-F5D69E761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640" y="1885943"/>
            <a:ext cx="914400" cy="914400"/>
          </a:xfrm>
          <a:prstGeom prst="rect">
            <a:avLst/>
          </a:prstGeom>
          <a:noFill/>
        </p:spPr>
      </p:pic>
      <p:pic>
        <p:nvPicPr>
          <p:cNvPr id="18" name="Graphic 17" descr="Speech with solid fill">
            <a:extLst>
              <a:ext uri="{FF2B5EF4-FFF2-40B4-BE49-F238E27FC236}">
                <a16:creationId xmlns:a16="http://schemas.microsoft.com/office/drawing/2014/main" id="{3B102418-4A6E-C37B-A099-864870D81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640" y="3198600"/>
            <a:ext cx="914400" cy="914400"/>
          </a:xfrm>
          <a:prstGeom prst="rect">
            <a:avLst/>
          </a:prstGeom>
        </p:spPr>
      </p:pic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8A56A4A3-50D2-B78B-8F6D-9668D46690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12027" y="18859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endParaRPr lang="en-GB" dirty="0"/>
          </a:p>
          <a:p>
            <a:pPr marL="0" indent="0" algn="ctr">
              <a:spcAft>
                <a:spcPts val="0"/>
              </a:spcAft>
              <a:buNone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↓ ↑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⌽ </a:t>
            </a:r>
            <a:r>
              <a:rPr lang="en-GB" sz="7200" dirty="0">
                <a:solidFill>
                  <a:schemeClr val="bg1"/>
                </a:solidFill>
                <a:latin typeface="APL385 Unicode" panose="020B0709000202000203" pitchFamily="49" charset="0"/>
              </a:rPr>
              <a:t>⍉</a:t>
            </a:r>
          </a:p>
          <a:p>
            <a:pPr marL="0" indent="0" algn="ctr">
              <a:spcAft>
                <a:spcPts val="0"/>
              </a:spcAft>
              <a:buNone/>
            </a:pPr>
            <a:endParaRPr lang="en-GB" sz="7200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15" name="chinese">
            <a:extLst>
              <a:ext uri="{FF2B5EF4-FFF2-40B4-BE49-F238E27FC236}">
                <a16:creationId xmlns:a16="http://schemas.microsoft.com/office/drawing/2014/main" id="{1018F89B-5226-8307-0A19-29533FB0510C}"/>
              </a:ext>
            </a:extLst>
          </p:cNvPr>
          <p:cNvSpPr txBox="1">
            <a:spLocks/>
          </p:cNvSpPr>
          <p:nvPr/>
        </p:nvSpPr>
        <p:spPr>
          <a:xfrm>
            <a:off x="5798821" y="2571750"/>
            <a:ext cx="3332972" cy="1935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ja-JP" altLang="en-US" sz="7200" dirty="0">
                <a:latin typeface="Noto Sans SC" panose="020B0200000000000000" pitchFamily="34" charset="-128"/>
                <a:ea typeface="Noto Sans SC" panose="020B0200000000000000" pitchFamily="34" charset="-128"/>
              </a:rPr>
              <a:t>网</a:t>
            </a:r>
            <a:r>
              <a:rPr lang="en-GB" altLang="ja-JP" sz="7200" dirty="0">
                <a:latin typeface="Noto Sans SC" panose="020B0200000000000000" pitchFamily="34" charset="-128"/>
                <a:ea typeface="Noto Sans SC" panose="020B0200000000000000" pitchFamily="34" charset="-128"/>
              </a:rPr>
              <a:t> </a:t>
            </a:r>
            <a:r>
              <a:rPr lang="ja-JP" altLang="en-US" sz="7200" dirty="0">
                <a:latin typeface="Noto Sans SC" panose="020B0200000000000000" pitchFamily="34" charset="-128"/>
                <a:ea typeface="Noto Sans SC" panose="020B0200000000000000" pitchFamily="34" charset="-128"/>
              </a:rPr>
              <a:t>田</a:t>
            </a:r>
            <a:endParaRPr lang="en-GB" sz="7200" dirty="0">
              <a:latin typeface="Noto Sans SC" panose="020B0200000000000000" pitchFamily="34" charset="-128"/>
              <a:ea typeface="Noto Sans SC" panose="020B0200000000000000" pitchFamily="34" charset="-128"/>
            </a:endParaRPr>
          </a:p>
        </p:txBody>
      </p:sp>
      <p:pic>
        <p:nvPicPr>
          <p:cNvPr id="20" name="Content Placeholder 26">
            <a:extLst>
              <a:ext uri="{FF2B5EF4-FFF2-40B4-BE49-F238E27FC236}">
                <a16:creationId xmlns:a16="http://schemas.microsoft.com/office/drawing/2014/main" id="{188655C4-BF0A-E1B1-C1EA-3AE2C6CB1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b="93"/>
          <a:stretch/>
        </p:blipFill>
        <p:spPr>
          <a:xfrm>
            <a:off x="6030840" y="1710782"/>
            <a:ext cx="1469548" cy="1229454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6B80F9-9B1A-65F9-1821-1F939E62D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7877375" y="1715256"/>
            <a:ext cx="786335" cy="1255775"/>
          </a:xfrm>
          <a:prstGeom prst="rect">
            <a:avLst/>
          </a:prstGeom>
        </p:spPr>
      </p:pic>
      <p:pic>
        <p:nvPicPr>
          <p:cNvPr id="23" name="Content Placeholder 15" descr="Thought bubble with solid fill">
            <a:extLst>
              <a:ext uri="{FF2B5EF4-FFF2-40B4-BE49-F238E27FC236}">
                <a16:creationId xmlns:a16="http://schemas.microsoft.com/office/drawing/2014/main" id="{4E66D6B2-4DDD-82E8-1039-7267FDB0E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912027" y="3194307"/>
            <a:ext cx="914400" cy="914400"/>
          </a:xfrm>
          <a:prstGeom prst="rect">
            <a:avLst/>
          </a:prstGeom>
          <a:noFill/>
        </p:spPr>
      </p:pic>
      <p:pic>
        <p:nvPicPr>
          <p:cNvPr id="24" name="Content Placeholder 5" descr="Add with solid fill">
            <a:extLst>
              <a:ext uri="{FF2B5EF4-FFF2-40B4-BE49-F238E27FC236}">
                <a16:creationId xmlns:a16="http://schemas.microsoft.com/office/drawing/2014/main" id="{A36A1F01-D2C2-D2CB-3206-C35A8374E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640" y="1885943"/>
            <a:ext cx="914400" cy="914400"/>
          </a:xfrm>
          <a:prstGeom prst="rect">
            <a:avLst/>
          </a:prstGeom>
          <a:noFill/>
        </p:spPr>
      </p:pic>
      <p:pic>
        <p:nvPicPr>
          <p:cNvPr id="25" name="Graphic 24" descr="Speech with solid fill">
            <a:extLst>
              <a:ext uri="{FF2B5EF4-FFF2-40B4-BE49-F238E27FC236}">
                <a16:creationId xmlns:a16="http://schemas.microsoft.com/office/drawing/2014/main" id="{578BA67F-99F5-E66F-6DEF-2BDCF995C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640" y="3198600"/>
            <a:ext cx="914400" cy="914400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D18C3E21-7570-365A-398C-6F8C5FC790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12027" y="1885943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41AFF2-45FF-7C91-7C9A-DE1F742965C6}"/>
              </a:ext>
            </a:extLst>
          </p:cNvPr>
          <p:cNvSpPr txBox="1"/>
          <p:nvPr/>
        </p:nvSpPr>
        <p:spPr>
          <a:xfrm rot="20896761">
            <a:off x="4542945" y="3245170"/>
            <a:ext cx="1184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⍉</a:t>
            </a:r>
          </a:p>
        </p:txBody>
      </p:sp>
    </p:spTree>
    <p:extLst>
      <p:ext uri="{BB962C8B-B14F-4D97-AF65-F5344CB8AC3E}">
        <p14:creationId xmlns:p14="http://schemas.microsoft.com/office/powerpoint/2010/main" val="73960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DEE5CC-95F4-E849-718B-67D067AAF15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4D39-DCF9-C1E8-15E4-B765391AD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5D1AF-B607-AF02-1841-E0A13133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Myth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D8F350F-57E0-17B9-3FFE-8AB780A037C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770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(5,6,7,8)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357928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2+(5,6,7,8)</a:t>
            </a:r>
          </a:p>
          <a:p>
            <a:pPr marL="0" lvl="0" indent="0">
              <a:spcAft>
                <a:spcPts val="0"/>
              </a:spcAft>
              <a:buNone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7 8 9 10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47137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2↓(5,6,7,8)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7 8</a:t>
            </a:r>
            <a:endParaRPr kumimoji="0" lang="en-GB" sz="7200" b="1" i="0" u="none" strike="noStrike" kern="1200" cap="none" spc="0" normalizeH="0" baseline="30000" noProof="0" dirty="0">
              <a:ln>
                <a:noFill/>
              </a:ln>
              <a:solidFill>
                <a:srgbClr val="24A148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280409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2↑(5,6,7,8)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5 6</a:t>
            </a:r>
            <a:endParaRPr kumimoji="0" lang="en-GB" sz="7200" b="1" i="0" u="none" strike="noStrike" kern="1200" cap="none" spc="0" normalizeH="0" baseline="30000" noProof="0" dirty="0">
              <a:ln>
                <a:noFill/>
              </a:ln>
              <a:solidFill>
                <a:srgbClr val="24A148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162685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lvl="0" indent="0" algn="ctr">
              <a:spcAft>
                <a:spcPts val="0"/>
              </a:spcAft>
              <a:buNone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</a:t>
            </a:r>
            <a:r>
              <a:rPr lang="en-GB" sz="36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⌽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(5,6,7,8)</a:t>
            </a:r>
          </a:p>
          <a:p>
            <a:pPr marL="0" lvl="0" indent="0">
              <a:spcAft>
                <a:spcPts val="0"/>
              </a:spcAft>
              <a:buNone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8 7 6 5</a:t>
            </a:r>
            <a:endParaRPr lang="en-GB" b="1" baseline="30000" dirty="0">
              <a:solidFill>
                <a:srgbClr val="24A148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1443980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table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┌─┬─┬─┐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y│r│T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├─┼─┼─┤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│L│P│A│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├─┼─┼─┤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w│o│n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└─┴─┴─┘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4168373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table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2↓⌽table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┌─┬─┬─┐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w│o│n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└─┴─┴─┘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1724376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table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2 1↓⌽table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┌─┬─┐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o│n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└─┴─┘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2980028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</a:t>
            </a:r>
            <a:r>
              <a:rPr lang="en-GB" sz="2800" noProof="0" dirty="0">
                <a:solidFill>
                  <a:srgbClr val="FF6600"/>
                </a:solidFill>
                <a:latin typeface="APL385 Unicode" panose="020B0709000202000203" pitchFamily="49" charset="0"/>
              </a:rPr>
              <a:t>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⍉2 1↓⌽table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│o│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├─┤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│n│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127552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5859B0-EB21-3BE4-3916-E5B325382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7037" y="1265238"/>
            <a:ext cx="3241675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FD21-2611-3187-39F1-BFDC9F273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89A477-ED8B-D896-27BF-6AB411D9D70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>
            <a:norm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zh-CN" altLang="en-US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  <a:t>多</a:t>
            </a:r>
            <a:br>
              <a:rPr lang="en-GB" altLang="zh-CN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</a:br>
            <a:r>
              <a:rPr lang="zh-CN" altLang="en-US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  <a:t>元</a:t>
            </a:r>
            <a:br>
              <a:rPr lang="en-GB" altLang="zh-CN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</a:br>
            <a:r>
              <a:rPr lang="zh-CN" altLang="en-US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  <a:t>贝</a:t>
            </a:r>
            <a:br>
              <a:rPr lang="en-GB" altLang="zh-CN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</a:br>
            <a:r>
              <a:rPr lang="zh-CN" altLang="en-US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  <a:t>塔</a:t>
            </a:r>
            <a:br>
              <a:rPr lang="en-GB" altLang="zh-CN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</a:br>
            <a:r>
              <a:rPr lang="zh-CN" altLang="en-US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  <a:t>函</a:t>
            </a:r>
            <a:br>
              <a:rPr lang="en-GB" altLang="zh-CN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</a:br>
            <a:r>
              <a:rPr lang="zh-CN" altLang="en-US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  <a:t>数</a:t>
            </a:r>
            <a:endParaRPr lang="en-GB" sz="3600" dirty="0">
              <a:latin typeface="Noto Sans SC Light" panose="020B0200000000000000" pitchFamily="34" charset="-128"/>
              <a:ea typeface="Noto Sans SC Light" panose="020B02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9CA9A-46A3-27A2-4B9B-6D432540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32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num>
                            <m:den>
                              <m: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sz="32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32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sz="32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÷!</m:t>
                      </m:r>
                      <m:d>
                        <m:dPr>
                          <m:ctrlPr>
                            <a:rPr lang="en-GB" sz="32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i="1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num>
                            <m:den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GB" sz="32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32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3200" b="0" i="1" dirty="0">
                  <a:solidFill>
                    <a:srgbClr val="FF66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grow m:val="on"/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e>
                          </m:nary>
                        </m:num>
                        <m:den>
                          <m:d>
                            <m:d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grow m:val="on"/>
                                      <m:ctrlP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GB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3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  <a:p>
                <a:pPr marL="0" indent="0" algn="ctr">
                  <a:buNone/>
                </a:pPr>
                <a:r>
                  <a:rPr lang="th-TH" sz="4000" dirty="0"/>
                  <a:t>ฟังก์ชันเบต้าหลายตัวแปร</a:t>
                </a:r>
                <a:endParaRPr lang="en-GB" sz="4000" dirty="0"/>
              </a:p>
              <a:p>
                <a:pPr marL="0" indent="0" algn="ctr">
                  <a:buNone/>
                </a:pPr>
                <a:r>
                  <a:rPr lang="ar-AE" sz="3200" dirty="0"/>
                  <a:t>دالة بيتا متعددة المتغيرات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9CA9A-46A3-27A2-4B9B-6D432540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12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71CAC-E53E-0330-30A7-24E45EC2506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E3BC3F-842B-05C3-3744-88FE6C8A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2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 algn="ctr">
              <a:buNone/>
            </a:pPr>
            <a:endParaRPr lang="en-GB" strike="sngStrike" dirty="0"/>
          </a:p>
          <a:p>
            <a:pPr marL="0" indent="0" algn="ctr">
              <a:buNone/>
            </a:pPr>
            <a:r>
              <a:rPr lang="en-GB" dirty="0"/>
              <a:t>Help You</a:t>
            </a:r>
          </a:p>
          <a:p>
            <a:pPr marL="0" indent="0" algn="ctr">
              <a:buNone/>
            </a:pPr>
            <a:r>
              <a:rPr lang="en-GB" dirty="0"/>
              <a:t>Communicate Algorithms</a:t>
            </a:r>
          </a:p>
          <a:p>
            <a:pPr marL="0" indent="0" algn="ctr">
              <a:buNone/>
            </a:pPr>
            <a:r>
              <a:rPr lang="en-GB" dirty="0"/>
              <a:t>to Computers</a:t>
            </a:r>
          </a:p>
          <a:p>
            <a:pPr marL="0" indent="0" algn="ctr">
              <a:buNone/>
            </a:pPr>
            <a:r>
              <a:rPr lang="en-GB" dirty="0"/>
              <a:t>and Humans</a:t>
            </a:r>
          </a:p>
          <a:p>
            <a:pPr marL="0" indent="0" algn="ctr">
              <a:spcAft>
                <a:spcPts val="0"/>
              </a:spcAft>
              <a:buNone/>
            </a:pPr>
            <a:endParaRPr lang="en-GB" sz="1950" dirty="0"/>
          </a:p>
          <a:p>
            <a:pPr marL="0" indent="0" algn="ctr">
              <a:lnSpc>
                <a:spcPct val="0"/>
              </a:lnSpc>
              <a:spcAft>
                <a:spcPts val="0"/>
              </a:spcAft>
              <a:buNone/>
            </a:pPr>
            <a:r>
              <a:rPr lang="en-GB" dirty="0"/>
              <a:t>in Research</a:t>
            </a:r>
          </a:p>
          <a:p>
            <a:pPr marL="0" indent="0" algn="ctr">
              <a:lnSpc>
                <a:spcPct val="0"/>
              </a:lnSpc>
              <a:spcAft>
                <a:spcPts val="0"/>
              </a:spcAft>
              <a:buNone/>
            </a:pPr>
            <a:r>
              <a:rPr lang="en-GB" dirty="0"/>
              <a:t>in Academia</a:t>
            </a:r>
          </a:p>
          <a:p>
            <a:pPr marL="0" indent="0" algn="ctr">
              <a:lnSpc>
                <a:spcPct val="0"/>
              </a:lnSpc>
              <a:spcAft>
                <a:spcPts val="0"/>
              </a:spcAft>
              <a:buNone/>
            </a:pPr>
            <a:r>
              <a:rPr lang="en-GB" dirty="0"/>
              <a:t>in Industry </a:t>
            </a:r>
          </a:p>
          <a:p>
            <a:pPr marL="0" indent="0" algn="ctr">
              <a:lnSpc>
                <a:spcPct val="0"/>
              </a:lnSpc>
              <a:spcAft>
                <a:spcPts val="0"/>
              </a:spcAft>
              <a:buNone/>
            </a:pPr>
            <a:r>
              <a:rPr lang="en-GB" dirty="0"/>
              <a:t>and more…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APL Do For You?</a:t>
            </a:r>
          </a:p>
        </p:txBody>
      </p:sp>
    </p:spTree>
    <p:extLst>
      <p:ext uri="{BB962C8B-B14F-4D97-AF65-F5344CB8AC3E}">
        <p14:creationId xmlns:p14="http://schemas.microsoft.com/office/powerpoint/2010/main" val="329820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in Research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A22D4-239F-F27C-FB49-2DEEF6A1E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2504">
            <a:off x="-1103442" y="933721"/>
            <a:ext cx="6035040" cy="339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269E5-0730-5AFA-1286-9C53B681B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1278">
            <a:off x="1862363" y="2369483"/>
            <a:ext cx="6035040" cy="3394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F51015-8003-E504-4099-0DEE9CEB1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0832">
            <a:off x="4210774" y="-154723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9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in Academia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3DF4F-CCDF-2E41-30A5-FB0EC8649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3" r="7634" b="3957"/>
          <a:stretch/>
        </p:blipFill>
        <p:spPr>
          <a:xfrm rot="495027">
            <a:off x="478795" y="1296159"/>
            <a:ext cx="5903167" cy="37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8BF75A-0912-04AF-D7EF-B77062BD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3788">
            <a:off x="3095773" y="604311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C8EC9-A34C-D3F5-2270-6CD557E07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329" y="1593974"/>
            <a:ext cx="6031009" cy="33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in Industry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083DC-5194-467A-CC05-16F3EBB8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98">
            <a:off x="2925916" y="452609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03925-3087-EEA1-AB0C-F21CF18DC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0" t="16569" r="12290" b="8305"/>
          <a:stretch/>
        </p:blipFill>
        <p:spPr>
          <a:xfrm>
            <a:off x="-926116" y="1379425"/>
            <a:ext cx="6869552" cy="3864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4255C5-AEBA-2506-6BBA-40F056F2D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5825">
            <a:off x="4669591" y="2694474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3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D95B6D-B9F4-940F-7A85-DB7E14D023CE}"/>
              </a:ext>
            </a:extLst>
          </p:cNvPr>
          <p:cNvGrpSpPr/>
          <p:nvPr/>
        </p:nvGrpSpPr>
        <p:grpSpPr>
          <a:xfrm rot="21415978">
            <a:off x="279874" y="1112211"/>
            <a:ext cx="6035040" cy="3394710"/>
            <a:chOff x="460013" y="1296464"/>
            <a:chExt cx="6035040" cy="33947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0B0EDC-F479-F240-A7C6-AABCBD423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013" y="1296464"/>
              <a:ext cx="6035040" cy="33947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B361D3-2284-5E85-4CF1-DE83F103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1923053" y="2119424"/>
              <a:ext cx="4572000" cy="25717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0FAE30-6473-78FE-BE7A-07969DC34084}"/>
              </a:ext>
            </a:extLst>
          </p:cNvPr>
          <p:cNvGrpSpPr/>
          <p:nvPr/>
        </p:nvGrpSpPr>
        <p:grpSpPr>
          <a:xfrm rot="335267">
            <a:off x="1347050" y="2162845"/>
            <a:ext cx="6035040" cy="3394710"/>
            <a:chOff x="1294015" y="1911026"/>
            <a:chExt cx="6035040" cy="33947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5B55A0-A910-DD70-0BA9-36E44A04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4015" y="1911026"/>
              <a:ext cx="6035040" cy="33947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57BE40-DF9D-DDAD-2AAD-2496D9B0A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8534" y="2743370"/>
              <a:ext cx="2980217" cy="19585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3988CA-E425-D659-64FE-B23844069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1112">
            <a:off x="3753275" y="179737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0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D4BC38-E1C5-B5B7-1F0E-CA1CC5AE4E7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      ⍴⍴⍴X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1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      ⍴X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3 2 4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      ⍴⍴X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3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      ⍴⍴⍴X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rgbClr val="FF6600"/>
                </a:solidFill>
                <a:latin typeface="APL385 Unicode" panose="020B0709000202000203" pitchFamily="49" charset="0"/>
              </a:rPr>
              <a:t>1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5D00DBD-9727-F099-8611-E28A9987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en-GB" sz="12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Rho, rho, rho of X</a:t>
            </a:r>
          </a:p>
          <a:p>
            <a:pPr marL="0" indent="0">
              <a:spcAft>
                <a:spcPts val="0"/>
              </a:spcAft>
              <a:buNone/>
            </a:pPr>
            <a:b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Always equals 1</a:t>
            </a:r>
            <a:b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en-GB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Rho is dimension, rho </a:t>
            </a:r>
            <a:r>
              <a:rPr lang="en-GB" sz="2400" dirty="0" err="1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rho</a:t>
            </a:r>
            <a: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rank</a:t>
            </a:r>
            <a:b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en-GB" sz="2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sz="2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APL is fun!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sz="1600" i="1" dirty="0"/>
              <a:t>— Richard Stallman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B863587-1C48-4FBA-9E00-19698B9CCC2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35CA30-6BCF-AD75-DC31-0F48A25B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Started and Learning APL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CCD63CD-73C5-CFC8-D45C-65A82316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608372"/>
            <a:ext cx="1000125" cy="1143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C308601-F70E-32E6-B2A4-D5ED935314EE}"/>
              </a:ext>
            </a:extLst>
          </p:cNvPr>
          <p:cNvSpPr txBox="1"/>
          <p:nvPr/>
        </p:nvSpPr>
        <p:spPr>
          <a:xfrm>
            <a:off x="3640137" y="4474373"/>
            <a:ext cx="2254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>
                <a:solidFill>
                  <a:schemeClr val="accent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commons.wikimedia.org/wiki/</a:t>
            </a:r>
            <a:br>
              <a:rPr lang="en-GB" sz="600" dirty="0">
                <a:solidFill>
                  <a:schemeClr val="accent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600" dirty="0">
                <a:solidFill>
                  <a:schemeClr val="accent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File:Retrat_Richard_Stallman.jpg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7C2705-37BD-74CA-2B15-AE8E026F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869">
            <a:off x="2280284" y="1292375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7BFA9D-80F0-0086-ECF8-C473DBC7A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44" y="4147409"/>
            <a:ext cx="8143113" cy="67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573BA9-12C4-9528-CE8B-E4E1F9C95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44" y="3225918"/>
            <a:ext cx="8143113" cy="44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027AED-A1BB-7A9C-0554-58E13CF5D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44" y="2304425"/>
            <a:ext cx="8143113" cy="44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67875F-2386-7924-1218-11222713E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44" y="1382932"/>
            <a:ext cx="8143113" cy="44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81EF9E-ACB9-E738-57B8-4749E2280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44" y="175160"/>
            <a:ext cx="8143113" cy="70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06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Sum=x=&gt;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)=&gt;a+b,0)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=x=&gt;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=x=&gt;[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.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A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r</a:t>
            </a:r>
            <a:r>
              <a:rPr lang="en-GB" sz="1600" spc="-10" dirty="0">
                <a:latin typeface="Consolas" panose="020B0609020204030204" pitchFamily="49" charset="0"/>
              </a:rPr>
              <a:t>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=x=&gt;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x+1).slice(1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(e-1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/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Sum(x)-1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1C147E-E943-3AC4-F1F7-001C7F66A41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6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.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 A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r</a:t>
            </a:r>
            <a:r>
              <a:rPr lang="en-GB" sz="1600" spc="-10" dirty="0">
                <a:latin typeface="Consolas" panose="020B0609020204030204" pitchFamily="49" charset="0"/>
              </a:rPr>
              <a:t>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x + 1).slice(1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Sum(x) - 1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599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5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(a, b) =&gt; a + b</a:t>
            </a:r>
            <a:r>
              <a:rPr lang="en-GB" sz="1600" spc="-10" dirty="0">
                <a:latin typeface="Consolas" panose="020B0609020204030204" pitchFamily="49" charset="0"/>
              </a:rPr>
              <a:t>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Sum ← 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+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1749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*</a:t>
            </a:r>
            <a:r>
              <a:rPr lang="en-GB" sz="1600" spc="-10" dirty="0">
                <a:latin typeface="Consolas" panose="020B0609020204030204" pitchFamily="49" charset="0"/>
              </a:rPr>
              <a:t>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×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</p:txBody>
      </p:sp>
    </p:spTree>
    <p:extLst>
      <p:ext uri="{BB962C8B-B14F-4D97-AF65-F5344CB8AC3E}">
        <p14:creationId xmlns:p14="http://schemas.microsoft.com/office/powerpoint/2010/main" val="15902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.reduce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+ b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.reduce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* b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Sum ← +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 ← ×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/</a:t>
            </a: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.slice(1)</a:t>
            </a:r>
            <a:r>
              <a:rPr lang="en-GB" sz="1600" spc="-10" dirty="0">
                <a:solidFill>
                  <a:schemeClr val="bg1"/>
                </a:solidFill>
                <a:latin typeface="Consolas" panose="020B0609020204030204" pitchFamily="49" charset="0"/>
              </a:rPr>
              <a:t>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1 ↓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(</a:t>
            </a:r>
            <a:r>
              <a:rPr kumimoji="0" lang="en-GB" sz="1600" b="0" i="0" u="none" strike="noStrike" kern="1200" cap="none" spc="-1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Rng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+</a:t>
            </a:r>
            <a:r>
              <a:rPr kumimoji="0" lang="en-GB" sz="1600" b="1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∘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13886</TotalTime>
  <Words>3694</Words>
  <Application>Microsoft Office PowerPoint</Application>
  <PresentationFormat>On-screen Show (16:9)</PresentationFormat>
  <Paragraphs>326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Sarabun</vt:lpstr>
      <vt:lpstr>Courier New</vt:lpstr>
      <vt:lpstr>Noto Sans SC</vt:lpstr>
      <vt:lpstr>Consolas</vt:lpstr>
      <vt:lpstr>Cambria Math</vt:lpstr>
      <vt:lpstr>Arial</vt:lpstr>
      <vt:lpstr>Wingdings 2</vt:lpstr>
      <vt:lpstr>MV Boli</vt:lpstr>
      <vt:lpstr>Noto Sans SC Light</vt:lpstr>
      <vt:lpstr>Calibri</vt:lpstr>
      <vt:lpstr>APL385 Unicode</vt:lpstr>
      <vt:lpstr>Wingdings</vt:lpstr>
      <vt:lpstr>Office Theme</vt:lpstr>
      <vt:lpstr>What is APL and  What Can APL Do For You?</vt:lpstr>
      <vt:lpstr>Myth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Can APL Do For You?</vt:lpstr>
      <vt:lpstr>APL in Research</vt:lpstr>
      <vt:lpstr>APL in Academia</vt:lpstr>
      <vt:lpstr>APL in Industry</vt:lpstr>
      <vt:lpstr>And more…</vt:lpstr>
      <vt:lpstr>Getting Started and Learning APL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Fiona Smith</cp:lastModifiedBy>
  <cp:revision>244</cp:revision>
  <dcterms:created xsi:type="dcterms:W3CDTF">2019-07-25T11:46:05Z</dcterms:created>
  <dcterms:modified xsi:type="dcterms:W3CDTF">2024-04-02T07:24:55Z</dcterms:modified>
</cp:coreProperties>
</file>