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outlineView">
  <p:normalViewPr showOutlineIcons="0">
    <p:restoredLeft sz="34615" autoAdjust="0"/>
    <p:restoredTop sz="86397" autoAdjust="0"/>
  </p:normalViewPr>
  <p:slideViewPr>
    <p:cSldViewPr>
      <p:cViewPr varScale="1">
        <p:scale>
          <a:sx n="79" d="100"/>
          <a:sy n="79" d="100"/>
        </p:scale>
        <p:origin x="-168"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183E4AB-5281-43C0-B643-643FB65F8889}" type="datetimeFigureOut">
              <a:rPr lang="en-US" smtClean="0"/>
              <a:t>9/7/2009</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47E0E3-A43E-41E1-92EE-A26E54FA50F5}"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Introduction</a:t>
            </a:r>
          </a:p>
          <a:p>
            <a:r>
              <a:rPr lang="en-US" dirty="0" smtClean="0"/>
              <a:t/>
            </a:r>
            <a:br>
              <a:rPr lang="en-US" dirty="0" smtClean="0"/>
            </a:br>
            <a:r>
              <a:rPr lang="en-US" dirty="0" smtClean="0"/>
              <a:t>This Spring I partnered with an </a:t>
            </a:r>
            <a:r>
              <a:rPr lang="en-US" dirty="0" err="1" smtClean="0"/>
              <a:t>ASP.Net</a:t>
            </a:r>
            <a:r>
              <a:rPr lang="en-US" dirty="0" smtClean="0"/>
              <a:t> developer on a web application.  We collaborated on the analysis and design.  I wrote data manipulation and analysis components in </a:t>
            </a:r>
            <a:r>
              <a:rPr lang="en-US" dirty="0" err="1" smtClean="0"/>
              <a:t>Dyalog</a:t>
            </a:r>
            <a:r>
              <a:rPr lang="en-US" dirty="0" smtClean="0"/>
              <a:t> APL.  The ASP developer did all the rest - presentation, communication, callbacks, scripting, etc.  Integrating APL with ASP was remarkably easy.  APL was exported as a </a:t>
            </a:r>
            <a:r>
              <a:rPr lang="en-US" dirty="0" err="1" smtClean="0"/>
              <a:t>dll</a:t>
            </a:r>
            <a:r>
              <a:rPr lang="en-US" dirty="0" smtClean="0"/>
              <a:t> and used just like any other </a:t>
            </a:r>
            <a:r>
              <a:rPr lang="en-US" dirty="0" err="1" smtClean="0"/>
              <a:t>.Net</a:t>
            </a:r>
            <a:r>
              <a:rPr lang="en-US" dirty="0" smtClean="0"/>
              <a:t> assembly.</a:t>
            </a:r>
            <a:br>
              <a:rPr lang="en-US" dirty="0" smtClean="0"/>
            </a:br>
            <a:r>
              <a:rPr lang="en-US" dirty="0" smtClean="0"/>
              <a:t/>
            </a:r>
            <a:br>
              <a:rPr lang="en-US" dirty="0" smtClean="0"/>
            </a:br>
            <a:r>
              <a:rPr lang="en-US" dirty="0" smtClean="0"/>
              <a:t>The application is a decision support tool for money managers to analyze portfolio performance.  Portfolio performance is measured by its rate of return.  For money managers, to paraphrase Vince Lombardi, performance is not the most important thing, it is the only thing.  Individual attention is given to accounts in order to optimize its return.  If a portfolio's return is poorer than expected, the manager needs to be aware, understand the cause, and take corrective action.  One important function of the application is the identification of performance outliers.</a:t>
            </a:r>
            <a:br>
              <a:rPr lang="en-US" dirty="0" smtClean="0"/>
            </a:br>
            <a:r>
              <a:rPr lang="en-US" dirty="0" smtClean="0"/>
              <a:t/>
            </a:r>
            <a:br>
              <a:rPr lang="en-US" dirty="0" smtClean="0"/>
            </a:br>
            <a:r>
              <a:rPr lang="en-US" dirty="0" smtClean="0"/>
              <a:t>The nature of the application and the details of the APL code are not important.  The main point is that APL does not need to do everything, that APL can be used just for what it is good at.  Furthermore, there is no difference in programming style and very little to learn about.  Following is a somewhat simplified but complete view of what it takes to write APL components for ASP.</a:t>
            </a:r>
            <a:br>
              <a:rPr lang="en-US" dirty="0" smtClean="0"/>
            </a:br>
            <a:endParaRPr lang="en-US" dirty="0"/>
          </a:p>
        </p:txBody>
      </p:sp>
      <p:sp>
        <p:nvSpPr>
          <p:cNvPr id="4" name="Slide Number Placeholder 3"/>
          <p:cNvSpPr>
            <a:spLocks noGrp="1"/>
          </p:cNvSpPr>
          <p:nvPr>
            <p:ph type="sldNum" sz="quarter" idx="10"/>
          </p:nvPr>
        </p:nvSpPr>
        <p:spPr/>
        <p:txBody>
          <a:bodyPr/>
          <a:lstStyle/>
          <a:p>
            <a:fld id="{CB47E0E3-A43E-41E1-92EE-A26E54FA50F5}" type="slidenum">
              <a:rPr lang="en-US" smtClean="0"/>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User Session</a:t>
            </a:r>
            <a:br>
              <a:rPr lang="en-US" dirty="0" smtClean="0"/>
            </a:br>
            <a:endParaRPr lang="en-US" dirty="0" smtClean="0"/>
          </a:p>
          <a:p>
            <a:r>
              <a:rPr lang="en-US" dirty="0" smtClean="0"/>
              <a:t/>
            </a:r>
            <a:br>
              <a:rPr lang="en-US" dirty="0" smtClean="0"/>
            </a:br>
            <a:r>
              <a:rPr lang="en-US" dirty="0" smtClean="0"/>
              <a:t>A user session is organized into three steps, very loosely described as follows: </a:t>
            </a:r>
            <a:br>
              <a:rPr lang="en-US" dirty="0" smtClean="0"/>
            </a:br>
            <a:r>
              <a:rPr lang="en-US" dirty="0" smtClean="0"/>
              <a:t>1)  Upload a file.  </a:t>
            </a:r>
            <a:br>
              <a:rPr lang="en-US" dirty="0" smtClean="0"/>
            </a:br>
            <a:r>
              <a:rPr lang="en-US" dirty="0" smtClean="0"/>
              <a:t>User selects a file and uploads it.  ASP passes the file to APL.  APL creates a standardized data set.   </a:t>
            </a:r>
            <a:br>
              <a:rPr lang="en-US" dirty="0" smtClean="0"/>
            </a:br>
            <a:r>
              <a:rPr lang="en-US" dirty="0" smtClean="0"/>
              <a:t/>
            </a:r>
            <a:br>
              <a:rPr lang="en-US" dirty="0" smtClean="0"/>
            </a:br>
            <a:r>
              <a:rPr lang="en-US" dirty="0" smtClean="0"/>
              <a:t>2) Select analysis options.</a:t>
            </a:r>
            <a:br>
              <a:rPr lang="en-US" dirty="0" smtClean="0"/>
            </a:br>
            <a:r>
              <a:rPr lang="en-US" dirty="0" smtClean="0"/>
              <a:t>ASP gets bits and pieces of the standardized data set from APL and builds an input form.  User fills in parameters on the form and sends it.  ASP passes the parameters to APL.  APL runs the appropriate analysis and adds the results to the data set.</a:t>
            </a:r>
            <a:br>
              <a:rPr lang="en-US" dirty="0" smtClean="0"/>
            </a:br>
            <a:r>
              <a:rPr lang="en-US" dirty="0" smtClean="0"/>
              <a:t/>
            </a:r>
            <a:br>
              <a:rPr lang="en-US" dirty="0" smtClean="0"/>
            </a:br>
            <a:r>
              <a:rPr lang="en-US" dirty="0" smtClean="0"/>
              <a:t>3) Review the results.</a:t>
            </a:r>
            <a:br>
              <a:rPr lang="en-US" dirty="0" smtClean="0"/>
            </a:br>
            <a:r>
              <a:rPr lang="en-US" dirty="0" smtClean="0"/>
              <a:t>User requests a page of diagnostics.  ASP gets what it needs from APL and builds it.  User navigates to other pages.</a:t>
            </a:r>
            <a:br>
              <a:rPr lang="en-US" dirty="0" smtClean="0"/>
            </a:br>
            <a:endParaRPr lang="en-US" dirty="0"/>
          </a:p>
        </p:txBody>
      </p:sp>
      <p:sp>
        <p:nvSpPr>
          <p:cNvPr id="4" name="Slide Number Placeholder 3"/>
          <p:cNvSpPr>
            <a:spLocks noGrp="1"/>
          </p:cNvSpPr>
          <p:nvPr>
            <p:ph type="sldNum" sz="quarter" idx="10"/>
          </p:nvPr>
        </p:nvSpPr>
        <p:spPr/>
        <p:txBody>
          <a:bodyPr/>
          <a:lstStyle/>
          <a:p>
            <a:fld id="{CB47E0E3-A43E-41E1-92EE-A26E54FA50F5}" type="slidenum">
              <a:rPr lang="en-US" smtClean="0"/>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A Less Than Brief Intro To APL Objects</a:t>
            </a:r>
            <a:br>
              <a:rPr lang="en-US" dirty="0" smtClean="0"/>
            </a:br>
            <a:endParaRPr lang="en-US" dirty="0" smtClean="0"/>
          </a:p>
          <a:p>
            <a:r>
              <a:rPr lang="en-US" dirty="0" smtClean="0"/>
              <a:t/>
            </a:r>
            <a:br>
              <a:rPr lang="en-US" dirty="0" smtClean="0"/>
            </a:br>
            <a:r>
              <a:rPr lang="en-US" dirty="0" smtClean="0"/>
              <a:t>I managed to create APL objects without knowing (or learning) much about object-oriented programming.   APL programs and variables are termed methods and fields.  Methods and fields are contained in classes.  There are a few simple rules for writing and using classes.  The </a:t>
            </a:r>
            <a:r>
              <a:rPr lang="en-US" dirty="0" err="1" smtClean="0"/>
              <a:t>Dyalog</a:t>
            </a:r>
            <a:r>
              <a:rPr lang="en-US" dirty="0" smtClean="0"/>
              <a:t> Language Reference is a good primer for learning OOP.</a:t>
            </a:r>
            <a:br>
              <a:rPr lang="en-US" dirty="0" smtClean="0"/>
            </a:br>
            <a:endParaRPr lang="en-US" dirty="0"/>
          </a:p>
        </p:txBody>
      </p:sp>
      <p:sp>
        <p:nvSpPr>
          <p:cNvPr id="4" name="Slide Number Placeholder 3"/>
          <p:cNvSpPr>
            <a:spLocks noGrp="1"/>
          </p:cNvSpPr>
          <p:nvPr>
            <p:ph type="sldNum" sz="quarter" idx="10"/>
          </p:nvPr>
        </p:nvSpPr>
        <p:spPr/>
        <p:txBody>
          <a:bodyPr/>
          <a:lstStyle/>
          <a:p>
            <a:fld id="{CB47E0E3-A43E-41E1-92EE-A26E54FA50F5}" type="slidenum">
              <a:rPr lang="en-US" smtClean="0"/>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  The APL Class</a:t>
            </a:r>
            <a:br>
              <a:rPr lang="en-US" dirty="0" smtClean="0"/>
            </a:br>
            <a:endParaRPr lang="en-US" dirty="0" smtClean="0"/>
          </a:p>
          <a:p>
            <a:r>
              <a:rPr lang="en-US" dirty="0" smtClean="0"/>
              <a:t/>
            </a:r>
            <a:br>
              <a:rPr lang="en-US" dirty="0" smtClean="0"/>
            </a:br>
            <a:r>
              <a:rPr lang="en-US" dirty="0" smtClean="0"/>
              <a:t>There is just one APL class, called </a:t>
            </a:r>
            <a:r>
              <a:rPr lang="en-US" dirty="0" err="1" smtClean="0"/>
              <a:t>UserSession</a:t>
            </a:r>
            <a:r>
              <a:rPr lang="en-US" dirty="0" smtClean="0"/>
              <a:t>.  There are two essential public methods in the APL class; one creates the standardized data set, the other performs data analysis.  The rest of the public methods are all "get" methods which return items of the standardized data set.</a:t>
            </a:r>
            <a:br>
              <a:rPr lang="en-US" dirty="0" smtClean="0"/>
            </a:br>
            <a:r>
              <a:rPr lang="en-US" dirty="0" smtClean="0"/>
              <a:t/>
            </a:r>
            <a:br>
              <a:rPr lang="en-US" dirty="0" smtClean="0"/>
            </a:br>
            <a:r>
              <a:rPr lang="en-US" dirty="0" smtClean="0"/>
              <a:t>Although it is </a:t>
            </a:r>
            <a:r>
              <a:rPr lang="en-US" dirty="0" err="1" smtClean="0"/>
              <a:t>.Net</a:t>
            </a:r>
            <a:r>
              <a:rPr lang="en-US" dirty="0" smtClean="0"/>
              <a:t> compliant the APL class works, as is, with a Windows APL front end or from immediate execution.  </a:t>
            </a:r>
            <a:br>
              <a:rPr lang="en-US" dirty="0" smtClean="0"/>
            </a:br>
            <a:r>
              <a:rPr lang="en-US" dirty="0" smtClean="0"/>
              <a:t/>
            </a:r>
            <a:br>
              <a:rPr lang="en-US" dirty="0" smtClean="0"/>
            </a:br>
            <a:r>
              <a:rPr lang="en-US" dirty="0" smtClean="0"/>
              <a:t>Immediate execution mode makes for fast and painless unit and regression testing.  All that's needed are sample data files and a few scripts to exercise the tests. </a:t>
            </a:r>
            <a:endParaRPr lang="en-US" dirty="0"/>
          </a:p>
        </p:txBody>
      </p:sp>
      <p:sp>
        <p:nvSpPr>
          <p:cNvPr id="4" name="Slide Number Placeholder 3"/>
          <p:cNvSpPr>
            <a:spLocks noGrp="1"/>
          </p:cNvSpPr>
          <p:nvPr>
            <p:ph type="sldNum" sz="quarter" idx="10"/>
          </p:nvPr>
        </p:nvSpPr>
        <p:spPr/>
        <p:txBody>
          <a:bodyPr/>
          <a:lstStyle/>
          <a:p>
            <a:fld id="{CB47E0E3-A43E-41E1-92EE-A26E54FA50F5}" type="slidenum">
              <a:rPr lang="en-US" smtClean="0"/>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lnSpcReduction="10000"/>
          </a:bodyPr>
          <a:lstStyle/>
          <a:p>
            <a:r>
              <a:rPr lang="en-US" dirty="0" smtClean="0"/>
              <a:t>What ASP Needs From APL </a:t>
            </a:r>
            <a:br>
              <a:rPr lang="en-US" dirty="0" smtClean="0"/>
            </a:br>
            <a:endParaRPr lang="en-US" dirty="0" smtClean="0"/>
          </a:p>
          <a:p>
            <a:r>
              <a:rPr lang="en-US" dirty="0" smtClean="0"/>
              <a:t/>
            </a:r>
            <a:br>
              <a:rPr lang="en-US" dirty="0" smtClean="0"/>
            </a:br>
            <a:r>
              <a:rPr lang="en-US" dirty="0" smtClean="0"/>
              <a:t>The APL workspace is exported (file/export) as a </a:t>
            </a:r>
            <a:r>
              <a:rPr lang="en-US" dirty="0" err="1" smtClean="0"/>
              <a:t>.Net</a:t>
            </a:r>
            <a:r>
              <a:rPr lang="en-US" dirty="0" smtClean="0"/>
              <a:t> assembly (.</a:t>
            </a:r>
            <a:r>
              <a:rPr lang="en-US" dirty="0" err="1" smtClean="0"/>
              <a:t>dll</a:t>
            </a:r>
            <a:r>
              <a:rPr lang="en-US" dirty="0" smtClean="0"/>
              <a:t>).</a:t>
            </a:r>
            <a:br>
              <a:rPr lang="en-US" dirty="0" smtClean="0"/>
            </a:br>
            <a:r>
              <a:rPr lang="en-US" dirty="0" smtClean="0"/>
              <a:t/>
            </a:r>
            <a:br>
              <a:rPr lang="en-US" dirty="0" smtClean="0"/>
            </a:br>
            <a:r>
              <a:rPr lang="en-US" dirty="0" smtClean="0"/>
              <a:t>Making APL methods (programs) compliant with </a:t>
            </a:r>
            <a:r>
              <a:rPr lang="en-US" dirty="0" err="1" smtClean="0"/>
              <a:t>.Net</a:t>
            </a:r>
            <a:r>
              <a:rPr lang="en-US" dirty="0" smtClean="0"/>
              <a:t> requires just one additional statement - Signature.</a:t>
            </a:r>
            <a:br>
              <a:rPr lang="en-US" dirty="0" smtClean="0"/>
            </a:br>
            <a:r>
              <a:rPr lang="en-US" dirty="0" smtClean="0"/>
              <a:t/>
            </a:r>
            <a:br>
              <a:rPr lang="en-US" dirty="0" smtClean="0"/>
            </a:br>
            <a:r>
              <a:rPr lang="en-US" dirty="0" smtClean="0"/>
              <a:t>Every public method needs a signature, which declares data type, e.g. a public APL method called </a:t>
            </a:r>
            <a:r>
              <a:rPr lang="en-US" dirty="0" err="1" smtClean="0"/>
              <a:t>GetGrid</a:t>
            </a:r>
            <a:r>
              <a:rPr lang="en-US" dirty="0" smtClean="0"/>
              <a:t> with a header of </a:t>
            </a:r>
            <a:br>
              <a:rPr lang="en-US" dirty="0" smtClean="0"/>
            </a:br>
            <a:r>
              <a:rPr lang="en-US" b="1" dirty="0" err="1" smtClean="0"/>
              <a:t>r←GetGrid</a:t>
            </a:r>
            <a:r>
              <a:rPr lang="en-US" b="1" dirty="0" smtClean="0"/>
              <a:t> (rows columns) </a:t>
            </a:r>
            <a:r>
              <a:rPr lang="en-US" dirty="0" smtClean="0"/>
              <a:t/>
            </a:r>
            <a:br>
              <a:rPr lang="en-US" dirty="0" smtClean="0"/>
            </a:br>
            <a:r>
              <a:rPr lang="en-US" dirty="0" smtClean="0"/>
              <a:t>with a signature of</a:t>
            </a:r>
            <a:br>
              <a:rPr lang="en-US" dirty="0" smtClean="0"/>
            </a:br>
            <a:r>
              <a:rPr lang="en-US" b="1" dirty="0" smtClean="0"/>
              <a:t>:Signature String[,]←</a:t>
            </a:r>
            <a:r>
              <a:rPr lang="en-US" b="1" dirty="0" err="1" smtClean="0"/>
              <a:t>GetGrid</a:t>
            </a:r>
            <a:r>
              <a:rPr lang="en-US" b="1" dirty="0" smtClean="0"/>
              <a:t> Int32[]  rows , Int32[] columns </a:t>
            </a:r>
            <a:r>
              <a:rPr lang="en-US" dirty="0" smtClean="0"/>
              <a:t/>
            </a:r>
            <a:br>
              <a:rPr lang="en-US" dirty="0" smtClean="0"/>
            </a:br>
            <a:r>
              <a:rPr lang="en-US" dirty="0" smtClean="0"/>
              <a:t/>
            </a:r>
            <a:br>
              <a:rPr lang="en-US" dirty="0" smtClean="0"/>
            </a:br>
            <a:r>
              <a:rPr lang="en-US" dirty="0" smtClean="0"/>
              <a:t>This discloses to </a:t>
            </a:r>
            <a:r>
              <a:rPr lang="en-US" dirty="0" err="1" smtClean="0"/>
              <a:t>.Net</a:t>
            </a:r>
            <a:r>
              <a:rPr lang="en-US" dirty="0" smtClean="0"/>
              <a:t> that there argument is two items, each, in APL terms, an integer vector, and the result is a nested matrix of text.  In turn the ASP developer can see, in Visual Studio, what all the public methods are in the </a:t>
            </a:r>
            <a:r>
              <a:rPr lang="en-US" dirty="0" err="1" smtClean="0"/>
              <a:t>dll</a:t>
            </a:r>
            <a:r>
              <a:rPr lang="en-US" dirty="0" smtClean="0"/>
              <a:t>, and the details of the signature of each.  If the cursor hovers over </a:t>
            </a:r>
            <a:r>
              <a:rPr lang="en-US" dirty="0" err="1" smtClean="0"/>
              <a:t>GetGrid</a:t>
            </a:r>
            <a:r>
              <a:rPr lang="en-US" dirty="0" smtClean="0"/>
              <a:t> the signature is shown, with the names "rows" and "columns".</a:t>
            </a:r>
            <a:br>
              <a:rPr lang="en-US" dirty="0" smtClean="0"/>
            </a:br>
            <a:r>
              <a:rPr lang="en-US" dirty="0" smtClean="0"/>
              <a:t/>
            </a:r>
            <a:br>
              <a:rPr lang="en-US" dirty="0" smtClean="0"/>
            </a:br>
            <a:r>
              <a:rPr lang="en-US" dirty="0" err="1" smtClean="0"/>
              <a:t>.Net</a:t>
            </a:r>
            <a:r>
              <a:rPr lang="en-US" dirty="0" smtClean="0"/>
              <a:t> requires one other statement in a class - the Using statement.  This defines a search path.  It seems that </a:t>
            </a:r>
            <a:r>
              <a:rPr lang="en-US" b="1" dirty="0" smtClean="0"/>
              <a:t>:Using System</a:t>
            </a:r>
            <a:r>
              <a:rPr lang="en-US" dirty="0" smtClean="0"/>
              <a:t> suffices.</a:t>
            </a:r>
            <a:br>
              <a:rPr lang="en-US" dirty="0" smtClean="0"/>
            </a:br>
            <a:endParaRPr lang="en-US" dirty="0"/>
          </a:p>
        </p:txBody>
      </p:sp>
      <p:sp>
        <p:nvSpPr>
          <p:cNvPr id="4" name="Slide Number Placeholder 3"/>
          <p:cNvSpPr>
            <a:spLocks noGrp="1"/>
          </p:cNvSpPr>
          <p:nvPr>
            <p:ph type="sldNum" sz="quarter" idx="10"/>
          </p:nvPr>
        </p:nvSpPr>
        <p:spPr/>
        <p:txBody>
          <a:bodyPr/>
          <a:lstStyle/>
          <a:p>
            <a:fld id="{CB47E0E3-A43E-41E1-92EE-A26E54FA50F5}" type="slidenum">
              <a:rPr lang="en-US" smtClean="0"/>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r>
              <a:rPr lang="en-US" dirty="0" smtClean="0"/>
              <a:t>Working In Immediate Execution Mode</a:t>
            </a:r>
            <a:br>
              <a:rPr lang="en-US" dirty="0" smtClean="0"/>
            </a:br>
            <a:endParaRPr lang="en-US" dirty="0" smtClean="0"/>
          </a:p>
          <a:p>
            <a:r>
              <a:rPr lang="en-US" dirty="0" smtClean="0"/>
              <a:t/>
            </a:r>
            <a:br>
              <a:rPr lang="en-US" dirty="0" smtClean="0"/>
            </a:br>
            <a:r>
              <a:rPr lang="en-US" dirty="0" smtClean="0"/>
              <a:t>First thing is to create an instance of the object: </a:t>
            </a:r>
            <a:br>
              <a:rPr lang="en-US" dirty="0" smtClean="0"/>
            </a:br>
            <a:r>
              <a:rPr lang="en-US" b="1" dirty="0" err="1" smtClean="0"/>
              <a:t>TestSession</a:t>
            </a:r>
            <a:r>
              <a:rPr lang="en-US" b="1" dirty="0" smtClean="0"/>
              <a:t>←⎕new </a:t>
            </a:r>
            <a:r>
              <a:rPr lang="en-US" b="1" dirty="0" err="1" smtClean="0"/>
              <a:t>UserSession</a:t>
            </a:r>
            <a:r>
              <a:rPr lang="en-US" dirty="0" smtClean="0"/>
              <a:t/>
            </a:r>
            <a:br>
              <a:rPr lang="en-US" dirty="0" smtClean="0"/>
            </a:br>
            <a:r>
              <a:rPr lang="en-US" dirty="0" smtClean="0"/>
              <a:t>Next is to call Standardize.  Suppose we are working with data from "Source1":</a:t>
            </a:r>
            <a:br>
              <a:rPr lang="en-US" dirty="0" smtClean="0"/>
            </a:br>
            <a:r>
              <a:rPr lang="en-US" b="1" dirty="0" err="1" smtClean="0"/>
              <a:t>TestSession.Standardize</a:t>
            </a:r>
            <a:r>
              <a:rPr lang="en-US" b="1" dirty="0" smtClean="0"/>
              <a:t> 'Source1' Data</a:t>
            </a:r>
            <a:r>
              <a:rPr lang="en-US" dirty="0" smtClean="0"/>
              <a:t/>
            </a:r>
            <a:br>
              <a:rPr lang="en-US" dirty="0" smtClean="0"/>
            </a:br>
            <a:r>
              <a:rPr lang="en-US" b="1" dirty="0" smtClean="0"/>
              <a:t>0</a:t>
            </a:r>
            <a:r>
              <a:rPr lang="en-US" dirty="0" smtClean="0"/>
              <a:t/>
            </a:r>
            <a:br>
              <a:rPr lang="en-US" dirty="0" smtClean="0"/>
            </a:br>
            <a:r>
              <a:rPr lang="en-US" dirty="0" smtClean="0"/>
              <a:t>The 0 signifies that the call was successful.  So APL can use the </a:t>
            </a:r>
            <a:r>
              <a:rPr lang="en-US" dirty="0" err="1" smtClean="0"/>
              <a:t>UserSession</a:t>
            </a:r>
            <a:r>
              <a:rPr lang="en-US" dirty="0" smtClean="0"/>
              <a:t> class just like ASP does.  An entirely different front end could be written in Windows for a fat client version.</a:t>
            </a:r>
            <a:br>
              <a:rPr lang="en-US" dirty="0" smtClean="0"/>
            </a:br>
            <a:r>
              <a:rPr lang="en-US" dirty="0" smtClean="0"/>
              <a:t/>
            </a:r>
            <a:br>
              <a:rPr lang="en-US" dirty="0" smtClean="0"/>
            </a:br>
            <a:r>
              <a:rPr lang="en-US" dirty="0" smtClean="0"/>
              <a:t>When </a:t>
            </a:r>
            <a:r>
              <a:rPr lang="en-US" dirty="0" err="1" smtClean="0"/>
              <a:t>UserSession</a:t>
            </a:r>
            <a:r>
              <a:rPr lang="en-US" dirty="0" smtClean="0"/>
              <a:t> is used under immediate execution,  the :Using and :Signature statements are ignored.  These statements only matter to </a:t>
            </a:r>
            <a:r>
              <a:rPr lang="en-US" dirty="0" err="1" smtClean="0"/>
              <a:t>.Net</a:t>
            </a:r>
            <a:r>
              <a:rPr lang="en-US" dirty="0" smtClean="0"/>
              <a:t>.  </a:t>
            </a:r>
            <a:endParaRPr lang="en-US" dirty="0"/>
          </a:p>
        </p:txBody>
      </p:sp>
      <p:sp>
        <p:nvSpPr>
          <p:cNvPr id="4" name="Slide Number Placeholder 3"/>
          <p:cNvSpPr>
            <a:spLocks noGrp="1"/>
          </p:cNvSpPr>
          <p:nvPr>
            <p:ph type="sldNum" sz="quarter" idx="10"/>
          </p:nvPr>
        </p:nvSpPr>
        <p:spPr/>
        <p:txBody>
          <a:bodyPr/>
          <a:lstStyle/>
          <a:p>
            <a:fld id="{CB47E0E3-A43E-41E1-92EE-A26E54FA50F5}" type="slidenum">
              <a:rPr lang="en-US" smtClean="0"/>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Conclusions</a:t>
            </a:r>
            <a:br>
              <a:rPr lang="en-US" dirty="0" smtClean="0"/>
            </a:br>
            <a:endParaRPr lang="en-US" dirty="0" smtClean="0"/>
          </a:p>
          <a:p>
            <a:r>
              <a:rPr lang="en-US" dirty="0" smtClean="0"/>
              <a:t/>
            </a:r>
            <a:br>
              <a:rPr lang="en-US" dirty="0" smtClean="0"/>
            </a:br>
            <a:r>
              <a:rPr lang="en-US" dirty="0" err="1" smtClean="0"/>
              <a:t>.Net</a:t>
            </a:r>
            <a:r>
              <a:rPr lang="en-US" dirty="0" smtClean="0"/>
              <a:t> expands the possibilities of using APL for software and application development.  No more tired excuses about what APL cannot do.</a:t>
            </a:r>
            <a:br>
              <a:rPr lang="en-US" dirty="0" smtClean="0"/>
            </a:br>
            <a:r>
              <a:rPr lang="en-US" dirty="0" smtClean="0"/>
              <a:t/>
            </a:r>
            <a:br>
              <a:rPr lang="en-US" dirty="0" smtClean="0"/>
            </a:br>
            <a:r>
              <a:rPr lang="en-US" dirty="0" err="1" smtClean="0"/>
              <a:t>.Net</a:t>
            </a:r>
            <a:r>
              <a:rPr lang="en-US" dirty="0" smtClean="0"/>
              <a:t> has a tiny footprint in the APL code.  It is very easy to adapt to the constraints of </a:t>
            </a:r>
            <a:r>
              <a:rPr lang="en-US" dirty="0" err="1" smtClean="0"/>
              <a:t>.Net</a:t>
            </a:r>
            <a:r>
              <a:rPr lang="en-US" dirty="0" smtClean="0"/>
              <a:t/>
            </a:r>
            <a:br>
              <a:rPr lang="en-US" dirty="0" smtClean="0"/>
            </a:br>
            <a:r>
              <a:rPr lang="en-US" dirty="0" smtClean="0"/>
              <a:t/>
            </a:r>
            <a:br>
              <a:rPr lang="en-US" dirty="0" smtClean="0"/>
            </a:br>
            <a:r>
              <a:rPr lang="en-US" dirty="0" smtClean="0"/>
              <a:t>Very little knowledge of OOP is needed to write APL classes.  One can learn by experimentation.</a:t>
            </a:r>
            <a:br>
              <a:rPr lang="en-US" dirty="0" smtClean="0"/>
            </a:br>
            <a:r>
              <a:rPr lang="en-US" dirty="0" smtClean="0"/>
              <a:t/>
            </a:r>
            <a:br>
              <a:rPr lang="en-US" dirty="0" smtClean="0"/>
            </a:br>
            <a:r>
              <a:rPr lang="en-US" dirty="0" smtClean="0"/>
              <a:t>Immediate execution mode accelerates the learning, development, and testing cycles.</a:t>
            </a:r>
            <a:br>
              <a:rPr lang="en-US" dirty="0" smtClean="0"/>
            </a:br>
            <a:r>
              <a:rPr lang="en-US" dirty="0" smtClean="0"/>
              <a:t/>
            </a:r>
            <a:br>
              <a:rPr lang="en-US" dirty="0" smtClean="0"/>
            </a:br>
            <a:endParaRPr lang="en-US" b="1" dirty="0"/>
          </a:p>
        </p:txBody>
      </p:sp>
      <p:sp>
        <p:nvSpPr>
          <p:cNvPr id="4" name="Slide Number Placeholder 3"/>
          <p:cNvSpPr>
            <a:spLocks noGrp="1"/>
          </p:cNvSpPr>
          <p:nvPr>
            <p:ph type="sldNum" sz="quarter" idx="10"/>
          </p:nvPr>
        </p:nvSpPr>
        <p:spPr/>
        <p:txBody>
          <a:bodyPr/>
          <a:lstStyle/>
          <a:p>
            <a:fld id="{CB47E0E3-A43E-41E1-92EE-A26E54FA50F5}" type="slidenum">
              <a:rPr lang="en-US" smtClean="0"/>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69ED59A-898C-46CD-A17D-AF4C31451CEA}" type="datetimeFigureOut">
              <a:rPr lang="en-US" smtClean="0"/>
              <a:t>9/7/2009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9ED59A-898C-46CD-A17D-AF4C31451CEA}" type="datetimeFigureOut">
              <a:rPr lang="en-US" smtClean="0"/>
              <a:t>9/7/2009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9ED59A-898C-46CD-A17D-AF4C31451CEA}" type="datetimeFigureOut">
              <a:rPr lang="en-US" smtClean="0"/>
              <a:t>9/7/2009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9ED59A-898C-46CD-A17D-AF4C31451CEA}" type="datetimeFigureOut">
              <a:rPr lang="en-US" smtClean="0"/>
              <a:t>9/7/2009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69ED59A-898C-46CD-A17D-AF4C31451CEA}" type="datetimeFigureOut">
              <a:rPr lang="en-US" smtClean="0"/>
              <a:t>9/7/2009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69ED59A-898C-46CD-A17D-AF4C31451CEA}" type="datetimeFigureOut">
              <a:rPr lang="en-US" smtClean="0"/>
              <a:t>9/7/2009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69ED59A-898C-46CD-A17D-AF4C31451CEA}" type="datetimeFigureOut">
              <a:rPr lang="en-US" smtClean="0"/>
              <a:t>9/7/2009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69ED59A-898C-46CD-A17D-AF4C31451CEA}" type="datetimeFigureOut">
              <a:rPr lang="en-US" smtClean="0"/>
              <a:t>9/7/2009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69ED59A-898C-46CD-A17D-AF4C31451CEA}" type="datetimeFigureOut">
              <a:rPr lang="en-US" smtClean="0"/>
              <a:t>9/7/2009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9ED59A-898C-46CD-A17D-AF4C31451CEA}" type="datetimeFigureOut">
              <a:rPr lang="en-US" smtClean="0"/>
              <a:t>9/7/2009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69ED59A-898C-46CD-A17D-AF4C31451CEA}" type="datetimeFigureOut">
              <a:rPr lang="en-US" smtClean="0"/>
              <a:t>9/7/2009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D5DF5D4-AB08-4690-B564-F4EDFE0952E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69ED59A-898C-46CD-A17D-AF4C31451CEA}" type="datetimeFigureOut">
              <a:rPr lang="en-US" smtClean="0"/>
              <a:t>9/7/2009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5DF5D4-AB08-4690-B564-F4EDFE0952E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653</TotalTime>
  <Words>30</Words>
  <Application>Microsoft Office PowerPoint</Application>
  <PresentationFormat>On-screen Show (4:3)</PresentationFormat>
  <Paragraphs>21</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Slide 1</vt:lpstr>
      <vt:lpstr>Slide 2</vt:lpstr>
      <vt:lpstr>Slide 3</vt:lpstr>
      <vt:lpstr>Slide 4</vt:lpstr>
      <vt:lpstr>Slide 5</vt:lpstr>
      <vt:lpstr>Slide 6</vt:lpstr>
      <vt:lpstr>Slide 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Robert Pullman</dc:creator>
  <cp:lastModifiedBy>Robert Pullman</cp:lastModifiedBy>
  <cp:revision>3</cp:revision>
  <dcterms:created xsi:type="dcterms:W3CDTF">2009-09-07T14:09:49Z</dcterms:created>
  <dcterms:modified xsi:type="dcterms:W3CDTF">2009-09-08T01:03:31Z</dcterms:modified>
</cp:coreProperties>
</file>