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sldIdLst>
    <p:sldId id="256" r:id="rId2"/>
    <p:sldId id="268" r:id="rId3"/>
    <p:sldId id="269" r:id="rId4"/>
    <p:sldId id="267" r:id="rId5"/>
    <p:sldId id="278" r:id="rId6"/>
    <p:sldId id="263" r:id="rId7"/>
    <p:sldId id="271" r:id="rId8"/>
    <p:sldId id="276" r:id="rId9"/>
    <p:sldId id="277" r:id="rId10"/>
    <p:sldId id="264" r:id="rId11"/>
    <p:sldId id="265" r:id="rId12"/>
    <p:sldId id="279" r:id="rId13"/>
    <p:sldId id="270" r:id="rId14"/>
    <p:sldId id="259" r:id="rId15"/>
    <p:sldId id="261" r:id="rId16"/>
    <p:sldId id="260" r:id="rId17"/>
    <p:sldId id="272" r:id="rId18"/>
    <p:sldId id="262" r:id="rId19"/>
    <p:sldId id="273" r:id="rId20"/>
    <p:sldId id="266" r:id="rId21"/>
    <p:sldId id="275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341AB728-4DA9-426B-926B-25D4E3712703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B97F0-EE69-401B-BC70-7A9B38602DCD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12DC-A3E1-4A7F-833B-C86CE826BB4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941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E199-4C4E-4614-A4EF-6BC3745525D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628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CDBA-5956-446B-893A-A39D75DDF0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635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B97F0-EE69-401B-BC70-7A9B38602DCD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1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5F72-5524-4A60-A437-08A00FB1A91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234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6EEE-62CC-402F-AC2D-977656439E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353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3270-C573-4459-BBBC-612226E565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968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A7D3-9256-4890-90EF-D1219CA195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90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0D9B6-91CC-4830-A2CC-7489BE268CF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6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248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E62F-4584-48E2-983F-24017608DC4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5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917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FAC1-595E-4244-A9A0-6E8F3D2ED14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Picture 8" descr="newsnak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962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9999FF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9999FF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9999FF"/>
                </a:solidFill>
                <a:latin typeface="+mn-lt"/>
              </a:defRPr>
            </a:lvl1pPr>
          </a:lstStyle>
          <a:p>
            <a:pPr>
              <a:defRPr/>
            </a:pPr>
            <a:fld id="{18DB97F0-EE69-401B-BC70-7A9B38602DC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197808_APL%20Plus%20Collected%20WhizBang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and Tuning</a:t>
            </a:r>
            <a:endParaRPr lang="en-US" dirty="0"/>
          </a:p>
        </p:txBody>
      </p:sp>
      <p:pic>
        <p:nvPicPr>
          <p:cNvPr id="2052" name="Picture 7" descr="newsnak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700213"/>
            <a:ext cx="2921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Dyalog_konference_2011_RGB_dYALO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941888"/>
            <a:ext cx="35290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Incremental Filtering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396536" cy="68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Index Manipulation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390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 Composition with Each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da-DK" dirty="0" smtClean="0"/>
              <a:t>If you can’t avoid nested arrays...</a:t>
            </a:r>
            <a:br>
              <a:rPr lang="da-DK" dirty="0" smtClean="0"/>
            </a:br>
            <a:endParaRPr lang="da-DK" dirty="0" smtClean="0"/>
          </a:p>
          <a:p>
            <a:pPr>
              <a:buNone/>
            </a:pPr>
            <a:r>
              <a:rPr lang="da-DK" sz="1600" b="1" dirty="0" smtClean="0">
                <a:latin typeface="APL385 Unicode" pitchFamily="49" charset="0"/>
              </a:rPr>
              <a:t>      T←3⍴⊂1E6⍴¨0.1 0.2 0.3</a:t>
            </a:r>
          </a:p>
          <a:p>
            <a:pPr>
              <a:buNone/>
            </a:pPr>
            <a:r>
              <a:rPr lang="da-DK" sz="1600" b="1" dirty="0" smtClean="0">
                <a:latin typeface="APL385 Unicode" pitchFamily="49" charset="0"/>
              </a:rPr>
              <a:t>      cmpx '⌊0.5+T' '⌊∘(0.5∘+)¨T' </a:t>
            </a:r>
          </a:p>
          <a:p>
            <a:pPr>
              <a:buNone/>
            </a:pPr>
            <a:r>
              <a:rPr lang="da-DK" sz="1600" b="1" dirty="0" smtClean="0">
                <a:latin typeface="APL385 Unicode" pitchFamily="49" charset="0"/>
              </a:rPr>
              <a:t>  ⌊0.5+T      → 1.2E0  |   0% ⎕⎕⎕⎕⎕⎕⎕⎕⎕⎕⎕⎕⎕⎕⎕⎕⎕⎕⎕⎕⎕⎕⎕⎕⎕⎕⎕⎕⎕⎕⎕⎕⎕⎕</a:t>
            </a:r>
          </a:p>
          <a:p>
            <a:pPr>
              <a:buNone/>
            </a:pPr>
            <a:r>
              <a:rPr lang="da-DK" sz="1600" b="1" dirty="0" smtClean="0">
                <a:latin typeface="APL385 Unicode" pitchFamily="49" charset="0"/>
              </a:rPr>
              <a:t>  ⌊∘(0.5∘+)¨T → 6.1E¯1 | -50% ⎕⎕⎕⎕⎕⎕⎕⎕⎕⎕⎕⎕⎕⎕⎕⎕</a:t>
            </a:r>
            <a:endParaRPr lang="da-DK" sz="1600" b="1" dirty="0">
              <a:latin typeface="APL385 Unicod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Maintain Your Skills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Stay Up-to-date with Idioms and Performance Enhancements</a:t>
            </a:r>
          </a:p>
          <a:p>
            <a:r>
              <a:rPr lang="da-DK" dirty="0" smtClean="0"/>
              <a:t>Read Classical Texts:</a:t>
            </a:r>
          </a:p>
          <a:p>
            <a:pPr lvl="1"/>
            <a:r>
              <a:rPr lang="da-DK" dirty="0" smtClean="0"/>
              <a:t>Roy Sykes’ ”Whizbangs”</a:t>
            </a:r>
          </a:p>
          <a:p>
            <a:pPr lvl="1"/>
            <a:r>
              <a:rPr lang="da-DK" dirty="0" smtClean="0"/>
              <a:t>Bob Smiths ”Boolean Partition” Techniques</a:t>
            </a:r>
          </a:p>
          <a:p>
            <a:r>
              <a:rPr lang="da-DK" dirty="0" smtClean="0"/>
              <a:t>Follow comp.lang.apl</a:t>
            </a:r>
          </a:p>
          <a:p>
            <a:pPr lvl="1"/>
            <a:r>
              <a:rPr lang="da-DK" dirty="0" smtClean="0"/>
              <a:t>Frequent tuning ”challenges”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nak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7921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Stay Up-To-Date with Idioms</a:t>
            </a: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8352928" cy="691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8" y="42863"/>
            <a:ext cx="69056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Read the Release Notes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634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Read The Classical Texts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72775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Still Highly</a:t>
            </a:r>
            <a:br>
              <a:rPr lang="da-DK" sz="2800" dirty="0" smtClean="0"/>
            </a:br>
            <a:r>
              <a:rPr lang="da-DK" sz="2800" dirty="0" smtClean="0"/>
              <a:t>Recommended!</a:t>
            </a:r>
            <a:endParaRPr lang="da-D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72400" cy="4114800"/>
          </a:xfrm>
        </p:spPr>
        <p:txBody>
          <a:bodyPr/>
          <a:lstStyle/>
          <a:p>
            <a:pPr>
              <a:buNone/>
            </a:pPr>
            <a:endParaRPr lang="da-DK" sz="2800" dirty="0" smtClean="0">
              <a:hlinkClick r:id="rId3" action="ppaction://hlinkfile"/>
            </a:endParaRPr>
          </a:p>
          <a:p>
            <a:pPr>
              <a:buNone/>
            </a:pPr>
            <a:r>
              <a:rPr lang="da-DK" sz="2800" dirty="0" smtClean="0">
                <a:hlinkClick r:id="rId3" action="ppaction://hlinkfile"/>
              </a:rPr>
              <a:t>APL Plus</a:t>
            </a:r>
          </a:p>
          <a:p>
            <a:pPr>
              <a:buNone/>
            </a:pPr>
            <a:r>
              <a:rPr lang="da-DK" sz="2800" dirty="0" smtClean="0">
                <a:hlinkClick r:id="rId3" action="ppaction://hlinkfile"/>
              </a:rPr>
              <a:t>Collected</a:t>
            </a:r>
          </a:p>
          <a:p>
            <a:pPr>
              <a:buNone/>
            </a:pPr>
            <a:r>
              <a:rPr lang="da-DK" sz="2800" dirty="0" smtClean="0">
                <a:hlinkClick r:id="rId3" action="ppaction://hlinkfile"/>
              </a:rPr>
              <a:t>WhizBangs.pdf</a:t>
            </a:r>
            <a:endParaRPr lang="da-DK" sz="2800" dirty="0" smtClean="0"/>
          </a:p>
          <a:p>
            <a:pPr>
              <a:buNone/>
            </a:pPr>
            <a:endParaRPr lang="da-DK" sz="2800" dirty="0" smtClean="0"/>
          </a:p>
          <a:p>
            <a:pPr>
              <a:buNone/>
            </a:pPr>
            <a:r>
              <a:rPr lang="da-DK" sz="2800" dirty="0" smtClean="0"/>
              <a:t>(Roy Sykes </a:t>
            </a:r>
            <a:br>
              <a:rPr lang="da-DK" sz="2800" dirty="0" smtClean="0"/>
            </a:br>
            <a:r>
              <a:rPr lang="da-DK" sz="2800" dirty="0" smtClean="0"/>
              <a:t>still rocks!)</a:t>
            </a:r>
            <a:endParaRPr lang="da-DK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7992" y="0"/>
            <a:ext cx="5196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Beware of Old Techniques...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da-DK" dirty="0" smtClean="0"/>
              <a:t>Some techniques are obsolete ...</a:t>
            </a:r>
          </a:p>
          <a:p>
            <a:r>
              <a:rPr lang="da-DK" dirty="0" smtClean="0">
                <a:latin typeface="APL385 Unicode" pitchFamily="49" charset="0"/>
              </a:rPr>
              <a:t>⍷</a:t>
            </a:r>
            <a:r>
              <a:rPr lang="da-DK" dirty="0" smtClean="0"/>
              <a:t> and </a:t>
            </a:r>
            <a:r>
              <a:rPr lang="da-DK" dirty="0" smtClean="0">
                <a:latin typeface="APL385 Unicode" pitchFamily="49" charset="0"/>
              </a:rPr>
              <a:t>⎕S</a:t>
            </a:r>
            <a:r>
              <a:rPr lang="da-DK" dirty="0" smtClean="0"/>
              <a:t>/</a:t>
            </a:r>
            <a:r>
              <a:rPr lang="da-DK" dirty="0" smtClean="0">
                <a:latin typeface="APL385 Unicode" pitchFamily="49" charset="0"/>
              </a:rPr>
              <a:t>⎕R</a:t>
            </a:r>
            <a:r>
              <a:rPr lang="da-DK" dirty="0" smtClean="0"/>
              <a:t> replace old ”text tricks”</a:t>
            </a:r>
          </a:p>
          <a:p>
            <a:r>
              <a:rPr lang="da-DK" dirty="0" smtClean="0"/>
              <a:t>Dyalog APL suports scatter-point indexing</a:t>
            </a:r>
          </a:p>
          <a:p>
            <a:r>
              <a:rPr lang="da-DK" dirty="0" smtClean="0"/>
              <a:t>Many tricks to avoid dyadic ⍳ are no longer necessary</a:t>
            </a:r>
          </a:p>
          <a:p>
            <a:r>
              <a:rPr lang="da-DK" dirty="0" smtClean="0"/>
              <a:t>Nested Arrays vs Partitioning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Rough Timetable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09:00-09:05 Introduction</a:t>
            </a:r>
          </a:p>
          <a:p>
            <a:r>
              <a:rPr lang="da-DK" sz="2800" dirty="0" smtClean="0"/>
              <a:t>09:10-09:50 Dyalog Tuning Tools (Jay Foad)</a:t>
            </a:r>
          </a:p>
          <a:p>
            <a:pPr>
              <a:buNone/>
            </a:pPr>
            <a:r>
              <a:rPr lang="da-DK" sz="2800" dirty="0" smtClean="0"/>
              <a:t>    Break</a:t>
            </a:r>
          </a:p>
          <a:p>
            <a:r>
              <a:rPr lang="da-DK" sz="2800" dirty="0" smtClean="0"/>
              <a:t>10:00-10:45 Parallel Each (Michael Hughes)</a:t>
            </a:r>
          </a:p>
          <a:p>
            <a:pPr>
              <a:buNone/>
            </a:pPr>
            <a:r>
              <a:rPr lang="da-DK" sz="2800" dirty="0" smtClean="0"/>
              <a:t>    Break</a:t>
            </a:r>
          </a:p>
          <a:p>
            <a:r>
              <a:rPr lang="da-DK" sz="2800" dirty="0" smtClean="0"/>
              <a:t>11:00-11:30 Tuning Tips (Morten Kromberg)</a:t>
            </a:r>
          </a:p>
          <a:p>
            <a:r>
              <a:rPr lang="da-DK" sz="2800" dirty="0" smtClean="0"/>
              <a:t>11:30-? Hands-On Tuning</a:t>
            </a: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Follow comp.lang.apl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585472" cy="69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276225"/>
            <a:ext cx="80391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533400"/>
            <a:ext cx="80391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734" y="0"/>
            <a:ext cx="7893815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Tuning </a:t>
            </a:r>
            <a:r>
              <a:rPr lang="da-DK" dirty="0" smtClean="0"/>
              <a:t>Examples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28575"/>
            <a:ext cx="80391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Introduction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So... Did anyone bring some code for us to parallelize or tune?</a:t>
            </a:r>
          </a:p>
          <a:p>
            <a:r>
              <a:rPr lang="da-DK" dirty="0" smtClean="0"/>
              <a:t>Over to Jay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Worth Mentioning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da-DK" sz="2800" dirty="0" smtClean="0"/>
              <a:t>Set process priority to ”high” before doing timings</a:t>
            </a:r>
          </a:p>
          <a:p>
            <a:r>
              <a:rPr lang="da-DK" sz="2800" dirty="0" smtClean="0"/>
              <a:t>Get laptop out of ”power saver” mode </a:t>
            </a:r>
            <a:r>
              <a:rPr lang="da-DK" sz="2800" dirty="0" smtClean="0">
                <a:sym typeface="Wingdings" pitchFamily="2" charset="2"/>
              </a:rPr>
              <a:t></a:t>
            </a:r>
            <a:endParaRPr lang="da-DK" sz="2800" dirty="0" smtClean="0"/>
          </a:p>
          <a:p>
            <a:r>
              <a:rPr lang="da-DK" sz="2800" dirty="0" smtClean="0"/>
              <a:t>Call </a:t>
            </a:r>
            <a:r>
              <a:rPr lang="da-DK" sz="2800" dirty="0" smtClean="0">
                <a:latin typeface="APL385 Unicode" pitchFamily="49" charset="0"/>
              </a:rPr>
              <a:t>⎕WA</a:t>
            </a:r>
            <a:r>
              <a:rPr lang="da-DK" sz="2800" dirty="0" smtClean="0"/>
              <a:t> before doing timings</a:t>
            </a:r>
          </a:p>
          <a:p>
            <a:r>
              <a:rPr lang="da-DK" sz="2800" dirty="0" smtClean="0"/>
              <a:t>Parallel I-Beams</a:t>
            </a:r>
          </a:p>
          <a:p>
            <a:r>
              <a:rPr lang="da-DK" sz="2800" b="1" dirty="0" smtClean="0">
                <a:latin typeface="APL385 Unicode" pitchFamily="49" charset="0"/>
              </a:rPr>
              <a:t>]cputime</a:t>
            </a:r>
            <a:r>
              <a:rPr lang="da-DK" sz="2800" dirty="0" smtClean="0">
                <a:latin typeface="APL385 Unicode" pitchFamily="49" charset="0"/>
              </a:rPr>
              <a:t> </a:t>
            </a:r>
            <a:r>
              <a:rPr lang="da-DK" sz="2800" dirty="0" smtClean="0"/>
              <a:t>user command</a:t>
            </a:r>
          </a:p>
          <a:p>
            <a:r>
              <a:rPr lang="da-DK" sz="2800" b="1" dirty="0" smtClean="0">
                <a:latin typeface="APL385 Unicode" pitchFamily="49" charset="0"/>
              </a:rPr>
              <a:t>)copy dfns cmpx</a:t>
            </a:r>
          </a:p>
          <a:p>
            <a:r>
              <a:rPr lang="da-DK" sz="2800" b="1" dirty="0" smtClean="0">
                <a:latin typeface="APL385 Unicode" pitchFamily="49" charset="0"/>
              </a:rPr>
              <a:t>⎕PROFILE</a:t>
            </a:r>
            <a:r>
              <a:rPr lang="da-DK" sz="2800" dirty="0" smtClean="0"/>
              <a:t> improvements</a:t>
            </a: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Parallel I-Beams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Set #Threads (default=all)</a:t>
            </a:r>
            <a:br>
              <a:rPr lang="da-DK" dirty="0" smtClean="0"/>
            </a:br>
            <a:r>
              <a:rPr lang="da-DK" dirty="0" smtClean="0">
                <a:latin typeface="APL385 Unicode" pitchFamily="49" charset="0"/>
              </a:rPr>
              <a:t>1111 ⌶ threads</a:t>
            </a:r>
          </a:p>
          <a:p>
            <a:r>
              <a:rPr lang="da-DK" dirty="0" smtClean="0"/>
              <a:t>Set array size limit (default=32768)</a:t>
            </a:r>
            <a:br>
              <a:rPr lang="da-DK" dirty="0" smtClean="0"/>
            </a:br>
            <a:r>
              <a:rPr lang="da-DK" dirty="0" smtClean="0">
                <a:latin typeface="APL385 Unicode" pitchFamily="49" charset="0"/>
              </a:rPr>
              <a:t>1112 ⌶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Tuning Topics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Avoid Repetition</a:t>
            </a:r>
          </a:p>
          <a:p>
            <a:r>
              <a:rPr lang="da-DK" dirty="0" smtClean="0"/>
              <a:t>Don’t work close to WS FULL</a:t>
            </a:r>
          </a:p>
          <a:p>
            <a:r>
              <a:rPr lang="da-DK" dirty="0" smtClean="0"/>
              <a:t>Consider the Order of Dimensions</a:t>
            </a:r>
          </a:p>
          <a:p>
            <a:r>
              <a:rPr lang="da-DK" dirty="0" smtClean="0"/>
              <a:t>Progressive Filtering</a:t>
            </a:r>
          </a:p>
          <a:p>
            <a:r>
              <a:rPr lang="da-DK" dirty="0" smtClean="0"/>
              <a:t>Manipulate Indices Rather Than Data</a:t>
            </a:r>
          </a:p>
          <a:p>
            <a:r>
              <a:rPr lang="da-DK" dirty="0" smtClean="0"/>
              <a:t>Use composition </a:t>
            </a:r>
            <a:r>
              <a:rPr lang="da-DK" dirty="0" smtClean="0"/>
              <a:t>or dfns with </a:t>
            </a:r>
            <a:r>
              <a:rPr lang="da-DK" dirty="0" smtClean="0"/>
              <a:t>each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Avoid Repetition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1403648" y="1844824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  <a:latin typeface="APL385 Unicode" pitchFamily="49" charset="0"/>
              </a:rPr>
              <a:t>:For ...</a:t>
            </a:r>
          </a:p>
          <a:p>
            <a:r>
              <a:rPr lang="da-DK" dirty="0" smtClean="0">
                <a:solidFill>
                  <a:srgbClr val="FF0000"/>
                </a:solidFill>
                <a:latin typeface="APL385 Unicode" pitchFamily="49" charset="0"/>
              </a:rPr>
              <a:t>    C[(X=0)/⍳⍴X]←B[(X=0)/⍳⍴X]</a:t>
            </a:r>
          </a:p>
          <a:p>
            <a:r>
              <a:rPr lang="da-DK" dirty="0" smtClean="0">
                <a:solidFill>
                  <a:srgbClr val="FF0000"/>
                </a:solidFill>
                <a:latin typeface="APL385 Unicode" pitchFamily="49" charset="0"/>
              </a:rPr>
              <a:t>:EndFor</a:t>
            </a:r>
            <a:endParaRPr lang="da-DK" dirty="0">
              <a:solidFill>
                <a:srgbClr val="FF0000"/>
              </a:solidFill>
              <a:latin typeface="APL385 Unicode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4365104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solidFill>
                  <a:srgbClr val="00B050"/>
                </a:solidFill>
                <a:latin typeface="APL385 Unicode" pitchFamily="49" charset="0"/>
              </a:rPr>
              <a:t>I←(X=0)/⍳⍴X</a:t>
            </a:r>
            <a:br>
              <a:rPr lang="da-DK" dirty="0" smtClean="0">
                <a:solidFill>
                  <a:srgbClr val="00B050"/>
                </a:solidFill>
                <a:latin typeface="APL385 Unicode" pitchFamily="49" charset="0"/>
              </a:rPr>
            </a:br>
            <a:r>
              <a:rPr lang="da-DK" dirty="0" smtClean="0">
                <a:solidFill>
                  <a:srgbClr val="00B050"/>
                </a:solidFill>
                <a:latin typeface="APL385 Unicode" pitchFamily="49" charset="0"/>
              </a:rPr>
              <a:t>:For ...</a:t>
            </a:r>
          </a:p>
          <a:p>
            <a:r>
              <a:rPr lang="da-DK" dirty="0" smtClean="0">
                <a:solidFill>
                  <a:srgbClr val="00B050"/>
                </a:solidFill>
                <a:latin typeface="APL385 Unicode" pitchFamily="49" charset="0"/>
              </a:rPr>
              <a:t>    C[I]←B[I]</a:t>
            </a:r>
          </a:p>
          <a:p>
            <a:r>
              <a:rPr lang="da-DK" dirty="0" smtClean="0">
                <a:solidFill>
                  <a:srgbClr val="00B050"/>
                </a:solidFill>
                <a:latin typeface="APL385 Unicode" pitchFamily="49" charset="0"/>
              </a:rPr>
              <a:t>:EndFor</a:t>
            </a:r>
            <a:endParaRPr lang="da-DK" dirty="0">
              <a:solidFill>
                <a:srgbClr val="00B050"/>
              </a:solidFill>
              <a:latin typeface="APL385 Unicod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r>
              <a:rPr lang="da-DK" dirty="0" smtClean="0"/>
              <a:t>Don’t Work Close to WS FULL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Order of Dimensions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4114800"/>
          </a:xfrm>
        </p:spPr>
        <p:txBody>
          <a:bodyPr/>
          <a:lstStyle/>
          <a:p>
            <a:pPr>
              <a:buNone/>
            </a:pPr>
            <a:r>
              <a:rPr lang="da-DK" sz="1400" dirty="0" smtClean="0">
                <a:latin typeface="APL385 Unicode" pitchFamily="49" charset="0"/>
              </a:rPr>
              <a:t>         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b="1" dirty="0" smtClean="0">
                <a:latin typeface="APL385 Unicode" pitchFamily="49" charset="0"/>
              </a:rPr>
              <a:t>   bool←1000 1000⍴0 1 1 0</a:t>
            </a:r>
            <a:br>
              <a:rPr lang="da-DK" sz="1400" b="1" dirty="0" smtClean="0">
                <a:latin typeface="APL385 Unicode" pitchFamily="49" charset="0"/>
              </a:rPr>
            </a:br>
            <a:r>
              <a:rPr lang="da-DK" sz="1400" b="1" dirty="0" smtClean="0">
                <a:latin typeface="APL385 Unicode" pitchFamily="49" charset="0"/>
              </a:rPr>
              <a:t>   int8←1000 1000⍴⍳127</a:t>
            </a:r>
            <a:br>
              <a:rPr lang="da-DK" sz="1400" b="1" dirty="0" smtClean="0">
                <a:latin typeface="APL385 Unicode" pitchFamily="49" charset="0"/>
              </a:rPr>
            </a:br>
            <a:r>
              <a:rPr lang="da-DK" sz="1400" b="1" dirty="0" smtClean="0">
                <a:latin typeface="APL385 Unicode" pitchFamily="49" charset="0"/>
              </a:rPr>
              <a:t>   int32←1000 1000⍴⍳1E6</a:t>
            </a:r>
          </a:p>
          <a:p>
            <a:pPr>
              <a:buNone/>
            </a:pPr>
            <a:r>
              <a:rPr lang="da-DK" sz="1400" dirty="0" smtClean="0">
                <a:latin typeface="APL385 Unicode" pitchFamily="49" charset="0"/>
              </a:rPr>
              <a:t>      </a:t>
            </a:r>
            <a:r>
              <a:rPr lang="da-DK" sz="1400" b="1" dirty="0" smtClean="0">
                <a:latin typeface="APL385 Unicode" pitchFamily="49" charset="0"/>
              </a:rPr>
              <a:t>cmpx 'int32[;index]' 'int32[index;]'</a:t>
            </a:r>
            <a:r>
              <a:rPr lang="da-DK" sz="1400" dirty="0" smtClean="0">
                <a:latin typeface="APL385 Unicode" pitchFamily="49" charset="0"/>
              </a:rPr>
              <a:t/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int32[;index]   → 3.8E¯4 |   0% ⎕⎕⎕⎕⎕⎕⎕⎕⎕⎕⎕⎕⎕⎕⎕⎕⎕⎕⎕⎕⎕⎕⎕⎕⎕⎕⎕⎕⎕⎕⎕⎕⎕⎕⎕⎕⎕⎕⎕⎕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* int32[index;]   → 2.1E¯4 | -44% ⎕⎕⎕⎕⎕⎕⎕⎕⎕⎕⎕⎕⎕⎕⎕⎕⎕⎕⎕⎕⎕⎕ 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               </a:t>
            </a:r>
          </a:p>
          <a:p>
            <a:pPr>
              <a:buNone/>
            </a:pPr>
            <a:r>
              <a:rPr lang="da-DK" sz="1400" dirty="0" smtClean="0">
                <a:latin typeface="APL385 Unicode" pitchFamily="49" charset="0"/>
              </a:rPr>
              <a:t>      </a:t>
            </a:r>
            <a:r>
              <a:rPr lang="da-DK" sz="1400" b="1" dirty="0" smtClean="0">
                <a:latin typeface="APL385 Unicode" pitchFamily="49" charset="0"/>
              </a:rPr>
              <a:t>cmpx 'int8[;index]' 'int8[index;]'</a:t>
            </a:r>
            <a:r>
              <a:rPr lang="da-DK" sz="1400" dirty="0" smtClean="0">
                <a:latin typeface="APL385 Unicode" pitchFamily="49" charset="0"/>
              </a:rPr>
              <a:t/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int8[;index]    → 1.3E¯4 |   0% ⎕⎕⎕⎕⎕⎕⎕⎕⎕⎕⎕⎕⎕⎕⎕⎕⎕⎕⎕⎕⎕⎕⎕⎕⎕⎕⎕⎕⎕⎕⎕⎕⎕⎕⎕⎕⎕⎕⎕⎕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* int8[index;]    → 4.8E¯5 | -64% ⎕⎕⎕⎕⎕⎕⎕⎕⎕⎕⎕⎕⎕⎕       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                 </a:t>
            </a:r>
          </a:p>
          <a:p>
            <a:pPr>
              <a:buNone/>
            </a:pPr>
            <a:r>
              <a:rPr lang="da-DK" sz="1400" dirty="0" smtClean="0">
                <a:latin typeface="APL385 Unicode" pitchFamily="49" charset="0"/>
              </a:rPr>
              <a:t>      </a:t>
            </a:r>
            <a:r>
              <a:rPr lang="da-DK" sz="1400" b="1" dirty="0" smtClean="0">
                <a:latin typeface="APL385 Unicode" pitchFamily="49" charset="0"/>
              </a:rPr>
              <a:t>cmpx 'bool[;index]' 'bool[index;]'</a:t>
            </a:r>
            <a:r>
              <a:rPr lang="da-DK" sz="1400" dirty="0" smtClean="0">
                <a:latin typeface="APL385 Unicode" pitchFamily="49" charset="0"/>
              </a:rPr>
              <a:t/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bool[;index]    → 1.6E¯3 |    0% ⎕⎕⎕⎕⎕⎕⎕⎕⎕⎕⎕⎕⎕⎕⎕⎕⎕⎕⎕⎕⎕⎕⎕⎕⎕⎕⎕⎕⎕⎕⎕⎕⎕⎕⎕⎕⎕⎕⎕⎕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* bool[index;]    → 1.2E¯5 | -100%                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                       </a:t>
            </a:r>
          </a:p>
          <a:p>
            <a:pPr>
              <a:buNone/>
            </a:pPr>
            <a:r>
              <a:rPr lang="da-DK" sz="1400" dirty="0" smtClean="0">
                <a:latin typeface="APL385 Unicode" pitchFamily="49" charset="0"/>
              </a:rPr>
              <a:t>      </a:t>
            </a:r>
            <a:r>
              <a:rPr lang="da-DK" sz="1400" b="1" dirty="0" smtClean="0">
                <a:latin typeface="APL385 Unicode" pitchFamily="49" charset="0"/>
              </a:rPr>
              <a:t>cmpx '+⌿bool[;index]' '+/bool[index;]' '(+⌿bool)[index]'</a:t>
            </a:r>
            <a:r>
              <a:rPr lang="da-DK" sz="1400" dirty="0" smtClean="0">
                <a:latin typeface="APL385 Unicode" pitchFamily="49" charset="0"/>
              </a:rPr>
              <a:t/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+⌿bool[;index]  → 1.3E¯3 |   0% ⎕⎕⎕⎕⎕⎕⎕⎕⎕⎕⎕⎕⎕⎕⎕⎕⎕⎕⎕⎕⎕⎕⎕⎕⎕⎕⎕⎕⎕⎕⎕⎕⎕⎕⎕⎕⎕⎕⎕⎕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* +/bool[index;]  → 6.2E¯5 | -96% ⎕⎕                                      </a:t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(+⌿bool)[index] → 6.8E¯4 | -48% ⎕⎕⎕⎕⎕⎕⎕⎕⎕⎕⎕⎕⎕⎕⎕⎕⎕⎕⎕⎕⎕</a:t>
            </a:r>
            <a:endParaRPr lang="da-DK" sz="1400" dirty="0">
              <a:latin typeface="APL385 Unicod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alog2011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Dyalog2011</Template>
  <TotalTime>2031</TotalTime>
  <Words>310</Words>
  <Application>Microsoft Office PowerPoint</Application>
  <PresentationFormat>On-screen Show (4:3)</PresentationFormat>
  <Paragraphs>99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Dyalog2011</vt:lpstr>
      <vt:lpstr>Parallelization and Tuning</vt:lpstr>
      <vt:lpstr>Rough Timetable</vt:lpstr>
      <vt:lpstr>Introduction</vt:lpstr>
      <vt:lpstr>Worth Mentioning</vt:lpstr>
      <vt:lpstr>Parallel I-Beams</vt:lpstr>
      <vt:lpstr>Tuning Topics</vt:lpstr>
      <vt:lpstr>Avoid Repetition</vt:lpstr>
      <vt:lpstr>Don’t Work Close to WS FULL</vt:lpstr>
      <vt:lpstr>Order of Dimensions</vt:lpstr>
      <vt:lpstr>Incremental Filtering</vt:lpstr>
      <vt:lpstr>Index Manipulation</vt:lpstr>
      <vt:lpstr>Use Composition with Each</vt:lpstr>
      <vt:lpstr>Maintain Your Skills</vt:lpstr>
      <vt:lpstr>Stay Up-To-Date with Idioms</vt:lpstr>
      <vt:lpstr>Slide 15</vt:lpstr>
      <vt:lpstr>Read the Release Notes</vt:lpstr>
      <vt:lpstr>Read The Classical Texts</vt:lpstr>
      <vt:lpstr>Still Highly Recommended!</vt:lpstr>
      <vt:lpstr>Beware of Old Techniques... </vt:lpstr>
      <vt:lpstr>Follow comp.lang.apl</vt:lpstr>
      <vt:lpstr>Tuning Examples</vt:lpstr>
      <vt:lpstr>Slide 22</vt:lpstr>
    </vt:vector>
  </TitlesOfParts>
  <Company>Dyalog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Morten Kromberg</dc:creator>
  <cp:lastModifiedBy>Morten Kromberg</cp:lastModifiedBy>
  <cp:revision>14</cp:revision>
  <dcterms:created xsi:type="dcterms:W3CDTF">2011-09-30T15:04:45Z</dcterms:created>
  <dcterms:modified xsi:type="dcterms:W3CDTF">2011-10-02T00:57:57Z</dcterms:modified>
</cp:coreProperties>
</file>