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7"/>
  </p:notesMasterIdLst>
  <p:handoutMasterIdLst>
    <p:handoutMasterId r:id="rId28"/>
  </p:handoutMasterIdLst>
  <p:sldIdLst>
    <p:sldId id="256" r:id="rId2"/>
    <p:sldId id="405" r:id="rId3"/>
    <p:sldId id="406" r:id="rId4"/>
    <p:sldId id="409" r:id="rId5"/>
    <p:sldId id="384" r:id="rId6"/>
    <p:sldId id="386" r:id="rId7"/>
    <p:sldId id="353" r:id="rId8"/>
    <p:sldId id="387" r:id="rId9"/>
    <p:sldId id="388" r:id="rId10"/>
    <p:sldId id="389" r:id="rId11"/>
    <p:sldId id="390" r:id="rId12"/>
    <p:sldId id="399" r:id="rId13"/>
    <p:sldId id="393" r:id="rId14"/>
    <p:sldId id="395" r:id="rId15"/>
    <p:sldId id="391" r:id="rId16"/>
    <p:sldId id="394" r:id="rId17"/>
    <p:sldId id="396" r:id="rId18"/>
    <p:sldId id="397" r:id="rId19"/>
    <p:sldId id="398" r:id="rId20"/>
    <p:sldId id="400" r:id="rId21"/>
    <p:sldId id="402" r:id="rId22"/>
    <p:sldId id="404" r:id="rId23"/>
    <p:sldId id="403" r:id="rId24"/>
    <p:sldId id="407" r:id="rId25"/>
    <p:sldId id="408" r:id="rId26"/>
  </p:sldIdLst>
  <p:sldSz cx="9144000" cy="6858000" type="screen4x3"/>
  <p:notesSz cx="6985000" cy="9271000"/>
  <p:defaultTextStyle>
    <a:defPPr>
      <a:defRPr lang="en-US"/>
    </a:defPPr>
    <a:lvl1pPr algn="l" rtl="0" fontAlgn="base">
      <a:spcBef>
        <a:spcPct val="0"/>
      </a:spcBef>
      <a:spcAft>
        <a:spcPct val="0"/>
      </a:spcAft>
      <a:defRPr sz="2400" kern="1200">
        <a:solidFill>
          <a:schemeClr val="tx2"/>
        </a:solidFill>
        <a:latin typeface="Arial" charset="0"/>
        <a:ea typeface="+mn-ea"/>
        <a:cs typeface="+mn-cs"/>
      </a:defRPr>
    </a:lvl1pPr>
    <a:lvl2pPr marL="457200" algn="l" rtl="0" fontAlgn="base">
      <a:spcBef>
        <a:spcPct val="0"/>
      </a:spcBef>
      <a:spcAft>
        <a:spcPct val="0"/>
      </a:spcAft>
      <a:defRPr sz="2400" kern="1200">
        <a:solidFill>
          <a:schemeClr val="tx2"/>
        </a:solidFill>
        <a:latin typeface="Arial" charset="0"/>
        <a:ea typeface="+mn-ea"/>
        <a:cs typeface="+mn-cs"/>
      </a:defRPr>
    </a:lvl2pPr>
    <a:lvl3pPr marL="914400" algn="l" rtl="0" fontAlgn="base">
      <a:spcBef>
        <a:spcPct val="0"/>
      </a:spcBef>
      <a:spcAft>
        <a:spcPct val="0"/>
      </a:spcAft>
      <a:defRPr sz="2400" kern="1200">
        <a:solidFill>
          <a:schemeClr val="tx2"/>
        </a:solidFill>
        <a:latin typeface="Arial" charset="0"/>
        <a:ea typeface="+mn-ea"/>
        <a:cs typeface="+mn-cs"/>
      </a:defRPr>
    </a:lvl3pPr>
    <a:lvl4pPr marL="1371600" algn="l" rtl="0" fontAlgn="base">
      <a:spcBef>
        <a:spcPct val="0"/>
      </a:spcBef>
      <a:spcAft>
        <a:spcPct val="0"/>
      </a:spcAft>
      <a:defRPr sz="2400" kern="1200">
        <a:solidFill>
          <a:schemeClr val="tx2"/>
        </a:solidFill>
        <a:latin typeface="Arial" charset="0"/>
        <a:ea typeface="+mn-ea"/>
        <a:cs typeface="+mn-cs"/>
      </a:defRPr>
    </a:lvl4pPr>
    <a:lvl5pPr marL="1828800" algn="l" rtl="0" fontAlgn="base">
      <a:spcBef>
        <a:spcPct val="0"/>
      </a:spcBef>
      <a:spcAft>
        <a:spcPct val="0"/>
      </a:spcAft>
      <a:defRPr sz="2400" kern="1200">
        <a:solidFill>
          <a:schemeClr val="tx2"/>
        </a:solidFill>
        <a:latin typeface="Arial" charset="0"/>
        <a:ea typeface="+mn-ea"/>
        <a:cs typeface="+mn-cs"/>
      </a:defRPr>
    </a:lvl5pPr>
    <a:lvl6pPr marL="2286000" algn="l" defTabSz="914400" rtl="0" eaLnBrk="1" latinLnBrk="0" hangingPunct="1">
      <a:defRPr sz="2400" kern="1200">
        <a:solidFill>
          <a:schemeClr val="tx2"/>
        </a:solidFill>
        <a:latin typeface="Arial" charset="0"/>
        <a:ea typeface="+mn-ea"/>
        <a:cs typeface="+mn-cs"/>
      </a:defRPr>
    </a:lvl6pPr>
    <a:lvl7pPr marL="2743200" algn="l" defTabSz="914400" rtl="0" eaLnBrk="1" latinLnBrk="0" hangingPunct="1">
      <a:defRPr sz="2400" kern="1200">
        <a:solidFill>
          <a:schemeClr val="tx2"/>
        </a:solidFill>
        <a:latin typeface="Arial" charset="0"/>
        <a:ea typeface="+mn-ea"/>
        <a:cs typeface="+mn-cs"/>
      </a:defRPr>
    </a:lvl7pPr>
    <a:lvl8pPr marL="3200400" algn="l" defTabSz="914400" rtl="0" eaLnBrk="1" latinLnBrk="0" hangingPunct="1">
      <a:defRPr sz="2400" kern="1200">
        <a:solidFill>
          <a:schemeClr val="tx2"/>
        </a:solidFill>
        <a:latin typeface="Arial" charset="0"/>
        <a:ea typeface="+mn-ea"/>
        <a:cs typeface="+mn-cs"/>
      </a:defRPr>
    </a:lvl8pPr>
    <a:lvl9pPr marL="3657600" algn="l" defTabSz="914400" rtl="0" eaLnBrk="1" latinLnBrk="0" hangingPunct="1">
      <a:defRPr sz="2400"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00602B"/>
    <a:srgbClr val="C0C0C0"/>
    <a:srgbClr val="000000"/>
    <a:srgbClr val="99CC00"/>
    <a:srgbClr val="787878"/>
    <a:srgbClr val="7D7D7D"/>
    <a:srgbClr val="FFFFFF"/>
    <a:srgbClr val="60606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41" autoAdjust="0"/>
    <p:restoredTop sz="99392" autoAdjust="0"/>
  </p:normalViewPr>
  <p:slideViewPr>
    <p:cSldViewPr snapToGrid="0">
      <p:cViewPr varScale="1">
        <p:scale>
          <a:sx n="65" d="100"/>
          <a:sy n="65" d="100"/>
        </p:scale>
        <p:origin x="-77" y="-456"/>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67" tIns="46433" rIns="92867" bIns="46433" numCol="1" anchor="t" anchorCtr="0" compatLnSpc="1">
            <a:prstTxWarp prst="textNoShape">
              <a:avLst/>
            </a:prstTxWarp>
          </a:bodyPr>
          <a:lstStyle>
            <a:lvl1pPr algn="l" defTabSz="929113">
              <a:lnSpc>
                <a:spcPct val="100000"/>
              </a:lnSpc>
              <a:spcAft>
                <a:spcPct val="0"/>
              </a:spcAft>
              <a:defRPr sz="1200">
                <a:solidFill>
                  <a:schemeClr val="tx1"/>
                </a:solidFill>
              </a:defRPr>
            </a:lvl1pPr>
          </a:lstStyle>
          <a:p>
            <a:pPr>
              <a:defRPr/>
            </a:pPr>
            <a:endParaRPr lang="en-US"/>
          </a:p>
        </p:txBody>
      </p:sp>
      <p:sp>
        <p:nvSpPr>
          <p:cNvPr id="101379"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2867" tIns="46433" rIns="92867" bIns="46433" numCol="1" anchor="t" anchorCtr="0" compatLnSpc="1">
            <a:prstTxWarp prst="textNoShape">
              <a:avLst/>
            </a:prstTxWarp>
          </a:bodyPr>
          <a:lstStyle>
            <a:lvl1pPr algn="r" defTabSz="929113">
              <a:lnSpc>
                <a:spcPct val="100000"/>
              </a:lnSpc>
              <a:spcAft>
                <a:spcPct val="0"/>
              </a:spcAft>
              <a:defRPr sz="1200">
                <a:solidFill>
                  <a:schemeClr val="tx1"/>
                </a:solidFill>
              </a:defRPr>
            </a:lvl1pPr>
          </a:lstStyle>
          <a:p>
            <a:pPr>
              <a:defRPr/>
            </a:pPr>
            <a:endParaRPr lang="en-US"/>
          </a:p>
        </p:txBody>
      </p:sp>
      <p:sp>
        <p:nvSpPr>
          <p:cNvPr id="101380" name="Rectangle 4"/>
          <p:cNvSpPr>
            <a:spLocks noGrp="1" noChangeArrowheads="1"/>
          </p:cNvSpPr>
          <p:nvPr>
            <p:ph type="ftr" sz="quarter" idx="2"/>
          </p:nvPr>
        </p:nvSpPr>
        <p:spPr bwMode="auto">
          <a:xfrm>
            <a:off x="0" y="8805863"/>
            <a:ext cx="3027363" cy="463550"/>
          </a:xfrm>
          <a:prstGeom prst="rect">
            <a:avLst/>
          </a:prstGeom>
          <a:noFill/>
          <a:ln w="9525">
            <a:noFill/>
            <a:miter lim="800000"/>
            <a:headEnd/>
            <a:tailEnd/>
          </a:ln>
          <a:effectLst/>
        </p:spPr>
        <p:txBody>
          <a:bodyPr vert="horz" wrap="square" lIns="92867" tIns="46433" rIns="92867" bIns="46433" numCol="1" anchor="b" anchorCtr="0" compatLnSpc="1">
            <a:prstTxWarp prst="textNoShape">
              <a:avLst/>
            </a:prstTxWarp>
          </a:bodyPr>
          <a:lstStyle>
            <a:lvl1pPr algn="l" defTabSz="929113">
              <a:lnSpc>
                <a:spcPct val="100000"/>
              </a:lnSpc>
              <a:spcAft>
                <a:spcPct val="0"/>
              </a:spcAft>
              <a:defRPr sz="1200">
                <a:solidFill>
                  <a:schemeClr val="tx1"/>
                </a:solidFill>
              </a:defRPr>
            </a:lvl1pPr>
          </a:lstStyle>
          <a:p>
            <a:pPr>
              <a:defRPr/>
            </a:pPr>
            <a:endParaRPr lang="en-US"/>
          </a:p>
        </p:txBody>
      </p:sp>
      <p:sp>
        <p:nvSpPr>
          <p:cNvPr id="101381" name="Rectangle 5"/>
          <p:cNvSpPr>
            <a:spLocks noGrp="1" noChangeArrowheads="1"/>
          </p:cNvSpPr>
          <p:nvPr>
            <p:ph type="sldNum" sz="quarter" idx="3"/>
          </p:nvPr>
        </p:nvSpPr>
        <p:spPr bwMode="auto">
          <a:xfrm>
            <a:off x="3956050" y="8805863"/>
            <a:ext cx="3027363" cy="463550"/>
          </a:xfrm>
          <a:prstGeom prst="rect">
            <a:avLst/>
          </a:prstGeom>
          <a:noFill/>
          <a:ln w="9525">
            <a:noFill/>
            <a:miter lim="800000"/>
            <a:headEnd/>
            <a:tailEnd/>
          </a:ln>
          <a:effectLst/>
        </p:spPr>
        <p:txBody>
          <a:bodyPr vert="horz" wrap="square" lIns="92867" tIns="46433" rIns="92867" bIns="46433" numCol="1" anchor="b" anchorCtr="0" compatLnSpc="1">
            <a:prstTxWarp prst="textNoShape">
              <a:avLst/>
            </a:prstTxWarp>
          </a:bodyPr>
          <a:lstStyle>
            <a:lvl1pPr algn="r" defTabSz="929113">
              <a:lnSpc>
                <a:spcPct val="100000"/>
              </a:lnSpc>
              <a:spcAft>
                <a:spcPct val="0"/>
              </a:spcAft>
              <a:defRPr sz="1200">
                <a:solidFill>
                  <a:schemeClr val="tx1"/>
                </a:solidFill>
              </a:defRPr>
            </a:lvl1pPr>
          </a:lstStyle>
          <a:p>
            <a:pPr>
              <a:defRPr/>
            </a:pPr>
            <a:fld id="{207B183F-5FA2-437E-8488-C1ECEE3F72D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67" tIns="46433" rIns="92867" bIns="46433" numCol="1" anchor="t" anchorCtr="0" compatLnSpc="1">
            <a:prstTxWarp prst="textNoShape">
              <a:avLst/>
            </a:prstTxWarp>
          </a:bodyPr>
          <a:lstStyle>
            <a:lvl1pPr algn="l" defTabSz="929113">
              <a:lnSpc>
                <a:spcPct val="100000"/>
              </a:lnSpc>
              <a:spcAft>
                <a:spcPct val="0"/>
              </a:spcAft>
              <a:defRPr sz="1200">
                <a:solidFill>
                  <a:schemeClr val="tx1"/>
                </a:solidFill>
              </a:defRPr>
            </a:lvl1pPr>
          </a:lstStyle>
          <a:p>
            <a:pPr>
              <a:defRPr/>
            </a:pPr>
            <a:endParaRPr lang="en-US"/>
          </a:p>
        </p:txBody>
      </p:sp>
      <p:sp>
        <p:nvSpPr>
          <p:cNvPr id="5123"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2867" tIns="46433" rIns="92867" bIns="46433" numCol="1" anchor="t" anchorCtr="0" compatLnSpc="1">
            <a:prstTxWarp prst="textNoShape">
              <a:avLst/>
            </a:prstTxWarp>
          </a:bodyPr>
          <a:lstStyle>
            <a:lvl1pPr algn="r" defTabSz="929113">
              <a:lnSpc>
                <a:spcPct val="100000"/>
              </a:lnSpc>
              <a:spcAft>
                <a:spcPct val="0"/>
              </a:spcAft>
              <a:defRPr sz="1200">
                <a:solidFill>
                  <a:schemeClr val="tx1"/>
                </a:solidFill>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98500" y="4403725"/>
            <a:ext cx="5588000" cy="4171950"/>
          </a:xfrm>
          <a:prstGeom prst="rect">
            <a:avLst/>
          </a:prstGeom>
          <a:noFill/>
          <a:ln w="9525">
            <a:noFill/>
            <a:miter lim="800000"/>
            <a:headEnd/>
            <a:tailEnd/>
          </a:ln>
          <a:effectLst/>
        </p:spPr>
        <p:txBody>
          <a:bodyPr vert="horz" wrap="square" lIns="92867" tIns="46433" rIns="92867" bIns="464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05863"/>
            <a:ext cx="3027363" cy="463550"/>
          </a:xfrm>
          <a:prstGeom prst="rect">
            <a:avLst/>
          </a:prstGeom>
          <a:noFill/>
          <a:ln w="9525">
            <a:noFill/>
            <a:miter lim="800000"/>
            <a:headEnd/>
            <a:tailEnd/>
          </a:ln>
          <a:effectLst/>
        </p:spPr>
        <p:txBody>
          <a:bodyPr vert="horz" wrap="square" lIns="92867" tIns="46433" rIns="92867" bIns="46433" numCol="1" anchor="b" anchorCtr="0" compatLnSpc="1">
            <a:prstTxWarp prst="textNoShape">
              <a:avLst/>
            </a:prstTxWarp>
          </a:bodyPr>
          <a:lstStyle>
            <a:lvl1pPr algn="l" defTabSz="929113">
              <a:lnSpc>
                <a:spcPct val="100000"/>
              </a:lnSpc>
              <a:spcAft>
                <a:spcPct val="0"/>
              </a:spcAft>
              <a:defRPr sz="1200">
                <a:solidFill>
                  <a:schemeClr val="tx1"/>
                </a:solidFill>
              </a:defRPr>
            </a:lvl1pPr>
          </a:lstStyle>
          <a:p>
            <a:pPr>
              <a:defRPr/>
            </a:pPr>
            <a:endParaRPr lang="en-US"/>
          </a:p>
        </p:txBody>
      </p:sp>
      <p:sp>
        <p:nvSpPr>
          <p:cNvPr id="5127" name="Rectangle 7"/>
          <p:cNvSpPr>
            <a:spLocks noGrp="1" noChangeArrowheads="1"/>
          </p:cNvSpPr>
          <p:nvPr>
            <p:ph type="sldNum" sz="quarter" idx="5"/>
          </p:nvPr>
        </p:nvSpPr>
        <p:spPr bwMode="auto">
          <a:xfrm>
            <a:off x="3956050" y="8805863"/>
            <a:ext cx="3027363" cy="463550"/>
          </a:xfrm>
          <a:prstGeom prst="rect">
            <a:avLst/>
          </a:prstGeom>
          <a:noFill/>
          <a:ln w="9525">
            <a:noFill/>
            <a:miter lim="800000"/>
            <a:headEnd/>
            <a:tailEnd/>
          </a:ln>
          <a:effectLst/>
        </p:spPr>
        <p:txBody>
          <a:bodyPr vert="horz" wrap="square" lIns="92867" tIns="46433" rIns="92867" bIns="46433" numCol="1" anchor="b" anchorCtr="0" compatLnSpc="1">
            <a:prstTxWarp prst="textNoShape">
              <a:avLst/>
            </a:prstTxWarp>
          </a:bodyPr>
          <a:lstStyle>
            <a:lvl1pPr algn="r" defTabSz="929113">
              <a:lnSpc>
                <a:spcPct val="100000"/>
              </a:lnSpc>
              <a:spcAft>
                <a:spcPct val="0"/>
              </a:spcAft>
              <a:defRPr sz="1200">
                <a:solidFill>
                  <a:schemeClr val="tx1"/>
                </a:solidFill>
              </a:defRPr>
            </a:lvl1pPr>
          </a:lstStyle>
          <a:p>
            <a:pPr>
              <a:defRPr/>
            </a:pPr>
            <a:fld id="{3780606A-B87C-4E8B-8C65-970633B7B3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248"/>
          <p:cNvSpPr>
            <a:spLocks noChangeArrowheads="1"/>
          </p:cNvSpPr>
          <p:nvPr/>
        </p:nvSpPr>
        <p:spPr bwMode="auto">
          <a:xfrm>
            <a:off x="452438" y="6453188"/>
            <a:ext cx="3365500" cy="106362"/>
          </a:xfrm>
          <a:prstGeom prst="rect">
            <a:avLst/>
          </a:prstGeom>
          <a:noFill/>
          <a:ln w="9525">
            <a:noFill/>
            <a:miter lim="800000"/>
            <a:headEnd/>
            <a:tailEnd/>
          </a:ln>
          <a:effectLst/>
        </p:spPr>
        <p:txBody>
          <a:bodyPr lIns="0" tIns="0" rIns="0" bIns="0" anchor="b"/>
          <a:lstStyle/>
          <a:p>
            <a:pPr>
              <a:lnSpc>
                <a:spcPct val="110000"/>
              </a:lnSpc>
              <a:defRPr/>
            </a:pPr>
            <a:r>
              <a:rPr lang="en-US" sz="700">
                <a:solidFill>
                  <a:srgbClr val="6D665C"/>
                </a:solidFill>
              </a:rPr>
              <a:t> </a:t>
            </a:r>
            <a:fld id="{2A2AC488-1424-4570-9866-5453C87CEA70}" type="slidenum">
              <a:rPr lang="en-US" sz="700">
                <a:solidFill>
                  <a:srgbClr val="6D665C"/>
                </a:solidFill>
              </a:rPr>
              <a:pPr>
                <a:lnSpc>
                  <a:spcPct val="110000"/>
                </a:lnSpc>
                <a:defRPr/>
              </a:pPr>
              <a:t>‹#›</a:t>
            </a:fld>
            <a:r>
              <a:rPr lang="en-US" sz="700">
                <a:solidFill>
                  <a:srgbClr val="6D665C"/>
                </a:solidFill>
              </a:rPr>
              <a:t>   © 2009 Fiserv. All Rights Reserved.</a:t>
            </a:r>
          </a:p>
        </p:txBody>
      </p:sp>
      <p:sp>
        <p:nvSpPr>
          <p:cNvPr id="97293" name="Rectangle 13"/>
          <p:cNvSpPr>
            <a:spLocks noGrp="1" noChangeArrowheads="1"/>
          </p:cNvSpPr>
          <p:nvPr>
            <p:ph type="ctrTitle"/>
          </p:nvPr>
        </p:nvSpPr>
        <p:spPr>
          <a:xfrm>
            <a:off x="1371600" y="2366963"/>
            <a:ext cx="6823075" cy="977900"/>
          </a:xfrm>
        </p:spPr>
        <p:txBody>
          <a:bodyPr/>
          <a:lstStyle>
            <a:lvl1pPr>
              <a:spcAft>
                <a:spcPct val="50000"/>
              </a:spcAft>
              <a:defRPr sz="3000"/>
            </a:lvl1pPr>
          </a:lstStyle>
          <a:p>
            <a:r>
              <a:rPr lang="en-US"/>
              <a:t>Click to edit Master title style</a:t>
            </a:r>
          </a:p>
        </p:txBody>
      </p:sp>
      <p:sp>
        <p:nvSpPr>
          <p:cNvPr id="97294" name="Rectangle 14"/>
          <p:cNvSpPr>
            <a:spLocks noGrp="1" noChangeArrowheads="1"/>
          </p:cNvSpPr>
          <p:nvPr>
            <p:ph type="subTitle" idx="1"/>
          </p:nvPr>
        </p:nvSpPr>
        <p:spPr>
          <a:xfrm>
            <a:off x="1371600" y="3390900"/>
            <a:ext cx="6823075" cy="868363"/>
          </a:xfrm>
        </p:spPr>
        <p:txBody>
          <a:bodyPr/>
          <a:lstStyle>
            <a:lvl1pPr>
              <a:lnSpc>
                <a:spcPct val="90000"/>
              </a:lnSpc>
              <a:spcBef>
                <a:spcPct val="0"/>
              </a:spcBef>
              <a:defRPr sz="22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327025"/>
            <a:ext cx="2016125" cy="56626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27025"/>
            <a:ext cx="5895975" cy="5662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8" y="1703388"/>
            <a:ext cx="3956050" cy="4286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9938" y="1703388"/>
            <a:ext cx="3956050" cy="4286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1488" y="327025"/>
            <a:ext cx="8064500" cy="7778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71488" y="1703388"/>
            <a:ext cx="8064500" cy="42862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325" name="Rectangle 301"/>
          <p:cNvSpPr>
            <a:spLocks noChangeArrowheads="1"/>
          </p:cNvSpPr>
          <p:nvPr/>
        </p:nvSpPr>
        <p:spPr bwMode="auto">
          <a:xfrm>
            <a:off x="452438" y="6453188"/>
            <a:ext cx="3365500" cy="106362"/>
          </a:xfrm>
          <a:prstGeom prst="rect">
            <a:avLst/>
          </a:prstGeom>
          <a:noFill/>
          <a:ln w="9525">
            <a:noFill/>
            <a:miter lim="800000"/>
            <a:headEnd/>
            <a:tailEnd/>
          </a:ln>
          <a:effectLst/>
        </p:spPr>
        <p:txBody>
          <a:bodyPr lIns="0" tIns="0" rIns="0" bIns="0" anchor="b"/>
          <a:lstStyle/>
          <a:p>
            <a:pPr>
              <a:lnSpc>
                <a:spcPct val="110000"/>
              </a:lnSpc>
              <a:defRPr/>
            </a:pPr>
            <a:r>
              <a:rPr lang="en-US" sz="700">
                <a:solidFill>
                  <a:srgbClr val="6D665C"/>
                </a:solidFill>
              </a:rPr>
              <a:t> </a:t>
            </a:r>
            <a:fld id="{1D7EF718-EA6B-4DB7-936A-45CAC8BF89DB}" type="slidenum">
              <a:rPr lang="en-US" sz="700">
                <a:solidFill>
                  <a:srgbClr val="6D665C"/>
                </a:solidFill>
              </a:rPr>
              <a:pPr>
                <a:lnSpc>
                  <a:spcPct val="110000"/>
                </a:lnSpc>
                <a:defRPr/>
              </a:pPr>
              <a:t>‹#›</a:t>
            </a:fld>
            <a:r>
              <a:rPr lang="en-US" sz="700">
                <a:solidFill>
                  <a:srgbClr val="6D665C"/>
                </a:solidFill>
              </a:rPr>
              <a:t>   © 2009 Fiserv. All Rights Reserved.</a:t>
            </a:r>
          </a:p>
        </p:txBody>
      </p:sp>
    </p:spTree>
  </p:cSld>
  <p:clrMap bg1="lt1" tx1="dk1" bg2="lt2" tx2="dk2" accent1="accent1" accent2="accent2" accent3="accent3" accent4="accent4" accent5="accent5" accent6="accent6" hlink="hlink" folHlink="folHlink"/>
  <p:sldLayoutIdLst>
    <p:sldLayoutId id="2147483935"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txStyles>
    <p:titleStyle>
      <a:lvl1pPr algn="l" rtl="0" eaLnBrk="0" fontAlgn="base" hangingPunct="0">
        <a:lnSpc>
          <a:spcPct val="95000"/>
        </a:lnSpc>
        <a:spcBef>
          <a:spcPct val="0"/>
        </a:spcBef>
        <a:spcAft>
          <a:spcPct val="0"/>
        </a:spcAft>
        <a:defRPr sz="2600">
          <a:solidFill>
            <a:schemeClr val="tx2"/>
          </a:solidFill>
          <a:latin typeface="+mj-lt"/>
          <a:ea typeface="+mj-ea"/>
          <a:cs typeface="+mj-cs"/>
        </a:defRPr>
      </a:lvl1pPr>
      <a:lvl2pPr algn="l" rtl="0" eaLnBrk="0" fontAlgn="base" hangingPunct="0">
        <a:lnSpc>
          <a:spcPct val="95000"/>
        </a:lnSpc>
        <a:spcBef>
          <a:spcPct val="0"/>
        </a:spcBef>
        <a:spcAft>
          <a:spcPct val="0"/>
        </a:spcAft>
        <a:defRPr sz="2600">
          <a:solidFill>
            <a:schemeClr val="tx2"/>
          </a:solidFill>
          <a:latin typeface="Arial" charset="0"/>
        </a:defRPr>
      </a:lvl2pPr>
      <a:lvl3pPr algn="l" rtl="0" eaLnBrk="0" fontAlgn="base" hangingPunct="0">
        <a:lnSpc>
          <a:spcPct val="95000"/>
        </a:lnSpc>
        <a:spcBef>
          <a:spcPct val="0"/>
        </a:spcBef>
        <a:spcAft>
          <a:spcPct val="0"/>
        </a:spcAft>
        <a:defRPr sz="2600">
          <a:solidFill>
            <a:schemeClr val="tx2"/>
          </a:solidFill>
          <a:latin typeface="Arial" charset="0"/>
        </a:defRPr>
      </a:lvl3pPr>
      <a:lvl4pPr algn="l" rtl="0" eaLnBrk="0" fontAlgn="base" hangingPunct="0">
        <a:lnSpc>
          <a:spcPct val="95000"/>
        </a:lnSpc>
        <a:spcBef>
          <a:spcPct val="0"/>
        </a:spcBef>
        <a:spcAft>
          <a:spcPct val="0"/>
        </a:spcAft>
        <a:defRPr sz="2600">
          <a:solidFill>
            <a:schemeClr val="tx2"/>
          </a:solidFill>
          <a:latin typeface="Arial" charset="0"/>
        </a:defRPr>
      </a:lvl4pPr>
      <a:lvl5pPr algn="l" rtl="0" eaLnBrk="0" fontAlgn="base" hangingPunct="0">
        <a:lnSpc>
          <a:spcPct val="95000"/>
        </a:lnSpc>
        <a:spcBef>
          <a:spcPct val="0"/>
        </a:spcBef>
        <a:spcAft>
          <a:spcPct val="0"/>
        </a:spcAft>
        <a:defRPr sz="2600">
          <a:solidFill>
            <a:schemeClr val="tx2"/>
          </a:solidFill>
          <a:latin typeface="Arial" charset="0"/>
        </a:defRPr>
      </a:lvl5pPr>
      <a:lvl6pPr marL="457200" algn="l" rtl="0" fontAlgn="base">
        <a:lnSpc>
          <a:spcPct val="95000"/>
        </a:lnSpc>
        <a:spcBef>
          <a:spcPct val="0"/>
        </a:spcBef>
        <a:spcAft>
          <a:spcPct val="0"/>
        </a:spcAft>
        <a:defRPr sz="2600">
          <a:solidFill>
            <a:schemeClr val="tx2"/>
          </a:solidFill>
          <a:latin typeface="Arial" charset="0"/>
        </a:defRPr>
      </a:lvl6pPr>
      <a:lvl7pPr marL="914400" algn="l" rtl="0" fontAlgn="base">
        <a:lnSpc>
          <a:spcPct val="95000"/>
        </a:lnSpc>
        <a:spcBef>
          <a:spcPct val="0"/>
        </a:spcBef>
        <a:spcAft>
          <a:spcPct val="0"/>
        </a:spcAft>
        <a:defRPr sz="2600">
          <a:solidFill>
            <a:schemeClr val="tx2"/>
          </a:solidFill>
          <a:latin typeface="Arial" charset="0"/>
        </a:defRPr>
      </a:lvl7pPr>
      <a:lvl8pPr marL="1371600" algn="l" rtl="0" fontAlgn="base">
        <a:lnSpc>
          <a:spcPct val="95000"/>
        </a:lnSpc>
        <a:spcBef>
          <a:spcPct val="0"/>
        </a:spcBef>
        <a:spcAft>
          <a:spcPct val="0"/>
        </a:spcAft>
        <a:defRPr sz="2600">
          <a:solidFill>
            <a:schemeClr val="tx2"/>
          </a:solidFill>
          <a:latin typeface="Arial" charset="0"/>
        </a:defRPr>
      </a:lvl8pPr>
      <a:lvl9pPr marL="1828800" algn="l" rtl="0" fontAlgn="base">
        <a:lnSpc>
          <a:spcPct val="95000"/>
        </a:lnSpc>
        <a:spcBef>
          <a:spcPct val="0"/>
        </a:spcBef>
        <a:spcAft>
          <a:spcPct val="0"/>
        </a:spcAft>
        <a:defRPr sz="2600">
          <a:solidFill>
            <a:schemeClr val="tx2"/>
          </a:solidFill>
          <a:latin typeface="Arial" charset="0"/>
        </a:defRPr>
      </a:lvl9pPr>
    </p:titleStyle>
    <p:bodyStyle>
      <a:lvl1pPr marL="342900" indent="-342900" algn="l" rtl="0" eaLnBrk="0" fontAlgn="base" hangingPunct="0">
        <a:spcBef>
          <a:spcPct val="25000"/>
        </a:spcBef>
        <a:spcAft>
          <a:spcPct val="25000"/>
        </a:spcAft>
        <a:buClr>
          <a:schemeClr val="tx1"/>
        </a:buClr>
        <a:defRPr sz="2000">
          <a:solidFill>
            <a:schemeClr val="tx1"/>
          </a:solidFill>
          <a:latin typeface="+mn-lt"/>
          <a:ea typeface="+mn-ea"/>
          <a:cs typeface="+mn-cs"/>
        </a:defRPr>
      </a:lvl1pPr>
      <a:lvl2pPr marL="200025" indent="-198438" algn="l" rtl="0" eaLnBrk="0" fontAlgn="base" hangingPunct="0">
        <a:spcBef>
          <a:spcPct val="20000"/>
        </a:spcBef>
        <a:spcAft>
          <a:spcPct val="25000"/>
        </a:spcAft>
        <a:buClr>
          <a:schemeClr val="tx1"/>
        </a:buClr>
        <a:buSzPct val="115000"/>
        <a:buChar char="•"/>
        <a:defRPr>
          <a:solidFill>
            <a:schemeClr val="tx1"/>
          </a:solidFill>
          <a:latin typeface="+mn-lt"/>
        </a:defRPr>
      </a:lvl2pPr>
      <a:lvl3pPr marL="385763" indent="-166688" algn="l" rtl="0" eaLnBrk="0" fontAlgn="base" hangingPunct="0">
        <a:spcBef>
          <a:spcPct val="30000"/>
        </a:spcBef>
        <a:spcAft>
          <a:spcPct val="25000"/>
        </a:spcAft>
        <a:buClr>
          <a:schemeClr val="tx1"/>
        </a:buClr>
        <a:buSzPct val="115000"/>
        <a:buChar char="•"/>
        <a:defRPr sz="1600">
          <a:solidFill>
            <a:schemeClr val="tx1"/>
          </a:solidFill>
          <a:latin typeface="+mn-lt"/>
        </a:defRPr>
      </a:lvl3pPr>
      <a:lvl4pPr marL="598488" indent="-158750" algn="l" rtl="0" eaLnBrk="0" fontAlgn="base" hangingPunct="0">
        <a:spcBef>
          <a:spcPct val="30000"/>
        </a:spcBef>
        <a:spcAft>
          <a:spcPct val="25000"/>
        </a:spcAft>
        <a:buClr>
          <a:schemeClr val="tx1"/>
        </a:buClr>
        <a:buSzPct val="115000"/>
        <a:buChar char="•"/>
        <a:defRPr sz="1400">
          <a:solidFill>
            <a:schemeClr val="tx1"/>
          </a:solidFill>
          <a:latin typeface="+mn-lt"/>
        </a:defRPr>
      </a:lvl4pPr>
      <a:lvl5pPr marL="800100" indent="-114300" algn="l" rtl="0" eaLnBrk="0" fontAlgn="base" hangingPunct="0">
        <a:lnSpc>
          <a:spcPct val="105000"/>
        </a:lnSpc>
        <a:spcBef>
          <a:spcPct val="30000"/>
        </a:spcBef>
        <a:spcAft>
          <a:spcPct val="0"/>
        </a:spcAft>
        <a:buClr>
          <a:srgbClr val="9E9E9E"/>
        </a:buClr>
        <a:buSzPct val="115000"/>
        <a:buChar char="•"/>
        <a:defRPr sz="1600">
          <a:solidFill>
            <a:schemeClr val="tx1"/>
          </a:solidFill>
          <a:latin typeface="+mn-lt"/>
        </a:defRPr>
      </a:lvl5pPr>
      <a:lvl6pPr marL="1257300" indent="-114300" algn="l" rtl="0" fontAlgn="base">
        <a:lnSpc>
          <a:spcPct val="105000"/>
        </a:lnSpc>
        <a:spcBef>
          <a:spcPct val="30000"/>
        </a:spcBef>
        <a:spcAft>
          <a:spcPct val="0"/>
        </a:spcAft>
        <a:buClr>
          <a:srgbClr val="9E9E9E"/>
        </a:buClr>
        <a:buSzPct val="115000"/>
        <a:buChar char="•"/>
        <a:defRPr sz="1600">
          <a:solidFill>
            <a:schemeClr val="tx1"/>
          </a:solidFill>
          <a:latin typeface="+mn-lt"/>
        </a:defRPr>
      </a:lvl6pPr>
      <a:lvl7pPr marL="1714500" indent="-114300" algn="l" rtl="0" fontAlgn="base">
        <a:lnSpc>
          <a:spcPct val="105000"/>
        </a:lnSpc>
        <a:spcBef>
          <a:spcPct val="30000"/>
        </a:spcBef>
        <a:spcAft>
          <a:spcPct val="0"/>
        </a:spcAft>
        <a:buClr>
          <a:srgbClr val="9E9E9E"/>
        </a:buClr>
        <a:buSzPct val="115000"/>
        <a:buChar char="•"/>
        <a:defRPr sz="1600">
          <a:solidFill>
            <a:schemeClr val="tx1"/>
          </a:solidFill>
          <a:latin typeface="+mn-lt"/>
        </a:defRPr>
      </a:lvl7pPr>
      <a:lvl8pPr marL="2171700" indent="-114300" algn="l" rtl="0" fontAlgn="base">
        <a:lnSpc>
          <a:spcPct val="105000"/>
        </a:lnSpc>
        <a:spcBef>
          <a:spcPct val="30000"/>
        </a:spcBef>
        <a:spcAft>
          <a:spcPct val="0"/>
        </a:spcAft>
        <a:buClr>
          <a:srgbClr val="9E9E9E"/>
        </a:buClr>
        <a:buSzPct val="115000"/>
        <a:buChar char="•"/>
        <a:defRPr sz="1600">
          <a:solidFill>
            <a:schemeClr val="tx1"/>
          </a:solidFill>
          <a:latin typeface="+mn-lt"/>
        </a:defRPr>
      </a:lvl8pPr>
      <a:lvl9pPr marL="2628900" indent="-114300" algn="l" rtl="0" fontAlgn="base">
        <a:lnSpc>
          <a:spcPct val="105000"/>
        </a:lnSpc>
        <a:spcBef>
          <a:spcPct val="30000"/>
        </a:spcBef>
        <a:spcAft>
          <a:spcPct val="0"/>
        </a:spcAft>
        <a:buClr>
          <a:srgbClr val="9E9E9E"/>
        </a:buClr>
        <a:buSzPct val="115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1344705" y="2229317"/>
            <a:ext cx="6858000" cy="1266918"/>
          </a:xfrm>
        </p:spPr>
        <p:txBody>
          <a:bodyPr/>
          <a:lstStyle/>
          <a:p>
            <a:pPr algn="ctr" eaLnBrk="1" hangingPunct="1"/>
            <a:r>
              <a:rPr lang="en-US" sz="3600" dirty="0" smtClean="0"/>
              <a:t>Optimizing APL Matrix Indexing</a:t>
            </a:r>
            <a:br>
              <a:rPr lang="en-US" sz="3600" dirty="0" smtClean="0"/>
            </a:br>
            <a:r>
              <a:rPr lang="en-US" sz="3600" dirty="0" smtClean="0"/>
              <a:t>for Application Programmers</a:t>
            </a:r>
          </a:p>
        </p:txBody>
      </p:sp>
      <p:sp>
        <p:nvSpPr>
          <p:cNvPr id="3075" name="Rectangle 4"/>
          <p:cNvSpPr>
            <a:spLocks noChangeArrowheads="1"/>
          </p:cNvSpPr>
          <p:nvPr/>
        </p:nvSpPr>
        <p:spPr bwMode="auto">
          <a:xfrm>
            <a:off x="1371600" y="5032375"/>
            <a:ext cx="4770438" cy="1287463"/>
          </a:xfrm>
          <a:prstGeom prst="rect">
            <a:avLst/>
          </a:prstGeom>
          <a:noFill/>
          <a:ln w="9525">
            <a:noFill/>
            <a:miter lim="800000"/>
            <a:headEnd/>
            <a:tailEnd/>
          </a:ln>
        </p:spPr>
        <p:txBody>
          <a:bodyPr lIns="0" tIns="0" rIns="0" bIns="0"/>
          <a:lstStyle/>
          <a:p>
            <a:pPr>
              <a:lnSpc>
                <a:spcPct val="90000"/>
              </a:lnSpc>
              <a:buClr>
                <a:schemeClr val="tx1"/>
              </a:buClr>
            </a:pPr>
            <a:r>
              <a:rPr lang="en-US" sz="1800" dirty="0"/>
              <a:t>Eugene Ying</a:t>
            </a:r>
            <a:endParaRPr lang="en-US" sz="1800" dirty="0">
              <a:cs typeface="Arial" charset="0"/>
            </a:endParaRPr>
          </a:p>
          <a:p>
            <a:pPr>
              <a:lnSpc>
                <a:spcPct val="90000"/>
              </a:lnSpc>
              <a:buClr>
                <a:schemeClr val="tx1"/>
              </a:buClr>
            </a:pPr>
            <a:r>
              <a:rPr lang="en-US" sz="1800" dirty="0"/>
              <a:t>Software Development</a:t>
            </a:r>
          </a:p>
          <a:p>
            <a:pPr>
              <a:lnSpc>
                <a:spcPct val="90000"/>
              </a:lnSpc>
              <a:buClr>
                <a:schemeClr val="tx1"/>
              </a:buClr>
            </a:pPr>
            <a:endParaRPr lang="en-US" sz="1800" b="1" dirty="0"/>
          </a:p>
          <a:p>
            <a:pPr>
              <a:lnSpc>
                <a:spcPct val="90000"/>
              </a:lnSpc>
              <a:buClr>
                <a:schemeClr val="tx1"/>
              </a:buClr>
            </a:pPr>
            <a:r>
              <a:rPr lang="en-US" sz="1600" dirty="0" smtClean="0"/>
              <a:t>Aug 8, </a:t>
            </a:r>
            <a:r>
              <a:rPr lang="en-US" sz="1600" dirty="0"/>
              <a:t>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Platform &amp; Version Dependency</a:t>
            </a:r>
            <a:endParaRPr lang="en-US" b="1" dirty="0"/>
          </a:p>
        </p:txBody>
      </p:sp>
      <p:sp>
        <p:nvSpPr>
          <p:cNvPr id="10" name="TextBox 9"/>
          <p:cNvSpPr txBox="1"/>
          <p:nvPr/>
        </p:nvSpPr>
        <p:spPr>
          <a:xfrm>
            <a:off x="316523" y="879231"/>
            <a:ext cx="8546123" cy="1938992"/>
          </a:xfrm>
          <a:prstGeom prst="rect">
            <a:avLst/>
          </a:prstGeom>
          <a:noFill/>
        </p:spPr>
        <p:txBody>
          <a:bodyPr wrap="square" rtlCol="0">
            <a:spAutoFit/>
          </a:bodyPr>
          <a:lstStyle/>
          <a:p>
            <a:r>
              <a:rPr lang="en-US" dirty="0" smtClean="0"/>
              <a:t>Although these observations on CPU times are generally true on all platforms, the exact performance varies depending on the hardware configuration, especially the quantity and quality of cache relative to the size of the arrays being manipulated.</a:t>
            </a:r>
          </a:p>
          <a:p>
            <a:r>
              <a:rPr lang="en-US" dirty="0" smtClean="0"/>
              <a:t>The performance might vary in the future versions of APL.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Matrix Organization Suggestion</a:t>
            </a:r>
            <a:endParaRPr lang="en-US" b="1" dirty="0"/>
          </a:p>
        </p:txBody>
      </p:sp>
      <p:sp>
        <p:nvSpPr>
          <p:cNvPr id="10" name="TextBox 9"/>
          <p:cNvSpPr txBox="1"/>
          <p:nvPr/>
        </p:nvSpPr>
        <p:spPr>
          <a:xfrm>
            <a:off x="316523" y="879231"/>
            <a:ext cx="8546123" cy="830997"/>
          </a:xfrm>
          <a:prstGeom prst="rect">
            <a:avLst/>
          </a:prstGeom>
          <a:noFill/>
        </p:spPr>
        <p:txBody>
          <a:bodyPr wrap="square" rtlCol="0">
            <a:spAutoFit/>
          </a:bodyPr>
          <a:lstStyle/>
          <a:p>
            <a:r>
              <a:rPr lang="en-US" dirty="0" smtClean="0"/>
              <a:t>When you design a large data matrix for an APL application, always ask this question.</a:t>
            </a:r>
          </a:p>
        </p:txBody>
      </p:sp>
      <p:sp>
        <p:nvSpPr>
          <p:cNvPr id="4" name="TextBox 3"/>
          <p:cNvSpPr txBox="1"/>
          <p:nvPr/>
        </p:nvSpPr>
        <p:spPr>
          <a:xfrm>
            <a:off x="328246" y="2028092"/>
            <a:ext cx="8593015" cy="830997"/>
          </a:xfrm>
          <a:prstGeom prst="rect">
            <a:avLst/>
          </a:prstGeom>
          <a:noFill/>
        </p:spPr>
        <p:txBody>
          <a:bodyPr wrap="square" rtlCol="0">
            <a:spAutoFit/>
          </a:bodyPr>
          <a:lstStyle/>
          <a:p>
            <a:r>
              <a:rPr lang="en-US" dirty="0" smtClean="0">
                <a:solidFill>
                  <a:srgbClr val="FF0000"/>
                </a:solidFill>
              </a:rPr>
              <a:t>“Will I be accessing the data columns more frequently than accessing the data rows?”</a:t>
            </a:r>
          </a:p>
        </p:txBody>
      </p:sp>
      <p:sp>
        <p:nvSpPr>
          <p:cNvPr id="5" name="TextBox 4"/>
          <p:cNvSpPr txBox="1"/>
          <p:nvPr/>
        </p:nvSpPr>
        <p:spPr>
          <a:xfrm>
            <a:off x="339969" y="3083169"/>
            <a:ext cx="8804031" cy="1938992"/>
          </a:xfrm>
          <a:prstGeom prst="rect">
            <a:avLst/>
          </a:prstGeom>
          <a:noFill/>
        </p:spPr>
        <p:txBody>
          <a:bodyPr wrap="square" rtlCol="0">
            <a:spAutoFit/>
          </a:bodyPr>
          <a:lstStyle/>
          <a:p>
            <a:r>
              <a:rPr lang="en-US" dirty="0" smtClean="0"/>
              <a:t>If the answer is yes, then you should consider redesigning your data matrix such that it is in the transposed format so that you will access consecutive memory more frequently.</a:t>
            </a:r>
          </a:p>
          <a:p>
            <a:r>
              <a:rPr lang="en-US" dirty="0" smtClean="0"/>
              <a:t>If some of your virtual matrix data are on a disk, consecutive disk sectors can greatly speed up your program.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dissolv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build="allAtOnce"/>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Marketing Data Example</a:t>
            </a:r>
            <a:endParaRPr lang="en-US" b="1" dirty="0"/>
          </a:p>
        </p:txBody>
      </p:sp>
      <p:sp>
        <p:nvSpPr>
          <p:cNvPr id="7" name="TextBox 6"/>
          <p:cNvSpPr txBox="1"/>
          <p:nvPr/>
        </p:nvSpPr>
        <p:spPr>
          <a:xfrm>
            <a:off x="169817" y="2599509"/>
            <a:ext cx="8765177" cy="2739211"/>
          </a:xfrm>
          <a:prstGeom prst="rect">
            <a:avLst/>
          </a:prstGeom>
          <a:noFill/>
        </p:spPr>
        <p:txBody>
          <a:bodyPr wrap="square" rtlCol="0">
            <a:spAutoFit/>
          </a:bodyPr>
          <a:lstStyle/>
          <a:p>
            <a:r>
              <a:rPr lang="en-US" sz="1800" b="1" dirty="0" smtClean="0">
                <a:latin typeface="APL Terminal" pitchFamily="50" charset="0"/>
              </a:rPr>
              <a:t>We construct the following large random data matrix for testing.</a:t>
            </a:r>
          </a:p>
          <a:p>
            <a:endParaRPr lang="en-US" sz="1700" b="1" dirty="0" smtClean="0">
              <a:latin typeface="APL Terminal" pitchFamily="50" charset="0"/>
            </a:endParaRPr>
          </a:p>
          <a:p>
            <a:r>
              <a:rPr lang="en-US" sz="1700" b="1" dirty="0" smtClean="0">
                <a:latin typeface="APL Terminal" pitchFamily="50" charset="0"/>
              </a:rPr>
              <a:t>ID»Û1010000</a:t>
            </a:r>
          </a:p>
          <a:p>
            <a:r>
              <a:rPr lang="en-US" sz="1700" b="1" dirty="0" smtClean="0">
                <a:latin typeface="APL Terminal" pitchFamily="50" charset="0"/>
              </a:rPr>
              <a:t>CTY»((1000000³Û80),10000³85)[1010000?1010000]</a:t>
            </a:r>
          </a:p>
          <a:p>
            <a:r>
              <a:rPr lang="en-US" sz="1700" b="1" dirty="0" smtClean="0">
                <a:latin typeface="APL Terminal" pitchFamily="50" charset="0"/>
              </a:rPr>
              <a:t>EMP»(1010000³(5³1000),(10³500),(20³200),50³100)[1010000?1010000]</a:t>
            </a:r>
          </a:p>
          <a:p>
            <a:r>
              <a:rPr lang="en-US" sz="1700" b="1" dirty="0" smtClean="0">
                <a:latin typeface="APL Terminal" pitchFamily="50" charset="0"/>
              </a:rPr>
              <a:t>IND»(1010000³Û9999)[1010000?1010000]</a:t>
            </a:r>
          </a:p>
          <a:p>
            <a:r>
              <a:rPr lang="en-US" sz="1700" b="1" dirty="0" smtClean="0">
                <a:latin typeface="APL Terminal" pitchFamily="50" charset="0"/>
              </a:rPr>
              <a:t>REV»(10100000+1000000¡Û1010000)[1010000?1010000]</a:t>
            </a:r>
          </a:p>
          <a:p>
            <a:r>
              <a:rPr lang="en-US" sz="1700" b="1" dirty="0" smtClean="0">
                <a:latin typeface="APL Terminal" pitchFamily="50" charset="0"/>
              </a:rPr>
              <a:t> </a:t>
            </a:r>
          </a:p>
          <a:p>
            <a:r>
              <a:rPr lang="en-US" sz="1700" b="1" dirty="0" smtClean="0">
                <a:latin typeface="APL Terminal" pitchFamily="50" charset="0"/>
              </a:rPr>
              <a:t>DAT»100þ[2]ID,CTY,EMP,IND,[1.1]REV</a:t>
            </a:r>
            <a:endParaRPr lang="en-US" b="1" dirty="0"/>
          </a:p>
        </p:txBody>
      </p:sp>
      <p:sp>
        <p:nvSpPr>
          <p:cNvPr id="5" name="TextBox 4"/>
          <p:cNvSpPr txBox="1"/>
          <p:nvPr/>
        </p:nvSpPr>
        <p:spPr>
          <a:xfrm>
            <a:off x="287383" y="1018903"/>
            <a:ext cx="8412479" cy="1015663"/>
          </a:xfrm>
          <a:prstGeom prst="rect">
            <a:avLst/>
          </a:prstGeom>
          <a:noFill/>
        </p:spPr>
        <p:txBody>
          <a:bodyPr wrap="square" rtlCol="0">
            <a:spAutoFit/>
          </a:bodyPr>
          <a:lstStyle/>
          <a:p>
            <a:r>
              <a:rPr lang="en-US" sz="2000" dirty="0" smtClean="0"/>
              <a:t>Assuming we have the data of a million customers or prospects, and each customer has 100 data attributes, the first 5 of which are customer ID, country code, # of employees, industry code, and revenue.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A Marketing Data Example</a:t>
            </a:r>
            <a:endParaRPr lang="en-US" b="1" dirty="0"/>
          </a:p>
        </p:txBody>
      </p:sp>
      <p:graphicFrame>
        <p:nvGraphicFramePr>
          <p:cNvPr id="8" name="Table 7"/>
          <p:cNvGraphicFramePr>
            <a:graphicFrameLocks noGrp="1"/>
          </p:cNvGraphicFramePr>
          <p:nvPr/>
        </p:nvGraphicFramePr>
        <p:xfrm>
          <a:off x="704656" y="578489"/>
          <a:ext cx="8140764" cy="5880188"/>
        </p:xfrm>
        <a:graphic>
          <a:graphicData uri="http://schemas.openxmlformats.org/drawingml/2006/table">
            <a:tbl>
              <a:tblPr firstRow="1" bandRow="1">
                <a:tableStyleId>{5DA37D80-6434-44D0-A028-1B22A696006F}</a:tableStyleId>
              </a:tblPr>
              <a:tblGrid>
                <a:gridCol w="1114813"/>
                <a:gridCol w="933062"/>
                <a:gridCol w="1119673"/>
                <a:gridCol w="1007706"/>
                <a:gridCol w="1082351"/>
                <a:gridCol w="970384"/>
                <a:gridCol w="979714"/>
                <a:gridCol w="933061"/>
              </a:tblGrid>
              <a:tr h="569176">
                <a:tc>
                  <a:txBody>
                    <a:bodyPr/>
                    <a:lstStyle/>
                    <a:p>
                      <a:r>
                        <a:rPr lang="en-US" sz="1400" dirty="0" smtClean="0">
                          <a:solidFill>
                            <a:schemeClr val="tx2"/>
                          </a:solidFill>
                        </a:rPr>
                        <a:t>Company ID</a:t>
                      </a:r>
                      <a:endParaRPr lang="en-US" sz="1400" dirty="0">
                        <a:solidFill>
                          <a:schemeClr val="tx2"/>
                        </a:solidFill>
                      </a:endParaRPr>
                    </a:p>
                  </a:txBody>
                  <a:tcPr/>
                </a:tc>
                <a:tc>
                  <a:txBody>
                    <a:bodyPr/>
                    <a:lstStyle/>
                    <a:p>
                      <a:r>
                        <a:rPr lang="en-US" sz="1400" dirty="0" smtClean="0">
                          <a:solidFill>
                            <a:schemeClr val="tx2"/>
                          </a:solidFill>
                        </a:rPr>
                        <a:t>Country</a:t>
                      </a:r>
                      <a:r>
                        <a:rPr lang="en-US" sz="1400" baseline="0" dirty="0" smtClean="0">
                          <a:solidFill>
                            <a:schemeClr val="tx2"/>
                          </a:solidFill>
                        </a:rPr>
                        <a:t> Code</a:t>
                      </a:r>
                      <a:endParaRPr lang="en-US" sz="1400" dirty="0">
                        <a:solidFill>
                          <a:schemeClr val="tx2"/>
                        </a:solidFill>
                      </a:endParaRPr>
                    </a:p>
                  </a:txBody>
                  <a:tcPr/>
                </a:tc>
                <a:tc>
                  <a:txBody>
                    <a:bodyPr/>
                    <a:lstStyle/>
                    <a:p>
                      <a:r>
                        <a:rPr lang="en-US" sz="1400" dirty="0" smtClean="0">
                          <a:solidFill>
                            <a:schemeClr val="tx2"/>
                          </a:solidFill>
                        </a:rPr>
                        <a:t>#</a:t>
                      </a:r>
                      <a:r>
                        <a:rPr lang="en-US" sz="1400" baseline="0" dirty="0" smtClean="0">
                          <a:solidFill>
                            <a:schemeClr val="tx2"/>
                          </a:solidFill>
                        </a:rPr>
                        <a:t> of Employees</a:t>
                      </a:r>
                      <a:endParaRPr lang="en-US" sz="1400" dirty="0">
                        <a:solidFill>
                          <a:schemeClr val="tx2"/>
                        </a:solidFill>
                      </a:endParaRPr>
                    </a:p>
                  </a:txBody>
                  <a:tcPr/>
                </a:tc>
                <a:tc>
                  <a:txBody>
                    <a:bodyPr/>
                    <a:lstStyle/>
                    <a:p>
                      <a:r>
                        <a:rPr lang="en-US" sz="1400" dirty="0" smtClean="0">
                          <a:solidFill>
                            <a:schemeClr val="tx2"/>
                          </a:solidFill>
                        </a:rPr>
                        <a:t>Industry Code</a:t>
                      </a:r>
                      <a:endParaRPr lang="en-US" sz="1400" dirty="0">
                        <a:solidFill>
                          <a:schemeClr val="tx2"/>
                        </a:solidFill>
                      </a:endParaRPr>
                    </a:p>
                  </a:txBody>
                  <a:tcPr/>
                </a:tc>
                <a:tc>
                  <a:txBody>
                    <a:bodyPr/>
                    <a:lstStyle/>
                    <a:p>
                      <a:r>
                        <a:rPr lang="en-US" sz="1400" dirty="0" smtClean="0">
                          <a:solidFill>
                            <a:schemeClr val="tx2"/>
                          </a:solidFill>
                        </a:rPr>
                        <a:t>Revenue</a:t>
                      </a:r>
                      <a:endParaRPr lang="en-US" sz="1400" dirty="0">
                        <a:solidFill>
                          <a:schemeClr val="tx2"/>
                        </a:solidFill>
                      </a:endParaRPr>
                    </a:p>
                  </a:txBody>
                  <a:tcPr/>
                </a:tc>
                <a:tc>
                  <a:txBody>
                    <a:bodyPr/>
                    <a:lstStyle/>
                    <a:p>
                      <a:r>
                        <a:rPr lang="en-US" sz="1400" dirty="0" smtClean="0">
                          <a:solidFill>
                            <a:schemeClr val="tx2"/>
                          </a:solidFill>
                        </a:rPr>
                        <a:t>…</a:t>
                      </a:r>
                      <a:endParaRPr lang="en-US" sz="1400" dirty="0">
                        <a:solidFill>
                          <a:schemeClr val="tx2"/>
                        </a:solidFill>
                      </a:endParaRPr>
                    </a:p>
                  </a:txBody>
                  <a:tcPr/>
                </a:tc>
                <a:tc>
                  <a:txBody>
                    <a:bodyPr/>
                    <a:lstStyle/>
                    <a:p>
                      <a:r>
                        <a:rPr lang="en-US" sz="1400" dirty="0" smtClean="0">
                          <a:solidFill>
                            <a:schemeClr val="tx2"/>
                          </a:solidFill>
                        </a:rPr>
                        <a:t>…</a:t>
                      </a:r>
                      <a:endParaRPr lang="en-US" sz="1400" dirty="0">
                        <a:solidFill>
                          <a:schemeClr val="tx2"/>
                        </a:solidFill>
                      </a:endParaRPr>
                    </a:p>
                  </a:txBody>
                  <a:tcPr/>
                </a:tc>
                <a:tc>
                  <a:txBody>
                    <a:bodyPr/>
                    <a:lstStyle/>
                    <a:p>
                      <a:r>
                        <a:rPr lang="en-US" sz="1400" dirty="0" smtClean="0">
                          <a:solidFill>
                            <a:schemeClr val="tx2"/>
                          </a:solidFill>
                        </a:rPr>
                        <a:t>…</a:t>
                      </a:r>
                      <a:endParaRPr lang="en-US" sz="1400" dirty="0">
                        <a:solidFill>
                          <a:schemeClr val="tx2"/>
                        </a:solidFill>
                      </a:endParaRPr>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dirty="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dirty="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dirty="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46044">
                <a:tc>
                  <a:txBody>
                    <a:bodyPr/>
                    <a:lstStyle/>
                    <a:p>
                      <a:endParaRPr lang="en-US" sz="800" b="1" dirty="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b="1" dirty="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r>
              <a:tr h="220216">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c>
                  <a:txBody>
                    <a:bodyPr/>
                    <a:lstStyle/>
                    <a:p>
                      <a:endParaRPr lang="en-US" sz="800" dirty="0"/>
                    </a:p>
                  </a:txBody>
                  <a:tcPr/>
                </a:tc>
              </a:tr>
            </a:tbl>
          </a:graphicData>
        </a:graphic>
      </p:graphicFrame>
      <p:sp>
        <p:nvSpPr>
          <p:cNvPr id="4" name="TextBox 3"/>
          <p:cNvSpPr txBox="1"/>
          <p:nvPr/>
        </p:nvSpPr>
        <p:spPr>
          <a:xfrm rot="16200000">
            <a:off x="-1361295" y="3471961"/>
            <a:ext cx="3543685" cy="369332"/>
          </a:xfrm>
          <a:prstGeom prst="rect">
            <a:avLst/>
          </a:prstGeom>
          <a:noFill/>
        </p:spPr>
        <p:txBody>
          <a:bodyPr wrap="square" rtlCol="0">
            <a:spAutoFit/>
          </a:bodyPr>
          <a:lstStyle/>
          <a:p>
            <a:r>
              <a:rPr lang="en-US" sz="1800" b="1" dirty="0" smtClean="0"/>
              <a:t>1 million </a:t>
            </a:r>
            <a:r>
              <a:rPr lang="en-US" sz="1800" b="1" dirty="0" smtClean="0"/>
              <a:t>rows of customers</a:t>
            </a:r>
            <a:endParaRPr lang="en-US" sz="1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Marketing Data Selection Example</a:t>
            </a:r>
            <a:endParaRPr lang="en-US" b="1" dirty="0"/>
          </a:p>
        </p:txBody>
      </p:sp>
      <p:sp>
        <p:nvSpPr>
          <p:cNvPr id="10" name="TextBox 9"/>
          <p:cNvSpPr txBox="1"/>
          <p:nvPr/>
        </p:nvSpPr>
        <p:spPr>
          <a:xfrm>
            <a:off x="316523" y="879231"/>
            <a:ext cx="8546123" cy="1200329"/>
          </a:xfrm>
          <a:prstGeom prst="rect">
            <a:avLst/>
          </a:prstGeom>
          <a:noFill/>
        </p:spPr>
        <p:txBody>
          <a:bodyPr wrap="square" rtlCol="0">
            <a:spAutoFit/>
          </a:bodyPr>
          <a:lstStyle/>
          <a:p>
            <a:r>
              <a:rPr lang="en-US" dirty="0" smtClean="0"/>
              <a:t>To select companies with more 1000 employees in the manufacturing industry in country 85, most APL programmers would use a one-liner Boolean logic to get the data indices. </a:t>
            </a:r>
          </a:p>
        </p:txBody>
      </p:sp>
      <p:sp>
        <p:nvSpPr>
          <p:cNvPr id="6" name="TextBox 5"/>
          <p:cNvSpPr txBox="1"/>
          <p:nvPr/>
        </p:nvSpPr>
        <p:spPr>
          <a:xfrm>
            <a:off x="875210" y="3054216"/>
            <a:ext cx="8177349" cy="400110"/>
          </a:xfrm>
          <a:prstGeom prst="rect">
            <a:avLst/>
          </a:prstGeom>
          <a:noFill/>
        </p:spPr>
        <p:txBody>
          <a:bodyPr wrap="square" rtlCol="0">
            <a:spAutoFit/>
          </a:bodyPr>
          <a:lstStyle/>
          <a:p>
            <a:r>
              <a:rPr lang="en-US" sz="2000" b="1" dirty="0" smtClean="0">
                <a:latin typeface="APL Terminal" pitchFamily="50" charset="0"/>
              </a:rPr>
              <a:t>J»((DAT[;3]·1000)^(DAT[;4]µMFG)^DAT[;2]=85)/Û1þ³DAT</a:t>
            </a:r>
            <a:endParaRPr lang="en-US" sz="2000" b="1" dirty="0">
              <a:latin typeface="APL Terminal" pitchFamily="50" charset="0"/>
            </a:endParaRPr>
          </a:p>
        </p:txBody>
      </p:sp>
      <p:sp>
        <p:nvSpPr>
          <p:cNvPr id="7" name="TextBox 6"/>
          <p:cNvSpPr txBox="1"/>
          <p:nvPr/>
        </p:nvSpPr>
        <p:spPr>
          <a:xfrm>
            <a:off x="875210" y="3370216"/>
            <a:ext cx="2782389" cy="400110"/>
          </a:xfrm>
          <a:prstGeom prst="rect">
            <a:avLst/>
          </a:prstGeom>
          <a:noFill/>
        </p:spPr>
        <p:txBody>
          <a:bodyPr wrap="square" rtlCol="0">
            <a:spAutoFit/>
          </a:bodyPr>
          <a:lstStyle/>
          <a:p>
            <a:r>
              <a:rPr lang="en-US" sz="2000" b="1" dirty="0" smtClean="0">
                <a:solidFill>
                  <a:srgbClr val="FF0000"/>
                </a:solidFill>
                <a:latin typeface="APL Terminal" pitchFamily="50" charset="0"/>
              </a:rPr>
              <a:t>½ 28733 ms CPU</a:t>
            </a:r>
            <a:endParaRPr lang="en-US" sz="2000" dirty="0">
              <a:solidFill>
                <a:srgbClr val="FF0000"/>
              </a:solidFill>
              <a:latin typeface="APL Terminal" pitchFamily="50" charset="0"/>
            </a:endParaRPr>
          </a:p>
        </p:txBody>
      </p:sp>
      <p:sp>
        <p:nvSpPr>
          <p:cNvPr id="8" name="TextBox 7"/>
          <p:cNvSpPr txBox="1"/>
          <p:nvPr/>
        </p:nvSpPr>
        <p:spPr>
          <a:xfrm>
            <a:off x="261257" y="2442752"/>
            <a:ext cx="8530046" cy="1631216"/>
          </a:xfrm>
          <a:prstGeom prst="rect">
            <a:avLst/>
          </a:prstGeom>
          <a:noFill/>
        </p:spPr>
        <p:txBody>
          <a:bodyPr wrap="square" rtlCol="0">
            <a:spAutoFit/>
          </a:bodyPr>
          <a:lstStyle/>
          <a:p>
            <a:r>
              <a:rPr lang="en-US" sz="2000" b="1" dirty="0" smtClean="0">
                <a:latin typeface="APL Terminal" pitchFamily="50" charset="0"/>
              </a:rPr>
              <a:t>MFG»2011 2012 2013 2014 2015</a:t>
            </a:r>
          </a:p>
          <a:p>
            <a:r>
              <a:rPr lang="en-US" sz="2000" b="1" dirty="0" smtClean="0">
                <a:latin typeface="APL Terminal" pitchFamily="50" charset="0"/>
              </a:rPr>
              <a:t>:For I :In Û100</a:t>
            </a:r>
          </a:p>
          <a:p>
            <a:r>
              <a:rPr lang="en-US" sz="2000" b="1" dirty="0" smtClean="0">
                <a:latin typeface="APL Terminal" pitchFamily="50" charset="0"/>
              </a:rPr>
              <a:t> </a:t>
            </a:r>
          </a:p>
          <a:p>
            <a:endParaRPr lang="en-US" sz="2000" b="1" dirty="0" smtClean="0">
              <a:latin typeface="APL Terminal" pitchFamily="50" charset="0"/>
            </a:endParaRPr>
          </a:p>
          <a:p>
            <a:r>
              <a:rPr lang="en-US" sz="2000" b="1" dirty="0" smtClean="0">
                <a:latin typeface="APL Terminal" pitchFamily="50" charset="0"/>
              </a:rPr>
              <a:t>:</a:t>
            </a:r>
            <a:r>
              <a:rPr lang="en-US" sz="2000" b="1" dirty="0" err="1" smtClean="0">
                <a:latin typeface="APL Terminal" pitchFamily="50" charset="0"/>
              </a:rPr>
              <a:t>EndFor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Marketing Transposed Data Example</a:t>
            </a:r>
            <a:endParaRPr lang="en-US" b="1" dirty="0"/>
          </a:p>
        </p:txBody>
      </p:sp>
      <p:graphicFrame>
        <p:nvGraphicFramePr>
          <p:cNvPr id="6" name="Table 5"/>
          <p:cNvGraphicFramePr>
            <a:graphicFrameLocks noGrp="1"/>
          </p:cNvGraphicFramePr>
          <p:nvPr/>
        </p:nvGraphicFramePr>
        <p:xfrm>
          <a:off x="175444" y="2964541"/>
          <a:ext cx="8791275" cy="2966720"/>
        </p:xfrm>
        <a:graphic>
          <a:graphicData uri="http://schemas.openxmlformats.org/drawingml/2006/table">
            <a:tbl>
              <a:tblPr firstRow="1" bandRow="1">
                <a:tableStyleId>{5DA37D80-6434-44D0-A028-1B22A696006F}</a:tableStyleId>
              </a:tblPr>
              <a:tblGrid>
                <a:gridCol w="1699215"/>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gridCol w="208590"/>
              </a:tblGrid>
              <a:tr h="370840">
                <a:tc>
                  <a:txBody>
                    <a:bodyPr/>
                    <a:lstStyle/>
                    <a:p>
                      <a:r>
                        <a:rPr lang="en-US" sz="1600" b="1" dirty="0" smtClean="0">
                          <a:solidFill>
                            <a:schemeClr val="tx2"/>
                          </a:solidFill>
                        </a:rPr>
                        <a:t>Company ID</a:t>
                      </a:r>
                      <a:endParaRPr lang="en-US" sz="1600" b="1" dirty="0">
                        <a:solidFill>
                          <a:schemeClr val="tx2"/>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sz="1600" b="1" dirty="0" smtClean="0">
                          <a:solidFill>
                            <a:schemeClr val="tx2"/>
                          </a:solidFill>
                        </a:rPr>
                        <a:t>Country Code</a:t>
                      </a:r>
                      <a:endParaRPr lang="en-US" sz="1600" b="1" dirty="0">
                        <a:solidFill>
                          <a:schemeClr val="tx2"/>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sz="1600" b="1" dirty="0" smtClean="0">
                          <a:solidFill>
                            <a:schemeClr val="tx2"/>
                          </a:solidFill>
                        </a:rPr>
                        <a:t># of</a:t>
                      </a:r>
                      <a:r>
                        <a:rPr lang="en-US" sz="1600" b="1" baseline="0" dirty="0" smtClean="0">
                          <a:solidFill>
                            <a:schemeClr val="tx2"/>
                          </a:solidFill>
                        </a:rPr>
                        <a:t> E</a:t>
                      </a:r>
                      <a:r>
                        <a:rPr lang="en-US" sz="1600" b="1" dirty="0" smtClean="0">
                          <a:solidFill>
                            <a:schemeClr val="tx2"/>
                          </a:solidFill>
                        </a:rPr>
                        <a:t>mployees</a:t>
                      </a:r>
                      <a:endParaRPr lang="en-US" sz="1600" b="1" dirty="0">
                        <a:solidFill>
                          <a:schemeClr val="tx2"/>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sz="1600" b="1" dirty="0" smtClean="0">
                          <a:solidFill>
                            <a:schemeClr val="tx2"/>
                          </a:solidFill>
                        </a:rPr>
                        <a:t>Industry Code</a:t>
                      </a:r>
                      <a:endParaRPr lang="en-US" sz="1600" b="1" dirty="0">
                        <a:solidFill>
                          <a:schemeClr val="tx2"/>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sz="1600" b="1" dirty="0" smtClean="0">
                          <a:solidFill>
                            <a:schemeClr val="tx2"/>
                          </a:solidFill>
                        </a:rPr>
                        <a:t>Revenue</a:t>
                      </a:r>
                      <a:endParaRPr lang="en-US" sz="1600" b="1" dirty="0">
                        <a:solidFill>
                          <a:schemeClr val="tx2"/>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sz="1600" b="1" dirty="0" smtClean="0">
                          <a:solidFill>
                            <a:schemeClr val="tx2"/>
                          </a:solidFill>
                        </a:rPr>
                        <a:t>…</a:t>
                      </a:r>
                      <a:endParaRPr lang="en-US" sz="1600" b="1" dirty="0">
                        <a:solidFill>
                          <a:schemeClr val="tx2"/>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sz="1600" b="1" dirty="0" smtClean="0">
                          <a:solidFill>
                            <a:schemeClr val="tx2"/>
                          </a:solidFill>
                        </a:rPr>
                        <a:t>…</a:t>
                      </a:r>
                      <a:endParaRPr lang="en-US" sz="1600" b="1" dirty="0">
                        <a:solidFill>
                          <a:schemeClr val="tx2"/>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sz="1600" b="1" dirty="0" smtClean="0">
                          <a:solidFill>
                            <a:schemeClr val="tx2"/>
                          </a:solidFill>
                        </a:rPr>
                        <a:t>…</a:t>
                      </a:r>
                      <a:endParaRPr lang="en-US" sz="1600" b="1" dirty="0">
                        <a:solidFill>
                          <a:schemeClr val="tx2"/>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5" name="TextBox 4"/>
          <p:cNvSpPr txBox="1"/>
          <p:nvPr/>
        </p:nvSpPr>
        <p:spPr>
          <a:xfrm>
            <a:off x="195943" y="1084217"/>
            <a:ext cx="8778240" cy="1200329"/>
          </a:xfrm>
          <a:prstGeom prst="rect">
            <a:avLst/>
          </a:prstGeom>
          <a:noFill/>
        </p:spPr>
        <p:txBody>
          <a:bodyPr wrap="square" rtlCol="0">
            <a:spAutoFit/>
          </a:bodyPr>
          <a:lstStyle/>
          <a:p>
            <a:r>
              <a:rPr lang="en-US" dirty="0" smtClean="0"/>
              <a:t>Let us transpose the data matrix so that instead of 1 million rows of data for the 1 million customers, we have 1 million columns of data for the 1 million customers.</a:t>
            </a:r>
            <a:endParaRPr lang="en-US" dirty="0"/>
          </a:p>
        </p:txBody>
      </p:sp>
      <p:sp>
        <p:nvSpPr>
          <p:cNvPr id="7" name="TextBox 6"/>
          <p:cNvSpPr txBox="1"/>
          <p:nvPr/>
        </p:nvSpPr>
        <p:spPr>
          <a:xfrm>
            <a:off x="3312368" y="2481943"/>
            <a:ext cx="4376056" cy="400110"/>
          </a:xfrm>
          <a:prstGeom prst="rect">
            <a:avLst/>
          </a:prstGeom>
          <a:noFill/>
        </p:spPr>
        <p:txBody>
          <a:bodyPr wrap="square" rtlCol="0">
            <a:spAutoFit/>
          </a:bodyPr>
          <a:lstStyle/>
          <a:p>
            <a:r>
              <a:rPr lang="en-US" sz="2000" b="1" dirty="0" smtClean="0"/>
              <a:t>1 million </a:t>
            </a:r>
            <a:r>
              <a:rPr lang="en-US" sz="2000" b="1" dirty="0" smtClean="0"/>
              <a:t>columns of customers</a:t>
            </a: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Marketing Data Selection Example</a:t>
            </a:r>
            <a:endParaRPr lang="en-US" b="1" dirty="0"/>
          </a:p>
        </p:txBody>
      </p:sp>
      <p:sp>
        <p:nvSpPr>
          <p:cNvPr id="10" name="TextBox 9"/>
          <p:cNvSpPr txBox="1"/>
          <p:nvPr/>
        </p:nvSpPr>
        <p:spPr>
          <a:xfrm>
            <a:off x="212020" y="879231"/>
            <a:ext cx="8546123" cy="461665"/>
          </a:xfrm>
          <a:prstGeom prst="rect">
            <a:avLst/>
          </a:prstGeom>
          <a:noFill/>
        </p:spPr>
        <p:txBody>
          <a:bodyPr wrap="square" rtlCol="0">
            <a:spAutoFit/>
          </a:bodyPr>
          <a:lstStyle/>
          <a:p>
            <a:r>
              <a:rPr lang="en-US" dirty="0" smtClean="0"/>
              <a:t>Data Organized by Columns </a:t>
            </a:r>
          </a:p>
        </p:txBody>
      </p:sp>
      <p:sp>
        <p:nvSpPr>
          <p:cNvPr id="8" name="TextBox 7"/>
          <p:cNvSpPr txBox="1"/>
          <p:nvPr/>
        </p:nvSpPr>
        <p:spPr>
          <a:xfrm>
            <a:off x="195943" y="1397723"/>
            <a:ext cx="8948057" cy="1631216"/>
          </a:xfrm>
          <a:prstGeom prst="rect">
            <a:avLst/>
          </a:prstGeom>
          <a:noFill/>
        </p:spPr>
        <p:txBody>
          <a:bodyPr wrap="square" rtlCol="0">
            <a:spAutoFit/>
          </a:bodyPr>
          <a:lstStyle/>
          <a:p>
            <a:r>
              <a:rPr lang="en-US" sz="2000" b="1" dirty="0" smtClean="0">
                <a:latin typeface="APL Terminal" pitchFamily="50" charset="0"/>
              </a:rPr>
              <a:t>MFG»2011 2012 2013 2014 2015</a:t>
            </a:r>
          </a:p>
          <a:p>
            <a:r>
              <a:rPr lang="en-US" sz="2000" b="1" dirty="0" smtClean="0">
                <a:latin typeface="APL Terminal" pitchFamily="50" charset="0"/>
              </a:rPr>
              <a:t>:For I :In Û100</a:t>
            </a:r>
          </a:p>
          <a:p>
            <a:r>
              <a:rPr lang="en-US" sz="2000" b="1" dirty="0" smtClean="0">
                <a:latin typeface="APL Terminal" pitchFamily="50" charset="0"/>
              </a:rPr>
              <a:t>    J»((DAT[;3]·1000)^(DAT[;4]µMFG)^DAT[;2]=85)/Û1þ³DAT</a:t>
            </a:r>
          </a:p>
          <a:p>
            <a:r>
              <a:rPr lang="en-US" sz="2000" b="1" dirty="0" smtClean="0">
                <a:latin typeface="APL Terminal" pitchFamily="50" charset="0"/>
              </a:rPr>
              <a:t>    </a:t>
            </a:r>
            <a:r>
              <a:rPr lang="en-US" sz="2000" b="1" dirty="0" smtClean="0">
                <a:solidFill>
                  <a:srgbClr val="FF0000"/>
                </a:solidFill>
                <a:latin typeface="APL Terminal" pitchFamily="50" charset="0"/>
              </a:rPr>
              <a:t>½ 28,733 ms CPU</a:t>
            </a:r>
            <a:endParaRPr lang="en-US" sz="2000" dirty="0" smtClean="0">
              <a:solidFill>
                <a:srgbClr val="FF0000"/>
              </a:solidFill>
              <a:latin typeface="APL Terminal" pitchFamily="50" charset="0"/>
            </a:endParaRPr>
          </a:p>
          <a:p>
            <a:r>
              <a:rPr lang="en-US" sz="2000" b="1" dirty="0" smtClean="0">
                <a:latin typeface="APL Terminal" pitchFamily="50" charset="0"/>
              </a:rPr>
              <a:t>:</a:t>
            </a:r>
            <a:r>
              <a:rPr lang="en-US" sz="2000" b="1" dirty="0" err="1" smtClean="0">
                <a:latin typeface="APL Terminal" pitchFamily="50" charset="0"/>
              </a:rPr>
              <a:t>EndFor</a:t>
            </a:r>
            <a:endParaRPr lang="en-US" sz="2000" dirty="0"/>
          </a:p>
        </p:txBody>
      </p:sp>
      <p:sp>
        <p:nvSpPr>
          <p:cNvPr id="9" name="TextBox 8"/>
          <p:cNvSpPr txBox="1"/>
          <p:nvPr/>
        </p:nvSpPr>
        <p:spPr>
          <a:xfrm>
            <a:off x="181540" y="3239254"/>
            <a:ext cx="8546123" cy="461665"/>
          </a:xfrm>
          <a:prstGeom prst="rect">
            <a:avLst/>
          </a:prstGeom>
          <a:noFill/>
        </p:spPr>
        <p:txBody>
          <a:bodyPr wrap="square" rtlCol="0">
            <a:spAutoFit/>
          </a:bodyPr>
          <a:lstStyle/>
          <a:p>
            <a:r>
              <a:rPr lang="en-US" dirty="0" smtClean="0"/>
              <a:t>Data Organized by Rows </a:t>
            </a:r>
          </a:p>
        </p:txBody>
      </p:sp>
      <p:sp>
        <p:nvSpPr>
          <p:cNvPr id="11" name="TextBox 10"/>
          <p:cNvSpPr txBox="1"/>
          <p:nvPr/>
        </p:nvSpPr>
        <p:spPr>
          <a:xfrm>
            <a:off x="195943" y="3770809"/>
            <a:ext cx="8948057" cy="1323439"/>
          </a:xfrm>
          <a:prstGeom prst="rect">
            <a:avLst/>
          </a:prstGeom>
          <a:noFill/>
        </p:spPr>
        <p:txBody>
          <a:bodyPr wrap="square" rtlCol="0">
            <a:spAutoFit/>
          </a:bodyPr>
          <a:lstStyle/>
          <a:p>
            <a:r>
              <a:rPr lang="en-US" sz="2000" b="1" dirty="0" smtClean="0">
                <a:latin typeface="APL Terminal" pitchFamily="50" charset="0"/>
              </a:rPr>
              <a:t>:For I :In Û100</a:t>
            </a:r>
          </a:p>
          <a:p>
            <a:r>
              <a:rPr lang="en-US" sz="2000" b="1" dirty="0" smtClean="0">
                <a:latin typeface="APL Terminal" pitchFamily="50" charset="0"/>
              </a:rPr>
              <a:t>    J»((DAT[3;]·1000)^(DAT[4;]µMFG)^DAT[2;]=85)/Û1þ³DAT</a:t>
            </a:r>
          </a:p>
          <a:p>
            <a:r>
              <a:rPr lang="en-US" sz="2000" b="1" dirty="0" smtClean="0">
                <a:latin typeface="APL Terminal" pitchFamily="50" charset="0"/>
              </a:rPr>
              <a:t>    </a:t>
            </a:r>
            <a:r>
              <a:rPr lang="en-US" sz="2000" b="1" dirty="0" smtClean="0">
                <a:solidFill>
                  <a:srgbClr val="FF0000"/>
                </a:solidFill>
                <a:latin typeface="APL Terminal" pitchFamily="50" charset="0"/>
              </a:rPr>
              <a:t>½ 12,227 ms CPU</a:t>
            </a:r>
            <a:endParaRPr lang="en-US" sz="2000" dirty="0" smtClean="0">
              <a:solidFill>
                <a:srgbClr val="FF0000"/>
              </a:solidFill>
              <a:latin typeface="APL Terminal" pitchFamily="50" charset="0"/>
            </a:endParaRPr>
          </a:p>
          <a:p>
            <a:r>
              <a:rPr lang="en-US" sz="2000" b="1" dirty="0" smtClean="0">
                <a:latin typeface="APL Terminal" pitchFamily="50" charset="0"/>
              </a:rPr>
              <a:t>:</a:t>
            </a:r>
            <a:r>
              <a:rPr lang="en-US" sz="2000" b="1" dirty="0" err="1" smtClean="0">
                <a:latin typeface="APL Terminal" pitchFamily="50" charset="0"/>
              </a:rPr>
              <a:t>EndFor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P spid="9"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Progressive Indexing</a:t>
            </a:r>
            <a:endParaRPr lang="en-US" b="1" dirty="0"/>
          </a:p>
        </p:txBody>
      </p:sp>
      <p:sp>
        <p:nvSpPr>
          <p:cNvPr id="9" name="TextBox 8"/>
          <p:cNvSpPr txBox="1"/>
          <p:nvPr/>
        </p:nvSpPr>
        <p:spPr>
          <a:xfrm>
            <a:off x="246854" y="874877"/>
            <a:ext cx="8546123" cy="461665"/>
          </a:xfrm>
          <a:prstGeom prst="rect">
            <a:avLst/>
          </a:prstGeom>
          <a:noFill/>
        </p:spPr>
        <p:txBody>
          <a:bodyPr wrap="square" rtlCol="0">
            <a:spAutoFit/>
          </a:bodyPr>
          <a:lstStyle/>
          <a:p>
            <a:r>
              <a:rPr lang="en-US" dirty="0" smtClean="0"/>
              <a:t>Data Organized by Rows </a:t>
            </a:r>
          </a:p>
        </p:txBody>
      </p:sp>
      <p:sp>
        <p:nvSpPr>
          <p:cNvPr id="11" name="TextBox 10"/>
          <p:cNvSpPr txBox="1"/>
          <p:nvPr/>
        </p:nvSpPr>
        <p:spPr>
          <a:xfrm>
            <a:off x="195943" y="1431219"/>
            <a:ext cx="8948057" cy="1631216"/>
          </a:xfrm>
          <a:prstGeom prst="rect">
            <a:avLst/>
          </a:prstGeom>
          <a:noFill/>
        </p:spPr>
        <p:txBody>
          <a:bodyPr wrap="square" rtlCol="0">
            <a:spAutoFit/>
          </a:bodyPr>
          <a:lstStyle/>
          <a:p>
            <a:r>
              <a:rPr lang="en-US" sz="2000" b="1" dirty="0" smtClean="0">
                <a:latin typeface="APL Terminal" pitchFamily="50" charset="0"/>
              </a:rPr>
              <a:t>:For I :In Û100</a:t>
            </a:r>
          </a:p>
          <a:p>
            <a:r>
              <a:rPr lang="en-US" sz="2000" b="1" dirty="0" smtClean="0">
                <a:latin typeface="APL Terminal" pitchFamily="50" charset="0"/>
              </a:rPr>
              <a:t>    </a:t>
            </a:r>
            <a:endParaRPr lang="en-US" sz="2000" b="1" dirty="0" smtClean="0">
              <a:solidFill>
                <a:srgbClr val="FF0000"/>
              </a:solidFill>
              <a:latin typeface="APL Terminal" pitchFamily="50" charset="0"/>
            </a:endParaRPr>
          </a:p>
          <a:p>
            <a:endParaRPr lang="en-US" sz="2000" dirty="0" smtClean="0">
              <a:solidFill>
                <a:srgbClr val="FF0000"/>
              </a:solidFill>
              <a:latin typeface="APL Terminal" pitchFamily="50" charset="0"/>
            </a:endParaRPr>
          </a:p>
          <a:p>
            <a:endParaRPr lang="en-US" sz="2000" b="1" dirty="0" smtClean="0">
              <a:latin typeface="APL Terminal" pitchFamily="50" charset="0"/>
            </a:endParaRPr>
          </a:p>
          <a:p>
            <a:r>
              <a:rPr lang="en-US" sz="2000" b="1" dirty="0" smtClean="0">
                <a:latin typeface="APL Terminal" pitchFamily="50" charset="0"/>
              </a:rPr>
              <a:t>:</a:t>
            </a:r>
            <a:r>
              <a:rPr lang="en-US" sz="2000" b="1" dirty="0" err="1" smtClean="0">
                <a:latin typeface="APL Terminal" pitchFamily="50" charset="0"/>
              </a:rPr>
              <a:t>EndFor</a:t>
            </a:r>
            <a:endParaRPr lang="en-US" sz="2000" dirty="0"/>
          </a:p>
        </p:txBody>
      </p:sp>
      <p:sp>
        <p:nvSpPr>
          <p:cNvPr id="7" name="TextBox 6"/>
          <p:cNvSpPr txBox="1"/>
          <p:nvPr/>
        </p:nvSpPr>
        <p:spPr>
          <a:xfrm>
            <a:off x="822964" y="1778883"/>
            <a:ext cx="7889962" cy="1200329"/>
          </a:xfrm>
          <a:prstGeom prst="rect">
            <a:avLst/>
          </a:prstGeom>
          <a:noFill/>
        </p:spPr>
        <p:txBody>
          <a:bodyPr wrap="square" rtlCol="0">
            <a:spAutoFit/>
          </a:bodyPr>
          <a:lstStyle/>
          <a:p>
            <a:r>
              <a:rPr lang="en-US" sz="1800" b="1" dirty="0" smtClean="0">
                <a:latin typeface="APL Terminal" pitchFamily="50" charset="0"/>
              </a:rPr>
              <a:t>J»(DAT[3;]·1000)/ÛÚ1þ³DAT		</a:t>
            </a:r>
            <a:endParaRPr lang="en-US" sz="1800" b="1" dirty="0" smtClean="0">
              <a:solidFill>
                <a:srgbClr val="00B050"/>
              </a:solidFill>
              <a:latin typeface="APL Terminal" pitchFamily="50" charset="0"/>
            </a:endParaRPr>
          </a:p>
          <a:p>
            <a:r>
              <a:rPr lang="en-US" sz="1800" b="1" dirty="0" smtClean="0">
                <a:latin typeface="APL Terminal" pitchFamily="50" charset="0"/>
              </a:rPr>
              <a:t>J»(DAT[4;J]µMFG)/J 			</a:t>
            </a:r>
            <a:endParaRPr lang="en-US" sz="1800" b="1" dirty="0" smtClean="0">
              <a:solidFill>
                <a:srgbClr val="00B050"/>
              </a:solidFill>
              <a:latin typeface="APL Terminal" pitchFamily="50" charset="0"/>
            </a:endParaRPr>
          </a:p>
          <a:p>
            <a:r>
              <a:rPr lang="en-US" sz="1800" b="1" dirty="0" smtClean="0">
                <a:latin typeface="APL Terminal" pitchFamily="50" charset="0"/>
              </a:rPr>
              <a:t>J»(DAT[2;J]=85)/J			</a:t>
            </a:r>
            <a:endParaRPr lang="en-US" sz="1800" b="1" dirty="0" smtClean="0">
              <a:solidFill>
                <a:srgbClr val="00B050"/>
              </a:solidFill>
              <a:latin typeface="APL Terminal" pitchFamily="50" charset="0"/>
            </a:endParaRPr>
          </a:p>
          <a:p>
            <a:endParaRPr lang="en-US" sz="1800" b="1" dirty="0">
              <a:latin typeface="APL Terminal" pitchFamily="50" charset="0"/>
            </a:endParaRPr>
          </a:p>
        </p:txBody>
      </p:sp>
      <p:sp>
        <p:nvSpPr>
          <p:cNvPr id="8" name="TextBox 7"/>
          <p:cNvSpPr txBox="1"/>
          <p:nvPr/>
        </p:nvSpPr>
        <p:spPr>
          <a:xfrm>
            <a:off x="282358" y="3330024"/>
            <a:ext cx="8464732" cy="1323439"/>
          </a:xfrm>
          <a:prstGeom prst="rect">
            <a:avLst/>
          </a:prstGeom>
          <a:noFill/>
        </p:spPr>
        <p:txBody>
          <a:bodyPr wrap="square" rtlCol="0">
            <a:spAutoFit/>
          </a:bodyPr>
          <a:lstStyle/>
          <a:p>
            <a:r>
              <a:rPr lang="en-US" sz="2000" b="1" dirty="0" smtClean="0">
                <a:latin typeface="APL Terminal" pitchFamily="50" charset="0"/>
              </a:rPr>
              <a:t>In multi-line progressive indexing,</a:t>
            </a:r>
          </a:p>
          <a:p>
            <a:r>
              <a:rPr lang="en-US" sz="2000" b="1" dirty="0" smtClean="0">
                <a:latin typeface="APL Terminal" pitchFamily="50" charset="0"/>
              </a:rPr>
              <a:t> </a:t>
            </a:r>
          </a:p>
          <a:p>
            <a:r>
              <a:rPr lang="en-US" sz="2000" b="1" dirty="0" smtClean="0">
                <a:latin typeface="APL Terminal" pitchFamily="50" charset="0"/>
              </a:rPr>
              <a:t>Expression 2: DAT[4;J]µMFG works with fewer items than expression 1: DAT[3;]·1000, </a:t>
            </a:r>
          </a:p>
        </p:txBody>
      </p:sp>
      <p:sp>
        <p:nvSpPr>
          <p:cNvPr id="10" name="TextBox 9"/>
          <p:cNvSpPr txBox="1"/>
          <p:nvPr/>
        </p:nvSpPr>
        <p:spPr>
          <a:xfrm>
            <a:off x="298102" y="4862063"/>
            <a:ext cx="8543108" cy="707886"/>
          </a:xfrm>
          <a:prstGeom prst="rect">
            <a:avLst/>
          </a:prstGeom>
          <a:noFill/>
        </p:spPr>
        <p:txBody>
          <a:bodyPr wrap="square" rtlCol="0">
            <a:spAutoFit/>
          </a:bodyPr>
          <a:lstStyle/>
          <a:p>
            <a:r>
              <a:rPr lang="en-US" sz="2000" b="1" dirty="0" smtClean="0">
                <a:latin typeface="APL Terminal" pitchFamily="50" charset="0"/>
              </a:rPr>
              <a:t>Expression 3: DAT[2;J]=85 works with fewer items than expression 2: DAT[4;J]µMFG.</a:t>
            </a:r>
            <a:endParaRPr lang="en-US" dirty="0"/>
          </a:p>
        </p:txBody>
      </p:sp>
      <p:sp>
        <p:nvSpPr>
          <p:cNvPr id="13" name="TextBox 12"/>
          <p:cNvSpPr txBox="1"/>
          <p:nvPr/>
        </p:nvSpPr>
        <p:spPr>
          <a:xfrm>
            <a:off x="4736122" y="1758461"/>
            <a:ext cx="2860431" cy="400110"/>
          </a:xfrm>
          <a:prstGeom prst="rect">
            <a:avLst/>
          </a:prstGeom>
          <a:noFill/>
        </p:spPr>
        <p:txBody>
          <a:bodyPr wrap="square" rtlCol="0">
            <a:spAutoFit/>
          </a:bodyPr>
          <a:lstStyle/>
          <a:p>
            <a:r>
              <a:rPr lang="en-US" sz="2000" b="1" dirty="0" smtClean="0">
                <a:solidFill>
                  <a:srgbClr val="00B050"/>
                </a:solidFill>
                <a:latin typeface="APL Terminal" pitchFamily="50" charset="0"/>
              </a:rPr>
              <a:t>½</a:t>
            </a:r>
            <a:r>
              <a:rPr lang="en-US" sz="2000" b="1" dirty="0" smtClean="0">
                <a:solidFill>
                  <a:srgbClr val="FF0000"/>
                </a:solidFill>
                <a:latin typeface="APL Terminal" pitchFamily="50" charset="0"/>
              </a:rPr>
              <a:t>  </a:t>
            </a:r>
            <a:r>
              <a:rPr lang="en-US" sz="2000" b="1" dirty="0" smtClean="0">
                <a:solidFill>
                  <a:srgbClr val="00B050"/>
                </a:solidFill>
                <a:latin typeface="APL Terminal" pitchFamily="50" charset="0"/>
              </a:rPr>
              <a:t>2,393 ms CPU</a:t>
            </a:r>
            <a:endParaRPr lang="en-US" sz="2000" dirty="0"/>
          </a:p>
        </p:txBody>
      </p:sp>
      <p:sp>
        <p:nvSpPr>
          <p:cNvPr id="14" name="TextBox 13"/>
          <p:cNvSpPr txBox="1"/>
          <p:nvPr/>
        </p:nvSpPr>
        <p:spPr>
          <a:xfrm>
            <a:off x="4736124" y="2028091"/>
            <a:ext cx="2485292" cy="400110"/>
          </a:xfrm>
          <a:prstGeom prst="rect">
            <a:avLst/>
          </a:prstGeom>
          <a:noFill/>
        </p:spPr>
        <p:txBody>
          <a:bodyPr wrap="square" rtlCol="0">
            <a:spAutoFit/>
          </a:bodyPr>
          <a:lstStyle/>
          <a:p>
            <a:r>
              <a:rPr lang="en-US" sz="2000" b="1" dirty="0" smtClean="0">
                <a:solidFill>
                  <a:srgbClr val="00B050"/>
                </a:solidFill>
                <a:latin typeface="APL Terminal" pitchFamily="50" charset="0"/>
              </a:rPr>
              <a:t>½</a:t>
            </a:r>
            <a:r>
              <a:rPr lang="en-US" sz="2000" b="1" dirty="0" smtClean="0">
                <a:solidFill>
                  <a:srgbClr val="FF0000"/>
                </a:solidFill>
                <a:latin typeface="APL Terminal" pitchFamily="50" charset="0"/>
              </a:rPr>
              <a:t>    </a:t>
            </a:r>
            <a:r>
              <a:rPr lang="en-US" sz="2000" b="1" dirty="0" smtClean="0">
                <a:solidFill>
                  <a:srgbClr val="00B050"/>
                </a:solidFill>
                <a:latin typeface="APL Terminal" pitchFamily="50" charset="0"/>
              </a:rPr>
              <a:t>612 ms CPU</a:t>
            </a:r>
            <a:endParaRPr lang="en-US" sz="2000" dirty="0"/>
          </a:p>
        </p:txBody>
      </p:sp>
      <p:sp>
        <p:nvSpPr>
          <p:cNvPr id="15" name="TextBox 14"/>
          <p:cNvSpPr txBox="1"/>
          <p:nvPr/>
        </p:nvSpPr>
        <p:spPr>
          <a:xfrm>
            <a:off x="4736121" y="2286001"/>
            <a:ext cx="2860431" cy="400110"/>
          </a:xfrm>
          <a:prstGeom prst="rect">
            <a:avLst/>
          </a:prstGeom>
          <a:noFill/>
        </p:spPr>
        <p:txBody>
          <a:bodyPr wrap="square" rtlCol="0">
            <a:spAutoFit/>
          </a:bodyPr>
          <a:lstStyle/>
          <a:p>
            <a:r>
              <a:rPr lang="en-US" sz="2000" b="1" dirty="0" smtClean="0">
                <a:solidFill>
                  <a:srgbClr val="00B050"/>
                </a:solidFill>
                <a:latin typeface="APL Terminal" pitchFamily="50" charset="0"/>
              </a:rPr>
              <a:t>½</a:t>
            </a:r>
            <a:r>
              <a:rPr lang="en-US" sz="2000" b="1" dirty="0" smtClean="0">
                <a:solidFill>
                  <a:srgbClr val="FF0000"/>
                </a:solidFill>
                <a:latin typeface="APL Terminal" pitchFamily="50" charset="0"/>
              </a:rPr>
              <a:t>      </a:t>
            </a:r>
            <a:r>
              <a:rPr lang="en-US" sz="2000" b="1" dirty="0" smtClean="0">
                <a:solidFill>
                  <a:srgbClr val="00B050"/>
                </a:solidFill>
                <a:latin typeface="APL Terminal" pitchFamily="50" charset="0"/>
              </a:rPr>
              <a:t>5 ms CPU</a:t>
            </a:r>
            <a:endParaRPr lang="en-US" sz="2000" dirty="0"/>
          </a:p>
        </p:txBody>
      </p:sp>
      <p:sp>
        <p:nvSpPr>
          <p:cNvPr id="16" name="TextBox 15"/>
          <p:cNvSpPr txBox="1"/>
          <p:nvPr/>
        </p:nvSpPr>
        <p:spPr>
          <a:xfrm>
            <a:off x="4736123" y="2543909"/>
            <a:ext cx="3505200" cy="400110"/>
          </a:xfrm>
          <a:prstGeom prst="rect">
            <a:avLst/>
          </a:prstGeom>
          <a:noFill/>
        </p:spPr>
        <p:txBody>
          <a:bodyPr wrap="square" rtlCol="0">
            <a:spAutoFit/>
          </a:bodyPr>
          <a:lstStyle/>
          <a:p>
            <a:r>
              <a:rPr lang="en-US" sz="2000" b="1" dirty="0" smtClean="0">
                <a:solidFill>
                  <a:srgbClr val="FF0000"/>
                </a:solidFill>
                <a:latin typeface="APL Terminal" pitchFamily="50" charset="0"/>
              </a:rPr>
              <a:t>½  3,000 ms CPU Total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ssolv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dissolv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dissolv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ssolve">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8" grpId="0"/>
      <p:bldP spid="10" grpId="0"/>
      <p:bldP spid="13" grpId="0"/>
      <p:bldP spid="14" grpId="0"/>
      <p:bldP spid="15"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Progressive Indexing Optimization</a:t>
            </a:r>
            <a:endParaRPr lang="en-US" b="1" dirty="0"/>
          </a:p>
        </p:txBody>
      </p:sp>
      <p:sp>
        <p:nvSpPr>
          <p:cNvPr id="9" name="TextBox 8"/>
          <p:cNvSpPr txBox="1"/>
          <p:nvPr/>
        </p:nvSpPr>
        <p:spPr>
          <a:xfrm>
            <a:off x="181539" y="848752"/>
            <a:ext cx="8897146" cy="1200329"/>
          </a:xfrm>
          <a:prstGeom prst="rect">
            <a:avLst/>
          </a:prstGeom>
          <a:noFill/>
        </p:spPr>
        <p:txBody>
          <a:bodyPr wrap="square" rtlCol="0">
            <a:spAutoFit/>
          </a:bodyPr>
          <a:lstStyle/>
          <a:p>
            <a:r>
              <a:rPr lang="en-US" dirty="0" smtClean="0"/>
              <a:t>Suppose we know that there are not too many country 85 records in the data matrix, and there are hardly any big companies in this country. A better filtering sequence would be:</a:t>
            </a:r>
          </a:p>
        </p:txBody>
      </p:sp>
      <p:sp>
        <p:nvSpPr>
          <p:cNvPr id="11" name="TextBox 10"/>
          <p:cNvSpPr txBox="1"/>
          <p:nvPr/>
        </p:nvSpPr>
        <p:spPr>
          <a:xfrm>
            <a:off x="184220" y="2746213"/>
            <a:ext cx="4458119" cy="1631216"/>
          </a:xfrm>
          <a:prstGeom prst="rect">
            <a:avLst/>
          </a:prstGeom>
          <a:noFill/>
        </p:spPr>
        <p:txBody>
          <a:bodyPr wrap="square" rtlCol="0">
            <a:spAutoFit/>
          </a:bodyPr>
          <a:lstStyle/>
          <a:p>
            <a:r>
              <a:rPr lang="en-US" sz="2000" b="1" dirty="0" smtClean="0">
                <a:latin typeface="APL Terminal" pitchFamily="50" charset="0"/>
              </a:rPr>
              <a:t>:For I :In Û100</a:t>
            </a:r>
          </a:p>
          <a:p>
            <a:endParaRPr lang="en-US" sz="2000" b="1" dirty="0" smtClean="0">
              <a:latin typeface="APL Terminal" pitchFamily="50" charset="0"/>
            </a:endParaRPr>
          </a:p>
          <a:p>
            <a:endParaRPr lang="en-US" sz="2000" b="1" dirty="0" smtClean="0">
              <a:latin typeface="APL Terminal" pitchFamily="50" charset="0"/>
            </a:endParaRPr>
          </a:p>
          <a:p>
            <a:endParaRPr lang="en-US" sz="2000" b="1" dirty="0" smtClean="0">
              <a:latin typeface="APL Terminal" pitchFamily="50" charset="0"/>
            </a:endParaRPr>
          </a:p>
          <a:p>
            <a:r>
              <a:rPr lang="en-US" sz="2000" b="1" dirty="0" smtClean="0">
                <a:latin typeface="APL Terminal" pitchFamily="50" charset="0"/>
              </a:rPr>
              <a:t>:ENDFOR</a:t>
            </a:r>
          </a:p>
        </p:txBody>
      </p:sp>
      <p:sp>
        <p:nvSpPr>
          <p:cNvPr id="5" name="TextBox 4"/>
          <p:cNvSpPr txBox="1"/>
          <p:nvPr/>
        </p:nvSpPr>
        <p:spPr>
          <a:xfrm>
            <a:off x="4583723" y="3036277"/>
            <a:ext cx="3387969" cy="400110"/>
          </a:xfrm>
          <a:prstGeom prst="rect">
            <a:avLst/>
          </a:prstGeom>
          <a:noFill/>
        </p:spPr>
        <p:txBody>
          <a:bodyPr wrap="square" rtlCol="0">
            <a:spAutoFit/>
          </a:bodyPr>
          <a:lstStyle/>
          <a:p>
            <a:r>
              <a:rPr lang="en-US" sz="2000" b="1" dirty="0" smtClean="0">
                <a:solidFill>
                  <a:srgbClr val="0070C0"/>
                </a:solidFill>
                <a:latin typeface="APL Terminal" pitchFamily="50" charset="0"/>
              </a:rPr>
              <a:t>½</a:t>
            </a:r>
            <a:r>
              <a:rPr lang="en-US" sz="2000" b="1" dirty="0" smtClean="0">
                <a:latin typeface="APL Terminal" pitchFamily="50" charset="0"/>
              </a:rPr>
              <a:t>   </a:t>
            </a:r>
            <a:r>
              <a:rPr lang="en-US" sz="2000" b="1" dirty="0" smtClean="0">
                <a:solidFill>
                  <a:schemeClr val="accent6">
                    <a:lumMod val="75000"/>
                  </a:schemeClr>
                </a:solidFill>
                <a:latin typeface="APL Terminal" pitchFamily="50" charset="0"/>
              </a:rPr>
              <a:t>1782 ms CPU</a:t>
            </a:r>
            <a:endParaRPr lang="en-US" sz="2000" dirty="0"/>
          </a:p>
        </p:txBody>
      </p:sp>
      <p:sp>
        <p:nvSpPr>
          <p:cNvPr id="6" name="TextBox 5"/>
          <p:cNvSpPr txBox="1"/>
          <p:nvPr/>
        </p:nvSpPr>
        <p:spPr>
          <a:xfrm>
            <a:off x="4583723" y="3329354"/>
            <a:ext cx="3188677" cy="400110"/>
          </a:xfrm>
          <a:prstGeom prst="rect">
            <a:avLst/>
          </a:prstGeom>
          <a:noFill/>
        </p:spPr>
        <p:txBody>
          <a:bodyPr wrap="square" rtlCol="0">
            <a:spAutoFit/>
          </a:bodyPr>
          <a:lstStyle/>
          <a:p>
            <a:r>
              <a:rPr lang="en-US" sz="2000" b="1" dirty="0" smtClean="0">
                <a:solidFill>
                  <a:srgbClr val="0070C0"/>
                </a:solidFill>
                <a:latin typeface="APL Terminal" pitchFamily="50" charset="0"/>
              </a:rPr>
              <a:t>½</a:t>
            </a:r>
            <a:r>
              <a:rPr lang="en-US" sz="2000" b="1" dirty="0" smtClean="0">
                <a:latin typeface="APL Terminal" pitchFamily="50" charset="0"/>
              </a:rPr>
              <a:t>      </a:t>
            </a:r>
            <a:r>
              <a:rPr lang="en-US" sz="2000" b="1" dirty="0" smtClean="0">
                <a:solidFill>
                  <a:schemeClr val="accent6">
                    <a:lumMod val="75000"/>
                  </a:schemeClr>
                </a:solidFill>
                <a:latin typeface="APL Terminal" pitchFamily="50" charset="0"/>
              </a:rPr>
              <a:t>9 ms CPU</a:t>
            </a:r>
            <a:endParaRPr lang="en-US" sz="2000" dirty="0"/>
          </a:p>
        </p:txBody>
      </p:sp>
      <p:sp>
        <p:nvSpPr>
          <p:cNvPr id="7" name="TextBox 6"/>
          <p:cNvSpPr txBox="1"/>
          <p:nvPr/>
        </p:nvSpPr>
        <p:spPr>
          <a:xfrm>
            <a:off x="4595446" y="3622430"/>
            <a:ext cx="3235570" cy="400110"/>
          </a:xfrm>
          <a:prstGeom prst="rect">
            <a:avLst/>
          </a:prstGeom>
          <a:noFill/>
        </p:spPr>
        <p:txBody>
          <a:bodyPr wrap="square" rtlCol="0">
            <a:spAutoFit/>
          </a:bodyPr>
          <a:lstStyle/>
          <a:p>
            <a:r>
              <a:rPr lang="en-US" sz="2000" b="1" dirty="0" smtClean="0">
                <a:solidFill>
                  <a:srgbClr val="0070C0"/>
                </a:solidFill>
                <a:latin typeface="APL Terminal" pitchFamily="50" charset="0"/>
              </a:rPr>
              <a:t>½ </a:t>
            </a:r>
            <a:r>
              <a:rPr lang="en-US" sz="2000" b="1" dirty="0" smtClean="0">
                <a:latin typeface="APL Terminal" pitchFamily="50" charset="0"/>
              </a:rPr>
              <a:t>     </a:t>
            </a:r>
            <a:r>
              <a:rPr lang="en-US" sz="2000" b="1" dirty="0" smtClean="0">
                <a:solidFill>
                  <a:schemeClr val="accent6">
                    <a:lumMod val="75000"/>
                  </a:schemeClr>
                </a:solidFill>
                <a:latin typeface="APL Terminal" pitchFamily="50" charset="0"/>
              </a:rPr>
              <a:t>4 ms CPU</a:t>
            </a:r>
            <a:endParaRPr lang="en-US" sz="2000" dirty="0"/>
          </a:p>
        </p:txBody>
      </p:sp>
      <p:sp>
        <p:nvSpPr>
          <p:cNvPr id="10" name="TextBox 9"/>
          <p:cNvSpPr txBox="1"/>
          <p:nvPr/>
        </p:nvSpPr>
        <p:spPr>
          <a:xfrm>
            <a:off x="4595445" y="3903786"/>
            <a:ext cx="4126523" cy="400110"/>
          </a:xfrm>
          <a:prstGeom prst="rect">
            <a:avLst/>
          </a:prstGeom>
          <a:noFill/>
        </p:spPr>
        <p:txBody>
          <a:bodyPr wrap="square" rtlCol="0">
            <a:spAutoFit/>
          </a:bodyPr>
          <a:lstStyle/>
          <a:p>
            <a:r>
              <a:rPr lang="en-US" sz="2000" b="1" dirty="0" smtClean="0">
                <a:solidFill>
                  <a:srgbClr val="FF0000"/>
                </a:solidFill>
                <a:latin typeface="APL Terminal" pitchFamily="50" charset="0"/>
              </a:rPr>
              <a:t>½</a:t>
            </a:r>
            <a:r>
              <a:rPr lang="en-US" sz="2000" b="1" dirty="0" smtClean="0">
                <a:latin typeface="APL Terminal" pitchFamily="50" charset="0"/>
              </a:rPr>
              <a:t>   </a:t>
            </a:r>
            <a:r>
              <a:rPr lang="en-US" sz="2000" b="1" dirty="0" smtClean="0">
                <a:solidFill>
                  <a:srgbClr val="FF0000"/>
                </a:solidFill>
                <a:latin typeface="APL Terminal" pitchFamily="50" charset="0"/>
              </a:rPr>
              <a:t>1795 ms CPU total</a:t>
            </a:r>
            <a:endParaRPr lang="en-US" sz="2000" dirty="0"/>
          </a:p>
        </p:txBody>
      </p:sp>
      <p:sp>
        <p:nvSpPr>
          <p:cNvPr id="12" name="TextBox 11"/>
          <p:cNvSpPr txBox="1"/>
          <p:nvPr/>
        </p:nvSpPr>
        <p:spPr>
          <a:xfrm>
            <a:off x="773722" y="3059722"/>
            <a:ext cx="3821723" cy="1015663"/>
          </a:xfrm>
          <a:prstGeom prst="rect">
            <a:avLst/>
          </a:prstGeom>
          <a:noFill/>
        </p:spPr>
        <p:txBody>
          <a:bodyPr wrap="square" rtlCol="0">
            <a:spAutoFit/>
          </a:bodyPr>
          <a:lstStyle/>
          <a:p>
            <a:r>
              <a:rPr lang="en-US" sz="2000" b="1" dirty="0" smtClean="0">
                <a:latin typeface="APL Terminal" pitchFamily="50" charset="0"/>
              </a:rPr>
              <a:t>J»(DAT[2;]=85)/ÛÚ1þ³DAT</a:t>
            </a:r>
            <a:endParaRPr lang="en-US" sz="2000" b="1" dirty="0" smtClean="0">
              <a:solidFill>
                <a:schemeClr val="accent6">
                  <a:lumMod val="75000"/>
                </a:schemeClr>
              </a:solidFill>
              <a:latin typeface="APL Terminal" pitchFamily="50" charset="0"/>
            </a:endParaRPr>
          </a:p>
          <a:p>
            <a:r>
              <a:rPr lang="en-US" sz="2000" b="1" dirty="0" smtClean="0">
                <a:latin typeface="APL Terminal" pitchFamily="50" charset="0"/>
              </a:rPr>
              <a:t>J»(DAT[3;J]·1000)/J</a:t>
            </a:r>
            <a:endParaRPr lang="en-US" sz="2000" b="1" dirty="0" smtClean="0">
              <a:solidFill>
                <a:schemeClr val="accent6">
                  <a:lumMod val="75000"/>
                </a:schemeClr>
              </a:solidFill>
              <a:latin typeface="APL Terminal" pitchFamily="50" charset="0"/>
            </a:endParaRPr>
          </a:p>
          <a:p>
            <a:r>
              <a:rPr lang="en-US" sz="2000" b="1" dirty="0" smtClean="0">
                <a:latin typeface="APL Terminal" pitchFamily="50" charset="0"/>
              </a:rPr>
              <a:t>J»(DAT[4;J]µMFG)/J</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6" grpId="0"/>
      <p:bldP spid="7" grpId="0"/>
      <p:bldP spid="10"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133029"/>
            <a:ext cx="7397261" cy="494501"/>
          </a:xfrm>
        </p:spPr>
        <p:txBody>
          <a:bodyPr/>
          <a:lstStyle/>
          <a:p>
            <a:pPr algn="ctr"/>
            <a:r>
              <a:rPr lang="en-US" b="1" dirty="0" smtClean="0"/>
              <a:t>Marketing Data Selection Speed Comparisons</a:t>
            </a:r>
            <a:endParaRPr lang="en-US" b="1" dirty="0"/>
          </a:p>
        </p:txBody>
      </p:sp>
      <p:sp>
        <p:nvSpPr>
          <p:cNvPr id="8" name="TextBox 7"/>
          <p:cNvSpPr txBox="1"/>
          <p:nvPr/>
        </p:nvSpPr>
        <p:spPr>
          <a:xfrm>
            <a:off x="195943" y="731517"/>
            <a:ext cx="8948057" cy="1015663"/>
          </a:xfrm>
          <a:prstGeom prst="rect">
            <a:avLst/>
          </a:prstGeom>
          <a:noFill/>
        </p:spPr>
        <p:txBody>
          <a:bodyPr wrap="square" rtlCol="0">
            <a:spAutoFit/>
          </a:bodyPr>
          <a:lstStyle/>
          <a:p>
            <a:r>
              <a:rPr lang="en-US" sz="2000" b="1" dirty="0" smtClean="0">
                <a:latin typeface="APL Terminal" pitchFamily="50" charset="0"/>
              </a:rPr>
              <a:t>:For I :In Û100	</a:t>
            </a:r>
            <a:r>
              <a:rPr lang="en-US" sz="2000" b="1" dirty="0" smtClean="0">
                <a:solidFill>
                  <a:srgbClr val="7030A0"/>
                </a:solidFill>
                <a:latin typeface="APL Terminal" pitchFamily="50" charset="0"/>
              </a:rPr>
              <a:t>½ Column Data</a:t>
            </a:r>
          </a:p>
          <a:p>
            <a:r>
              <a:rPr lang="en-US" sz="2000" b="1" dirty="0" smtClean="0">
                <a:latin typeface="APL Terminal" pitchFamily="50" charset="0"/>
              </a:rPr>
              <a:t>    J»((DAT[;3]·1000)^(DAT[;4]µMFG)^DAT[;2]=85)/Û1þ³DAT</a:t>
            </a:r>
          </a:p>
          <a:p>
            <a:r>
              <a:rPr lang="en-US" sz="2000" b="1" dirty="0" smtClean="0">
                <a:latin typeface="APL Terminal" pitchFamily="50" charset="0"/>
              </a:rPr>
              <a:t>:</a:t>
            </a:r>
            <a:r>
              <a:rPr lang="en-US" sz="2000" b="1" dirty="0" err="1" smtClean="0">
                <a:latin typeface="APL Terminal" pitchFamily="50" charset="0"/>
              </a:rPr>
              <a:t>EndFor</a:t>
            </a:r>
            <a:r>
              <a:rPr lang="en-US" sz="2000" b="1" dirty="0" smtClean="0">
                <a:latin typeface="APL Terminal" pitchFamily="50" charset="0"/>
              </a:rPr>
              <a:t>    				   </a:t>
            </a:r>
            <a:r>
              <a:rPr lang="en-US" sz="2000" b="1" dirty="0" smtClean="0">
                <a:solidFill>
                  <a:srgbClr val="FF0000"/>
                </a:solidFill>
                <a:latin typeface="APL Terminal" pitchFamily="50" charset="0"/>
              </a:rPr>
              <a:t>½ 28,733 ms</a:t>
            </a:r>
            <a:endParaRPr lang="en-US" sz="2000" dirty="0"/>
          </a:p>
        </p:txBody>
      </p:sp>
      <p:sp>
        <p:nvSpPr>
          <p:cNvPr id="11" name="TextBox 10"/>
          <p:cNvSpPr txBox="1"/>
          <p:nvPr/>
        </p:nvSpPr>
        <p:spPr>
          <a:xfrm>
            <a:off x="195943" y="2070493"/>
            <a:ext cx="8948057" cy="4093428"/>
          </a:xfrm>
          <a:prstGeom prst="rect">
            <a:avLst/>
          </a:prstGeom>
          <a:noFill/>
        </p:spPr>
        <p:txBody>
          <a:bodyPr wrap="square" rtlCol="0">
            <a:spAutoFit/>
          </a:bodyPr>
          <a:lstStyle/>
          <a:p>
            <a:r>
              <a:rPr lang="en-US" sz="2000" b="1" dirty="0" smtClean="0">
                <a:latin typeface="APL Terminal" pitchFamily="50" charset="0"/>
              </a:rPr>
              <a:t>:For I :In Û100	</a:t>
            </a:r>
            <a:r>
              <a:rPr lang="en-US" sz="2000" b="1" dirty="0" smtClean="0">
                <a:solidFill>
                  <a:srgbClr val="7030A0"/>
                </a:solidFill>
                <a:latin typeface="APL Terminal" pitchFamily="50" charset="0"/>
              </a:rPr>
              <a:t>½ Row Data</a:t>
            </a:r>
          </a:p>
          <a:p>
            <a:r>
              <a:rPr lang="en-US" sz="2000" b="1" dirty="0" smtClean="0">
                <a:latin typeface="APL Terminal" pitchFamily="50" charset="0"/>
              </a:rPr>
              <a:t>    J»((DAT[3;]·1000)^(DAT[4;]µMFG)^DAT[2;]=85)/Û1þ³DAT</a:t>
            </a:r>
          </a:p>
          <a:p>
            <a:r>
              <a:rPr lang="en-US" sz="2000" b="1" dirty="0" smtClean="0">
                <a:latin typeface="APL Terminal" pitchFamily="50" charset="0"/>
              </a:rPr>
              <a:t>    					   </a:t>
            </a:r>
            <a:r>
              <a:rPr lang="en-US" sz="2000" b="1" dirty="0" smtClean="0">
                <a:solidFill>
                  <a:srgbClr val="FF0000"/>
                </a:solidFill>
                <a:latin typeface="APL Terminal" pitchFamily="50" charset="0"/>
              </a:rPr>
              <a:t>½ 12,227 ms</a:t>
            </a:r>
          </a:p>
          <a:p>
            <a:endParaRPr lang="en-US" sz="2000" b="1" dirty="0" smtClean="0">
              <a:solidFill>
                <a:srgbClr val="FF0000"/>
              </a:solidFill>
              <a:latin typeface="APL Terminal" pitchFamily="50" charset="0"/>
            </a:endParaRPr>
          </a:p>
          <a:p>
            <a:endParaRPr lang="en-US" sz="2000" b="1" dirty="0" smtClean="0">
              <a:solidFill>
                <a:srgbClr val="FF0000"/>
              </a:solidFill>
              <a:latin typeface="APL Terminal" pitchFamily="50" charset="0"/>
            </a:endParaRPr>
          </a:p>
          <a:p>
            <a:endParaRPr lang="en-US" sz="2000" b="1" dirty="0" smtClean="0">
              <a:solidFill>
                <a:srgbClr val="FF0000"/>
              </a:solidFill>
              <a:latin typeface="APL Terminal" pitchFamily="50" charset="0"/>
            </a:endParaRPr>
          </a:p>
          <a:p>
            <a:endParaRPr lang="en-US" sz="2000" b="1" dirty="0" smtClean="0">
              <a:solidFill>
                <a:srgbClr val="FF0000"/>
              </a:solidFill>
              <a:latin typeface="APL Terminal" pitchFamily="50" charset="0"/>
            </a:endParaRPr>
          </a:p>
          <a:p>
            <a:endParaRPr lang="en-US" sz="2000" b="1" dirty="0" smtClean="0">
              <a:solidFill>
                <a:srgbClr val="FF0000"/>
              </a:solidFill>
              <a:latin typeface="APL Terminal" pitchFamily="50" charset="0"/>
            </a:endParaRPr>
          </a:p>
          <a:p>
            <a:endParaRPr lang="en-US" sz="2000" b="1" dirty="0" smtClean="0">
              <a:solidFill>
                <a:srgbClr val="FF0000"/>
              </a:solidFill>
              <a:latin typeface="APL Terminal" pitchFamily="50" charset="0"/>
            </a:endParaRPr>
          </a:p>
          <a:p>
            <a:endParaRPr lang="en-US" sz="2000" b="1" dirty="0" smtClean="0">
              <a:solidFill>
                <a:srgbClr val="FF0000"/>
              </a:solidFill>
              <a:latin typeface="APL Terminal" pitchFamily="50" charset="0"/>
            </a:endParaRPr>
          </a:p>
          <a:p>
            <a:endParaRPr lang="en-US" sz="2000" dirty="0" smtClean="0">
              <a:solidFill>
                <a:srgbClr val="FF0000"/>
              </a:solidFill>
              <a:latin typeface="APL Terminal" pitchFamily="50" charset="0"/>
            </a:endParaRPr>
          </a:p>
          <a:p>
            <a:endParaRPr lang="en-US" sz="2000" b="1" dirty="0" smtClean="0">
              <a:latin typeface="APL Terminal" pitchFamily="50" charset="0"/>
            </a:endParaRPr>
          </a:p>
          <a:p>
            <a:r>
              <a:rPr lang="en-US" sz="2000" b="1" dirty="0" smtClean="0">
                <a:latin typeface="APL Terminal" pitchFamily="50" charset="0"/>
              </a:rPr>
              <a:t>:</a:t>
            </a:r>
            <a:r>
              <a:rPr lang="en-US" sz="2000" b="1" dirty="0" err="1" smtClean="0">
                <a:latin typeface="APL Terminal" pitchFamily="50" charset="0"/>
              </a:rPr>
              <a:t>EndFor</a:t>
            </a:r>
            <a:endParaRPr lang="en-US" sz="2000" dirty="0"/>
          </a:p>
        </p:txBody>
      </p:sp>
      <p:sp>
        <p:nvSpPr>
          <p:cNvPr id="13" name="TextBox 12"/>
          <p:cNvSpPr txBox="1"/>
          <p:nvPr/>
        </p:nvSpPr>
        <p:spPr>
          <a:xfrm>
            <a:off x="849085" y="3233155"/>
            <a:ext cx="8294915" cy="1323439"/>
          </a:xfrm>
          <a:prstGeom prst="rect">
            <a:avLst/>
          </a:prstGeom>
          <a:noFill/>
        </p:spPr>
        <p:txBody>
          <a:bodyPr wrap="square" rtlCol="0">
            <a:spAutoFit/>
          </a:bodyPr>
          <a:lstStyle/>
          <a:p>
            <a:r>
              <a:rPr lang="en-US" sz="2000" b="1" dirty="0" smtClean="0">
                <a:latin typeface="APL Terminal" pitchFamily="50" charset="0"/>
              </a:rPr>
              <a:t>J»(DAT[3;]·1000)/ÛÚ1þ³DAT    </a:t>
            </a:r>
            <a:r>
              <a:rPr lang="en-US" sz="2000" b="1" dirty="0" smtClean="0">
                <a:solidFill>
                  <a:srgbClr val="00B050"/>
                </a:solidFill>
                <a:latin typeface="APL Terminal" pitchFamily="50" charset="0"/>
              </a:rPr>
              <a:t>½</a:t>
            </a:r>
            <a:r>
              <a:rPr lang="en-US" sz="2000" b="1" dirty="0" smtClean="0">
                <a:solidFill>
                  <a:srgbClr val="FF0000"/>
                </a:solidFill>
                <a:latin typeface="APL Terminal" pitchFamily="50" charset="0"/>
              </a:rPr>
              <a:t>  </a:t>
            </a:r>
            <a:r>
              <a:rPr lang="en-US" sz="2000" b="1" dirty="0" smtClean="0">
                <a:solidFill>
                  <a:srgbClr val="00B050"/>
                </a:solidFill>
                <a:latin typeface="APL Terminal" pitchFamily="50" charset="0"/>
              </a:rPr>
              <a:t>2,393 ms</a:t>
            </a:r>
          </a:p>
          <a:p>
            <a:r>
              <a:rPr lang="en-US" sz="2000" b="1" dirty="0" smtClean="0">
                <a:latin typeface="APL Terminal" pitchFamily="50" charset="0"/>
              </a:rPr>
              <a:t>J»(DAT[4;J]µMFG)/J 	     </a:t>
            </a:r>
            <a:r>
              <a:rPr lang="en-US" sz="2000" b="1" dirty="0" smtClean="0">
                <a:solidFill>
                  <a:srgbClr val="00B050"/>
                </a:solidFill>
                <a:latin typeface="APL Terminal" pitchFamily="50" charset="0"/>
              </a:rPr>
              <a:t>½</a:t>
            </a:r>
            <a:r>
              <a:rPr lang="en-US" sz="2000" b="1" dirty="0" smtClean="0">
                <a:solidFill>
                  <a:srgbClr val="FF0000"/>
                </a:solidFill>
                <a:latin typeface="APL Terminal" pitchFamily="50" charset="0"/>
              </a:rPr>
              <a:t>    </a:t>
            </a:r>
            <a:r>
              <a:rPr lang="en-US" sz="2000" b="1" dirty="0" smtClean="0">
                <a:solidFill>
                  <a:srgbClr val="00B050"/>
                </a:solidFill>
                <a:latin typeface="APL Terminal" pitchFamily="50" charset="0"/>
              </a:rPr>
              <a:t>612 ms</a:t>
            </a:r>
          </a:p>
          <a:p>
            <a:r>
              <a:rPr lang="en-US" sz="2000" b="1" dirty="0" smtClean="0">
                <a:latin typeface="APL Terminal" pitchFamily="50" charset="0"/>
              </a:rPr>
              <a:t>J»(DAT[2;J]=85)/J		     </a:t>
            </a:r>
            <a:r>
              <a:rPr lang="en-US" sz="2000" b="1" dirty="0" smtClean="0">
                <a:solidFill>
                  <a:srgbClr val="00B050"/>
                </a:solidFill>
                <a:latin typeface="APL Terminal" pitchFamily="50" charset="0"/>
              </a:rPr>
              <a:t>½</a:t>
            </a:r>
            <a:r>
              <a:rPr lang="en-US" sz="2000" b="1" dirty="0" smtClean="0">
                <a:solidFill>
                  <a:srgbClr val="FF0000"/>
                </a:solidFill>
                <a:latin typeface="APL Terminal" pitchFamily="50" charset="0"/>
              </a:rPr>
              <a:t>      </a:t>
            </a:r>
            <a:r>
              <a:rPr lang="en-US" sz="2000" b="1" dirty="0" smtClean="0">
                <a:solidFill>
                  <a:srgbClr val="00B050"/>
                </a:solidFill>
                <a:latin typeface="APL Terminal" pitchFamily="50" charset="0"/>
              </a:rPr>
              <a:t>5 ms</a:t>
            </a:r>
          </a:p>
          <a:p>
            <a:r>
              <a:rPr lang="en-US" sz="2000" b="1" dirty="0" smtClean="0">
                <a:solidFill>
                  <a:srgbClr val="FF0000"/>
                </a:solidFill>
                <a:latin typeface="APL Terminal" pitchFamily="50" charset="0"/>
              </a:rPr>
              <a:t>				     ½  3,000 ms Total</a:t>
            </a:r>
            <a:endParaRPr lang="en-US" sz="2000" dirty="0"/>
          </a:p>
        </p:txBody>
      </p:sp>
      <p:sp>
        <p:nvSpPr>
          <p:cNvPr id="14" name="TextBox 13"/>
          <p:cNvSpPr txBox="1"/>
          <p:nvPr/>
        </p:nvSpPr>
        <p:spPr>
          <a:xfrm>
            <a:off x="852598" y="4575706"/>
            <a:ext cx="9157062" cy="1323439"/>
          </a:xfrm>
          <a:prstGeom prst="rect">
            <a:avLst/>
          </a:prstGeom>
          <a:noFill/>
        </p:spPr>
        <p:txBody>
          <a:bodyPr wrap="square" rtlCol="0">
            <a:spAutoFit/>
          </a:bodyPr>
          <a:lstStyle/>
          <a:p>
            <a:r>
              <a:rPr lang="en-US" sz="2000" b="1" dirty="0" smtClean="0">
                <a:latin typeface="APL Terminal" pitchFamily="50" charset="0"/>
              </a:rPr>
              <a:t>J»(DAT[2;]=85)/ÛÚ1þ³DAT	     </a:t>
            </a:r>
            <a:r>
              <a:rPr lang="en-US" sz="2000" b="1" dirty="0" smtClean="0">
                <a:solidFill>
                  <a:srgbClr val="0066CC"/>
                </a:solidFill>
                <a:latin typeface="APL Terminal" pitchFamily="50" charset="0"/>
              </a:rPr>
              <a:t>½</a:t>
            </a:r>
            <a:r>
              <a:rPr lang="en-US" sz="2000" b="1" dirty="0" smtClean="0">
                <a:latin typeface="APL Terminal" pitchFamily="50" charset="0"/>
              </a:rPr>
              <a:t>   </a:t>
            </a:r>
            <a:r>
              <a:rPr lang="en-US" sz="2000" b="1" dirty="0" smtClean="0">
                <a:solidFill>
                  <a:schemeClr val="accent6">
                    <a:lumMod val="75000"/>
                  </a:schemeClr>
                </a:solidFill>
                <a:latin typeface="APL Terminal" pitchFamily="50" charset="0"/>
              </a:rPr>
              <a:t>1782 ms</a:t>
            </a:r>
          </a:p>
          <a:p>
            <a:r>
              <a:rPr lang="en-US" sz="2000" b="1" dirty="0" smtClean="0">
                <a:latin typeface="APL Terminal" pitchFamily="50" charset="0"/>
              </a:rPr>
              <a:t>J»(DAT[3;J]·1000)/J	     </a:t>
            </a:r>
            <a:r>
              <a:rPr lang="en-US" sz="2000" b="1" dirty="0" smtClean="0">
                <a:solidFill>
                  <a:srgbClr val="0066CC"/>
                </a:solidFill>
                <a:latin typeface="APL Terminal" pitchFamily="50" charset="0"/>
              </a:rPr>
              <a:t>½</a:t>
            </a:r>
            <a:r>
              <a:rPr lang="en-US" sz="2000" b="1" dirty="0" smtClean="0">
                <a:latin typeface="APL Terminal" pitchFamily="50" charset="0"/>
              </a:rPr>
              <a:t>      </a:t>
            </a:r>
            <a:r>
              <a:rPr lang="en-US" sz="2000" b="1" dirty="0" smtClean="0">
                <a:solidFill>
                  <a:schemeClr val="accent6">
                    <a:lumMod val="75000"/>
                  </a:schemeClr>
                </a:solidFill>
                <a:latin typeface="APL Terminal" pitchFamily="50" charset="0"/>
              </a:rPr>
              <a:t>9 ms</a:t>
            </a:r>
          </a:p>
          <a:p>
            <a:r>
              <a:rPr lang="en-US" sz="2000" b="1" dirty="0" smtClean="0">
                <a:latin typeface="APL Terminal" pitchFamily="50" charset="0"/>
              </a:rPr>
              <a:t>J»(DAT[4;J]µMFG)/J	     </a:t>
            </a:r>
            <a:r>
              <a:rPr lang="en-US" sz="2000" b="1" dirty="0" smtClean="0">
                <a:solidFill>
                  <a:srgbClr val="0066CC"/>
                </a:solidFill>
                <a:latin typeface="APL Terminal" pitchFamily="50" charset="0"/>
              </a:rPr>
              <a:t>½</a:t>
            </a:r>
            <a:r>
              <a:rPr lang="en-US" sz="2000" b="1" dirty="0" smtClean="0">
                <a:latin typeface="APL Terminal" pitchFamily="50" charset="0"/>
              </a:rPr>
              <a:t>      </a:t>
            </a:r>
            <a:r>
              <a:rPr lang="en-US" sz="2000" b="1" dirty="0" smtClean="0">
                <a:solidFill>
                  <a:schemeClr val="accent6">
                    <a:lumMod val="75000"/>
                  </a:schemeClr>
                </a:solidFill>
                <a:latin typeface="APL Terminal" pitchFamily="50" charset="0"/>
              </a:rPr>
              <a:t>4 ms</a:t>
            </a:r>
          </a:p>
          <a:p>
            <a:r>
              <a:rPr lang="en-US" sz="2000" b="1" dirty="0" smtClean="0">
                <a:solidFill>
                  <a:srgbClr val="FF0000"/>
                </a:solidFill>
                <a:latin typeface="APL Terminal" pitchFamily="50" charset="0"/>
              </a:rPr>
              <a:t>				     ½  1,795 ms total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ssolv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Introduction</a:t>
            </a:r>
            <a:endParaRPr lang="en-US" b="1" dirty="0"/>
          </a:p>
        </p:txBody>
      </p:sp>
      <p:sp>
        <p:nvSpPr>
          <p:cNvPr id="10" name="TextBox 9"/>
          <p:cNvSpPr txBox="1"/>
          <p:nvPr/>
        </p:nvSpPr>
        <p:spPr>
          <a:xfrm>
            <a:off x="316523" y="879231"/>
            <a:ext cx="8546123" cy="4893647"/>
          </a:xfrm>
          <a:prstGeom prst="rect">
            <a:avLst/>
          </a:prstGeom>
          <a:noFill/>
        </p:spPr>
        <p:txBody>
          <a:bodyPr wrap="square" rtlCol="0">
            <a:spAutoFit/>
          </a:bodyPr>
          <a:lstStyle/>
          <a:p>
            <a:r>
              <a:rPr lang="en-US" dirty="0" smtClean="0"/>
              <a:t>In the business world where APL is being used to perform large scale data processing, data matrices tend to be very large, with millions of rows and thousands of columns of data. When a very large matrix is manipulated thousands of times inside a loop, optimizing matrix indexing is important in reducing the function’s run time. There are many cases where an application program’s run time can be significantly reduced  when data indexing has been optimized.</a:t>
            </a:r>
          </a:p>
          <a:p>
            <a:r>
              <a:rPr lang="en-US" dirty="0" smtClean="0"/>
              <a:t> </a:t>
            </a:r>
          </a:p>
          <a:p>
            <a:r>
              <a:rPr lang="en-US" dirty="0" smtClean="0"/>
              <a:t>This paper talks about several techniques that can be used to optimize APL matrix indexing. The CPU time shown in the examples were based on Dyalog AIX V12.1 64-bit Classic APL running on the IBM </a:t>
            </a:r>
            <a:r>
              <a:rPr lang="en-US" dirty="0" err="1" smtClean="0"/>
              <a:t>pSeries</a:t>
            </a:r>
            <a:r>
              <a:rPr lang="en-US" dirty="0" smtClean="0"/>
              <a:t> server.</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Row Major Progressive Indexing</a:t>
            </a:r>
            <a:endParaRPr lang="en-US" b="1" dirty="0"/>
          </a:p>
        </p:txBody>
      </p:sp>
      <p:sp>
        <p:nvSpPr>
          <p:cNvPr id="7" name="TextBox 6"/>
          <p:cNvSpPr txBox="1"/>
          <p:nvPr/>
        </p:nvSpPr>
        <p:spPr>
          <a:xfrm>
            <a:off x="483326" y="1149531"/>
            <a:ext cx="8242663" cy="3046988"/>
          </a:xfrm>
          <a:prstGeom prst="rect">
            <a:avLst/>
          </a:prstGeom>
          <a:noFill/>
        </p:spPr>
        <p:txBody>
          <a:bodyPr wrap="square" rtlCol="0">
            <a:spAutoFit/>
          </a:bodyPr>
          <a:lstStyle/>
          <a:p>
            <a:r>
              <a:rPr lang="en-US" dirty="0" smtClean="0"/>
              <a:t>With proper arrangement of the Boolean statements such that most of the unwanted data are filtered out by the first and second statements, for very large matrices, progressive indexing can be many times faster than the single Boolean statement in performing data selection.</a:t>
            </a:r>
          </a:p>
          <a:p>
            <a:r>
              <a:rPr lang="en-US" dirty="0" smtClean="0"/>
              <a:t>In the previous example, we see </a:t>
            </a:r>
            <a:r>
              <a:rPr lang="en-US" smtClean="0"/>
              <a:t>the function is </a:t>
            </a:r>
            <a:r>
              <a:rPr lang="en-US" dirty="0" smtClean="0"/>
              <a:t>16 times faster when progressive indexing is performed on row-major data.</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dirty="0" smtClean="0"/>
              <a:t>Index </a:t>
            </a:r>
            <a:r>
              <a:rPr lang="en-US" dirty="0" err="1" smtClean="0"/>
              <a:t>Manipulaton</a:t>
            </a:r>
            <a:endParaRPr lang="en-US" dirty="0"/>
          </a:p>
        </p:txBody>
      </p:sp>
      <p:sp>
        <p:nvSpPr>
          <p:cNvPr id="7" name="TextBox 6"/>
          <p:cNvSpPr txBox="1"/>
          <p:nvPr/>
        </p:nvSpPr>
        <p:spPr>
          <a:xfrm>
            <a:off x="1101834" y="1791852"/>
            <a:ext cx="5004798" cy="4708981"/>
          </a:xfrm>
          <a:prstGeom prst="rect">
            <a:avLst/>
          </a:prstGeom>
          <a:noFill/>
        </p:spPr>
        <p:txBody>
          <a:bodyPr wrap="square" rtlCol="0">
            <a:spAutoFit/>
          </a:bodyPr>
          <a:lstStyle/>
          <a:p>
            <a:r>
              <a:rPr lang="en-US" sz="2000" b="1" dirty="0" smtClean="0">
                <a:latin typeface="APL Terminal" pitchFamily="50" charset="0"/>
              </a:rPr>
              <a:t>Y»1000 100³ÈA</a:t>
            </a:r>
          </a:p>
          <a:p>
            <a:r>
              <a:rPr lang="en-US" sz="2000" b="1" dirty="0" smtClean="0">
                <a:latin typeface="APL Terminal" pitchFamily="50" charset="0"/>
              </a:rPr>
              <a:t>T»1000³1 0 0  </a:t>
            </a:r>
          </a:p>
          <a:p>
            <a:r>
              <a:rPr lang="en-US" sz="2000" b="1" dirty="0" smtClean="0">
                <a:latin typeface="APL Terminal" pitchFamily="50" charset="0"/>
              </a:rPr>
              <a:t>:For I :In Û100000</a:t>
            </a:r>
          </a:p>
          <a:p>
            <a:r>
              <a:rPr lang="en-US" sz="2000" b="1" dirty="0" smtClean="0">
                <a:latin typeface="APL Terminal" pitchFamily="50" charset="0"/>
              </a:rPr>
              <a:t>    {}</a:t>
            </a:r>
          </a:p>
          <a:p>
            <a:r>
              <a:rPr lang="en-US" sz="2000" b="1" dirty="0" smtClean="0">
                <a:latin typeface="APL Terminal" pitchFamily="50" charset="0"/>
              </a:rPr>
              <a:t>    {}</a:t>
            </a:r>
          </a:p>
          <a:p>
            <a:endParaRPr lang="en-US" sz="2000" b="1" dirty="0" smtClean="0">
              <a:latin typeface="APL Terminal" pitchFamily="50" charset="0"/>
            </a:endParaRPr>
          </a:p>
          <a:p>
            <a:r>
              <a:rPr lang="en-US" sz="2000" b="1" dirty="0" smtClean="0">
                <a:latin typeface="APL Terminal" pitchFamily="50" charset="0"/>
              </a:rPr>
              <a:t>    {}</a:t>
            </a:r>
          </a:p>
          <a:p>
            <a:r>
              <a:rPr lang="en-US" sz="2000" b="1" dirty="0" smtClean="0">
                <a:latin typeface="APL Terminal" pitchFamily="50" charset="0"/>
              </a:rPr>
              <a:t>    {}</a:t>
            </a:r>
          </a:p>
          <a:p>
            <a:r>
              <a:rPr lang="en-US" sz="2000" b="1" dirty="0" smtClean="0">
                <a:latin typeface="APL Terminal" pitchFamily="50" charset="0"/>
              </a:rPr>
              <a:t> </a:t>
            </a:r>
          </a:p>
          <a:p>
            <a:r>
              <a:rPr lang="en-US" sz="2000" b="1" dirty="0" smtClean="0">
                <a:latin typeface="APL Terminal" pitchFamily="50" charset="0"/>
              </a:rPr>
              <a:t>    {}</a:t>
            </a:r>
          </a:p>
          <a:p>
            <a:r>
              <a:rPr lang="en-US" sz="2000" b="1" dirty="0" smtClean="0">
                <a:latin typeface="APL Terminal" pitchFamily="50" charset="0"/>
              </a:rPr>
              <a:t>    {}</a:t>
            </a:r>
          </a:p>
          <a:p>
            <a:endParaRPr lang="en-US" sz="2000" b="1" dirty="0" smtClean="0">
              <a:latin typeface="APL Terminal" pitchFamily="50" charset="0"/>
            </a:endParaRPr>
          </a:p>
          <a:p>
            <a:r>
              <a:rPr lang="en-US" sz="2000" b="1" dirty="0" smtClean="0">
                <a:latin typeface="APL Terminal" pitchFamily="50" charset="0"/>
              </a:rPr>
              <a:t>    {}</a:t>
            </a:r>
          </a:p>
          <a:p>
            <a:r>
              <a:rPr lang="en-US" sz="2000" b="1" dirty="0" smtClean="0">
                <a:latin typeface="APL Terminal" pitchFamily="50" charset="0"/>
              </a:rPr>
              <a:t>    {}</a:t>
            </a:r>
          </a:p>
          <a:p>
            <a:r>
              <a:rPr lang="en-US" sz="2000" b="1" dirty="0" smtClean="0">
                <a:latin typeface="APL Terminal" pitchFamily="50" charset="0"/>
              </a:rPr>
              <a:t>:</a:t>
            </a:r>
            <a:r>
              <a:rPr lang="en-US" sz="2000" b="1" dirty="0" err="1" smtClean="0">
                <a:latin typeface="APL Terminal" pitchFamily="50" charset="0"/>
              </a:rPr>
              <a:t>EndFor</a:t>
            </a:r>
            <a:endParaRPr lang="en-US" sz="2000" b="1" dirty="0">
              <a:latin typeface="APL Terminal" pitchFamily="50" charset="0"/>
            </a:endParaRPr>
          </a:p>
        </p:txBody>
      </p:sp>
      <p:sp>
        <p:nvSpPr>
          <p:cNvPr id="5" name="TextBox 4"/>
          <p:cNvSpPr txBox="1"/>
          <p:nvPr/>
        </p:nvSpPr>
        <p:spPr>
          <a:xfrm>
            <a:off x="2165839" y="2721953"/>
            <a:ext cx="3094893" cy="400110"/>
          </a:xfrm>
          <a:prstGeom prst="rect">
            <a:avLst/>
          </a:prstGeom>
          <a:noFill/>
        </p:spPr>
        <p:txBody>
          <a:bodyPr wrap="square" rtlCol="0">
            <a:spAutoFit/>
          </a:bodyPr>
          <a:lstStyle/>
          <a:p>
            <a:r>
              <a:rPr lang="en-US" sz="2000" b="1" dirty="0" smtClean="0">
                <a:latin typeface="APL Terminal" pitchFamily="50" charset="0"/>
              </a:rPr>
              <a:t>4ÕY[;68+Û8]</a:t>
            </a:r>
            <a:endParaRPr lang="en-US" sz="2000" dirty="0"/>
          </a:p>
        </p:txBody>
      </p:sp>
      <p:sp>
        <p:nvSpPr>
          <p:cNvPr id="6" name="TextBox 5"/>
          <p:cNvSpPr txBox="1"/>
          <p:nvPr/>
        </p:nvSpPr>
        <p:spPr>
          <a:xfrm>
            <a:off x="2171937" y="3009169"/>
            <a:ext cx="2825261" cy="400110"/>
          </a:xfrm>
          <a:prstGeom prst="rect">
            <a:avLst/>
          </a:prstGeom>
          <a:noFill/>
        </p:spPr>
        <p:txBody>
          <a:bodyPr wrap="square" rtlCol="0">
            <a:spAutoFit/>
          </a:bodyPr>
          <a:lstStyle/>
          <a:p>
            <a:r>
              <a:rPr lang="en-US" sz="2000" b="1" dirty="0" smtClean="0">
                <a:latin typeface="APL Terminal" pitchFamily="50" charset="0"/>
              </a:rPr>
              <a:t>Y[;4Õ68+Û8]</a:t>
            </a:r>
            <a:endParaRPr lang="en-US" sz="2000" dirty="0"/>
          </a:p>
        </p:txBody>
      </p:sp>
      <p:sp>
        <p:nvSpPr>
          <p:cNvPr id="8" name="TextBox 7"/>
          <p:cNvSpPr txBox="1"/>
          <p:nvPr/>
        </p:nvSpPr>
        <p:spPr>
          <a:xfrm>
            <a:off x="2171702" y="3639326"/>
            <a:ext cx="2055065" cy="400110"/>
          </a:xfrm>
          <a:prstGeom prst="rect">
            <a:avLst/>
          </a:prstGeom>
          <a:noFill/>
        </p:spPr>
        <p:txBody>
          <a:bodyPr wrap="square" rtlCol="0">
            <a:spAutoFit/>
          </a:bodyPr>
          <a:lstStyle/>
          <a:p>
            <a:r>
              <a:rPr lang="en-US" sz="2000" b="1" dirty="0" smtClean="0">
                <a:latin typeface="APL Terminal" pitchFamily="50" charset="0"/>
              </a:rPr>
              <a:t>0 1ÿY[;Û7]</a:t>
            </a:r>
            <a:endParaRPr lang="en-US" sz="2000" dirty="0"/>
          </a:p>
        </p:txBody>
      </p:sp>
      <p:sp>
        <p:nvSpPr>
          <p:cNvPr id="9" name="TextBox 8"/>
          <p:cNvSpPr txBox="1"/>
          <p:nvPr/>
        </p:nvSpPr>
        <p:spPr>
          <a:xfrm>
            <a:off x="2166573" y="3947595"/>
            <a:ext cx="2579077" cy="400110"/>
          </a:xfrm>
          <a:prstGeom prst="rect">
            <a:avLst/>
          </a:prstGeom>
          <a:noFill/>
        </p:spPr>
        <p:txBody>
          <a:bodyPr wrap="square" rtlCol="0">
            <a:spAutoFit/>
          </a:bodyPr>
          <a:lstStyle/>
          <a:p>
            <a:r>
              <a:rPr lang="en-US" sz="2000" b="1" dirty="0" smtClean="0">
                <a:latin typeface="APL Terminal" pitchFamily="50" charset="0"/>
              </a:rPr>
              <a:t>Y[;1ÿÛ7]</a:t>
            </a:r>
            <a:endParaRPr lang="en-US" sz="2000" dirty="0"/>
          </a:p>
        </p:txBody>
      </p:sp>
      <p:sp>
        <p:nvSpPr>
          <p:cNvPr id="10" name="TextBox 9"/>
          <p:cNvSpPr txBox="1"/>
          <p:nvPr/>
        </p:nvSpPr>
        <p:spPr>
          <a:xfrm>
            <a:off x="2150167" y="4548076"/>
            <a:ext cx="2860431" cy="400110"/>
          </a:xfrm>
          <a:prstGeom prst="rect">
            <a:avLst/>
          </a:prstGeom>
          <a:noFill/>
        </p:spPr>
        <p:txBody>
          <a:bodyPr wrap="square" rtlCol="0">
            <a:spAutoFit/>
          </a:bodyPr>
          <a:lstStyle/>
          <a:p>
            <a:r>
              <a:rPr lang="en-US" sz="2000" b="1" dirty="0" smtClean="0">
                <a:latin typeface="APL Terminal" pitchFamily="50" charset="0"/>
              </a:rPr>
              <a:t>T¾Y[;Û6]</a:t>
            </a:r>
            <a:endParaRPr lang="en-US" sz="2000" dirty="0"/>
          </a:p>
        </p:txBody>
      </p:sp>
      <p:sp>
        <p:nvSpPr>
          <p:cNvPr id="11" name="TextBox 10"/>
          <p:cNvSpPr txBox="1"/>
          <p:nvPr/>
        </p:nvSpPr>
        <p:spPr>
          <a:xfrm>
            <a:off x="2147522" y="4844053"/>
            <a:ext cx="3247292" cy="400110"/>
          </a:xfrm>
          <a:prstGeom prst="rect">
            <a:avLst/>
          </a:prstGeom>
          <a:noFill/>
        </p:spPr>
        <p:txBody>
          <a:bodyPr wrap="square" rtlCol="0">
            <a:spAutoFit/>
          </a:bodyPr>
          <a:lstStyle/>
          <a:p>
            <a:r>
              <a:rPr lang="en-US" sz="2000" b="1" dirty="0" smtClean="0">
                <a:latin typeface="APL Terminal" pitchFamily="50" charset="0"/>
              </a:rPr>
              <a:t>Y[T/Û1þ³Y;Û6]</a:t>
            </a:r>
            <a:endParaRPr lang="en-US" sz="2000" dirty="0"/>
          </a:p>
        </p:txBody>
      </p:sp>
      <p:sp>
        <p:nvSpPr>
          <p:cNvPr id="12" name="TextBox 11"/>
          <p:cNvSpPr txBox="1"/>
          <p:nvPr/>
        </p:nvSpPr>
        <p:spPr>
          <a:xfrm>
            <a:off x="4739024" y="2692639"/>
            <a:ext cx="3001108" cy="400110"/>
          </a:xfrm>
          <a:prstGeom prst="rect">
            <a:avLst/>
          </a:prstGeom>
          <a:noFill/>
        </p:spPr>
        <p:txBody>
          <a:bodyPr wrap="square" rtlCol="0">
            <a:spAutoFit/>
          </a:bodyPr>
          <a:lstStyle/>
          <a:p>
            <a:r>
              <a:rPr lang="en-US" sz="2000" b="1" dirty="0" smtClean="0">
                <a:latin typeface="APL Terminal" pitchFamily="50" charset="0"/>
              </a:rPr>
              <a:t>½</a:t>
            </a:r>
            <a:r>
              <a:rPr lang="en-US" sz="2000" dirty="0" smtClean="0">
                <a:latin typeface="APL Terminal" pitchFamily="50" charset="0"/>
              </a:rPr>
              <a:t> </a:t>
            </a:r>
            <a:r>
              <a:rPr lang="en-US" sz="2000" b="1" dirty="0" smtClean="0">
                <a:latin typeface="APL Terminal" pitchFamily="50" charset="0"/>
              </a:rPr>
              <a:t>6006 ms</a:t>
            </a:r>
            <a:endParaRPr lang="en-US" sz="2000" dirty="0"/>
          </a:p>
        </p:txBody>
      </p:sp>
      <p:sp>
        <p:nvSpPr>
          <p:cNvPr id="13" name="TextBox 12"/>
          <p:cNvSpPr txBox="1"/>
          <p:nvPr/>
        </p:nvSpPr>
        <p:spPr>
          <a:xfrm>
            <a:off x="4738142" y="2966170"/>
            <a:ext cx="3446584" cy="400110"/>
          </a:xfrm>
          <a:prstGeom prst="rect">
            <a:avLst/>
          </a:prstGeom>
          <a:noFill/>
        </p:spPr>
        <p:txBody>
          <a:bodyPr wrap="square" rtlCol="0">
            <a:spAutoFit/>
          </a:bodyPr>
          <a:lstStyle/>
          <a:p>
            <a:r>
              <a:rPr lang="en-US" sz="2000" b="1" dirty="0" smtClean="0">
                <a:latin typeface="APL Terminal" pitchFamily="50" charset="0"/>
              </a:rPr>
              <a:t>½</a:t>
            </a:r>
            <a:r>
              <a:rPr lang="en-US" sz="2000" dirty="0" smtClean="0">
                <a:latin typeface="APL Terminal" pitchFamily="50" charset="0"/>
              </a:rPr>
              <a:t> </a:t>
            </a:r>
            <a:r>
              <a:rPr lang="en-US" sz="2000" b="1" dirty="0" smtClean="0">
                <a:latin typeface="APL Terminal" pitchFamily="50" charset="0"/>
              </a:rPr>
              <a:t>2110 ms</a:t>
            </a:r>
            <a:endParaRPr lang="en-US" sz="2000" dirty="0"/>
          </a:p>
        </p:txBody>
      </p:sp>
      <p:sp>
        <p:nvSpPr>
          <p:cNvPr id="14" name="TextBox 13"/>
          <p:cNvSpPr txBox="1"/>
          <p:nvPr/>
        </p:nvSpPr>
        <p:spPr>
          <a:xfrm>
            <a:off x="4732586" y="3630681"/>
            <a:ext cx="3176954" cy="400110"/>
          </a:xfrm>
          <a:prstGeom prst="rect">
            <a:avLst/>
          </a:prstGeom>
          <a:noFill/>
        </p:spPr>
        <p:txBody>
          <a:bodyPr wrap="square" rtlCol="0">
            <a:spAutoFit/>
          </a:bodyPr>
          <a:lstStyle/>
          <a:p>
            <a:r>
              <a:rPr lang="en-US" sz="2000" b="1" dirty="0" smtClean="0">
                <a:latin typeface="APL Terminal" pitchFamily="50" charset="0"/>
              </a:rPr>
              <a:t>½</a:t>
            </a:r>
            <a:r>
              <a:rPr lang="en-US" sz="2000" dirty="0" smtClean="0">
                <a:latin typeface="APL Terminal" pitchFamily="50" charset="0"/>
              </a:rPr>
              <a:t> </a:t>
            </a:r>
            <a:r>
              <a:rPr lang="en-US" sz="2000" b="1" dirty="0" smtClean="0">
                <a:latin typeface="APL Terminal" pitchFamily="50" charset="0"/>
              </a:rPr>
              <a:t>4448 ms</a:t>
            </a:r>
            <a:endParaRPr lang="en-US" sz="2000" dirty="0"/>
          </a:p>
        </p:txBody>
      </p:sp>
      <p:sp>
        <p:nvSpPr>
          <p:cNvPr id="15" name="TextBox 14"/>
          <p:cNvSpPr txBox="1"/>
          <p:nvPr/>
        </p:nvSpPr>
        <p:spPr>
          <a:xfrm>
            <a:off x="4741898" y="3949552"/>
            <a:ext cx="2419350" cy="400110"/>
          </a:xfrm>
          <a:prstGeom prst="rect">
            <a:avLst/>
          </a:prstGeom>
          <a:noFill/>
        </p:spPr>
        <p:txBody>
          <a:bodyPr wrap="square" rtlCol="0">
            <a:spAutoFit/>
          </a:bodyPr>
          <a:lstStyle/>
          <a:p>
            <a:r>
              <a:rPr lang="en-US" sz="2000" b="1" dirty="0" smtClean="0">
                <a:latin typeface="APL Terminal" pitchFamily="50" charset="0"/>
              </a:rPr>
              <a:t>½ 2049 ms</a:t>
            </a:r>
            <a:endParaRPr lang="en-US" sz="2000" b="1" dirty="0"/>
          </a:p>
        </p:txBody>
      </p:sp>
      <p:sp>
        <p:nvSpPr>
          <p:cNvPr id="16" name="TextBox 15"/>
          <p:cNvSpPr txBox="1"/>
          <p:nvPr/>
        </p:nvSpPr>
        <p:spPr>
          <a:xfrm>
            <a:off x="4438327" y="4558421"/>
            <a:ext cx="3223846" cy="400110"/>
          </a:xfrm>
          <a:prstGeom prst="rect">
            <a:avLst/>
          </a:prstGeom>
          <a:noFill/>
        </p:spPr>
        <p:txBody>
          <a:bodyPr wrap="square" rtlCol="0">
            <a:spAutoFit/>
          </a:bodyPr>
          <a:lstStyle/>
          <a:p>
            <a:r>
              <a:rPr lang="en-US" sz="2000" b="1" dirty="0" smtClean="0">
                <a:latin typeface="APL Terminal" pitchFamily="50" charset="0"/>
              </a:rPr>
              <a:t>  ½ 2330 ms</a:t>
            </a:r>
            <a:endParaRPr lang="en-US" sz="2000" b="1" dirty="0"/>
          </a:p>
        </p:txBody>
      </p:sp>
      <p:sp>
        <p:nvSpPr>
          <p:cNvPr id="17" name="TextBox 16"/>
          <p:cNvSpPr txBox="1"/>
          <p:nvPr/>
        </p:nvSpPr>
        <p:spPr>
          <a:xfrm>
            <a:off x="4752264" y="4875828"/>
            <a:ext cx="3458307" cy="400110"/>
          </a:xfrm>
          <a:prstGeom prst="rect">
            <a:avLst/>
          </a:prstGeom>
          <a:noFill/>
        </p:spPr>
        <p:txBody>
          <a:bodyPr wrap="square" rtlCol="0">
            <a:spAutoFit/>
          </a:bodyPr>
          <a:lstStyle/>
          <a:p>
            <a:r>
              <a:rPr lang="en-US" sz="2000" b="1" dirty="0" smtClean="0">
                <a:latin typeface="APL Terminal" pitchFamily="50" charset="0"/>
              </a:rPr>
              <a:t>½  982 ms</a:t>
            </a:r>
            <a:endParaRPr lang="en-US" sz="2000" b="1" dirty="0"/>
          </a:p>
        </p:txBody>
      </p:sp>
      <p:sp>
        <p:nvSpPr>
          <p:cNvPr id="18" name="TextBox 17"/>
          <p:cNvSpPr txBox="1"/>
          <p:nvPr/>
        </p:nvSpPr>
        <p:spPr>
          <a:xfrm>
            <a:off x="1066801" y="692331"/>
            <a:ext cx="6916614" cy="830997"/>
          </a:xfrm>
          <a:prstGeom prst="rect">
            <a:avLst/>
          </a:prstGeom>
          <a:noFill/>
        </p:spPr>
        <p:txBody>
          <a:bodyPr wrap="square" rtlCol="0">
            <a:spAutoFit/>
          </a:bodyPr>
          <a:lstStyle/>
          <a:p>
            <a:r>
              <a:rPr lang="en-US" dirty="0" smtClean="0"/>
              <a:t>It is usually more efficient to manipulate a matrix</a:t>
            </a:r>
          </a:p>
          <a:p>
            <a:r>
              <a:rPr lang="en-US" dirty="0" smtClean="0"/>
              <a:t>inside the square brackets [ ] than outside the [ ].</a:t>
            </a:r>
            <a:endParaRPr lang="en-US" dirty="0"/>
          </a:p>
        </p:txBody>
      </p:sp>
      <p:sp>
        <p:nvSpPr>
          <p:cNvPr id="19" name="TextBox 18"/>
          <p:cNvSpPr txBox="1"/>
          <p:nvPr/>
        </p:nvSpPr>
        <p:spPr>
          <a:xfrm>
            <a:off x="2152650" y="5429250"/>
            <a:ext cx="2571750" cy="400110"/>
          </a:xfrm>
          <a:prstGeom prst="rect">
            <a:avLst/>
          </a:prstGeom>
          <a:noFill/>
        </p:spPr>
        <p:txBody>
          <a:bodyPr wrap="square" rtlCol="0">
            <a:spAutoFit/>
          </a:bodyPr>
          <a:lstStyle/>
          <a:p>
            <a:r>
              <a:rPr lang="es-ES" sz="2000" b="1" dirty="0" smtClean="0">
                <a:latin typeface="APL Terminal" pitchFamily="50" charset="0"/>
              </a:rPr>
              <a:t>Y[;1 3],Y[;2 4]</a:t>
            </a:r>
            <a:endParaRPr lang="en-US" sz="2000" b="1" dirty="0">
              <a:latin typeface="APL Terminal" pitchFamily="50" charset="0"/>
            </a:endParaRPr>
          </a:p>
        </p:txBody>
      </p:sp>
      <p:sp>
        <p:nvSpPr>
          <p:cNvPr id="20" name="TextBox 19"/>
          <p:cNvSpPr txBox="1"/>
          <p:nvPr/>
        </p:nvSpPr>
        <p:spPr>
          <a:xfrm>
            <a:off x="2152650" y="5772150"/>
            <a:ext cx="2066925" cy="400110"/>
          </a:xfrm>
          <a:prstGeom prst="rect">
            <a:avLst/>
          </a:prstGeom>
          <a:noFill/>
        </p:spPr>
        <p:txBody>
          <a:bodyPr wrap="square" rtlCol="0">
            <a:spAutoFit/>
          </a:bodyPr>
          <a:lstStyle/>
          <a:p>
            <a:r>
              <a:rPr lang="es-ES" sz="2000" b="1" dirty="0" smtClean="0">
                <a:latin typeface="APL Terminal" pitchFamily="50" charset="0"/>
              </a:rPr>
              <a:t>Y[;1 3 2 4]</a:t>
            </a:r>
            <a:endParaRPr lang="en-US" sz="2000" b="1" dirty="0">
              <a:latin typeface="APL Terminal" pitchFamily="50" charset="0"/>
            </a:endParaRPr>
          </a:p>
        </p:txBody>
      </p:sp>
      <p:sp>
        <p:nvSpPr>
          <p:cNvPr id="21" name="TextBox 20"/>
          <p:cNvSpPr txBox="1"/>
          <p:nvPr/>
        </p:nvSpPr>
        <p:spPr>
          <a:xfrm>
            <a:off x="4450758" y="5410616"/>
            <a:ext cx="2161057" cy="400110"/>
          </a:xfrm>
          <a:prstGeom prst="rect">
            <a:avLst/>
          </a:prstGeom>
          <a:noFill/>
        </p:spPr>
        <p:txBody>
          <a:bodyPr wrap="square" rtlCol="0">
            <a:spAutoFit/>
          </a:bodyPr>
          <a:lstStyle/>
          <a:p>
            <a:r>
              <a:rPr lang="en-US" sz="2000" b="1" dirty="0" smtClean="0">
                <a:latin typeface="APL Terminal" pitchFamily="50" charset="0"/>
              </a:rPr>
              <a:t>  ½ 6359 ms</a:t>
            </a:r>
            <a:endParaRPr lang="en-US" sz="2000" b="1" dirty="0"/>
          </a:p>
        </p:txBody>
      </p:sp>
      <p:sp>
        <p:nvSpPr>
          <p:cNvPr id="22" name="TextBox 21"/>
          <p:cNvSpPr txBox="1"/>
          <p:nvPr/>
        </p:nvSpPr>
        <p:spPr>
          <a:xfrm>
            <a:off x="4460033" y="5765179"/>
            <a:ext cx="3326543" cy="400110"/>
          </a:xfrm>
          <a:prstGeom prst="rect">
            <a:avLst/>
          </a:prstGeom>
          <a:noFill/>
        </p:spPr>
        <p:txBody>
          <a:bodyPr wrap="square" rtlCol="0">
            <a:spAutoFit/>
          </a:bodyPr>
          <a:lstStyle/>
          <a:p>
            <a:r>
              <a:rPr lang="en-US" sz="2000" b="1" dirty="0" smtClean="0">
                <a:latin typeface="APL Terminal" pitchFamily="50" charset="0"/>
              </a:rPr>
              <a:t>  ½ 1561 ms</a:t>
            </a: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dissolve">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dissolve">
                                      <p:cBhvr>
                                        <p:cTn id="27" dur="5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dissolv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dissolve">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dissolv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dissolv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dissolv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dissolve">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dissolve">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dissolve">
                                      <p:cBhvr>
                                        <p:cTn id="77" dur="5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dissolve">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animEffect transition="in" filter="dissolve">
                                      <p:cBhvr>
                                        <p:cTn id="8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6" grpId="0"/>
      <p:bldP spid="9" grpId="0"/>
      <p:bldP spid="11" grpId="0"/>
      <p:bldP spid="12" grpId="0"/>
      <p:bldP spid="13" grpId="0"/>
      <p:bldP spid="16" grpId="0"/>
      <p:bldP spid="17" grpId="0"/>
      <p:bldP spid="20"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Grade Up &amp; Grade Down Index</a:t>
            </a:r>
            <a:endParaRPr lang="en-US" b="1" dirty="0"/>
          </a:p>
        </p:txBody>
      </p:sp>
      <p:sp>
        <p:nvSpPr>
          <p:cNvPr id="7" name="TextBox 6"/>
          <p:cNvSpPr txBox="1"/>
          <p:nvPr/>
        </p:nvSpPr>
        <p:spPr>
          <a:xfrm>
            <a:off x="1" y="1979284"/>
            <a:ext cx="9143999" cy="1754326"/>
          </a:xfrm>
          <a:prstGeom prst="rect">
            <a:avLst/>
          </a:prstGeom>
          <a:noFill/>
        </p:spPr>
        <p:txBody>
          <a:bodyPr wrap="square" rtlCol="0">
            <a:spAutoFit/>
          </a:bodyPr>
          <a:lstStyle/>
          <a:p>
            <a:r>
              <a:rPr lang="en-US" sz="1800" b="1" dirty="0" smtClean="0">
                <a:latin typeface="APL Terminal" pitchFamily="50" charset="0"/>
              </a:rPr>
              <a:t>R»X ®SUM Y;J;P</a:t>
            </a:r>
          </a:p>
          <a:p>
            <a:r>
              <a:rPr lang="en-US" sz="1800" b="1" dirty="0" smtClean="0">
                <a:latin typeface="APL Terminal" pitchFamily="50" charset="0"/>
              </a:rPr>
              <a:t>[1] </a:t>
            </a:r>
            <a:r>
              <a:rPr lang="en-US" sz="1800" b="1" dirty="0" smtClean="0">
                <a:solidFill>
                  <a:srgbClr val="FF0000"/>
                </a:solidFill>
                <a:latin typeface="APL Terminal" pitchFamily="50" charset="0"/>
              </a:rPr>
              <a:t>X»X[ÂX[;Y];]</a:t>
            </a:r>
            <a:r>
              <a:rPr lang="en-US" sz="1800" b="1" dirty="0" smtClean="0">
                <a:latin typeface="APL Terminal" pitchFamily="50" charset="0"/>
              </a:rPr>
              <a:t>			   ½ Sort X on columns Y</a:t>
            </a:r>
          </a:p>
          <a:p>
            <a:r>
              <a:rPr lang="en-US" sz="1800" b="1" dirty="0" smtClean="0">
                <a:latin typeface="APL Terminal" pitchFamily="50" charset="0"/>
              </a:rPr>
              <a:t>[2] P»{1=³³²:1,(1ÿ²)°Ú1ÿ²           ½ Unique vector items</a:t>
            </a:r>
          </a:p>
          <a:p>
            <a:r>
              <a:rPr lang="en-US" sz="1800" b="1" dirty="0" smtClean="0">
                <a:latin typeface="APL Terminal" pitchFamily="50" charset="0"/>
              </a:rPr>
              <a:t>[3]     1,ß/(1ÿ[1]²)°Ú1ÿ[1]²}X[;Y]  ½ Unique matrix rows</a:t>
            </a:r>
          </a:p>
          <a:p>
            <a:r>
              <a:rPr lang="en-US" sz="1800" b="1" dirty="0" smtClean="0">
                <a:latin typeface="APL Terminal" pitchFamily="50" charset="0"/>
              </a:rPr>
              <a:t>[4] R»P¾X                           ½ Rows with unique columns Y</a:t>
            </a:r>
          </a:p>
          <a:p>
            <a:r>
              <a:rPr lang="en-US" sz="1800" b="1" dirty="0" smtClean="0">
                <a:latin typeface="APL Terminal" pitchFamily="50" charset="0"/>
              </a:rPr>
              <a:t>[5] ...</a:t>
            </a:r>
            <a:endParaRPr lang="en-US" sz="1800" b="1" dirty="0">
              <a:latin typeface="APL Terminal" pitchFamily="50" charset="0"/>
            </a:endParaRPr>
          </a:p>
        </p:txBody>
      </p:sp>
      <p:sp>
        <p:nvSpPr>
          <p:cNvPr id="5" name="TextBox 4"/>
          <p:cNvSpPr txBox="1"/>
          <p:nvPr/>
        </p:nvSpPr>
        <p:spPr>
          <a:xfrm>
            <a:off x="0" y="4196861"/>
            <a:ext cx="9144000" cy="2308324"/>
          </a:xfrm>
          <a:prstGeom prst="rect">
            <a:avLst/>
          </a:prstGeom>
          <a:noFill/>
        </p:spPr>
        <p:txBody>
          <a:bodyPr wrap="square" rtlCol="0">
            <a:spAutoFit/>
          </a:bodyPr>
          <a:lstStyle/>
          <a:p>
            <a:r>
              <a:rPr lang="en-US" sz="1800" b="1" dirty="0" smtClean="0">
                <a:latin typeface="APL Terminal" pitchFamily="50" charset="0"/>
              </a:rPr>
              <a:t>can be rewritten as</a:t>
            </a:r>
          </a:p>
          <a:p>
            <a:endParaRPr lang="en-US" sz="1800" b="1" dirty="0" smtClean="0">
              <a:latin typeface="APL Terminal" pitchFamily="50" charset="0"/>
            </a:endParaRPr>
          </a:p>
          <a:p>
            <a:r>
              <a:rPr lang="en-US" sz="1800" b="1" dirty="0" smtClean="0">
                <a:latin typeface="APL Terminal" pitchFamily="50" charset="0"/>
              </a:rPr>
              <a:t>R»X ®SUM2 Y;I;J;P</a:t>
            </a:r>
          </a:p>
          <a:p>
            <a:r>
              <a:rPr lang="en-US" sz="1800" b="1" dirty="0" smtClean="0">
                <a:latin typeface="APL Terminal" pitchFamily="50" charset="0"/>
              </a:rPr>
              <a:t>[1] </a:t>
            </a:r>
            <a:r>
              <a:rPr lang="en-US" sz="1800" b="1" dirty="0" smtClean="0">
                <a:solidFill>
                  <a:srgbClr val="FF0000"/>
                </a:solidFill>
                <a:latin typeface="APL Terminal" pitchFamily="50" charset="0"/>
              </a:rPr>
              <a:t>I»ÂX[;Y]</a:t>
            </a:r>
            <a:r>
              <a:rPr lang="en-US" sz="1800" b="1" dirty="0" smtClean="0">
                <a:latin typeface="APL Terminal" pitchFamily="50" charset="0"/>
              </a:rPr>
              <a:t>				   ½ Sort X on column Y</a:t>
            </a:r>
          </a:p>
          <a:p>
            <a:r>
              <a:rPr lang="en-US" sz="1800" b="1" dirty="0" smtClean="0">
                <a:latin typeface="APL Terminal" pitchFamily="50" charset="0"/>
              </a:rPr>
              <a:t>[2] P»{1=³³²:1,(1ÿ²)°Ú1ÿ²           ½ Unique vector items</a:t>
            </a:r>
          </a:p>
          <a:p>
            <a:r>
              <a:rPr lang="en-US" sz="1800" b="1" dirty="0" smtClean="0">
                <a:latin typeface="APL Terminal" pitchFamily="50" charset="0"/>
              </a:rPr>
              <a:t>[3]     1,ß/(1ÿ[1]²)°Ú1ÿ[1]²}X[</a:t>
            </a:r>
            <a:r>
              <a:rPr lang="en-US" sz="1800" b="1" dirty="0" smtClean="0">
                <a:solidFill>
                  <a:srgbClr val="FF0000"/>
                </a:solidFill>
                <a:latin typeface="APL Terminal" pitchFamily="50" charset="0"/>
              </a:rPr>
              <a:t>I</a:t>
            </a:r>
            <a:r>
              <a:rPr lang="en-US" sz="1800" b="1" dirty="0" smtClean="0">
                <a:latin typeface="APL Terminal" pitchFamily="50" charset="0"/>
              </a:rPr>
              <a:t>;Y] ½ Unique matrix rows</a:t>
            </a:r>
          </a:p>
          <a:p>
            <a:r>
              <a:rPr lang="en-US" sz="1800" b="1" dirty="0" smtClean="0">
                <a:latin typeface="APL Terminal" pitchFamily="50" charset="0"/>
              </a:rPr>
              <a:t>[4] R»X[P/</a:t>
            </a:r>
            <a:r>
              <a:rPr lang="en-US" sz="1800" b="1" dirty="0" smtClean="0">
                <a:solidFill>
                  <a:srgbClr val="FF0000"/>
                </a:solidFill>
                <a:latin typeface="APL Terminal" pitchFamily="50" charset="0"/>
              </a:rPr>
              <a:t>I</a:t>
            </a:r>
            <a:r>
              <a:rPr lang="en-US" sz="1800" b="1" dirty="0" smtClean="0">
                <a:latin typeface="APL Terminal" pitchFamily="50" charset="0"/>
              </a:rPr>
              <a:t>;]                       ½ Rows with unique columns Y</a:t>
            </a:r>
          </a:p>
          <a:p>
            <a:r>
              <a:rPr lang="en-US" sz="1800" b="1" dirty="0" smtClean="0">
                <a:latin typeface="APL Terminal" pitchFamily="50" charset="0"/>
              </a:rPr>
              <a:t>[5] ...</a:t>
            </a:r>
            <a:endParaRPr lang="en-US" sz="1800" b="1" dirty="0">
              <a:latin typeface="APL Terminal" pitchFamily="50" charset="0"/>
            </a:endParaRPr>
          </a:p>
        </p:txBody>
      </p:sp>
      <p:sp>
        <p:nvSpPr>
          <p:cNvPr id="11" name="TextBox 10"/>
          <p:cNvSpPr txBox="1"/>
          <p:nvPr/>
        </p:nvSpPr>
        <p:spPr>
          <a:xfrm>
            <a:off x="574431" y="926123"/>
            <a:ext cx="8170985" cy="707886"/>
          </a:xfrm>
          <a:prstGeom prst="rect">
            <a:avLst/>
          </a:prstGeom>
          <a:noFill/>
        </p:spPr>
        <p:txBody>
          <a:bodyPr wrap="square" rtlCol="0">
            <a:spAutoFit/>
          </a:bodyPr>
          <a:lstStyle/>
          <a:p>
            <a:r>
              <a:rPr lang="en-US" sz="2000" dirty="0" smtClean="0"/>
              <a:t>It is usually more efficient to manipulate the grade up index</a:t>
            </a:r>
          </a:p>
          <a:p>
            <a:r>
              <a:rPr lang="en-US" sz="2000" dirty="0" smtClean="0"/>
              <a:t>or the grade down index than to manipulate the sorted matrix.</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Speed and Space Comparisons</a:t>
            </a:r>
            <a:endParaRPr lang="en-US" b="1" dirty="0"/>
          </a:p>
        </p:txBody>
      </p:sp>
      <p:sp>
        <p:nvSpPr>
          <p:cNvPr id="8" name="TextBox 7"/>
          <p:cNvSpPr txBox="1"/>
          <p:nvPr/>
        </p:nvSpPr>
        <p:spPr>
          <a:xfrm>
            <a:off x="679938" y="703384"/>
            <a:ext cx="7303477" cy="1846659"/>
          </a:xfrm>
          <a:prstGeom prst="rect">
            <a:avLst/>
          </a:prstGeom>
          <a:noFill/>
        </p:spPr>
        <p:txBody>
          <a:bodyPr wrap="square" rtlCol="0">
            <a:spAutoFit/>
          </a:bodyPr>
          <a:lstStyle/>
          <a:p>
            <a:r>
              <a:rPr lang="en-US" sz="1800" b="1" dirty="0" smtClean="0">
                <a:latin typeface="APL Terminal" pitchFamily="50" charset="0"/>
              </a:rPr>
              <a:t>M»(10000³Û100),10000 100³Û1000000</a:t>
            </a:r>
          </a:p>
          <a:p>
            <a:r>
              <a:rPr lang="en-US" sz="1800" b="1" dirty="0" smtClean="0">
                <a:latin typeface="APL Terminal" pitchFamily="50" charset="0"/>
              </a:rPr>
              <a:t>:For I :In Û10000                </a:t>
            </a:r>
          </a:p>
          <a:p>
            <a:r>
              <a:rPr lang="en-US" sz="1800" b="1" dirty="0" smtClean="0">
                <a:latin typeface="APL Terminal" pitchFamily="50" charset="0"/>
              </a:rPr>
              <a:t>    {}M ®SUM 1			</a:t>
            </a:r>
          </a:p>
          <a:p>
            <a:r>
              <a:rPr lang="en-US" sz="1800" b="1" dirty="0" smtClean="0">
                <a:latin typeface="APL Terminal" pitchFamily="50" charset="0"/>
              </a:rPr>
              <a:t>    {}M ®SUM2 1			</a:t>
            </a:r>
          </a:p>
          <a:p>
            <a:r>
              <a:rPr lang="en-US" sz="1800" b="1" dirty="0" smtClean="0">
                <a:latin typeface="APL Terminal" pitchFamily="50" charset="0"/>
              </a:rPr>
              <a:t>:</a:t>
            </a:r>
            <a:r>
              <a:rPr lang="en-US" sz="1800" b="1" dirty="0" err="1" smtClean="0">
                <a:latin typeface="APL Terminal" pitchFamily="50" charset="0"/>
              </a:rPr>
              <a:t>EndFor</a:t>
            </a:r>
            <a:endParaRPr lang="en-US" sz="1800" b="1" dirty="0" smtClean="0">
              <a:latin typeface="APL Terminal" pitchFamily="50" charset="0"/>
            </a:endParaRPr>
          </a:p>
          <a:p>
            <a:endParaRPr lang="en-US" dirty="0"/>
          </a:p>
        </p:txBody>
      </p:sp>
      <p:sp>
        <p:nvSpPr>
          <p:cNvPr id="9" name="TextBox 8"/>
          <p:cNvSpPr txBox="1"/>
          <p:nvPr/>
        </p:nvSpPr>
        <p:spPr>
          <a:xfrm>
            <a:off x="3387968" y="1230922"/>
            <a:ext cx="2004646" cy="369332"/>
          </a:xfrm>
          <a:prstGeom prst="rect">
            <a:avLst/>
          </a:prstGeom>
          <a:noFill/>
        </p:spPr>
        <p:txBody>
          <a:bodyPr wrap="square" rtlCol="0">
            <a:spAutoFit/>
          </a:bodyPr>
          <a:lstStyle/>
          <a:p>
            <a:r>
              <a:rPr lang="en-US" sz="1800" b="1" dirty="0" smtClean="0">
                <a:solidFill>
                  <a:schemeClr val="accent6"/>
                </a:solidFill>
                <a:latin typeface="APL Terminal" pitchFamily="50" charset="0"/>
              </a:rPr>
              <a:t>½ 20647 ms</a:t>
            </a:r>
            <a:endParaRPr lang="en-US" sz="1800" dirty="0">
              <a:solidFill>
                <a:schemeClr val="accent6"/>
              </a:solidFill>
            </a:endParaRPr>
          </a:p>
        </p:txBody>
      </p:sp>
      <p:sp>
        <p:nvSpPr>
          <p:cNvPr id="10" name="TextBox 9"/>
          <p:cNvSpPr txBox="1"/>
          <p:nvPr/>
        </p:nvSpPr>
        <p:spPr>
          <a:xfrm>
            <a:off x="3387968" y="1512277"/>
            <a:ext cx="1746739" cy="369332"/>
          </a:xfrm>
          <a:prstGeom prst="rect">
            <a:avLst/>
          </a:prstGeom>
          <a:noFill/>
        </p:spPr>
        <p:txBody>
          <a:bodyPr wrap="square" rtlCol="0">
            <a:spAutoFit/>
          </a:bodyPr>
          <a:lstStyle/>
          <a:p>
            <a:r>
              <a:rPr lang="en-US" sz="1800" b="1" dirty="0" smtClean="0">
                <a:solidFill>
                  <a:schemeClr val="accent6"/>
                </a:solidFill>
                <a:latin typeface="APL Terminal" pitchFamily="50" charset="0"/>
              </a:rPr>
              <a:t>½  4542 ms</a:t>
            </a:r>
            <a:endParaRPr lang="en-US" sz="1800" dirty="0">
              <a:solidFill>
                <a:schemeClr val="accent6"/>
              </a:solidFill>
            </a:endParaRPr>
          </a:p>
        </p:txBody>
      </p:sp>
      <p:sp>
        <p:nvSpPr>
          <p:cNvPr id="12" name="TextBox 11"/>
          <p:cNvSpPr txBox="1"/>
          <p:nvPr/>
        </p:nvSpPr>
        <p:spPr>
          <a:xfrm>
            <a:off x="351692" y="2743200"/>
            <a:ext cx="8358554" cy="3139321"/>
          </a:xfrm>
          <a:prstGeom prst="rect">
            <a:avLst/>
          </a:prstGeom>
          <a:noFill/>
        </p:spPr>
        <p:txBody>
          <a:bodyPr wrap="square" rtlCol="0">
            <a:spAutoFit/>
          </a:bodyPr>
          <a:lstStyle/>
          <a:p>
            <a:r>
              <a:rPr lang="en-US" sz="1800" b="1" dirty="0" smtClean="0">
                <a:latin typeface="APL Terminal" pitchFamily="50" charset="0"/>
              </a:rPr>
              <a:t>      ÈWA</a:t>
            </a:r>
          </a:p>
          <a:p>
            <a:r>
              <a:rPr lang="en-US" sz="1800" b="1" dirty="0" smtClean="0">
                <a:solidFill>
                  <a:srgbClr val="FF0000"/>
                </a:solidFill>
                <a:latin typeface="APL Terminal" pitchFamily="50" charset="0"/>
              </a:rPr>
              <a:t>4044960</a:t>
            </a:r>
          </a:p>
          <a:p>
            <a:r>
              <a:rPr lang="en-US" sz="1800" b="1" dirty="0" smtClean="0">
                <a:latin typeface="APL Terminal" pitchFamily="50" charset="0"/>
              </a:rPr>
              <a:t>      {}DATA ®SUM 1</a:t>
            </a:r>
          </a:p>
          <a:p>
            <a:r>
              <a:rPr lang="en-US" sz="1800" b="1" dirty="0" smtClean="0">
                <a:latin typeface="APL Terminal" pitchFamily="50" charset="0"/>
              </a:rPr>
              <a:t>WS FULL</a:t>
            </a:r>
          </a:p>
          <a:p>
            <a:r>
              <a:rPr lang="en-US" sz="1800" b="1" dirty="0" smtClean="0">
                <a:latin typeface="APL Terminal" pitchFamily="50" charset="0"/>
              </a:rPr>
              <a:t>®SUM[1] X»X[ÂX[;Y];]</a:t>
            </a:r>
          </a:p>
          <a:p>
            <a:r>
              <a:rPr lang="en-US" sz="1800" b="1" dirty="0" smtClean="0">
                <a:latin typeface="APL Terminal" pitchFamily="50" charset="0"/>
              </a:rPr>
              <a:t>       ^</a:t>
            </a:r>
          </a:p>
          <a:p>
            <a:r>
              <a:rPr lang="en-US" sz="1800" b="1" dirty="0" smtClean="0">
                <a:latin typeface="APL Terminal" pitchFamily="50" charset="0"/>
              </a:rPr>
              <a:t> </a:t>
            </a:r>
          </a:p>
          <a:p>
            <a:r>
              <a:rPr lang="en-US" sz="1800" b="1" dirty="0" smtClean="0">
                <a:latin typeface="APL Terminal" pitchFamily="50" charset="0"/>
              </a:rPr>
              <a:t> </a:t>
            </a:r>
          </a:p>
          <a:p>
            <a:r>
              <a:rPr lang="en-US" sz="1800" b="1" dirty="0" smtClean="0">
                <a:latin typeface="APL Terminal" pitchFamily="50" charset="0"/>
              </a:rPr>
              <a:t>      ÈWA</a:t>
            </a:r>
          </a:p>
          <a:p>
            <a:r>
              <a:rPr lang="en-US" sz="1800" b="1" dirty="0" smtClean="0">
                <a:solidFill>
                  <a:srgbClr val="FF0000"/>
                </a:solidFill>
                <a:latin typeface="APL Terminal" pitchFamily="50" charset="0"/>
              </a:rPr>
              <a:t>121960</a:t>
            </a:r>
            <a:r>
              <a:rPr lang="en-US" sz="1800" b="1" dirty="0" smtClean="0">
                <a:latin typeface="APL Terminal" pitchFamily="50" charset="0"/>
              </a:rPr>
              <a:t>				½ Much less storage requirement</a:t>
            </a:r>
          </a:p>
          <a:p>
            <a:r>
              <a:rPr lang="en-US" sz="1800" b="1" dirty="0" smtClean="0">
                <a:latin typeface="APL Terminal" pitchFamily="50" charset="0"/>
              </a:rPr>
              <a:t>      {}DATA ®SUM2 1</a:t>
            </a:r>
            <a:endParaRPr lang="en-US" sz="1800" b="1" dirty="0">
              <a:latin typeface="APL Terminal" pitchFamily="50" charset="0"/>
            </a:endParaRPr>
          </a:p>
        </p:txBody>
      </p:sp>
      <p:sp>
        <p:nvSpPr>
          <p:cNvPr id="7" name="TextBox 6"/>
          <p:cNvSpPr txBox="1"/>
          <p:nvPr/>
        </p:nvSpPr>
        <p:spPr>
          <a:xfrm>
            <a:off x="3974124" y="5451231"/>
            <a:ext cx="2778369" cy="400110"/>
          </a:xfrm>
          <a:prstGeom prst="rect">
            <a:avLst/>
          </a:prstGeom>
          <a:noFill/>
        </p:spPr>
        <p:txBody>
          <a:bodyPr wrap="square" rtlCol="0">
            <a:spAutoFit/>
          </a:bodyPr>
          <a:lstStyle/>
          <a:p>
            <a:r>
              <a:rPr lang="en-US" sz="2000" b="1" dirty="0" smtClean="0">
                <a:latin typeface="APL Terminal" pitchFamily="50" charset="0"/>
              </a:rPr>
              <a:t>½ No WS FULL</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2">
                                            <p:txEl>
                                              <p:pRg st="0" end="0"/>
                                            </p:txEl>
                                          </p:spTgt>
                                        </p:tgtEl>
                                        <p:attrNameLst>
                                          <p:attrName>style.visibility</p:attrName>
                                        </p:attrNameLst>
                                      </p:cBhvr>
                                      <p:to>
                                        <p:strVal val="visible"/>
                                      </p:to>
                                    </p:set>
                                    <p:animEffect transition="in" filter="dissolve">
                                      <p:cBhvr>
                                        <p:cTn id="24" dur="500"/>
                                        <p:tgtEl>
                                          <p:spTgt spid="12">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12">
                                            <p:txEl>
                                              <p:pRg st="1" end="1"/>
                                            </p:txEl>
                                          </p:spTgt>
                                        </p:tgtEl>
                                        <p:attrNameLst>
                                          <p:attrName>style.visibility</p:attrName>
                                        </p:attrNameLst>
                                      </p:cBhvr>
                                      <p:to>
                                        <p:strVal val="visible"/>
                                      </p:to>
                                    </p:set>
                                    <p:animEffect transition="in" filter="dissolve">
                                      <p:cBhvr>
                                        <p:cTn id="29" dur="500"/>
                                        <p:tgtEl>
                                          <p:spTgt spid="12">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12">
                                            <p:txEl>
                                              <p:pRg st="2" end="2"/>
                                            </p:txEl>
                                          </p:spTgt>
                                        </p:tgtEl>
                                        <p:attrNameLst>
                                          <p:attrName>style.visibility</p:attrName>
                                        </p:attrNameLst>
                                      </p:cBhvr>
                                      <p:to>
                                        <p:strVal val="visible"/>
                                      </p:to>
                                    </p:set>
                                    <p:animEffect transition="in" filter="dissolve">
                                      <p:cBhvr>
                                        <p:cTn id="34" dur="500"/>
                                        <p:tgtEl>
                                          <p:spTgt spid="12">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12">
                                            <p:txEl>
                                              <p:pRg st="3" end="3"/>
                                            </p:txEl>
                                          </p:spTgt>
                                        </p:tgtEl>
                                        <p:attrNameLst>
                                          <p:attrName>style.visibility</p:attrName>
                                        </p:attrNameLst>
                                      </p:cBhvr>
                                      <p:to>
                                        <p:strVal val="visible"/>
                                      </p:to>
                                    </p:set>
                                    <p:animEffect transition="in" filter="dissolve">
                                      <p:cBhvr>
                                        <p:cTn id="39" dur="500"/>
                                        <p:tgtEl>
                                          <p:spTgt spid="12">
                                            <p:txEl>
                                              <p:pRg st="3" end="3"/>
                                            </p:txEl>
                                          </p:spTgt>
                                        </p:tgtEl>
                                      </p:cBhvr>
                                    </p:animEffect>
                                  </p:childTnLst>
                                </p:cTn>
                              </p:par>
                              <p:par>
                                <p:cTn id="40" presetID="9" presetClass="entr" presetSubtype="0" fill="hold" nodeType="withEffect">
                                  <p:stCondLst>
                                    <p:cond delay="0"/>
                                  </p:stCondLst>
                                  <p:childTnLst>
                                    <p:set>
                                      <p:cBhvr>
                                        <p:cTn id="41" dur="1" fill="hold">
                                          <p:stCondLst>
                                            <p:cond delay="0"/>
                                          </p:stCondLst>
                                        </p:cTn>
                                        <p:tgtEl>
                                          <p:spTgt spid="12">
                                            <p:txEl>
                                              <p:pRg st="4" end="4"/>
                                            </p:txEl>
                                          </p:spTgt>
                                        </p:tgtEl>
                                        <p:attrNameLst>
                                          <p:attrName>style.visibility</p:attrName>
                                        </p:attrNameLst>
                                      </p:cBhvr>
                                      <p:to>
                                        <p:strVal val="visible"/>
                                      </p:to>
                                    </p:set>
                                    <p:animEffect transition="in" filter="dissolve">
                                      <p:cBhvr>
                                        <p:cTn id="42" dur="500"/>
                                        <p:tgtEl>
                                          <p:spTgt spid="12">
                                            <p:txEl>
                                              <p:pRg st="4" end="4"/>
                                            </p:txEl>
                                          </p:spTgt>
                                        </p:tgtEl>
                                      </p:cBhvr>
                                    </p:animEffect>
                                  </p:childTnLst>
                                </p:cTn>
                              </p:par>
                              <p:par>
                                <p:cTn id="43" presetID="9" presetClass="entr" presetSubtype="0" fill="hold" nodeType="withEffect">
                                  <p:stCondLst>
                                    <p:cond delay="0"/>
                                  </p:stCondLst>
                                  <p:childTnLst>
                                    <p:set>
                                      <p:cBhvr>
                                        <p:cTn id="44" dur="1" fill="hold">
                                          <p:stCondLst>
                                            <p:cond delay="0"/>
                                          </p:stCondLst>
                                        </p:cTn>
                                        <p:tgtEl>
                                          <p:spTgt spid="12">
                                            <p:txEl>
                                              <p:pRg st="5" end="5"/>
                                            </p:txEl>
                                          </p:spTgt>
                                        </p:tgtEl>
                                        <p:attrNameLst>
                                          <p:attrName>style.visibility</p:attrName>
                                        </p:attrNameLst>
                                      </p:cBhvr>
                                      <p:to>
                                        <p:strVal val="visible"/>
                                      </p:to>
                                    </p:set>
                                    <p:animEffect transition="in" filter="dissolve">
                                      <p:cBhvr>
                                        <p:cTn id="45" dur="500"/>
                                        <p:tgtEl>
                                          <p:spTgt spid="12">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12">
                                            <p:txEl>
                                              <p:pRg st="8" end="8"/>
                                            </p:txEl>
                                          </p:spTgt>
                                        </p:tgtEl>
                                        <p:attrNameLst>
                                          <p:attrName>style.visibility</p:attrName>
                                        </p:attrNameLst>
                                      </p:cBhvr>
                                      <p:to>
                                        <p:strVal val="visible"/>
                                      </p:to>
                                    </p:set>
                                    <p:animEffect transition="in" filter="dissolve">
                                      <p:cBhvr>
                                        <p:cTn id="50" dur="500"/>
                                        <p:tgtEl>
                                          <p:spTgt spid="12">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12">
                                            <p:txEl>
                                              <p:pRg st="9" end="9"/>
                                            </p:txEl>
                                          </p:spTgt>
                                        </p:tgtEl>
                                        <p:attrNameLst>
                                          <p:attrName>style.visibility</p:attrName>
                                        </p:attrNameLst>
                                      </p:cBhvr>
                                      <p:to>
                                        <p:strVal val="visible"/>
                                      </p:to>
                                    </p:set>
                                    <p:animEffect transition="in" filter="dissolve">
                                      <p:cBhvr>
                                        <p:cTn id="55" dur="500"/>
                                        <p:tgtEl>
                                          <p:spTgt spid="12">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12">
                                            <p:txEl>
                                              <p:pRg st="10" end="10"/>
                                            </p:txEl>
                                          </p:spTgt>
                                        </p:tgtEl>
                                        <p:attrNameLst>
                                          <p:attrName>style.visibility</p:attrName>
                                        </p:attrNameLst>
                                      </p:cBhvr>
                                      <p:to>
                                        <p:strVal val="visible"/>
                                      </p:to>
                                    </p:set>
                                    <p:animEffect transition="in" filter="dissolve">
                                      <p:cBhvr>
                                        <p:cTn id="60" dur="500"/>
                                        <p:tgtEl>
                                          <p:spTgt spid="12">
                                            <p:txEl>
                                              <p:pRg st="10" end="1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nodeType="clickEffect">
                                  <p:stCondLst>
                                    <p:cond delay="0"/>
                                  </p:stCondLst>
                                  <p:childTnLst>
                                    <p:set>
                                      <p:cBhvr>
                                        <p:cTn id="64" dur="1" fill="hold">
                                          <p:stCondLst>
                                            <p:cond delay="0"/>
                                          </p:stCondLst>
                                        </p:cTn>
                                        <p:tgtEl>
                                          <p:spTgt spid="7">
                                            <p:txEl>
                                              <p:pRg st="0" end="0"/>
                                            </p:txEl>
                                          </p:spTgt>
                                        </p:tgtEl>
                                        <p:attrNameLst>
                                          <p:attrName>style.visibility</p:attrName>
                                        </p:attrNameLst>
                                      </p:cBhvr>
                                      <p:to>
                                        <p:strVal val="visible"/>
                                      </p:to>
                                    </p:set>
                                    <p:animEffect transition="in" filter="dissolve">
                                      <p:cBhvr>
                                        <p:cTn id="65"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Array Dimensions</a:t>
            </a:r>
            <a:endParaRPr lang="en-US" b="1" dirty="0"/>
          </a:p>
        </p:txBody>
      </p:sp>
      <p:sp>
        <p:nvSpPr>
          <p:cNvPr id="7" name="TextBox 6"/>
          <p:cNvSpPr txBox="1"/>
          <p:nvPr/>
        </p:nvSpPr>
        <p:spPr>
          <a:xfrm>
            <a:off x="483325" y="1149531"/>
            <a:ext cx="7429751" cy="461665"/>
          </a:xfrm>
          <a:prstGeom prst="rect">
            <a:avLst/>
          </a:prstGeom>
          <a:noFill/>
        </p:spPr>
        <p:txBody>
          <a:bodyPr wrap="square" rtlCol="0">
            <a:spAutoFit/>
          </a:bodyPr>
          <a:lstStyle/>
          <a:p>
            <a:r>
              <a:rPr lang="en-US" b="1" dirty="0" smtClean="0">
                <a:latin typeface="APL Terminal" pitchFamily="50" charset="0"/>
              </a:rPr>
              <a:t>How many columns are there in matrix M?</a:t>
            </a:r>
            <a:endParaRPr lang="en-US" b="1" dirty="0">
              <a:latin typeface="APL Terminal" pitchFamily="50" charset="0"/>
            </a:endParaRPr>
          </a:p>
        </p:txBody>
      </p:sp>
      <p:sp>
        <p:nvSpPr>
          <p:cNvPr id="4" name="TextBox 3"/>
          <p:cNvSpPr txBox="1"/>
          <p:nvPr/>
        </p:nvSpPr>
        <p:spPr>
          <a:xfrm>
            <a:off x="1910861" y="1664677"/>
            <a:ext cx="4876800" cy="461665"/>
          </a:xfrm>
          <a:prstGeom prst="rect">
            <a:avLst/>
          </a:prstGeom>
          <a:noFill/>
        </p:spPr>
        <p:txBody>
          <a:bodyPr wrap="square" rtlCol="0">
            <a:spAutoFit/>
          </a:bodyPr>
          <a:lstStyle/>
          <a:p>
            <a:r>
              <a:rPr lang="en-US" b="1" dirty="0" smtClean="0">
                <a:latin typeface="APL Terminal" pitchFamily="50" charset="0"/>
              </a:rPr>
              <a:t>should be coded as Ú1þ³M</a:t>
            </a:r>
            <a:endParaRPr lang="en-US" b="1" dirty="0">
              <a:latin typeface="APL Terminal" pitchFamily="50" charset="0"/>
            </a:endParaRPr>
          </a:p>
        </p:txBody>
      </p:sp>
      <p:sp>
        <p:nvSpPr>
          <p:cNvPr id="5" name="TextBox 4"/>
          <p:cNvSpPr txBox="1"/>
          <p:nvPr/>
        </p:nvSpPr>
        <p:spPr>
          <a:xfrm>
            <a:off x="492371" y="1664677"/>
            <a:ext cx="1418492" cy="457200"/>
          </a:xfrm>
          <a:prstGeom prst="rect">
            <a:avLst/>
          </a:prstGeom>
          <a:noFill/>
        </p:spPr>
        <p:txBody>
          <a:bodyPr wrap="square" rtlCol="0">
            <a:spAutoFit/>
          </a:bodyPr>
          <a:lstStyle/>
          <a:p>
            <a:r>
              <a:rPr lang="en-US" b="1" dirty="0" smtClean="0">
                <a:solidFill>
                  <a:srgbClr val="FF0000"/>
                </a:solidFill>
                <a:latin typeface="APL Terminal" pitchFamily="50" charset="0"/>
              </a:rPr>
              <a:t>³M[1;]</a:t>
            </a:r>
            <a:endParaRPr lang="en-US" b="1" dirty="0">
              <a:solidFill>
                <a:srgbClr val="FF0000"/>
              </a:solidFill>
            </a:endParaRPr>
          </a:p>
        </p:txBody>
      </p:sp>
      <p:sp>
        <p:nvSpPr>
          <p:cNvPr id="6" name="TextBox 5"/>
          <p:cNvSpPr txBox="1"/>
          <p:nvPr/>
        </p:nvSpPr>
        <p:spPr>
          <a:xfrm>
            <a:off x="541941" y="2509408"/>
            <a:ext cx="7019443" cy="461665"/>
          </a:xfrm>
          <a:prstGeom prst="rect">
            <a:avLst/>
          </a:prstGeom>
          <a:noFill/>
        </p:spPr>
        <p:txBody>
          <a:bodyPr wrap="square" rtlCol="0">
            <a:spAutoFit/>
          </a:bodyPr>
          <a:lstStyle/>
          <a:p>
            <a:r>
              <a:rPr lang="en-US" b="1" dirty="0" smtClean="0">
                <a:latin typeface="APL Terminal" pitchFamily="50" charset="0"/>
              </a:rPr>
              <a:t>How many rows are there in matrix M?</a:t>
            </a:r>
            <a:endParaRPr lang="en-US" b="1" dirty="0">
              <a:latin typeface="APL Terminal" pitchFamily="50" charset="0"/>
            </a:endParaRPr>
          </a:p>
        </p:txBody>
      </p:sp>
      <p:sp>
        <p:nvSpPr>
          <p:cNvPr id="8" name="TextBox 7"/>
          <p:cNvSpPr txBox="1"/>
          <p:nvPr/>
        </p:nvSpPr>
        <p:spPr>
          <a:xfrm>
            <a:off x="562710" y="3012831"/>
            <a:ext cx="1418492" cy="457200"/>
          </a:xfrm>
          <a:prstGeom prst="rect">
            <a:avLst/>
          </a:prstGeom>
          <a:noFill/>
        </p:spPr>
        <p:txBody>
          <a:bodyPr wrap="square" rtlCol="0">
            <a:spAutoFit/>
          </a:bodyPr>
          <a:lstStyle/>
          <a:p>
            <a:r>
              <a:rPr lang="en-US" b="1" dirty="0" smtClean="0">
                <a:solidFill>
                  <a:srgbClr val="FF0000"/>
                </a:solidFill>
                <a:latin typeface="APL Terminal" pitchFamily="50" charset="0"/>
              </a:rPr>
              <a:t>³M[;1]</a:t>
            </a:r>
            <a:endParaRPr lang="en-US" b="1" dirty="0">
              <a:solidFill>
                <a:srgbClr val="FF0000"/>
              </a:solidFill>
            </a:endParaRPr>
          </a:p>
        </p:txBody>
      </p:sp>
      <p:sp>
        <p:nvSpPr>
          <p:cNvPr id="9" name="TextBox 8"/>
          <p:cNvSpPr txBox="1"/>
          <p:nvPr/>
        </p:nvSpPr>
        <p:spPr>
          <a:xfrm>
            <a:off x="1934308" y="3024554"/>
            <a:ext cx="4876800" cy="461665"/>
          </a:xfrm>
          <a:prstGeom prst="rect">
            <a:avLst/>
          </a:prstGeom>
          <a:noFill/>
        </p:spPr>
        <p:txBody>
          <a:bodyPr wrap="square" rtlCol="0">
            <a:spAutoFit/>
          </a:bodyPr>
          <a:lstStyle/>
          <a:p>
            <a:r>
              <a:rPr lang="en-US" b="1" dirty="0" smtClean="0">
                <a:latin typeface="APL Terminal" pitchFamily="50" charset="0"/>
              </a:rPr>
              <a:t>should be coded as 1þ³M</a:t>
            </a:r>
            <a:endParaRPr lang="en-US" b="1" dirty="0">
              <a:latin typeface="APL Terminal" pitchFamily="50" charset="0"/>
            </a:endParaRPr>
          </a:p>
        </p:txBody>
      </p:sp>
      <p:sp>
        <p:nvSpPr>
          <p:cNvPr id="10" name="TextBox 9"/>
          <p:cNvSpPr txBox="1"/>
          <p:nvPr/>
        </p:nvSpPr>
        <p:spPr>
          <a:xfrm>
            <a:off x="530218" y="3904454"/>
            <a:ext cx="7816613" cy="830997"/>
          </a:xfrm>
          <a:prstGeom prst="rect">
            <a:avLst/>
          </a:prstGeom>
          <a:noFill/>
        </p:spPr>
        <p:txBody>
          <a:bodyPr wrap="square" rtlCol="0">
            <a:spAutoFit/>
          </a:bodyPr>
          <a:lstStyle/>
          <a:p>
            <a:r>
              <a:rPr lang="en-US" b="1" dirty="0" smtClean="0">
                <a:latin typeface="APL Terminal" pitchFamily="50" charset="0"/>
              </a:rPr>
              <a:t>How many planes and columns are there in the 3-dimensional array A?</a:t>
            </a:r>
            <a:endParaRPr lang="en-US" b="1" dirty="0">
              <a:latin typeface="APL Terminal" pitchFamily="50" charset="0"/>
            </a:endParaRPr>
          </a:p>
        </p:txBody>
      </p:sp>
      <p:sp>
        <p:nvSpPr>
          <p:cNvPr id="11" name="TextBox 10"/>
          <p:cNvSpPr txBox="1"/>
          <p:nvPr/>
        </p:nvSpPr>
        <p:spPr>
          <a:xfrm>
            <a:off x="2016371" y="4759569"/>
            <a:ext cx="5603630" cy="461665"/>
          </a:xfrm>
          <a:prstGeom prst="rect">
            <a:avLst/>
          </a:prstGeom>
          <a:noFill/>
        </p:spPr>
        <p:txBody>
          <a:bodyPr wrap="square" rtlCol="0">
            <a:spAutoFit/>
          </a:bodyPr>
          <a:lstStyle/>
          <a:p>
            <a:r>
              <a:rPr lang="en-US" b="1" dirty="0" smtClean="0">
                <a:latin typeface="APL Terminal" pitchFamily="50" charset="0"/>
              </a:rPr>
              <a:t>should be coded as (³A)[1 3]</a:t>
            </a:r>
            <a:endParaRPr lang="en-US" b="1" dirty="0"/>
          </a:p>
        </p:txBody>
      </p:sp>
      <p:sp>
        <p:nvSpPr>
          <p:cNvPr id="12" name="TextBox 11"/>
          <p:cNvSpPr txBox="1"/>
          <p:nvPr/>
        </p:nvSpPr>
        <p:spPr>
          <a:xfrm>
            <a:off x="539262" y="4759569"/>
            <a:ext cx="1629507" cy="461665"/>
          </a:xfrm>
          <a:prstGeom prst="rect">
            <a:avLst/>
          </a:prstGeom>
          <a:noFill/>
        </p:spPr>
        <p:txBody>
          <a:bodyPr wrap="square" rtlCol="0">
            <a:spAutoFit/>
          </a:bodyPr>
          <a:lstStyle/>
          <a:p>
            <a:r>
              <a:rPr lang="en-US" b="1" dirty="0" smtClean="0">
                <a:solidFill>
                  <a:srgbClr val="FF0000"/>
                </a:solidFill>
                <a:latin typeface="APL Terminal" pitchFamily="50" charset="0"/>
              </a:rPr>
              <a:t>³A[;1;]</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dissolv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dissolv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dissolv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ssolve">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6" grpId="0"/>
      <p:bldP spid="8" grpId="0"/>
      <p:bldP spid="9" grpId="0"/>
      <p:bldP spid="10" grpId="0"/>
      <p:bldP spid="11"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Conclusion</a:t>
            </a:r>
            <a:endParaRPr lang="en-US" b="1" dirty="0"/>
          </a:p>
        </p:txBody>
      </p:sp>
      <p:sp>
        <p:nvSpPr>
          <p:cNvPr id="7" name="TextBox 6"/>
          <p:cNvSpPr txBox="1"/>
          <p:nvPr/>
        </p:nvSpPr>
        <p:spPr>
          <a:xfrm>
            <a:off x="483326" y="1149531"/>
            <a:ext cx="8242663" cy="4154984"/>
          </a:xfrm>
          <a:prstGeom prst="rect">
            <a:avLst/>
          </a:prstGeom>
          <a:noFill/>
        </p:spPr>
        <p:txBody>
          <a:bodyPr wrap="square" rtlCol="0">
            <a:spAutoFit/>
          </a:bodyPr>
          <a:lstStyle/>
          <a:p>
            <a:r>
              <a:rPr lang="en-US" dirty="0" smtClean="0"/>
              <a:t>When you perform your data selection on a large matrix using carefully constructed progressive indexing instead of a simple APL one-liner Boolean logic, the run time can be reduced significantly. If the data to be progressively indexed are arranged in rows instead of in columns, the run time can be reduced even more. </a:t>
            </a:r>
          </a:p>
          <a:p>
            <a:r>
              <a:rPr lang="en-US" dirty="0" smtClean="0"/>
              <a:t> </a:t>
            </a:r>
          </a:p>
          <a:p>
            <a:r>
              <a:rPr lang="en-US" dirty="0" smtClean="0"/>
              <a:t>In optimizing matrix indexing, we need to pay special attention to the ones that are in the innermost loop of a function. Optimizing the matrix indexing deep inside an intensive loop would give you the maximum benefits.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checkerboard(across)">
                                      <p:cBhvr>
                                        <p:cTn id="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Indexing Optimization Techniques</a:t>
            </a:r>
            <a:endParaRPr lang="en-US" b="1" dirty="0"/>
          </a:p>
        </p:txBody>
      </p:sp>
      <p:sp>
        <p:nvSpPr>
          <p:cNvPr id="10" name="TextBox 9"/>
          <p:cNvSpPr txBox="1"/>
          <p:nvPr/>
        </p:nvSpPr>
        <p:spPr>
          <a:xfrm>
            <a:off x="316523" y="879231"/>
            <a:ext cx="8546123" cy="2308324"/>
          </a:xfrm>
          <a:prstGeom prst="rect">
            <a:avLst/>
          </a:prstGeom>
          <a:noFill/>
        </p:spPr>
        <p:txBody>
          <a:bodyPr wrap="square" rtlCol="0">
            <a:spAutoFit/>
          </a:bodyPr>
          <a:lstStyle/>
          <a:p>
            <a:r>
              <a:rPr lang="en-US" dirty="0" smtClean="0"/>
              <a:t>The major topics to be discussed are:</a:t>
            </a:r>
          </a:p>
          <a:p>
            <a:endParaRPr lang="en-US" dirty="0" smtClean="0"/>
          </a:p>
          <a:p>
            <a:pPr marL="457200" indent="-457200"/>
            <a:r>
              <a:rPr lang="en-US" dirty="0" smtClean="0"/>
              <a:t>Matrix Column Data Fragmentation</a:t>
            </a:r>
          </a:p>
          <a:p>
            <a:pPr marL="457200" indent="-457200"/>
            <a:r>
              <a:rPr lang="en-US" dirty="0" smtClean="0"/>
              <a:t>Progressive Indexing</a:t>
            </a:r>
          </a:p>
          <a:p>
            <a:pPr marL="457200" indent="-457200"/>
            <a:r>
              <a:rPr lang="en-US" dirty="0" smtClean="0"/>
              <a:t>Index Manipulation</a:t>
            </a:r>
          </a:p>
          <a:p>
            <a:pPr marL="457200" indent="-457200"/>
            <a:r>
              <a:rPr lang="en-US" dirty="0" smtClean="0"/>
              <a:t>Grade Up and Grade Down Indices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err="1" smtClean="0"/>
              <a:t>Multidimenstional</a:t>
            </a:r>
            <a:r>
              <a:rPr lang="en-US" b="1" dirty="0" smtClean="0"/>
              <a:t> Array Storage</a:t>
            </a:r>
            <a:endParaRPr lang="en-US" b="1" dirty="0"/>
          </a:p>
        </p:txBody>
      </p:sp>
      <p:sp>
        <p:nvSpPr>
          <p:cNvPr id="10" name="TextBox 9"/>
          <p:cNvSpPr txBox="1"/>
          <p:nvPr/>
        </p:nvSpPr>
        <p:spPr>
          <a:xfrm>
            <a:off x="316523" y="879231"/>
            <a:ext cx="8650195" cy="3785652"/>
          </a:xfrm>
          <a:prstGeom prst="rect">
            <a:avLst/>
          </a:prstGeom>
          <a:noFill/>
        </p:spPr>
        <p:txBody>
          <a:bodyPr wrap="square" rtlCol="0">
            <a:spAutoFit/>
          </a:bodyPr>
          <a:lstStyle/>
          <a:p>
            <a:r>
              <a:rPr lang="en-US" dirty="0" smtClean="0"/>
              <a:t> According </a:t>
            </a:r>
            <a:r>
              <a:rPr lang="en-US" dirty="0" smtClean="0"/>
              <a:t>to Wikipedia</a:t>
            </a:r>
            <a:r>
              <a:rPr lang="en-US" dirty="0" smtClean="0"/>
              <a:t>,</a:t>
            </a:r>
          </a:p>
          <a:p>
            <a:endParaRPr lang="en-US" dirty="0" smtClean="0"/>
          </a:p>
          <a:p>
            <a:r>
              <a:rPr lang="en-US" dirty="0" smtClean="0"/>
              <a:t>“</a:t>
            </a:r>
            <a:r>
              <a:rPr lang="en-US" dirty="0" smtClean="0"/>
              <a:t>For storing multidimensional arrays in linear memory</a:t>
            </a:r>
            <a:r>
              <a:rPr lang="en-US" dirty="0" smtClean="0"/>
              <a:t>,</a:t>
            </a:r>
          </a:p>
          <a:p>
            <a:r>
              <a:rPr lang="en-US" dirty="0" smtClean="0"/>
              <a:t> </a:t>
            </a:r>
            <a:r>
              <a:rPr lang="en-US" dirty="0" smtClean="0"/>
              <a:t>row-major order is used in C</a:t>
            </a:r>
            <a:r>
              <a:rPr lang="en-US" dirty="0" smtClean="0"/>
              <a:t>;</a:t>
            </a:r>
          </a:p>
          <a:p>
            <a:r>
              <a:rPr lang="en-US" dirty="0" smtClean="0"/>
              <a:t> column-major </a:t>
            </a:r>
            <a:r>
              <a:rPr lang="en-US" dirty="0" smtClean="0"/>
              <a:t>order is used in Fortran and MATLAB</a:t>
            </a:r>
            <a:r>
              <a:rPr lang="en-US" dirty="0" smtClean="0"/>
              <a:t>.”</a:t>
            </a:r>
          </a:p>
          <a:p>
            <a:endParaRPr lang="en-US" dirty="0" smtClean="0"/>
          </a:p>
          <a:p>
            <a:r>
              <a:rPr lang="en-US" dirty="0" smtClean="0"/>
              <a:t> We notice that APL also stores array items in row-major order.</a:t>
            </a:r>
          </a:p>
          <a:p>
            <a:endParaRPr lang="en-US" dirty="0" smtClean="0"/>
          </a:p>
          <a:p>
            <a:r>
              <a:rPr lang="en-US" dirty="0" smtClean="0"/>
              <a:t> </a:t>
            </a:r>
            <a:endParaRPr lang="en-US" dirty="0" smtClean="0"/>
          </a:p>
          <a:p>
            <a:r>
              <a:rPr lang="en-US"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73741" y="3155576"/>
            <a:ext cx="7951693" cy="461665"/>
          </a:xfrm>
          <a:prstGeom prst="rect">
            <a:avLst/>
          </a:prstGeom>
          <a:noFill/>
        </p:spPr>
        <p:txBody>
          <a:bodyPr wrap="square" rtlCol="0">
            <a:spAutoFit/>
          </a:bodyPr>
          <a:lstStyle/>
          <a:p>
            <a:endParaRPr lang="en-US" dirty="0">
              <a:latin typeface="APL Terminal" pitchFamily="50" charset="0"/>
            </a:endParaRPr>
          </a:p>
        </p:txBody>
      </p:sp>
      <p:sp>
        <p:nvSpPr>
          <p:cNvPr id="8" name="Title 7"/>
          <p:cNvSpPr>
            <a:spLocks noGrp="1"/>
          </p:cNvSpPr>
          <p:nvPr>
            <p:ph type="title"/>
          </p:nvPr>
        </p:nvSpPr>
        <p:spPr/>
        <p:txBody>
          <a:bodyPr/>
          <a:lstStyle/>
          <a:p>
            <a:pPr algn="ctr"/>
            <a:r>
              <a:rPr lang="en-US" b="1" dirty="0" smtClean="0"/>
              <a:t>Matrix Column Data Fragmentation</a:t>
            </a:r>
            <a:endParaRPr lang="en-US" b="1" dirty="0"/>
          </a:p>
        </p:txBody>
      </p:sp>
      <p:graphicFrame>
        <p:nvGraphicFramePr>
          <p:cNvPr id="20" name="Table 19"/>
          <p:cNvGraphicFramePr>
            <a:graphicFrameLocks noGrp="1"/>
          </p:cNvGraphicFramePr>
          <p:nvPr/>
        </p:nvGraphicFramePr>
        <p:xfrm>
          <a:off x="3162456" y="1542144"/>
          <a:ext cx="2273560" cy="1463040"/>
        </p:xfrm>
        <a:graphic>
          <a:graphicData uri="http://schemas.openxmlformats.org/drawingml/2006/table">
            <a:tbl>
              <a:tblPr firstRow="1" bandRow="1">
                <a:tableStyleId>{8A107856-5554-42FB-B03E-39F5DBC370BA}</a:tableStyleId>
              </a:tblPr>
              <a:tblGrid>
                <a:gridCol w="568390"/>
                <a:gridCol w="568390"/>
                <a:gridCol w="568390"/>
                <a:gridCol w="568390"/>
              </a:tblGrid>
              <a:tr h="0">
                <a:tc>
                  <a:txBody>
                    <a:bodyPr/>
                    <a:lstStyle/>
                    <a:p>
                      <a:r>
                        <a:rPr lang="en-US" dirty="0" smtClean="0">
                          <a:solidFill>
                            <a:schemeClr val="tx2"/>
                          </a:solidFill>
                        </a:rPr>
                        <a:t>1;1</a:t>
                      </a:r>
                      <a:endParaRPr lang="en-US" dirty="0">
                        <a:solidFill>
                          <a:schemeClr val="tx2"/>
                        </a:solidFill>
                      </a:endParaRPr>
                    </a:p>
                  </a:txBody>
                  <a:tcPr/>
                </a:tc>
                <a:tc>
                  <a:txBody>
                    <a:bodyPr/>
                    <a:lstStyle/>
                    <a:p>
                      <a:r>
                        <a:rPr lang="en-US" dirty="0" smtClean="0">
                          <a:solidFill>
                            <a:schemeClr val="tx2"/>
                          </a:solidFill>
                        </a:rPr>
                        <a:t>1;2</a:t>
                      </a:r>
                      <a:endParaRPr lang="en-US" dirty="0">
                        <a:solidFill>
                          <a:schemeClr val="tx2"/>
                        </a:solidFill>
                      </a:endParaRPr>
                    </a:p>
                  </a:txBody>
                  <a:tcPr/>
                </a:tc>
                <a:tc>
                  <a:txBody>
                    <a:bodyPr/>
                    <a:lstStyle/>
                    <a:p>
                      <a:r>
                        <a:rPr lang="en-US" dirty="0" smtClean="0">
                          <a:solidFill>
                            <a:schemeClr val="tx2"/>
                          </a:solidFill>
                        </a:rPr>
                        <a:t>1;3</a:t>
                      </a:r>
                      <a:endParaRPr lang="en-US" dirty="0">
                        <a:solidFill>
                          <a:schemeClr val="tx2"/>
                        </a:solidFill>
                      </a:endParaRPr>
                    </a:p>
                  </a:txBody>
                  <a:tcPr/>
                </a:tc>
                <a:tc>
                  <a:txBody>
                    <a:bodyPr/>
                    <a:lstStyle/>
                    <a:p>
                      <a:r>
                        <a:rPr lang="en-US" dirty="0" smtClean="0">
                          <a:solidFill>
                            <a:schemeClr val="tx2"/>
                          </a:solidFill>
                        </a:rPr>
                        <a:t>1;4</a:t>
                      </a:r>
                      <a:endParaRPr lang="en-US" dirty="0">
                        <a:solidFill>
                          <a:schemeClr val="tx2"/>
                        </a:solidFill>
                      </a:endParaRPr>
                    </a:p>
                  </a:txBody>
                  <a:tcPr/>
                </a:tc>
              </a:tr>
              <a:tr h="304464">
                <a:tc>
                  <a:txBody>
                    <a:bodyPr/>
                    <a:lstStyle/>
                    <a:p>
                      <a:r>
                        <a:rPr lang="en-US" b="1" dirty="0" smtClean="0">
                          <a:solidFill>
                            <a:schemeClr val="tx2"/>
                          </a:solidFill>
                        </a:rPr>
                        <a:t>2;1</a:t>
                      </a:r>
                      <a:endParaRPr lang="en-US" b="1" dirty="0">
                        <a:solidFill>
                          <a:schemeClr val="tx2"/>
                        </a:solidFill>
                      </a:endParaRPr>
                    </a:p>
                  </a:txBody>
                  <a:tcPr/>
                </a:tc>
                <a:tc>
                  <a:txBody>
                    <a:bodyPr/>
                    <a:lstStyle/>
                    <a:p>
                      <a:r>
                        <a:rPr lang="en-US" b="1" dirty="0" smtClean="0">
                          <a:solidFill>
                            <a:schemeClr val="tx2"/>
                          </a:solidFill>
                        </a:rPr>
                        <a:t>2;2</a:t>
                      </a:r>
                      <a:endParaRPr lang="en-US" b="1" dirty="0">
                        <a:solidFill>
                          <a:schemeClr val="tx2"/>
                        </a:solidFill>
                      </a:endParaRPr>
                    </a:p>
                  </a:txBody>
                  <a:tcPr/>
                </a:tc>
                <a:tc>
                  <a:txBody>
                    <a:bodyPr/>
                    <a:lstStyle/>
                    <a:p>
                      <a:r>
                        <a:rPr lang="en-US" b="1" dirty="0" smtClean="0">
                          <a:solidFill>
                            <a:schemeClr val="tx2"/>
                          </a:solidFill>
                        </a:rPr>
                        <a:t>2;3</a:t>
                      </a:r>
                      <a:endParaRPr lang="en-US" b="1" dirty="0">
                        <a:solidFill>
                          <a:schemeClr val="tx2"/>
                        </a:solidFill>
                      </a:endParaRPr>
                    </a:p>
                  </a:txBody>
                  <a:tcPr/>
                </a:tc>
                <a:tc>
                  <a:txBody>
                    <a:bodyPr/>
                    <a:lstStyle/>
                    <a:p>
                      <a:r>
                        <a:rPr lang="en-US" b="1" dirty="0" smtClean="0">
                          <a:solidFill>
                            <a:schemeClr val="tx2"/>
                          </a:solidFill>
                        </a:rPr>
                        <a:t>2;4</a:t>
                      </a:r>
                      <a:endParaRPr lang="en-US" b="1" dirty="0">
                        <a:solidFill>
                          <a:schemeClr val="tx2"/>
                        </a:solidFill>
                      </a:endParaRPr>
                    </a:p>
                  </a:txBody>
                  <a:tcPr/>
                </a:tc>
              </a:tr>
              <a:tr h="356716">
                <a:tc>
                  <a:txBody>
                    <a:bodyPr/>
                    <a:lstStyle/>
                    <a:p>
                      <a:r>
                        <a:rPr lang="en-US" b="1" dirty="0" smtClean="0">
                          <a:solidFill>
                            <a:schemeClr val="tx2"/>
                          </a:solidFill>
                        </a:rPr>
                        <a:t>3;1</a:t>
                      </a:r>
                      <a:endParaRPr lang="en-US" b="1" dirty="0">
                        <a:solidFill>
                          <a:schemeClr val="tx2"/>
                        </a:solidFill>
                      </a:endParaRPr>
                    </a:p>
                  </a:txBody>
                  <a:tcPr/>
                </a:tc>
                <a:tc>
                  <a:txBody>
                    <a:bodyPr/>
                    <a:lstStyle/>
                    <a:p>
                      <a:r>
                        <a:rPr lang="en-US" b="1" dirty="0" smtClean="0">
                          <a:solidFill>
                            <a:schemeClr val="tx2"/>
                          </a:solidFill>
                        </a:rPr>
                        <a:t>3;2</a:t>
                      </a:r>
                      <a:endParaRPr lang="en-US" b="1" dirty="0">
                        <a:solidFill>
                          <a:schemeClr val="tx2"/>
                        </a:solidFill>
                      </a:endParaRPr>
                    </a:p>
                  </a:txBody>
                  <a:tcPr/>
                </a:tc>
                <a:tc>
                  <a:txBody>
                    <a:bodyPr/>
                    <a:lstStyle/>
                    <a:p>
                      <a:r>
                        <a:rPr lang="en-US" b="1" dirty="0" smtClean="0">
                          <a:solidFill>
                            <a:schemeClr val="tx2"/>
                          </a:solidFill>
                        </a:rPr>
                        <a:t>3;3</a:t>
                      </a:r>
                      <a:endParaRPr lang="en-US" b="1" dirty="0">
                        <a:solidFill>
                          <a:schemeClr val="tx2"/>
                        </a:solidFill>
                      </a:endParaRPr>
                    </a:p>
                  </a:txBody>
                  <a:tcPr/>
                </a:tc>
                <a:tc>
                  <a:txBody>
                    <a:bodyPr/>
                    <a:lstStyle/>
                    <a:p>
                      <a:r>
                        <a:rPr lang="en-US" b="1" dirty="0" smtClean="0">
                          <a:solidFill>
                            <a:schemeClr val="tx2"/>
                          </a:solidFill>
                        </a:rPr>
                        <a:t>3;4</a:t>
                      </a:r>
                      <a:endParaRPr lang="en-US" b="1" dirty="0">
                        <a:solidFill>
                          <a:schemeClr val="tx2"/>
                        </a:solidFill>
                      </a:endParaRPr>
                    </a:p>
                  </a:txBody>
                  <a:tcPr/>
                </a:tc>
              </a:tr>
              <a:tr h="304463">
                <a:tc>
                  <a:txBody>
                    <a:bodyPr/>
                    <a:lstStyle/>
                    <a:p>
                      <a:r>
                        <a:rPr lang="en-US" b="1" dirty="0" smtClean="0">
                          <a:solidFill>
                            <a:schemeClr val="tx2"/>
                          </a:solidFill>
                        </a:rPr>
                        <a:t>4;1</a:t>
                      </a:r>
                      <a:endParaRPr lang="en-US" b="1" dirty="0">
                        <a:solidFill>
                          <a:schemeClr val="tx2"/>
                        </a:solidFill>
                      </a:endParaRPr>
                    </a:p>
                  </a:txBody>
                  <a:tcPr/>
                </a:tc>
                <a:tc>
                  <a:txBody>
                    <a:bodyPr/>
                    <a:lstStyle/>
                    <a:p>
                      <a:r>
                        <a:rPr lang="en-US" b="1" dirty="0" smtClean="0">
                          <a:solidFill>
                            <a:schemeClr val="tx2"/>
                          </a:solidFill>
                        </a:rPr>
                        <a:t>4;2</a:t>
                      </a:r>
                      <a:endParaRPr lang="en-US" b="1" dirty="0">
                        <a:solidFill>
                          <a:schemeClr val="tx2"/>
                        </a:solidFill>
                      </a:endParaRPr>
                    </a:p>
                  </a:txBody>
                  <a:tcPr/>
                </a:tc>
                <a:tc>
                  <a:txBody>
                    <a:bodyPr/>
                    <a:lstStyle/>
                    <a:p>
                      <a:r>
                        <a:rPr lang="en-US" b="1" dirty="0" smtClean="0">
                          <a:solidFill>
                            <a:schemeClr val="tx2"/>
                          </a:solidFill>
                        </a:rPr>
                        <a:t>4;3</a:t>
                      </a:r>
                      <a:endParaRPr lang="en-US" b="1" dirty="0">
                        <a:solidFill>
                          <a:schemeClr val="tx2"/>
                        </a:solidFill>
                      </a:endParaRPr>
                    </a:p>
                  </a:txBody>
                  <a:tcPr/>
                </a:tc>
                <a:tc>
                  <a:txBody>
                    <a:bodyPr/>
                    <a:lstStyle/>
                    <a:p>
                      <a:r>
                        <a:rPr lang="en-US" b="1" dirty="0" smtClean="0">
                          <a:solidFill>
                            <a:schemeClr val="tx2"/>
                          </a:solidFill>
                        </a:rPr>
                        <a:t>4;4</a:t>
                      </a:r>
                      <a:endParaRPr lang="en-US" b="1" dirty="0">
                        <a:solidFill>
                          <a:schemeClr val="tx2"/>
                        </a:solidFill>
                      </a:endParaRPr>
                    </a:p>
                  </a:txBody>
                  <a:tcPr/>
                </a:tc>
              </a:tr>
            </a:tbl>
          </a:graphicData>
        </a:graphic>
      </p:graphicFrame>
      <p:graphicFrame>
        <p:nvGraphicFramePr>
          <p:cNvPr id="21" name="Table 20"/>
          <p:cNvGraphicFramePr>
            <a:graphicFrameLocks noGrp="1"/>
          </p:cNvGraphicFramePr>
          <p:nvPr/>
        </p:nvGraphicFramePr>
        <p:xfrm>
          <a:off x="152400" y="4145423"/>
          <a:ext cx="8826768" cy="379684"/>
        </p:xfrm>
        <a:graphic>
          <a:graphicData uri="http://schemas.openxmlformats.org/drawingml/2006/table">
            <a:tbl>
              <a:tblPr firstRow="1" bandRow="1">
                <a:tableStyleId>{8A107856-5554-42FB-B03E-39F5DBC370BA}</a:tableStyleId>
              </a:tblPr>
              <a:tblGrid>
                <a:gridCol w="551673"/>
                <a:gridCol w="551673"/>
                <a:gridCol w="551673"/>
                <a:gridCol w="551673"/>
                <a:gridCol w="551673"/>
                <a:gridCol w="551673"/>
                <a:gridCol w="551673"/>
                <a:gridCol w="551673"/>
                <a:gridCol w="551673"/>
                <a:gridCol w="551673"/>
                <a:gridCol w="551673"/>
                <a:gridCol w="551673"/>
                <a:gridCol w="551673"/>
                <a:gridCol w="551673"/>
                <a:gridCol w="551673"/>
                <a:gridCol w="551673"/>
              </a:tblGrid>
              <a:tr h="37968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graphicFrame>
        <p:nvGraphicFramePr>
          <p:cNvPr id="22" name="Table 21"/>
          <p:cNvGraphicFramePr>
            <a:graphicFrameLocks noGrp="1"/>
          </p:cNvGraphicFramePr>
          <p:nvPr/>
        </p:nvGraphicFramePr>
        <p:xfrm>
          <a:off x="143067" y="5552233"/>
          <a:ext cx="8826768" cy="370840"/>
        </p:xfrm>
        <a:graphic>
          <a:graphicData uri="http://schemas.openxmlformats.org/drawingml/2006/table">
            <a:tbl>
              <a:tblPr firstRow="1" bandRow="1">
                <a:tableStyleId>{8A107856-5554-42FB-B03E-39F5DBC370BA}</a:tableStyleId>
              </a:tblPr>
              <a:tblGrid>
                <a:gridCol w="551673"/>
                <a:gridCol w="551673"/>
                <a:gridCol w="551673"/>
                <a:gridCol w="551673"/>
                <a:gridCol w="551673"/>
                <a:gridCol w="551673"/>
                <a:gridCol w="551673"/>
                <a:gridCol w="551673"/>
                <a:gridCol w="551673"/>
                <a:gridCol w="551673"/>
                <a:gridCol w="551673"/>
                <a:gridCol w="551673"/>
                <a:gridCol w="551673"/>
                <a:gridCol w="551673"/>
                <a:gridCol w="551673"/>
                <a:gridCol w="551673"/>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23" name="TextBox 22"/>
          <p:cNvSpPr txBox="1"/>
          <p:nvPr/>
        </p:nvSpPr>
        <p:spPr>
          <a:xfrm>
            <a:off x="140678" y="4166476"/>
            <a:ext cx="8826759" cy="369332"/>
          </a:xfrm>
          <a:prstGeom prst="rect">
            <a:avLst/>
          </a:prstGeom>
          <a:noFill/>
        </p:spPr>
        <p:txBody>
          <a:bodyPr wrap="square" rtlCol="0">
            <a:spAutoFit/>
          </a:bodyPr>
          <a:lstStyle/>
          <a:p>
            <a:r>
              <a:rPr lang="en-US" sz="1800" dirty="0" smtClean="0">
                <a:latin typeface="APL385 Unicode" pitchFamily="49" charset="0"/>
              </a:rPr>
              <a:t>1;1 1;2 1;3 1;4 2;1 2;2 2;3 2;4 </a:t>
            </a:r>
            <a:r>
              <a:rPr lang="en-US" sz="1800" b="1" dirty="0" smtClean="0">
                <a:solidFill>
                  <a:srgbClr val="FF0000"/>
                </a:solidFill>
                <a:latin typeface="APL385 Unicode" pitchFamily="49" charset="0"/>
              </a:rPr>
              <a:t>3;1 3;2 3;3 3;4 </a:t>
            </a:r>
            <a:r>
              <a:rPr lang="en-US" sz="1800" dirty="0" smtClean="0">
                <a:latin typeface="APL385 Unicode" pitchFamily="49" charset="0"/>
              </a:rPr>
              <a:t>4;1 4;2 4;3 4;4</a:t>
            </a:r>
            <a:endParaRPr lang="en-US" sz="1800" dirty="0">
              <a:latin typeface="APL385 Unicode" pitchFamily="49" charset="0"/>
            </a:endParaRPr>
          </a:p>
        </p:txBody>
      </p:sp>
      <p:sp>
        <p:nvSpPr>
          <p:cNvPr id="24" name="TextBox 23"/>
          <p:cNvSpPr txBox="1"/>
          <p:nvPr/>
        </p:nvSpPr>
        <p:spPr>
          <a:xfrm>
            <a:off x="140677" y="5580663"/>
            <a:ext cx="8826759" cy="369332"/>
          </a:xfrm>
          <a:prstGeom prst="rect">
            <a:avLst/>
          </a:prstGeom>
          <a:noFill/>
        </p:spPr>
        <p:txBody>
          <a:bodyPr wrap="square" rtlCol="0">
            <a:spAutoFit/>
          </a:bodyPr>
          <a:lstStyle/>
          <a:p>
            <a:r>
              <a:rPr lang="en-US" sz="1800" dirty="0" smtClean="0">
                <a:latin typeface="APL385 Unicode" pitchFamily="49" charset="0"/>
              </a:rPr>
              <a:t>1;1 1;2 </a:t>
            </a:r>
            <a:r>
              <a:rPr lang="en-US" sz="1800" b="1" dirty="0" smtClean="0">
                <a:solidFill>
                  <a:srgbClr val="FF0000"/>
                </a:solidFill>
                <a:latin typeface="APL385 Unicode" pitchFamily="49" charset="0"/>
              </a:rPr>
              <a:t>1;3</a:t>
            </a:r>
            <a:r>
              <a:rPr lang="en-US" sz="1800" dirty="0" smtClean="0">
                <a:latin typeface="APL385 Unicode" pitchFamily="49" charset="0"/>
              </a:rPr>
              <a:t> 1;4 2;1 2;2 </a:t>
            </a:r>
            <a:r>
              <a:rPr lang="en-US" sz="1800" b="1" dirty="0" smtClean="0">
                <a:solidFill>
                  <a:srgbClr val="FF0000"/>
                </a:solidFill>
                <a:latin typeface="APL385 Unicode" pitchFamily="49" charset="0"/>
              </a:rPr>
              <a:t>2;3</a:t>
            </a:r>
            <a:r>
              <a:rPr lang="en-US" sz="1800" dirty="0" smtClean="0">
                <a:latin typeface="APL385 Unicode" pitchFamily="49" charset="0"/>
              </a:rPr>
              <a:t> 2;4 3;1 3;2 </a:t>
            </a:r>
            <a:r>
              <a:rPr lang="en-US" sz="1800" b="1" dirty="0" smtClean="0">
                <a:solidFill>
                  <a:srgbClr val="FF0000"/>
                </a:solidFill>
                <a:latin typeface="APL385 Unicode" pitchFamily="49" charset="0"/>
              </a:rPr>
              <a:t>3;3</a:t>
            </a:r>
            <a:r>
              <a:rPr lang="en-US" sz="1800" dirty="0" smtClean="0">
                <a:latin typeface="APL385 Unicode" pitchFamily="49" charset="0"/>
              </a:rPr>
              <a:t> 3;4 4;1 4;2 </a:t>
            </a:r>
            <a:r>
              <a:rPr lang="en-US" sz="1800" b="1" dirty="0" smtClean="0">
                <a:solidFill>
                  <a:srgbClr val="FF0000"/>
                </a:solidFill>
                <a:latin typeface="APL385 Unicode" pitchFamily="49" charset="0"/>
              </a:rPr>
              <a:t>4;3</a:t>
            </a:r>
            <a:r>
              <a:rPr lang="en-US" sz="1800" dirty="0" smtClean="0">
                <a:latin typeface="APL385 Unicode" pitchFamily="49" charset="0"/>
              </a:rPr>
              <a:t> 4;4</a:t>
            </a:r>
            <a:endParaRPr lang="en-US" sz="1800" dirty="0">
              <a:latin typeface="APL385 Unicode" pitchFamily="49" charset="0"/>
            </a:endParaRPr>
          </a:p>
        </p:txBody>
      </p:sp>
      <p:sp>
        <p:nvSpPr>
          <p:cNvPr id="25" name="TextBox 24"/>
          <p:cNvSpPr txBox="1"/>
          <p:nvPr/>
        </p:nvSpPr>
        <p:spPr>
          <a:xfrm>
            <a:off x="3349690" y="3638938"/>
            <a:ext cx="2547257" cy="461665"/>
          </a:xfrm>
          <a:prstGeom prst="rect">
            <a:avLst/>
          </a:prstGeom>
          <a:noFill/>
        </p:spPr>
        <p:txBody>
          <a:bodyPr wrap="square" rtlCol="0">
            <a:spAutoFit/>
          </a:bodyPr>
          <a:lstStyle/>
          <a:p>
            <a:r>
              <a:rPr lang="en-US" b="1" dirty="0" smtClean="0">
                <a:solidFill>
                  <a:srgbClr val="FF0000"/>
                </a:solidFill>
                <a:latin typeface="APL385 Unicode" pitchFamily="49" charset="0"/>
              </a:rPr>
              <a:t>Matrix[3;]</a:t>
            </a:r>
            <a:endParaRPr lang="en-US" b="1" dirty="0">
              <a:solidFill>
                <a:srgbClr val="FF0000"/>
              </a:solidFill>
              <a:latin typeface="APL385 Unicode" pitchFamily="49" charset="0"/>
            </a:endParaRPr>
          </a:p>
        </p:txBody>
      </p:sp>
      <p:sp>
        <p:nvSpPr>
          <p:cNvPr id="26" name="TextBox 25"/>
          <p:cNvSpPr txBox="1"/>
          <p:nvPr/>
        </p:nvSpPr>
        <p:spPr>
          <a:xfrm>
            <a:off x="3399453" y="5041401"/>
            <a:ext cx="2547257" cy="461665"/>
          </a:xfrm>
          <a:prstGeom prst="rect">
            <a:avLst/>
          </a:prstGeom>
          <a:noFill/>
        </p:spPr>
        <p:txBody>
          <a:bodyPr wrap="square" rtlCol="0">
            <a:spAutoFit/>
          </a:bodyPr>
          <a:lstStyle/>
          <a:p>
            <a:r>
              <a:rPr lang="en-US" b="1" dirty="0" smtClean="0">
                <a:solidFill>
                  <a:srgbClr val="FF0000"/>
                </a:solidFill>
                <a:latin typeface="APL385 Unicode" pitchFamily="49" charset="0"/>
              </a:rPr>
              <a:t>Matrix[;3]</a:t>
            </a:r>
            <a:endParaRPr lang="en-US" b="1" dirty="0">
              <a:solidFill>
                <a:srgbClr val="FF0000"/>
              </a:solidFill>
              <a:latin typeface="APL385 Unicode" pitchFamily="49" charset="0"/>
            </a:endParaRPr>
          </a:p>
        </p:txBody>
      </p:sp>
      <p:sp>
        <p:nvSpPr>
          <p:cNvPr id="12" name="TextBox 11"/>
          <p:cNvSpPr txBox="1"/>
          <p:nvPr/>
        </p:nvSpPr>
        <p:spPr>
          <a:xfrm>
            <a:off x="3683726" y="966651"/>
            <a:ext cx="1449977" cy="461665"/>
          </a:xfrm>
          <a:prstGeom prst="rect">
            <a:avLst/>
          </a:prstGeom>
          <a:noFill/>
        </p:spPr>
        <p:txBody>
          <a:bodyPr wrap="square" rtlCol="0">
            <a:spAutoFit/>
          </a:bodyPr>
          <a:lstStyle/>
          <a:p>
            <a:r>
              <a:rPr lang="en-US" b="1" dirty="0" smtClean="0">
                <a:latin typeface="APL385 Unicode" pitchFamily="49" charset="0"/>
              </a:rPr>
              <a:t>Matrix</a:t>
            </a:r>
            <a:endParaRPr lang="en-US" b="1" dirty="0">
              <a:latin typeface="APL385 Unicode"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dissolv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dissolve">
                                      <p:cBhvr>
                                        <p:cTn id="12" dur="500"/>
                                        <p:tgtEl>
                                          <p:spTgt spid="21"/>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dissolve">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dissolve">
                                      <p:cBhvr>
                                        <p:cTn id="20" dur="500"/>
                                        <p:tgtEl>
                                          <p:spTgt spid="26"/>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dissolve">
                                      <p:cBhvr>
                                        <p:cTn id="25" dur="500"/>
                                        <p:tgtEl>
                                          <p:spTgt spid="22"/>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dissolve">
                                      <p:cBhvr>
                                        <p:cTn id="2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73741" y="3155576"/>
            <a:ext cx="7951693" cy="461665"/>
          </a:xfrm>
          <a:prstGeom prst="rect">
            <a:avLst/>
          </a:prstGeom>
          <a:noFill/>
        </p:spPr>
        <p:txBody>
          <a:bodyPr wrap="square" rtlCol="0">
            <a:spAutoFit/>
          </a:bodyPr>
          <a:lstStyle/>
          <a:p>
            <a:endParaRPr lang="en-US" dirty="0">
              <a:latin typeface="APL Terminal" pitchFamily="50" charset="0"/>
            </a:endParaRPr>
          </a:p>
        </p:txBody>
      </p:sp>
      <p:sp>
        <p:nvSpPr>
          <p:cNvPr id="8" name="Title 7"/>
          <p:cNvSpPr>
            <a:spLocks noGrp="1"/>
          </p:cNvSpPr>
          <p:nvPr>
            <p:ph type="title"/>
          </p:nvPr>
        </p:nvSpPr>
        <p:spPr>
          <a:xfrm>
            <a:off x="471488" y="170270"/>
            <a:ext cx="8064500" cy="777875"/>
          </a:xfrm>
        </p:spPr>
        <p:txBody>
          <a:bodyPr/>
          <a:lstStyle/>
          <a:p>
            <a:pPr algn="ctr"/>
            <a:r>
              <a:rPr lang="en-US" b="1" dirty="0" smtClean="0"/>
              <a:t>A Wider Matrix</a:t>
            </a:r>
            <a:endParaRPr lang="en-US" b="1" dirty="0"/>
          </a:p>
        </p:txBody>
      </p:sp>
      <p:graphicFrame>
        <p:nvGraphicFramePr>
          <p:cNvPr id="10" name="Table 9"/>
          <p:cNvGraphicFramePr>
            <a:graphicFrameLocks noGrp="1"/>
          </p:cNvGraphicFramePr>
          <p:nvPr/>
        </p:nvGraphicFramePr>
        <p:xfrm>
          <a:off x="1402702" y="1257040"/>
          <a:ext cx="6096000" cy="1483360"/>
        </p:xfrm>
        <a:graphic>
          <a:graphicData uri="http://schemas.openxmlformats.org/drawingml/2006/table">
            <a:tbl>
              <a:tblPr firstRow="1" bandRow="1">
                <a:tableStyleId>{8A107856-5554-42FB-B03E-39F5DBC370BA}</a:tableStyleId>
              </a:tblPr>
              <a:tblGrid>
                <a:gridCol w="762000"/>
                <a:gridCol w="762000"/>
                <a:gridCol w="762000"/>
                <a:gridCol w="762000"/>
                <a:gridCol w="762000"/>
                <a:gridCol w="762000"/>
                <a:gridCol w="762000"/>
                <a:gridCol w="762000"/>
              </a:tblGrid>
              <a:tr h="370840">
                <a:tc>
                  <a:txBody>
                    <a:bodyPr/>
                    <a:lstStyle/>
                    <a:p>
                      <a:r>
                        <a:rPr lang="en-US" dirty="0" smtClean="0">
                          <a:solidFill>
                            <a:schemeClr val="tx2"/>
                          </a:solidFill>
                        </a:rPr>
                        <a:t>1;1</a:t>
                      </a:r>
                      <a:endParaRPr lang="en-US" dirty="0">
                        <a:solidFill>
                          <a:schemeClr val="tx2"/>
                        </a:solidFill>
                      </a:endParaRPr>
                    </a:p>
                  </a:txBody>
                  <a:tcPr/>
                </a:tc>
                <a:tc>
                  <a:txBody>
                    <a:bodyPr/>
                    <a:lstStyle/>
                    <a:p>
                      <a:r>
                        <a:rPr lang="en-US" dirty="0" smtClean="0">
                          <a:solidFill>
                            <a:schemeClr val="tx2"/>
                          </a:solidFill>
                        </a:rPr>
                        <a:t>1;2</a:t>
                      </a:r>
                      <a:endParaRPr lang="en-US" dirty="0">
                        <a:solidFill>
                          <a:schemeClr val="tx2"/>
                        </a:solidFill>
                      </a:endParaRPr>
                    </a:p>
                  </a:txBody>
                  <a:tcPr/>
                </a:tc>
                <a:tc>
                  <a:txBody>
                    <a:bodyPr/>
                    <a:lstStyle/>
                    <a:p>
                      <a:r>
                        <a:rPr lang="en-US" dirty="0" smtClean="0">
                          <a:solidFill>
                            <a:schemeClr val="tx2"/>
                          </a:solidFill>
                        </a:rPr>
                        <a:t>1;3</a:t>
                      </a:r>
                      <a:endParaRPr lang="en-US" dirty="0">
                        <a:solidFill>
                          <a:schemeClr val="tx2"/>
                        </a:solidFill>
                      </a:endParaRPr>
                    </a:p>
                  </a:txBody>
                  <a:tcPr/>
                </a:tc>
                <a:tc>
                  <a:txBody>
                    <a:bodyPr/>
                    <a:lstStyle/>
                    <a:p>
                      <a:r>
                        <a:rPr lang="en-US" dirty="0" smtClean="0">
                          <a:solidFill>
                            <a:schemeClr val="tx2"/>
                          </a:solidFill>
                        </a:rPr>
                        <a:t>1;4</a:t>
                      </a:r>
                      <a:endParaRPr lang="en-US" dirty="0">
                        <a:solidFill>
                          <a:schemeClr val="tx2"/>
                        </a:solidFill>
                      </a:endParaRPr>
                    </a:p>
                  </a:txBody>
                  <a:tcPr/>
                </a:tc>
                <a:tc>
                  <a:txBody>
                    <a:bodyPr/>
                    <a:lstStyle/>
                    <a:p>
                      <a:r>
                        <a:rPr lang="en-US" dirty="0" smtClean="0">
                          <a:solidFill>
                            <a:schemeClr val="tx2"/>
                          </a:solidFill>
                        </a:rPr>
                        <a:t>1;5</a:t>
                      </a:r>
                      <a:endParaRPr lang="en-US" dirty="0">
                        <a:solidFill>
                          <a:schemeClr val="tx2"/>
                        </a:solidFill>
                      </a:endParaRPr>
                    </a:p>
                  </a:txBody>
                  <a:tcPr/>
                </a:tc>
                <a:tc>
                  <a:txBody>
                    <a:bodyPr/>
                    <a:lstStyle/>
                    <a:p>
                      <a:r>
                        <a:rPr lang="en-US" dirty="0" smtClean="0">
                          <a:solidFill>
                            <a:schemeClr val="tx2"/>
                          </a:solidFill>
                        </a:rPr>
                        <a:t>1;6</a:t>
                      </a:r>
                      <a:endParaRPr lang="en-US" dirty="0">
                        <a:solidFill>
                          <a:schemeClr val="tx2"/>
                        </a:solidFill>
                      </a:endParaRPr>
                    </a:p>
                  </a:txBody>
                  <a:tcPr/>
                </a:tc>
                <a:tc>
                  <a:txBody>
                    <a:bodyPr/>
                    <a:lstStyle/>
                    <a:p>
                      <a:r>
                        <a:rPr lang="en-US" dirty="0" smtClean="0">
                          <a:solidFill>
                            <a:schemeClr val="tx2"/>
                          </a:solidFill>
                        </a:rPr>
                        <a:t>1;7</a:t>
                      </a:r>
                      <a:endParaRPr lang="en-US" dirty="0">
                        <a:solidFill>
                          <a:schemeClr val="tx2"/>
                        </a:solidFill>
                      </a:endParaRPr>
                    </a:p>
                  </a:txBody>
                  <a:tcPr/>
                </a:tc>
                <a:tc>
                  <a:txBody>
                    <a:bodyPr/>
                    <a:lstStyle/>
                    <a:p>
                      <a:r>
                        <a:rPr lang="en-US" dirty="0" smtClean="0">
                          <a:solidFill>
                            <a:schemeClr val="tx2"/>
                          </a:solidFill>
                        </a:rPr>
                        <a:t>1;8</a:t>
                      </a:r>
                      <a:endParaRPr lang="en-US" dirty="0">
                        <a:solidFill>
                          <a:schemeClr val="tx2"/>
                        </a:solidFill>
                      </a:endParaRPr>
                    </a:p>
                  </a:txBody>
                  <a:tcPr/>
                </a:tc>
              </a:tr>
              <a:tr h="370840">
                <a:tc>
                  <a:txBody>
                    <a:bodyPr/>
                    <a:lstStyle/>
                    <a:p>
                      <a:r>
                        <a:rPr lang="en-US" b="1" dirty="0" smtClean="0">
                          <a:solidFill>
                            <a:schemeClr val="tx2"/>
                          </a:solidFill>
                        </a:rPr>
                        <a:t>2;1</a:t>
                      </a:r>
                      <a:endParaRPr lang="en-US" b="1" dirty="0">
                        <a:solidFill>
                          <a:schemeClr val="tx2"/>
                        </a:solidFill>
                      </a:endParaRPr>
                    </a:p>
                  </a:txBody>
                  <a:tcPr/>
                </a:tc>
                <a:tc>
                  <a:txBody>
                    <a:bodyPr/>
                    <a:lstStyle/>
                    <a:p>
                      <a:r>
                        <a:rPr lang="en-US" b="1" dirty="0" smtClean="0">
                          <a:solidFill>
                            <a:schemeClr val="tx2"/>
                          </a:solidFill>
                        </a:rPr>
                        <a:t>2;2</a:t>
                      </a:r>
                      <a:endParaRPr lang="en-US" b="1" dirty="0">
                        <a:solidFill>
                          <a:schemeClr val="tx2"/>
                        </a:solidFill>
                      </a:endParaRPr>
                    </a:p>
                  </a:txBody>
                  <a:tcPr/>
                </a:tc>
                <a:tc>
                  <a:txBody>
                    <a:bodyPr/>
                    <a:lstStyle/>
                    <a:p>
                      <a:r>
                        <a:rPr lang="en-US" b="1" dirty="0" smtClean="0">
                          <a:solidFill>
                            <a:schemeClr val="tx2"/>
                          </a:solidFill>
                        </a:rPr>
                        <a:t>2;3</a:t>
                      </a:r>
                      <a:endParaRPr lang="en-US" b="1" dirty="0">
                        <a:solidFill>
                          <a:schemeClr val="tx2"/>
                        </a:solidFill>
                      </a:endParaRPr>
                    </a:p>
                  </a:txBody>
                  <a:tcPr/>
                </a:tc>
                <a:tc>
                  <a:txBody>
                    <a:bodyPr/>
                    <a:lstStyle/>
                    <a:p>
                      <a:r>
                        <a:rPr lang="en-US" b="1" dirty="0" smtClean="0">
                          <a:solidFill>
                            <a:schemeClr val="tx2"/>
                          </a:solidFill>
                        </a:rPr>
                        <a:t>2;4</a:t>
                      </a:r>
                      <a:endParaRPr lang="en-US" b="1" dirty="0">
                        <a:solidFill>
                          <a:schemeClr val="tx2"/>
                        </a:solidFill>
                      </a:endParaRPr>
                    </a:p>
                  </a:txBody>
                  <a:tcPr/>
                </a:tc>
                <a:tc>
                  <a:txBody>
                    <a:bodyPr/>
                    <a:lstStyle/>
                    <a:p>
                      <a:r>
                        <a:rPr lang="en-US" b="1" dirty="0" smtClean="0">
                          <a:solidFill>
                            <a:schemeClr val="tx2"/>
                          </a:solidFill>
                        </a:rPr>
                        <a:t>2;5</a:t>
                      </a:r>
                      <a:endParaRPr lang="en-US" b="1" dirty="0">
                        <a:solidFill>
                          <a:schemeClr val="tx2"/>
                        </a:solidFill>
                      </a:endParaRPr>
                    </a:p>
                  </a:txBody>
                  <a:tcPr/>
                </a:tc>
                <a:tc>
                  <a:txBody>
                    <a:bodyPr/>
                    <a:lstStyle/>
                    <a:p>
                      <a:r>
                        <a:rPr lang="en-US" b="1" dirty="0" smtClean="0">
                          <a:solidFill>
                            <a:schemeClr val="tx2"/>
                          </a:solidFill>
                        </a:rPr>
                        <a:t>2;6</a:t>
                      </a:r>
                      <a:endParaRPr lang="en-US" b="1" dirty="0">
                        <a:solidFill>
                          <a:schemeClr val="tx2"/>
                        </a:solidFill>
                      </a:endParaRPr>
                    </a:p>
                  </a:txBody>
                  <a:tcPr/>
                </a:tc>
                <a:tc>
                  <a:txBody>
                    <a:bodyPr/>
                    <a:lstStyle/>
                    <a:p>
                      <a:r>
                        <a:rPr lang="en-US" b="1" dirty="0" smtClean="0">
                          <a:solidFill>
                            <a:schemeClr val="tx2"/>
                          </a:solidFill>
                        </a:rPr>
                        <a:t>2;7</a:t>
                      </a:r>
                      <a:endParaRPr lang="en-US" b="1" dirty="0">
                        <a:solidFill>
                          <a:schemeClr val="tx2"/>
                        </a:solidFill>
                      </a:endParaRPr>
                    </a:p>
                  </a:txBody>
                  <a:tcPr/>
                </a:tc>
                <a:tc>
                  <a:txBody>
                    <a:bodyPr/>
                    <a:lstStyle/>
                    <a:p>
                      <a:r>
                        <a:rPr lang="en-US" b="1" dirty="0" smtClean="0">
                          <a:solidFill>
                            <a:schemeClr val="tx2"/>
                          </a:solidFill>
                        </a:rPr>
                        <a:t>2;8</a:t>
                      </a:r>
                      <a:endParaRPr lang="en-US" b="1" dirty="0">
                        <a:solidFill>
                          <a:schemeClr val="tx2"/>
                        </a:solidFill>
                      </a:endParaRPr>
                    </a:p>
                  </a:txBody>
                  <a:tcPr/>
                </a:tc>
              </a:tr>
              <a:tr h="370840">
                <a:tc>
                  <a:txBody>
                    <a:bodyPr/>
                    <a:lstStyle/>
                    <a:p>
                      <a:r>
                        <a:rPr lang="en-US" b="1" dirty="0" smtClean="0">
                          <a:solidFill>
                            <a:schemeClr val="tx2"/>
                          </a:solidFill>
                        </a:rPr>
                        <a:t>3;1</a:t>
                      </a:r>
                      <a:endParaRPr lang="en-US" b="1" dirty="0">
                        <a:solidFill>
                          <a:schemeClr val="tx2"/>
                        </a:solidFill>
                      </a:endParaRPr>
                    </a:p>
                  </a:txBody>
                  <a:tcPr/>
                </a:tc>
                <a:tc>
                  <a:txBody>
                    <a:bodyPr/>
                    <a:lstStyle/>
                    <a:p>
                      <a:r>
                        <a:rPr lang="en-US" b="1" dirty="0" smtClean="0">
                          <a:solidFill>
                            <a:schemeClr val="tx2"/>
                          </a:solidFill>
                        </a:rPr>
                        <a:t>3;2</a:t>
                      </a:r>
                      <a:endParaRPr lang="en-US" b="1" dirty="0">
                        <a:solidFill>
                          <a:schemeClr val="tx2"/>
                        </a:solidFill>
                      </a:endParaRPr>
                    </a:p>
                  </a:txBody>
                  <a:tcPr/>
                </a:tc>
                <a:tc>
                  <a:txBody>
                    <a:bodyPr/>
                    <a:lstStyle/>
                    <a:p>
                      <a:r>
                        <a:rPr lang="en-US" b="1" dirty="0" smtClean="0">
                          <a:solidFill>
                            <a:schemeClr val="tx2"/>
                          </a:solidFill>
                        </a:rPr>
                        <a:t>3;3</a:t>
                      </a:r>
                      <a:endParaRPr lang="en-US" b="1" dirty="0">
                        <a:solidFill>
                          <a:schemeClr val="tx2"/>
                        </a:solidFill>
                      </a:endParaRPr>
                    </a:p>
                  </a:txBody>
                  <a:tcPr/>
                </a:tc>
                <a:tc>
                  <a:txBody>
                    <a:bodyPr/>
                    <a:lstStyle/>
                    <a:p>
                      <a:r>
                        <a:rPr lang="en-US" b="1" dirty="0" smtClean="0">
                          <a:solidFill>
                            <a:schemeClr val="tx2"/>
                          </a:solidFill>
                        </a:rPr>
                        <a:t>3;4</a:t>
                      </a:r>
                      <a:endParaRPr lang="en-US" b="1" dirty="0">
                        <a:solidFill>
                          <a:schemeClr val="tx2"/>
                        </a:solidFill>
                      </a:endParaRPr>
                    </a:p>
                  </a:txBody>
                  <a:tcPr/>
                </a:tc>
                <a:tc>
                  <a:txBody>
                    <a:bodyPr/>
                    <a:lstStyle/>
                    <a:p>
                      <a:r>
                        <a:rPr lang="en-US" b="1" dirty="0" smtClean="0">
                          <a:solidFill>
                            <a:schemeClr val="tx2"/>
                          </a:solidFill>
                        </a:rPr>
                        <a:t>3;5</a:t>
                      </a:r>
                      <a:endParaRPr lang="en-US" b="1" dirty="0">
                        <a:solidFill>
                          <a:schemeClr val="tx2"/>
                        </a:solidFill>
                      </a:endParaRPr>
                    </a:p>
                  </a:txBody>
                  <a:tcPr/>
                </a:tc>
                <a:tc>
                  <a:txBody>
                    <a:bodyPr/>
                    <a:lstStyle/>
                    <a:p>
                      <a:r>
                        <a:rPr lang="en-US" b="1" dirty="0" smtClean="0">
                          <a:solidFill>
                            <a:schemeClr val="tx2"/>
                          </a:solidFill>
                        </a:rPr>
                        <a:t>3;6</a:t>
                      </a:r>
                      <a:endParaRPr lang="en-US" b="1" dirty="0">
                        <a:solidFill>
                          <a:schemeClr val="tx2"/>
                        </a:solidFill>
                      </a:endParaRPr>
                    </a:p>
                  </a:txBody>
                  <a:tcPr/>
                </a:tc>
                <a:tc>
                  <a:txBody>
                    <a:bodyPr/>
                    <a:lstStyle/>
                    <a:p>
                      <a:r>
                        <a:rPr lang="en-US" b="1" dirty="0" smtClean="0">
                          <a:solidFill>
                            <a:schemeClr val="tx2"/>
                          </a:solidFill>
                        </a:rPr>
                        <a:t>3;7</a:t>
                      </a:r>
                      <a:endParaRPr lang="en-US" b="1" dirty="0">
                        <a:solidFill>
                          <a:schemeClr val="tx2"/>
                        </a:solidFill>
                      </a:endParaRPr>
                    </a:p>
                  </a:txBody>
                  <a:tcPr/>
                </a:tc>
                <a:tc>
                  <a:txBody>
                    <a:bodyPr/>
                    <a:lstStyle/>
                    <a:p>
                      <a:r>
                        <a:rPr lang="en-US" b="1" dirty="0" smtClean="0">
                          <a:solidFill>
                            <a:schemeClr val="tx2"/>
                          </a:solidFill>
                        </a:rPr>
                        <a:t>3;8</a:t>
                      </a:r>
                      <a:endParaRPr lang="en-US" b="1" dirty="0">
                        <a:solidFill>
                          <a:schemeClr val="tx2"/>
                        </a:solidFill>
                      </a:endParaRPr>
                    </a:p>
                  </a:txBody>
                  <a:tcPr/>
                </a:tc>
              </a:tr>
              <a:tr h="370840">
                <a:tc>
                  <a:txBody>
                    <a:bodyPr/>
                    <a:lstStyle/>
                    <a:p>
                      <a:r>
                        <a:rPr lang="en-US" b="1" dirty="0" smtClean="0">
                          <a:solidFill>
                            <a:schemeClr val="tx2"/>
                          </a:solidFill>
                        </a:rPr>
                        <a:t>4;1</a:t>
                      </a:r>
                      <a:endParaRPr lang="en-US" b="1" dirty="0">
                        <a:solidFill>
                          <a:schemeClr val="tx2"/>
                        </a:solidFill>
                      </a:endParaRPr>
                    </a:p>
                  </a:txBody>
                  <a:tcPr/>
                </a:tc>
                <a:tc>
                  <a:txBody>
                    <a:bodyPr/>
                    <a:lstStyle/>
                    <a:p>
                      <a:r>
                        <a:rPr lang="en-US" b="1" dirty="0" smtClean="0">
                          <a:solidFill>
                            <a:schemeClr val="tx2"/>
                          </a:solidFill>
                        </a:rPr>
                        <a:t>4;2</a:t>
                      </a:r>
                      <a:endParaRPr lang="en-US" b="1" dirty="0">
                        <a:solidFill>
                          <a:schemeClr val="tx2"/>
                        </a:solidFill>
                      </a:endParaRPr>
                    </a:p>
                  </a:txBody>
                  <a:tcPr/>
                </a:tc>
                <a:tc>
                  <a:txBody>
                    <a:bodyPr/>
                    <a:lstStyle/>
                    <a:p>
                      <a:r>
                        <a:rPr lang="en-US" b="1" dirty="0" smtClean="0">
                          <a:solidFill>
                            <a:schemeClr val="tx2"/>
                          </a:solidFill>
                        </a:rPr>
                        <a:t>4;3</a:t>
                      </a:r>
                      <a:endParaRPr lang="en-US" b="1" dirty="0">
                        <a:solidFill>
                          <a:schemeClr val="tx2"/>
                        </a:solidFill>
                      </a:endParaRPr>
                    </a:p>
                  </a:txBody>
                  <a:tcPr/>
                </a:tc>
                <a:tc>
                  <a:txBody>
                    <a:bodyPr/>
                    <a:lstStyle/>
                    <a:p>
                      <a:r>
                        <a:rPr lang="en-US" b="1" dirty="0" smtClean="0">
                          <a:solidFill>
                            <a:schemeClr val="tx2"/>
                          </a:solidFill>
                        </a:rPr>
                        <a:t>4;4</a:t>
                      </a:r>
                      <a:endParaRPr lang="en-US" b="1" dirty="0">
                        <a:solidFill>
                          <a:schemeClr val="tx2"/>
                        </a:solidFill>
                      </a:endParaRPr>
                    </a:p>
                  </a:txBody>
                  <a:tcPr/>
                </a:tc>
                <a:tc>
                  <a:txBody>
                    <a:bodyPr/>
                    <a:lstStyle/>
                    <a:p>
                      <a:r>
                        <a:rPr lang="en-US" b="1" dirty="0" smtClean="0">
                          <a:solidFill>
                            <a:schemeClr val="tx2"/>
                          </a:solidFill>
                        </a:rPr>
                        <a:t>4;5</a:t>
                      </a:r>
                      <a:endParaRPr lang="en-US" b="1" dirty="0">
                        <a:solidFill>
                          <a:schemeClr val="tx2"/>
                        </a:solidFill>
                      </a:endParaRPr>
                    </a:p>
                  </a:txBody>
                  <a:tcPr/>
                </a:tc>
                <a:tc>
                  <a:txBody>
                    <a:bodyPr/>
                    <a:lstStyle/>
                    <a:p>
                      <a:r>
                        <a:rPr lang="en-US" b="1" dirty="0" smtClean="0">
                          <a:solidFill>
                            <a:schemeClr val="tx2"/>
                          </a:solidFill>
                        </a:rPr>
                        <a:t>4;6</a:t>
                      </a:r>
                      <a:endParaRPr lang="en-US" b="1" dirty="0">
                        <a:solidFill>
                          <a:schemeClr val="tx2"/>
                        </a:solidFill>
                      </a:endParaRPr>
                    </a:p>
                  </a:txBody>
                  <a:tcPr/>
                </a:tc>
                <a:tc>
                  <a:txBody>
                    <a:bodyPr/>
                    <a:lstStyle/>
                    <a:p>
                      <a:r>
                        <a:rPr lang="en-US" b="1" dirty="0" smtClean="0">
                          <a:solidFill>
                            <a:schemeClr val="tx2"/>
                          </a:solidFill>
                        </a:rPr>
                        <a:t>4;7</a:t>
                      </a:r>
                      <a:endParaRPr lang="en-US" b="1" dirty="0">
                        <a:solidFill>
                          <a:schemeClr val="tx2"/>
                        </a:solidFill>
                      </a:endParaRPr>
                    </a:p>
                  </a:txBody>
                  <a:tcPr/>
                </a:tc>
                <a:tc>
                  <a:txBody>
                    <a:bodyPr/>
                    <a:lstStyle/>
                    <a:p>
                      <a:r>
                        <a:rPr lang="en-US" b="1" dirty="0" smtClean="0">
                          <a:solidFill>
                            <a:schemeClr val="tx2"/>
                          </a:solidFill>
                        </a:rPr>
                        <a:t>4;8</a:t>
                      </a:r>
                      <a:endParaRPr lang="en-US" b="1" dirty="0">
                        <a:solidFill>
                          <a:schemeClr val="tx2"/>
                        </a:solidFill>
                      </a:endParaRPr>
                    </a:p>
                  </a:txBody>
                  <a:tcPr/>
                </a:tc>
              </a:tr>
            </a:tbl>
          </a:graphicData>
        </a:graphic>
      </p:graphicFrame>
      <p:graphicFrame>
        <p:nvGraphicFramePr>
          <p:cNvPr id="12" name="Table 11"/>
          <p:cNvGraphicFramePr>
            <a:graphicFrameLocks noGrp="1"/>
          </p:cNvGraphicFramePr>
          <p:nvPr/>
        </p:nvGraphicFramePr>
        <p:xfrm>
          <a:off x="167951" y="3466730"/>
          <a:ext cx="8748992" cy="365760"/>
        </p:xfrm>
        <a:graphic>
          <a:graphicData uri="http://schemas.openxmlformats.org/drawingml/2006/table">
            <a:tbl>
              <a:tblPr firstRow="1" bandRow="1">
                <a:tableStyleId>{8A107856-5554-42FB-B03E-39F5DBC370BA}</a:tableStyleId>
              </a:tblPr>
              <a:tblGrid>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33415"/>
                <a:gridCol w="313397"/>
                <a:gridCol w="273406"/>
                <a:gridCol w="273406"/>
                <a:gridCol w="273406"/>
                <a:gridCol w="273406"/>
                <a:gridCol w="273406"/>
                <a:gridCol w="268824"/>
                <a:gridCol w="277988"/>
                <a:gridCol w="273406"/>
                <a:gridCol w="273406"/>
              </a:tblGrid>
              <a:tr h="326572">
                <a:tc>
                  <a:txBody>
                    <a:bodyPr/>
                    <a:lstStyle/>
                    <a:p>
                      <a:endParaRPr lang="en-US" sz="800" dirty="0">
                        <a:latin typeface="APL Terminal" pitchFamily="50" charset="0"/>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14" name="TextBox 13"/>
          <p:cNvSpPr txBox="1"/>
          <p:nvPr/>
        </p:nvSpPr>
        <p:spPr>
          <a:xfrm>
            <a:off x="108235" y="3526973"/>
            <a:ext cx="8873412" cy="230832"/>
          </a:xfrm>
          <a:prstGeom prst="rect">
            <a:avLst/>
          </a:prstGeom>
          <a:noFill/>
        </p:spPr>
        <p:txBody>
          <a:bodyPr wrap="square" rtlCol="0">
            <a:spAutoFit/>
          </a:bodyPr>
          <a:lstStyle/>
          <a:p>
            <a:r>
              <a:rPr lang="en-US" sz="900" b="1" dirty="0" smtClean="0">
                <a:latin typeface="APL385 Unicode" pitchFamily="49" charset="0"/>
              </a:rPr>
              <a:t>1;1 1;2 1;3 1;4 1;5 1;6 1;7 1;8 2;1 2;2 2;3 2;4 2;5 2;6 2;7 2;8 </a:t>
            </a:r>
            <a:r>
              <a:rPr lang="en-US" sz="900" b="1" u="sng" dirty="0" smtClean="0">
                <a:solidFill>
                  <a:srgbClr val="FF0000"/>
                </a:solidFill>
                <a:latin typeface="APL385 Unicode" pitchFamily="49" charset="0"/>
              </a:rPr>
              <a:t>3;1 3;2 3;3 3;4 3;5 3;6 3;7 3;8</a:t>
            </a:r>
            <a:r>
              <a:rPr lang="en-US" sz="900" u="sng" dirty="0" smtClean="0">
                <a:solidFill>
                  <a:srgbClr val="FF0000"/>
                </a:solidFill>
                <a:latin typeface="APL385 Unicode" pitchFamily="49" charset="0"/>
              </a:rPr>
              <a:t> </a:t>
            </a:r>
            <a:r>
              <a:rPr lang="en-US" sz="900" b="1" dirty="0" smtClean="0">
                <a:latin typeface="APL385 Unicode" pitchFamily="49" charset="0"/>
              </a:rPr>
              <a:t>4;1 4;2 4;3 4;4 4;5 4;6 4;7 4;8</a:t>
            </a:r>
            <a:endParaRPr lang="en-US" sz="900" b="1" dirty="0">
              <a:latin typeface="APL385 Unicode" pitchFamily="49" charset="0"/>
            </a:endParaRPr>
          </a:p>
        </p:txBody>
      </p:sp>
      <p:graphicFrame>
        <p:nvGraphicFramePr>
          <p:cNvPr id="15" name="Table 14"/>
          <p:cNvGraphicFramePr>
            <a:graphicFrameLocks noGrp="1"/>
          </p:cNvGraphicFramePr>
          <p:nvPr/>
        </p:nvGraphicFramePr>
        <p:xfrm>
          <a:off x="171061" y="4545253"/>
          <a:ext cx="8748992" cy="365760"/>
        </p:xfrm>
        <a:graphic>
          <a:graphicData uri="http://schemas.openxmlformats.org/drawingml/2006/table">
            <a:tbl>
              <a:tblPr firstRow="1" bandRow="1">
                <a:tableStyleId>{8A107856-5554-42FB-B03E-39F5DBC370BA}</a:tableStyleId>
              </a:tblPr>
              <a:tblGrid>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73406"/>
                <a:gridCol w="268824"/>
                <a:gridCol w="277988"/>
                <a:gridCol w="273406"/>
                <a:gridCol w="273406"/>
              </a:tblGrid>
              <a:tr h="326572">
                <a:tc>
                  <a:txBody>
                    <a:bodyPr/>
                    <a:lstStyle/>
                    <a:p>
                      <a:endParaRPr lang="en-US" sz="800" dirty="0">
                        <a:latin typeface="APL Terminal" pitchFamily="50" charset="0"/>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16" name="TextBox 15"/>
          <p:cNvSpPr txBox="1"/>
          <p:nvPr/>
        </p:nvSpPr>
        <p:spPr>
          <a:xfrm>
            <a:off x="117230" y="4603104"/>
            <a:ext cx="8873412" cy="230832"/>
          </a:xfrm>
          <a:prstGeom prst="rect">
            <a:avLst/>
          </a:prstGeom>
          <a:noFill/>
        </p:spPr>
        <p:txBody>
          <a:bodyPr wrap="square" rtlCol="0">
            <a:spAutoFit/>
          </a:bodyPr>
          <a:lstStyle/>
          <a:p>
            <a:r>
              <a:rPr lang="en-US" sz="900" b="1" dirty="0" smtClean="0">
                <a:latin typeface="APL385 Unicode" pitchFamily="49" charset="0"/>
              </a:rPr>
              <a:t>1;1 1;2 </a:t>
            </a:r>
            <a:r>
              <a:rPr lang="en-US" sz="900" b="1" u="sng" dirty="0" smtClean="0">
                <a:solidFill>
                  <a:srgbClr val="FF0000"/>
                </a:solidFill>
                <a:latin typeface="APL385 Unicode" pitchFamily="49" charset="0"/>
              </a:rPr>
              <a:t>1;3</a:t>
            </a:r>
            <a:r>
              <a:rPr lang="en-US" sz="900" dirty="0" smtClean="0">
                <a:latin typeface="APL385 Unicode" pitchFamily="49" charset="0"/>
              </a:rPr>
              <a:t> </a:t>
            </a:r>
            <a:r>
              <a:rPr lang="en-US" sz="900" b="1" dirty="0" smtClean="0">
                <a:latin typeface="APL385 Unicode" pitchFamily="49" charset="0"/>
              </a:rPr>
              <a:t>1;4 1;5 1;6 1;7 1;8 2;1 2;2 </a:t>
            </a:r>
            <a:r>
              <a:rPr lang="en-US" sz="900" b="1" u="sng" dirty="0" smtClean="0">
                <a:solidFill>
                  <a:srgbClr val="FF0000"/>
                </a:solidFill>
                <a:latin typeface="APL385 Unicode" pitchFamily="49" charset="0"/>
              </a:rPr>
              <a:t>2;3</a:t>
            </a:r>
            <a:r>
              <a:rPr lang="en-US" sz="900" dirty="0" smtClean="0">
                <a:latin typeface="APL385 Unicode" pitchFamily="49" charset="0"/>
              </a:rPr>
              <a:t> </a:t>
            </a:r>
            <a:r>
              <a:rPr lang="en-US" sz="900" b="1" dirty="0" smtClean="0">
                <a:latin typeface="APL385 Unicode" pitchFamily="49" charset="0"/>
              </a:rPr>
              <a:t>2;4 2;5 2;6 2;7 2;8 3;1 3;2 </a:t>
            </a:r>
            <a:r>
              <a:rPr lang="en-US" sz="900" b="1" u="sng" dirty="0" smtClean="0">
                <a:solidFill>
                  <a:srgbClr val="FF0000"/>
                </a:solidFill>
                <a:latin typeface="APL385 Unicode" pitchFamily="49" charset="0"/>
              </a:rPr>
              <a:t>3;3</a:t>
            </a:r>
            <a:r>
              <a:rPr lang="en-US" sz="900" dirty="0" smtClean="0">
                <a:latin typeface="APL385 Unicode" pitchFamily="49" charset="0"/>
              </a:rPr>
              <a:t> </a:t>
            </a:r>
            <a:r>
              <a:rPr lang="en-US" sz="900" b="1" dirty="0" smtClean="0">
                <a:latin typeface="APL385 Unicode" pitchFamily="49" charset="0"/>
              </a:rPr>
              <a:t>3;4 3;5 3;6 3;7 3;8 4;1 4;2 </a:t>
            </a:r>
            <a:r>
              <a:rPr lang="en-US" sz="900" b="1" u="sng" dirty="0" smtClean="0">
                <a:solidFill>
                  <a:srgbClr val="FF0000"/>
                </a:solidFill>
                <a:latin typeface="APL385 Unicode" pitchFamily="49" charset="0"/>
              </a:rPr>
              <a:t>4;3</a:t>
            </a:r>
            <a:r>
              <a:rPr lang="en-US" sz="900" dirty="0" smtClean="0">
                <a:latin typeface="APL385 Unicode" pitchFamily="49" charset="0"/>
              </a:rPr>
              <a:t> </a:t>
            </a:r>
            <a:r>
              <a:rPr lang="en-US" sz="900" b="1" dirty="0" smtClean="0">
                <a:latin typeface="APL385 Unicode" pitchFamily="49" charset="0"/>
              </a:rPr>
              <a:t>4;4 4;5 4;6 4;7 4;8</a:t>
            </a:r>
            <a:endParaRPr lang="en-US" sz="900" b="1" dirty="0">
              <a:latin typeface="APL385 Unicode" pitchFamily="49" charset="0"/>
            </a:endParaRPr>
          </a:p>
        </p:txBody>
      </p:sp>
      <p:sp>
        <p:nvSpPr>
          <p:cNvPr id="17" name="TextBox 16"/>
          <p:cNvSpPr txBox="1"/>
          <p:nvPr/>
        </p:nvSpPr>
        <p:spPr>
          <a:xfrm>
            <a:off x="3321697" y="4086808"/>
            <a:ext cx="2258009" cy="461665"/>
          </a:xfrm>
          <a:prstGeom prst="rect">
            <a:avLst/>
          </a:prstGeom>
          <a:noFill/>
        </p:spPr>
        <p:txBody>
          <a:bodyPr wrap="square" rtlCol="0">
            <a:spAutoFit/>
          </a:bodyPr>
          <a:lstStyle/>
          <a:p>
            <a:r>
              <a:rPr lang="en-US" b="1" dirty="0" smtClean="0">
                <a:solidFill>
                  <a:srgbClr val="FF0000"/>
                </a:solidFill>
                <a:latin typeface="APL385 Unicode" pitchFamily="49" charset="0"/>
              </a:rPr>
              <a:t>Matrix[;3]</a:t>
            </a:r>
            <a:endParaRPr lang="en-US" b="1" dirty="0">
              <a:solidFill>
                <a:srgbClr val="FF0000"/>
              </a:solidFill>
              <a:latin typeface="APL385 Unicode" pitchFamily="49" charset="0"/>
            </a:endParaRPr>
          </a:p>
        </p:txBody>
      </p:sp>
      <p:sp>
        <p:nvSpPr>
          <p:cNvPr id="20" name="TextBox 19"/>
          <p:cNvSpPr txBox="1"/>
          <p:nvPr/>
        </p:nvSpPr>
        <p:spPr>
          <a:xfrm>
            <a:off x="3306146" y="2998236"/>
            <a:ext cx="2258009" cy="461665"/>
          </a:xfrm>
          <a:prstGeom prst="rect">
            <a:avLst/>
          </a:prstGeom>
          <a:noFill/>
        </p:spPr>
        <p:txBody>
          <a:bodyPr wrap="square" rtlCol="0">
            <a:spAutoFit/>
          </a:bodyPr>
          <a:lstStyle/>
          <a:p>
            <a:r>
              <a:rPr lang="en-US" b="1" dirty="0" smtClean="0">
                <a:solidFill>
                  <a:srgbClr val="FF0000"/>
                </a:solidFill>
                <a:latin typeface="APL385 Unicode" pitchFamily="49" charset="0"/>
              </a:rPr>
              <a:t>Matrix[3;]</a:t>
            </a:r>
            <a:endParaRPr lang="en-US" b="1" dirty="0">
              <a:solidFill>
                <a:srgbClr val="FF0000"/>
              </a:solidFill>
              <a:latin typeface="APL385 Unicode" pitchFamily="49" charset="0"/>
            </a:endParaRPr>
          </a:p>
        </p:txBody>
      </p:sp>
      <p:sp>
        <p:nvSpPr>
          <p:cNvPr id="21" name="TextBox 20"/>
          <p:cNvSpPr txBox="1"/>
          <p:nvPr/>
        </p:nvSpPr>
        <p:spPr>
          <a:xfrm>
            <a:off x="373225" y="5309118"/>
            <a:ext cx="8332236" cy="430887"/>
          </a:xfrm>
          <a:prstGeom prst="rect">
            <a:avLst/>
          </a:prstGeom>
          <a:noFill/>
        </p:spPr>
        <p:txBody>
          <a:bodyPr wrap="square" rtlCol="0">
            <a:spAutoFit/>
          </a:bodyPr>
          <a:lstStyle/>
          <a:p>
            <a:r>
              <a:rPr lang="en-US" sz="2200" b="1" dirty="0" smtClean="0"/>
              <a:t>The wider the matrix, the more fragmented the data columns.</a:t>
            </a:r>
            <a:endParaRPr lang="en-US" sz="2200" b="1" dirty="0"/>
          </a:p>
        </p:txBody>
      </p:sp>
      <p:sp>
        <p:nvSpPr>
          <p:cNvPr id="18" name="TextBox 17"/>
          <p:cNvSpPr txBox="1"/>
          <p:nvPr/>
        </p:nvSpPr>
        <p:spPr>
          <a:xfrm>
            <a:off x="3788229" y="770708"/>
            <a:ext cx="1449977" cy="461665"/>
          </a:xfrm>
          <a:prstGeom prst="rect">
            <a:avLst/>
          </a:prstGeom>
          <a:noFill/>
        </p:spPr>
        <p:txBody>
          <a:bodyPr wrap="square" rtlCol="0">
            <a:spAutoFit/>
          </a:bodyPr>
          <a:lstStyle/>
          <a:p>
            <a:r>
              <a:rPr lang="en-US" b="1" dirty="0" smtClean="0">
                <a:latin typeface="APL385 Unicode" pitchFamily="49" charset="0"/>
              </a:rPr>
              <a:t>Matrix</a:t>
            </a:r>
            <a:endParaRPr lang="en-US" b="1" dirty="0">
              <a:latin typeface="APL385 Unicode"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ssolv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dissolve">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dissolve">
                                      <p:cBhvr>
                                        <p:cTn id="25" dur="500"/>
                                        <p:tgtEl>
                                          <p:spTgt spid="15"/>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dissolv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checkerboard(across)">
                                      <p:cBhvr>
                                        <p:cTn id="3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7"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Virtual Memory</a:t>
            </a:r>
            <a:endParaRPr lang="en-US" b="1" dirty="0"/>
          </a:p>
        </p:txBody>
      </p:sp>
      <p:graphicFrame>
        <p:nvGraphicFramePr>
          <p:cNvPr id="12" name="Table 11"/>
          <p:cNvGraphicFramePr>
            <a:graphicFrameLocks noGrp="1"/>
          </p:cNvGraphicFramePr>
          <p:nvPr/>
        </p:nvGraphicFramePr>
        <p:xfrm>
          <a:off x="58615" y="869461"/>
          <a:ext cx="8804031" cy="370840"/>
        </p:xfrm>
        <a:graphic>
          <a:graphicData uri="http://schemas.openxmlformats.org/drawingml/2006/table">
            <a:tbl>
              <a:tblPr firstRow="1" bandRow="1">
                <a:tableStyleId>{284E427A-3D55-4303-BF80-6455036E1DE7}</a:tableStyleId>
              </a:tblPr>
              <a:tblGrid>
                <a:gridCol w="679938"/>
                <a:gridCol w="3071446"/>
                <a:gridCol w="5052647"/>
              </a:tblGrid>
              <a:tr h="370840">
                <a:tc>
                  <a:txBody>
                    <a:bodyPr/>
                    <a:lstStyle/>
                    <a:p>
                      <a:endParaRPr lang="en-US" dirty="0"/>
                    </a:p>
                  </a:txBody>
                  <a:tcPr/>
                </a:tc>
                <a:tc>
                  <a:txBody>
                    <a:bodyPr/>
                    <a:lstStyle/>
                    <a:p>
                      <a:endParaRPr lang="en-US" dirty="0"/>
                    </a:p>
                  </a:txBody>
                  <a:tcPr>
                    <a:solidFill>
                      <a:srgbClr val="92D050"/>
                    </a:solidFill>
                  </a:tcPr>
                </a:tc>
                <a:tc>
                  <a:txBody>
                    <a:bodyPr/>
                    <a:lstStyle/>
                    <a:p>
                      <a:endParaRPr lang="en-US" dirty="0"/>
                    </a:p>
                  </a:txBody>
                  <a:tcPr>
                    <a:solidFill>
                      <a:schemeClr val="accent1">
                        <a:lumMod val="60000"/>
                        <a:lumOff val="40000"/>
                      </a:schemeClr>
                    </a:solidFill>
                  </a:tcPr>
                </a:tc>
              </a:tr>
            </a:tbl>
          </a:graphicData>
        </a:graphic>
      </p:graphicFrame>
      <p:sp>
        <p:nvSpPr>
          <p:cNvPr id="13" name="TextBox 12"/>
          <p:cNvSpPr txBox="1"/>
          <p:nvPr/>
        </p:nvSpPr>
        <p:spPr>
          <a:xfrm>
            <a:off x="0" y="890953"/>
            <a:ext cx="8815754" cy="338554"/>
          </a:xfrm>
          <a:prstGeom prst="rect">
            <a:avLst/>
          </a:prstGeom>
          <a:noFill/>
        </p:spPr>
        <p:txBody>
          <a:bodyPr wrap="square" rtlCol="0">
            <a:spAutoFit/>
          </a:bodyPr>
          <a:lstStyle/>
          <a:p>
            <a:r>
              <a:rPr lang="en-US" sz="1600" b="1" dirty="0" smtClean="0">
                <a:latin typeface="APL385 Unicode" pitchFamily="49" charset="0"/>
              </a:rPr>
              <a:t>CACHE</a:t>
            </a:r>
            <a:r>
              <a:rPr lang="en-US" sz="1600" dirty="0" smtClean="0">
                <a:latin typeface="APL385 Unicode" pitchFamily="49" charset="0"/>
              </a:rPr>
              <a:t>          </a:t>
            </a:r>
            <a:r>
              <a:rPr lang="en-US" sz="1600" b="1" dirty="0" smtClean="0">
                <a:latin typeface="APL385 Unicode" pitchFamily="49" charset="0"/>
              </a:rPr>
              <a:t>RAM</a:t>
            </a:r>
            <a:r>
              <a:rPr lang="en-US" sz="1600" dirty="0" smtClean="0">
                <a:latin typeface="APL385 Unicode" pitchFamily="49" charset="0"/>
              </a:rPr>
              <a:t>                </a:t>
            </a:r>
            <a:r>
              <a:rPr lang="en-US" sz="1600" b="1" dirty="0" smtClean="0">
                <a:latin typeface="APL385 Unicode" pitchFamily="49" charset="0"/>
              </a:rPr>
              <a:t>Disk Swap  </a:t>
            </a:r>
            <a:endParaRPr lang="en-US" sz="1600" b="1" dirty="0">
              <a:latin typeface="APL385 Unicode" pitchFamily="49" charset="0"/>
            </a:endParaRPr>
          </a:p>
        </p:txBody>
      </p:sp>
      <p:sp>
        <p:nvSpPr>
          <p:cNvPr id="14" name="TextBox 13"/>
          <p:cNvSpPr txBox="1"/>
          <p:nvPr/>
        </p:nvSpPr>
        <p:spPr>
          <a:xfrm>
            <a:off x="46892" y="1348154"/>
            <a:ext cx="703385" cy="830997"/>
          </a:xfrm>
          <a:prstGeom prst="rect">
            <a:avLst/>
          </a:prstGeom>
          <a:noFill/>
        </p:spPr>
        <p:txBody>
          <a:bodyPr wrap="square" rtlCol="0">
            <a:spAutoFit/>
          </a:bodyPr>
          <a:lstStyle/>
          <a:p>
            <a:r>
              <a:rPr lang="en-US" sz="1600" b="1" dirty="0" smtClean="0">
                <a:latin typeface="APL385 Unicode" pitchFamily="49" charset="0"/>
              </a:rPr>
              <a:t>L1</a:t>
            </a:r>
          </a:p>
          <a:p>
            <a:r>
              <a:rPr lang="en-US" sz="1600" b="1" dirty="0" smtClean="0">
                <a:latin typeface="APL385 Unicode" pitchFamily="49" charset="0"/>
              </a:rPr>
              <a:t>L2</a:t>
            </a:r>
          </a:p>
          <a:p>
            <a:r>
              <a:rPr lang="en-US" sz="1600" b="1" dirty="0" smtClean="0">
                <a:latin typeface="APL385 Unicode" pitchFamily="49" charset="0"/>
              </a:rPr>
              <a:t>L3</a:t>
            </a:r>
            <a:endParaRPr lang="en-US" sz="1600" b="1" dirty="0">
              <a:latin typeface="APL385 Unicode" pitchFamily="49" charset="0"/>
            </a:endParaRPr>
          </a:p>
        </p:txBody>
      </p:sp>
      <p:sp>
        <p:nvSpPr>
          <p:cNvPr id="16" name="TextBox 15"/>
          <p:cNvSpPr txBox="1"/>
          <p:nvPr/>
        </p:nvSpPr>
        <p:spPr>
          <a:xfrm>
            <a:off x="3962401" y="1406769"/>
            <a:ext cx="3751384" cy="830997"/>
          </a:xfrm>
          <a:prstGeom prst="rect">
            <a:avLst/>
          </a:prstGeom>
          <a:noFill/>
        </p:spPr>
        <p:txBody>
          <a:bodyPr wrap="square" rtlCol="0">
            <a:spAutoFit/>
          </a:bodyPr>
          <a:lstStyle/>
          <a:p>
            <a:r>
              <a:rPr lang="en-US" sz="1600" b="1" dirty="0" smtClean="0">
                <a:latin typeface="APL385 Unicode" pitchFamily="49" charset="0"/>
              </a:rPr>
              <a:t>Seek Time (tracks)</a:t>
            </a:r>
          </a:p>
          <a:p>
            <a:r>
              <a:rPr lang="en-US" sz="1600" b="1" dirty="0" smtClean="0">
                <a:latin typeface="APL385 Unicode" pitchFamily="49" charset="0"/>
              </a:rPr>
              <a:t>Rotational Latency (sectors)</a:t>
            </a:r>
          </a:p>
          <a:p>
            <a:r>
              <a:rPr lang="en-US" sz="1600" b="1" dirty="0" smtClean="0">
                <a:latin typeface="APL385 Unicode" pitchFamily="49" charset="0"/>
              </a:rPr>
              <a:t>Transfer Time</a:t>
            </a:r>
            <a:endParaRPr lang="en-US" sz="1600" b="1" dirty="0">
              <a:latin typeface="APL385 Unicode" pitchFamily="49" charset="0"/>
            </a:endParaRPr>
          </a:p>
        </p:txBody>
      </p:sp>
      <p:sp>
        <p:nvSpPr>
          <p:cNvPr id="19" name="TextBox 18"/>
          <p:cNvSpPr txBox="1"/>
          <p:nvPr/>
        </p:nvSpPr>
        <p:spPr>
          <a:xfrm>
            <a:off x="293075" y="2661138"/>
            <a:ext cx="4595447" cy="461665"/>
          </a:xfrm>
          <a:prstGeom prst="rect">
            <a:avLst/>
          </a:prstGeom>
          <a:noFill/>
        </p:spPr>
        <p:txBody>
          <a:bodyPr wrap="square" rtlCol="0">
            <a:spAutoFit/>
          </a:bodyPr>
          <a:lstStyle/>
          <a:p>
            <a:r>
              <a:rPr lang="en-US" b="1" dirty="0" smtClean="0">
                <a:latin typeface="+mn-lt"/>
              </a:rPr>
              <a:t>For a very large matrix</a:t>
            </a:r>
            <a:endParaRPr lang="en-US" b="1" dirty="0">
              <a:latin typeface="+mn-lt"/>
            </a:endParaRPr>
          </a:p>
        </p:txBody>
      </p:sp>
      <p:sp>
        <p:nvSpPr>
          <p:cNvPr id="20" name="TextBox 19"/>
          <p:cNvSpPr txBox="1"/>
          <p:nvPr/>
        </p:nvSpPr>
        <p:spPr>
          <a:xfrm>
            <a:off x="293078" y="3352800"/>
            <a:ext cx="8405446" cy="830997"/>
          </a:xfrm>
          <a:prstGeom prst="rect">
            <a:avLst/>
          </a:prstGeom>
          <a:noFill/>
        </p:spPr>
        <p:txBody>
          <a:bodyPr wrap="square" rtlCol="0">
            <a:spAutoFit/>
          </a:bodyPr>
          <a:lstStyle/>
          <a:p>
            <a:r>
              <a:rPr lang="en-US" b="1" dirty="0" smtClean="0"/>
              <a:t>An APL data row is concentrated in the cache, or a few pages of RAM, or perhaps a few sectors of disk.</a:t>
            </a:r>
            <a:endParaRPr lang="en-US" b="1" dirty="0"/>
          </a:p>
        </p:txBody>
      </p:sp>
      <p:sp>
        <p:nvSpPr>
          <p:cNvPr id="21" name="TextBox 20"/>
          <p:cNvSpPr txBox="1"/>
          <p:nvPr/>
        </p:nvSpPr>
        <p:spPr>
          <a:xfrm>
            <a:off x="339969" y="4583723"/>
            <a:ext cx="8042030" cy="1200329"/>
          </a:xfrm>
          <a:prstGeom prst="rect">
            <a:avLst/>
          </a:prstGeom>
          <a:noFill/>
        </p:spPr>
        <p:txBody>
          <a:bodyPr wrap="square" rtlCol="0">
            <a:spAutoFit/>
          </a:bodyPr>
          <a:lstStyle/>
          <a:p>
            <a:r>
              <a:rPr lang="en-US" b="1" dirty="0" smtClean="0"/>
              <a:t>An APL data column is scattered among a few locations in the cache, and many pages of RAM, and perhaps many sectors or tracks of disk.</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dissolv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checkerboard(across)">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checkerboard(across)">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6" grpId="0"/>
      <p:bldP spid="19" grpId="0"/>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833" y="133029"/>
            <a:ext cx="6854525" cy="494501"/>
          </a:xfrm>
        </p:spPr>
        <p:txBody>
          <a:bodyPr/>
          <a:lstStyle/>
          <a:p>
            <a:pPr algn="ctr"/>
            <a:r>
              <a:rPr lang="en-US" b="1" dirty="0" smtClean="0"/>
              <a:t>AIX APL Run Time</a:t>
            </a:r>
            <a:endParaRPr lang="en-US" b="1" dirty="0"/>
          </a:p>
        </p:txBody>
      </p:sp>
      <p:sp>
        <p:nvSpPr>
          <p:cNvPr id="10" name="TextBox 9"/>
          <p:cNvSpPr txBox="1"/>
          <p:nvPr/>
        </p:nvSpPr>
        <p:spPr>
          <a:xfrm>
            <a:off x="164121" y="961292"/>
            <a:ext cx="8780585" cy="3231654"/>
          </a:xfrm>
          <a:prstGeom prst="rect">
            <a:avLst/>
          </a:prstGeom>
          <a:noFill/>
        </p:spPr>
        <p:txBody>
          <a:bodyPr wrap="square" rtlCol="0">
            <a:spAutoFit/>
          </a:bodyPr>
          <a:lstStyle/>
          <a:p>
            <a:r>
              <a:rPr lang="en-US" sz="2000" b="1" dirty="0" smtClean="0">
                <a:latin typeface="APL Terminal" pitchFamily="50" charset="0"/>
              </a:rPr>
              <a:t>N»10000</a:t>
            </a:r>
          </a:p>
          <a:p>
            <a:r>
              <a:rPr lang="en-US" sz="2000" b="1" dirty="0" smtClean="0">
                <a:latin typeface="APL Terminal" pitchFamily="50" charset="0"/>
              </a:rPr>
              <a:t>A»(N,N)³ÈAV    ½ 1000 by 1000 matrix</a:t>
            </a:r>
          </a:p>
          <a:p>
            <a:r>
              <a:rPr lang="en-US" sz="2000" b="1" dirty="0" smtClean="0">
                <a:latin typeface="APL Terminal" pitchFamily="50" charset="0"/>
              </a:rPr>
              <a:t>:For I :In Û10000</a:t>
            </a:r>
          </a:p>
          <a:p>
            <a:r>
              <a:rPr lang="en-US" sz="2000" b="1" dirty="0" smtClean="0">
                <a:latin typeface="APL Terminal" pitchFamily="50" charset="0"/>
              </a:rPr>
              <a:t>    J»N?N</a:t>
            </a:r>
          </a:p>
          <a:p>
            <a:r>
              <a:rPr lang="en-US" sz="2000" b="1" dirty="0" smtClean="0">
                <a:latin typeface="APL Terminal" pitchFamily="50" charset="0"/>
              </a:rPr>
              <a:t>    K»?N</a:t>
            </a:r>
          </a:p>
          <a:p>
            <a:r>
              <a:rPr lang="en-US" sz="2000" b="1" dirty="0" smtClean="0">
                <a:latin typeface="APL Terminal" pitchFamily="50" charset="0"/>
              </a:rPr>
              <a:t>    L»ÈAV[?256]</a:t>
            </a:r>
          </a:p>
          <a:p>
            <a:endParaRPr lang="en-US" sz="2000" b="1" dirty="0" smtClean="0">
              <a:latin typeface="APL Terminal" pitchFamily="50" charset="0"/>
            </a:endParaRPr>
          </a:p>
          <a:p>
            <a:endParaRPr lang="en-US" sz="2000" b="1" dirty="0" smtClean="0">
              <a:latin typeface="APL Terminal" pitchFamily="50" charset="0"/>
            </a:endParaRPr>
          </a:p>
          <a:p>
            <a:r>
              <a:rPr lang="en-US" sz="2000" b="1" dirty="0" smtClean="0">
                <a:latin typeface="APL Terminal" pitchFamily="50" charset="0"/>
              </a:rPr>
              <a:t>:</a:t>
            </a:r>
            <a:r>
              <a:rPr lang="en-US" sz="2000" b="1" dirty="0" err="1" smtClean="0">
                <a:latin typeface="APL Terminal" pitchFamily="50" charset="0"/>
              </a:rPr>
              <a:t>EndFor</a:t>
            </a:r>
            <a:endParaRPr lang="en-US" sz="2000" b="1" dirty="0" smtClean="0">
              <a:latin typeface="APL Terminal" pitchFamily="50" charset="0"/>
            </a:endParaRPr>
          </a:p>
          <a:p>
            <a:endParaRPr lang="en-US" dirty="0"/>
          </a:p>
        </p:txBody>
      </p:sp>
      <p:sp>
        <p:nvSpPr>
          <p:cNvPr id="11" name="TextBox 10"/>
          <p:cNvSpPr txBox="1"/>
          <p:nvPr/>
        </p:nvSpPr>
        <p:spPr>
          <a:xfrm>
            <a:off x="785446" y="2790091"/>
            <a:ext cx="6271847" cy="400110"/>
          </a:xfrm>
          <a:prstGeom prst="rect">
            <a:avLst/>
          </a:prstGeom>
          <a:noFill/>
        </p:spPr>
        <p:txBody>
          <a:bodyPr wrap="square" rtlCol="0">
            <a:spAutoFit/>
          </a:bodyPr>
          <a:lstStyle/>
          <a:p>
            <a:r>
              <a:rPr lang="en-US" sz="2000" b="1" dirty="0" smtClean="0">
                <a:solidFill>
                  <a:srgbClr val="00602B"/>
                </a:solidFill>
                <a:latin typeface="APL Terminal" pitchFamily="50" charset="0"/>
              </a:rPr>
              <a:t>A[J;K]»L   ½ Random items J of column K</a:t>
            </a:r>
            <a:endParaRPr lang="en-US" sz="2000" b="1" dirty="0">
              <a:solidFill>
                <a:srgbClr val="00602B"/>
              </a:solidFill>
            </a:endParaRPr>
          </a:p>
        </p:txBody>
      </p:sp>
      <p:sp>
        <p:nvSpPr>
          <p:cNvPr id="15" name="TextBox 14"/>
          <p:cNvSpPr txBox="1"/>
          <p:nvPr/>
        </p:nvSpPr>
        <p:spPr>
          <a:xfrm>
            <a:off x="785445" y="3094892"/>
            <a:ext cx="6271847" cy="400110"/>
          </a:xfrm>
          <a:prstGeom prst="rect">
            <a:avLst/>
          </a:prstGeom>
          <a:noFill/>
        </p:spPr>
        <p:txBody>
          <a:bodyPr wrap="square" rtlCol="0">
            <a:spAutoFit/>
          </a:bodyPr>
          <a:lstStyle/>
          <a:p>
            <a:r>
              <a:rPr lang="en-US" sz="2000" b="1" dirty="0" smtClean="0">
                <a:solidFill>
                  <a:srgbClr val="0066CC"/>
                </a:solidFill>
                <a:latin typeface="APL Terminal" pitchFamily="50" charset="0"/>
              </a:rPr>
              <a:t>A[K;J]»L   ½ Random items J of row K</a:t>
            </a:r>
            <a:endParaRPr lang="en-US" sz="2000" b="1" dirty="0">
              <a:solidFill>
                <a:srgbClr val="0066CC"/>
              </a:solidFill>
            </a:endParaRPr>
          </a:p>
        </p:txBody>
      </p:sp>
      <p:sp>
        <p:nvSpPr>
          <p:cNvPr id="17" name="TextBox 16"/>
          <p:cNvSpPr txBox="1"/>
          <p:nvPr/>
        </p:nvSpPr>
        <p:spPr>
          <a:xfrm>
            <a:off x="6963508" y="2790093"/>
            <a:ext cx="2039815" cy="400110"/>
          </a:xfrm>
          <a:prstGeom prst="rect">
            <a:avLst/>
          </a:prstGeom>
          <a:noFill/>
        </p:spPr>
        <p:txBody>
          <a:bodyPr wrap="square" rtlCol="0">
            <a:spAutoFit/>
          </a:bodyPr>
          <a:lstStyle/>
          <a:p>
            <a:r>
              <a:rPr lang="en-US" sz="2000" b="1" dirty="0" smtClean="0">
                <a:solidFill>
                  <a:srgbClr val="00B050"/>
                </a:solidFill>
                <a:latin typeface="APL Terminal" pitchFamily="50" charset="0"/>
              </a:rPr>
              <a:t>9492 CPU ms</a:t>
            </a:r>
            <a:endParaRPr lang="en-US" sz="2000" dirty="0">
              <a:solidFill>
                <a:srgbClr val="00B050"/>
              </a:solidFill>
            </a:endParaRPr>
          </a:p>
        </p:txBody>
      </p:sp>
      <p:sp>
        <p:nvSpPr>
          <p:cNvPr id="18" name="TextBox 17"/>
          <p:cNvSpPr txBox="1"/>
          <p:nvPr/>
        </p:nvSpPr>
        <p:spPr>
          <a:xfrm>
            <a:off x="7104185" y="3083170"/>
            <a:ext cx="1828800" cy="400110"/>
          </a:xfrm>
          <a:prstGeom prst="rect">
            <a:avLst/>
          </a:prstGeom>
          <a:noFill/>
        </p:spPr>
        <p:txBody>
          <a:bodyPr wrap="square" rtlCol="0">
            <a:spAutoFit/>
          </a:bodyPr>
          <a:lstStyle/>
          <a:p>
            <a:r>
              <a:rPr lang="en-US" sz="2000" b="1" dirty="0" smtClean="0">
                <a:solidFill>
                  <a:srgbClr val="00B0F0"/>
                </a:solidFill>
                <a:latin typeface="APL Terminal" pitchFamily="50" charset="0"/>
              </a:rPr>
              <a:t>725 CPU ms</a:t>
            </a:r>
            <a:endParaRPr lang="en-US" sz="2000" dirty="0">
              <a:solidFill>
                <a:srgbClr val="00B0F0"/>
              </a:solidFill>
            </a:endParaRPr>
          </a:p>
        </p:txBody>
      </p:sp>
      <p:sp>
        <p:nvSpPr>
          <p:cNvPr id="22" name="TextBox 21"/>
          <p:cNvSpPr txBox="1"/>
          <p:nvPr/>
        </p:nvSpPr>
        <p:spPr>
          <a:xfrm>
            <a:off x="269631" y="4372708"/>
            <a:ext cx="8698523" cy="1107996"/>
          </a:xfrm>
          <a:prstGeom prst="rect">
            <a:avLst/>
          </a:prstGeom>
          <a:noFill/>
        </p:spPr>
        <p:txBody>
          <a:bodyPr wrap="square" rtlCol="0">
            <a:spAutoFit/>
          </a:bodyPr>
          <a:lstStyle/>
          <a:p>
            <a:r>
              <a:rPr lang="en-US" sz="2200" b="1" dirty="0" smtClean="0"/>
              <a:t>For a 1,000 by 1,000 character matrix, random row access is on the average more than 10 times faster than random column access.</a:t>
            </a:r>
            <a:endParaRPr lang="en-US" sz="2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ppt_x"/>
                                          </p:val>
                                        </p:tav>
                                        <p:tav tm="100000">
                                          <p:val>
                                            <p:strVal val="#ppt_x"/>
                                          </p:val>
                                        </p:tav>
                                      </p:tavLst>
                                    </p:anim>
                                    <p:anim calcmode="lin" valueType="num">
                                      <p:cBhvr additive="base">
                                        <p:cTn id="1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dissolv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ppt_x"/>
                                          </p:val>
                                        </p:tav>
                                        <p:tav tm="100000">
                                          <p:val>
                                            <p:strVal val="#ppt_x"/>
                                          </p:val>
                                        </p:tav>
                                      </p:tavLst>
                                    </p:anim>
                                    <p:anim calcmode="lin" valueType="num">
                                      <p:cBhvr additive="base">
                                        <p:cTn id="2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checkerboard(across)">
                                      <p:cBhvr>
                                        <p:cTn id="3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5" grpId="0"/>
      <p:bldP spid="17" grpId="0"/>
      <p:bldP spid="18"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10" y="215091"/>
            <a:ext cx="7277275" cy="494501"/>
          </a:xfrm>
        </p:spPr>
        <p:txBody>
          <a:bodyPr/>
          <a:lstStyle/>
          <a:p>
            <a:pPr algn="ctr"/>
            <a:r>
              <a:rPr lang="en-US" b="1" dirty="0" smtClean="0"/>
              <a:t>Another Column Data Fragmentation Example</a:t>
            </a:r>
            <a:endParaRPr lang="en-US" b="1" dirty="0"/>
          </a:p>
        </p:txBody>
      </p:sp>
      <p:sp>
        <p:nvSpPr>
          <p:cNvPr id="9" name="TextBox 8"/>
          <p:cNvSpPr txBox="1"/>
          <p:nvPr/>
        </p:nvSpPr>
        <p:spPr>
          <a:xfrm>
            <a:off x="422030" y="890954"/>
            <a:ext cx="8487508" cy="2308324"/>
          </a:xfrm>
          <a:prstGeom prst="rect">
            <a:avLst/>
          </a:prstGeom>
          <a:noFill/>
        </p:spPr>
        <p:txBody>
          <a:bodyPr wrap="square" rtlCol="0">
            <a:spAutoFit/>
          </a:bodyPr>
          <a:lstStyle/>
          <a:p>
            <a:r>
              <a:rPr lang="en-US" sz="2000" b="1" dirty="0" smtClean="0">
                <a:latin typeface="APL Terminal" pitchFamily="50" charset="0"/>
              </a:rPr>
              <a:t>Y»1000 1000³0.1+Û1000     </a:t>
            </a:r>
          </a:p>
          <a:p>
            <a:r>
              <a:rPr lang="en-US" sz="2000" b="1" dirty="0" smtClean="0">
                <a:latin typeface="APL Terminal" pitchFamily="50" charset="0"/>
              </a:rPr>
              <a:t>:For I :In Û1000       </a:t>
            </a:r>
          </a:p>
          <a:p>
            <a:r>
              <a:rPr lang="en-US" sz="2000" b="1" dirty="0" smtClean="0">
                <a:latin typeface="APL Terminal" pitchFamily="50" charset="0"/>
              </a:rPr>
              <a:t>    </a:t>
            </a:r>
          </a:p>
          <a:p>
            <a:endParaRPr lang="en-US" sz="2000" b="1" dirty="0" smtClean="0">
              <a:latin typeface="APL Terminal" pitchFamily="50" charset="0"/>
            </a:endParaRPr>
          </a:p>
          <a:p>
            <a:endParaRPr lang="en-US" sz="2000" b="1" dirty="0" smtClean="0">
              <a:latin typeface="APL Terminal" pitchFamily="50" charset="0"/>
            </a:endParaRPr>
          </a:p>
          <a:p>
            <a:r>
              <a:rPr lang="en-US" sz="2000" b="1" dirty="0" smtClean="0">
                <a:latin typeface="APL Terminal" pitchFamily="50" charset="0"/>
              </a:rPr>
              <a:t>:</a:t>
            </a:r>
            <a:r>
              <a:rPr lang="en-US" sz="2000" b="1" dirty="0" err="1" smtClean="0">
                <a:latin typeface="APL Terminal" pitchFamily="50" charset="0"/>
              </a:rPr>
              <a:t>EndFor</a:t>
            </a:r>
            <a:endParaRPr lang="en-US" sz="2000" b="1" dirty="0" smtClean="0">
              <a:latin typeface="APL Terminal" pitchFamily="50" charset="0"/>
            </a:endParaRPr>
          </a:p>
          <a:p>
            <a:endParaRPr lang="en-US" b="1" dirty="0"/>
          </a:p>
        </p:txBody>
      </p:sp>
      <p:sp>
        <p:nvSpPr>
          <p:cNvPr id="12" name="TextBox 11"/>
          <p:cNvSpPr txBox="1"/>
          <p:nvPr/>
        </p:nvSpPr>
        <p:spPr>
          <a:xfrm>
            <a:off x="961292" y="1500554"/>
            <a:ext cx="5556739" cy="400110"/>
          </a:xfrm>
          <a:prstGeom prst="rect">
            <a:avLst/>
          </a:prstGeom>
          <a:noFill/>
        </p:spPr>
        <p:txBody>
          <a:bodyPr wrap="square" rtlCol="0">
            <a:spAutoFit/>
          </a:bodyPr>
          <a:lstStyle/>
          <a:p>
            <a:r>
              <a:rPr lang="en-US" sz="2000" b="1" dirty="0" smtClean="0">
                <a:solidFill>
                  <a:srgbClr val="00602B"/>
                </a:solidFill>
                <a:latin typeface="APL Terminal" pitchFamily="50" charset="0"/>
              </a:rPr>
              <a:t>{}+/+/Y  ½ Sum matrix columns first</a:t>
            </a:r>
            <a:endParaRPr lang="en-US" sz="2000" b="1" dirty="0">
              <a:solidFill>
                <a:srgbClr val="00602B"/>
              </a:solidFill>
            </a:endParaRPr>
          </a:p>
        </p:txBody>
      </p:sp>
      <p:sp>
        <p:nvSpPr>
          <p:cNvPr id="13" name="TextBox 12"/>
          <p:cNvSpPr txBox="1"/>
          <p:nvPr/>
        </p:nvSpPr>
        <p:spPr>
          <a:xfrm>
            <a:off x="961294" y="1817077"/>
            <a:ext cx="5111262" cy="400110"/>
          </a:xfrm>
          <a:prstGeom prst="rect">
            <a:avLst/>
          </a:prstGeom>
          <a:noFill/>
        </p:spPr>
        <p:txBody>
          <a:bodyPr wrap="square" rtlCol="0">
            <a:spAutoFit/>
          </a:bodyPr>
          <a:lstStyle/>
          <a:p>
            <a:r>
              <a:rPr lang="en-US" sz="2000" b="1" dirty="0" smtClean="0">
                <a:solidFill>
                  <a:schemeClr val="accent6">
                    <a:lumMod val="50000"/>
                  </a:schemeClr>
                </a:solidFill>
                <a:latin typeface="APL Terminal" pitchFamily="50" charset="0"/>
              </a:rPr>
              <a:t>{}+/+¾Y  ½ Sum matrix rows first</a:t>
            </a:r>
            <a:endParaRPr lang="en-US" sz="2000" b="1" dirty="0">
              <a:solidFill>
                <a:schemeClr val="accent6">
                  <a:lumMod val="50000"/>
                </a:schemeClr>
              </a:solidFill>
            </a:endParaRPr>
          </a:p>
        </p:txBody>
      </p:sp>
      <p:sp>
        <p:nvSpPr>
          <p:cNvPr id="14" name="TextBox 13"/>
          <p:cNvSpPr txBox="1"/>
          <p:nvPr/>
        </p:nvSpPr>
        <p:spPr>
          <a:xfrm>
            <a:off x="973015" y="2133599"/>
            <a:ext cx="3493477" cy="400110"/>
          </a:xfrm>
          <a:prstGeom prst="rect">
            <a:avLst/>
          </a:prstGeom>
          <a:noFill/>
        </p:spPr>
        <p:txBody>
          <a:bodyPr wrap="square" rtlCol="0">
            <a:spAutoFit/>
          </a:bodyPr>
          <a:lstStyle/>
          <a:p>
            <a:r>
              <a:rPr lang="en-US" sz="2000" b="1" dirty="0" smtClean="0">
                <a:solidFill>
                  <a:schemeClr val="accent1">
                    <a:lumMod val="50000"/>
                  </a:schemeClr>
                </a:solidFill>
                <a:latin typeface="APL Terminal" pitchFamily="50" charset="0"/>
              </a:rPr>
              <a:t>{}+/,Y   ½ Sum vector</a:t>
            </a:r>
            <a:endParaRPr lang="en-US" sz="2000" b="1" dirty="0">
              <a:solidFill>
                <a:schemeClr val="accent1">
                  <a:lumMod val="50000"/>
                </a:schemeClr>
              </a:solidFill>
            </a:endParaRPr>
          </a:p>
        </p:txBody>
      </p:sp>
      <p:sp>
        <p:nvSpPr>
          <p:cNvPr id="16" name="TextBox 15"/>
          <p:cNvSpPr txBox="1"/>
          <p:nvPr/>
        </p:nvSpPr>
        <p:spPr>
          <a:xfrm>
            <a:off x="6518030" y="1500554"/>
            <a:ext cx="2227385" cy="400110"/>
          </a:xfrm>
          <a:prstGeom prst="rect">
            <a:avLst/>
          </a:prstGeom>
          <a:noFill/>
        </p:spPr>
        <p:txBody>
          <a:bodyPr wrap="square" rtlCol="0">
            <a:spAutoFit/>
          </a:bodyPr>
          <a:lstStyle/>
          <a:p>
            <a:r>
              <a:rPr lang="en-US" sz="2000" b="1" dirty="0" smtClean="0">
                <a:solidFill>
                  <a:srgbClr val="00B050"/>
                </a:solidFill>
                <a:latin typeface="APL Terminal" pitchFamily="50" charset="0"/>
              </a:rPr>
              <a:t>18277 CPU ms</a:t>
            </a:r>
            <a:endParaRPr lang="en-US" sz="2000" dirty="0">
              <a:solidFill>
                <a:srgbClr val="00B050"/>
              </a:solidFill>
            </a:endParaRPr>
          </a:p>
        </p:txBody>
      </p:sp>
      <p:sp>
        <p:nvSpPr>
          <p:cNvPr id="19" name="TextBox 18"/>
          <p:cNvSpPr txBox="1"/>
          <p:nvPr/>
        </p:nvSpPr>
        <p:spPr>
          <a:xfrm>
            <a:off x="6670430" y="1817077"/>
            <a:ext cx="1992923" cy="400110"/>
          </a:xfrm>
          <a:prstGeom prst="rect">
            <a:avLst/>
          </a:prstGeom>
          <a:noFill/>
        </p:spPr>
        <p:txBody>
          <a:bodyPr wrap="square" rtlCol="0">
            <a:spAutoFit/>
          </a:bodyPr>
          <a:lstStyle/>
          <a:p>
            <a:r>
              <a:rPr lang="en-US" sz="2000" b="1" dirty="0" smtClean="0">
                <a:solidFill>
                  <a:srgbClr val="0070C0"/>
                </a:solidFill>
                <a:latin typeface="APL Terminal" pitchFamily="50" charset="0"/>
              </a:rPr>
              <a:t>8178 CPU ms</a:t>
            </a:r>
            <a:endParaRPr lang="en-US" sz="2000" dirty="0">
              <a:solidFill>
                <a:srgbClr val="0070C0"/>
              </a:solidFill>
            </a:endParaRPr>
          </a:p>
        </p:txBody>
      </p:sp>
      <p:sp>
        <p:nvSpPr>
          <p:cNvPr id="20" name="TextBox 19"/>
          <p:cNvSpPr txBox="1"/>
          <p:nvPr/>
        </p:nvSpPr>
        <p:spPr>
          <a:xfrm>
            <a:off x="6670431" y="2145322"/>
            <a:ext cx="2098431" cy="400110"/>
          </a:xfrm>
          <a:prstGeom prst="rect">
            <a:avLst/>
          </a:prstGeom>
          <a:noFill/>
        </p:spPr>
        <p:txBody>
          <a:bodyPr wrap="square" rtlCol="0">
            <a:spAutoFit/>
          </a:bodyPr>
          <a:lstStyle/>
          <a:p>
            <a:r>
              <a:rPr lang="en-US" sz="2000" b="1" dirty="0" smtClean="0">
                <a:solidFill>
                  <a:schemeClr val="accent1">
                    <a:lumMod val="75000"/>
                  </a:schemeClr>
                </a:solidFill>
                <a:latin typeface="APL Terminal" pitchFamily="50" charset="0"/>
              </a:rPr>
              <a:t>6445 CPU ms</a:t>
            </a:r>
            <a:endParaRPr lang="en-US" sz="2000" dirty="0">
              <a:solidFill>
                <a:schemeClr val="accent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dissolv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additive="base">
                                        <p:cTn id="28" dur="500" fill="hold"/>
                                        <p:tgtEl>
                                          <p:spTgt spid="19"/>
                                        </p:tgtEl>
                                        <p:attrNameLst>
                                          <p:attrName>ppt_x</p:attrName>
                                        </p:attrNameLst>
                                      </p:cBhvr>
                                      <p:tavLst>
                                        <p:tav tm="0">
                                          <p:val>
                                            <p:strVal val="#ppt_x"/>
                                          </p:val>
                                        </p:tav>
                                        <p:tav tm="100000">
                                          <p:val>
                                            <p:strVal val="#ppt_x"/>
                                          </p:val>
                                        </p:tav>
                                      </p:tavLst>
                                    </p:anim>
                                    <p:anim calcmode="lin" valueType="num">
                                      <p:cBhvr additive="base">
                                        <p:cTn id="2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dissolve">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P spid="14" grpId="0"/>
      <p:bldP spid="16" grpId="0"/>
      <p:bldP spid="19" grpId="0"/>
      <p:bldP spid="20" grpId="0"/>
    </p:bldLst>
  </p:timing>
</p:sld>
</file>

<file path=ppt/theme/theme1.xml><?xml version="1.0" encoding="utf-8"?>
<a:theme xmlns:a="http://schemas.openxmlformats.org/drawingml/2006/main" name="Default Design">
  <a:themeElements>
    <a:clrScheme name="Default Design 14">
      <a:dk1>
        <a:srgbClr val="787878"/>
      </a:dk1>
      <a:lt1>
        <a:srgbClr val="FFFFFF"/>
      </a:lt1>
      <a:dk2>
        <a:srgbClr val="000000"/>
      </a:dk2>
      <a:lt2>
        <a:srgbClr val="E6E6E6"/>
      </a:lt2>
      <a:accent1>
        <a:srgbClr val="FF6600"/>
      </a:accent1>
      <a:accent2>
        <a:srgbClr val="00AEEF"/>
      </a:accent2>
      <a:accent3>
        <a:srgbClr val="FFFFFF"/>
      </a:accent3>
      <a:accent4>
        <a:srgbClr val="656565"/>
      </a:accent4>
      <a:accent5>
        <a:srgbClr val="FFB8AA"/>
      </a:accent5>
      <a:accent6>
        <a:srgbClr val="009DD9"/>
      </a:accent6>
      <a:hlink>
        <a:srgbClr val="FFC425"/>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90000"/>
          </a:lnSpc>
          <a:spcBef>
            <a:spcPct val="0"/>
          </a:spcBef>
          <a:spcAft>
            <a:spcPct val="10000"/>
          </a:spcAft>
          <a:buClrTx/>
          <a:buSzTx/>
          <a:buFontTx/>
          <a:buNone/>
          <a:tabLst/>
          <a:defRPr kumimoji="0" lang="en-US" sz="2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90000"/>
          </a:lnSpc>
          <a:spcBef>
            <a:spcPct val="0"/>
          </a:spcBef>
          <a:spcAft>
            <a:spcPct val="10000"/>
          </a:spcAft>
          <a:buClrTx/>
          <a:buSzTx/>
          <a:buFontTx/>
          <a:buNone/>
          <a:tabLst/>
          <a:defRPr kumimoji="0" lang="en-US" sz="2400" b="0" i="0" u="none" strike="noStrike" cap="none" normalizeH="0" baseline="0" smtClean="0">
            <a:ln>
              <a:noFill/>
            </a:ln>
            <a:solidFill>
              <a:schemeClr val="tx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E6E6E6"/>
        </a:dk1>
        <a:lt1>
          <a:srgbClr val="B2B2B2"/>
        </a:lt1>
        <a:dk2>
          <a:srgbClr val="3C3C3C"/>
        </a:dk2>
        <a:lt2>
          <a:srgbClr val="FFFFFF"/>
        </a:lt2>
        <a:accent1>
          <a:srgbClr val="FF6600"/>
        </a:accent1>
        <a:accent2>
          <a:srgbClr val="00AEEF"/>
        </a:accent2>
        <a:accent3>
          <a:srgbClr val="AFAFAF"/>
        </a:accent3>
        <a:accent4>
          <a:srgbClr val="979797"/>
        </a:accent4>
        <a:accent5>
          <a:srgbClr val="FFB8AA"/>
        </a:accent5>
        <a:accent6>
          <a:srgbClr val="009DD9"/>
        </a:accent6>
        <a:hlink>
          <a:srgbClr val="FFC425"/>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787878"/>
        </a:dk1>
        <a:lt1>
          <a:srgbClr val="FFFFFF"/>
        </a:lt1>
        <a:dk2>
          <a:srgbClr val="000000"/>
        </a:dk2>
        <a:lt2>
          <a:srgbClr val="E6E6E6"/>
        </a:lt2>
        <a:accent1>
          <a:srgbClr val="FF6600"/>
        </a:accent1>
        <a:accent2>
          <a:srgbClr val="00AEEF"/>
        </a:accent2>
        <a:accent3>
          <a:srgbClr val="FFFFFF"/>
        </a:accent3>
        <a:accent4>
          <a:srgbClr val="656565"/>
        </a:accent4>
        <a:accent5>
          <a:srgbClr val="FFB8AA"/>
        </a:accent5>
        <a:accent6>
          <a:srgbClr val="009DD9"/>
        </a:accent6>
        <a:hlink>
          <a:srgbClr val="FFC425"/>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13866</TotalTime>
  <Words>1621</Words>
  <Application>Microsoft Office PowerPoint</Application>
  <PresentationFormat>On-screen Show (4:3)</PresentationFormat>
  <Paragraphs>333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Optimizing APL Matrix Indexing for Application Programmers</vt:lpstr>
      <vt:lpstr>Introduction</vt:lpstr>
      <vt:lpstr>Indexing Optimization Techniques</vt:lpstr>
      <vt:lpstr>Multidimenstional Array Storage</vt:lpstr>
      <vt:lpstr>Matrix Column Data Fragmentation</vt:lpstr>
      <vt:lpstr>A Wider Matrix</vt:lpstr>
      <vt:lpstr>Virtual Memory</vt:lpstr>
      <vt:lpstr>AIX APL Run Time</vt:lpstr>
      <vt:lpstr>Another Column Data Fragmentation Example</vt:lpstr>
      <vt:lpstr>Platform &amp; Version Dependency</vt:lpstr>
      <vt:lpstr>Matrix Organization Suggestion</vt:lpstr>
      <vt:lpstr>Marketing Data Example</vt:lpstr>
      <vt:lpstr>A Marketing Data Example</vt:lpstr>
      <vt:lpstr>Marketing Data Selection Example</vt:lpstr>
      <vt:lpstr>Marketing Transposed Data Example</vt:lpstr>
      <vt:lpstr>Marketing Data Selection Example</vt:lpstr>
      <vt:lpstr>Progressive Indexing</vt:lpstr>
      <vt:lpstr>Progressive Indexing Optimization</vt:lpstr>
      <vt:lpstr>Marketing Data Selection Speed Comparisons</vt:lpstr>
      <vt:lpstr>Row Major Progressive Indexing</vt:lpstr>
      <vt:lpstr>Index Manipulaton</vt:lpstr>
      <vt:lpstr>Grade Up &amp; Grade Down Index</vt:lpstr>
      <vt:lpstr>Speed and Space Comparisons</vt:lpstr>
      <vt:lpstr>Array Dimensions</vt:lpstr>
      <vt:lpstr>Conclusion</vt:lpstr>
    </vt:vector>
  </TitlesOfParts>
  <Company>Fiserv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2003 template</dc:title>
  <dc:creator/>
  <cp:lastModifiedBy>Fiserv</cp:lastModifiedBy>
  <cp:revision>453</cp:revision>
  <cp:lastPrinted>2008-12-03T03:23:25Z</cp:lastPrinted>
  <dcterms:created xsi:type="dcterms:W3CDTF">2008-11-13T19:10:42Z</dcterms:created>
  <dcterms:modified xsi:type="dcterms:W3CDTF">2011-09-15T11:59:24Z</dcterms:modified>
</cp:coreProperties>
</file>