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41"/>
  </p:notesMasterIdLst>
  <p:sldIdLst>
    <p:sldId id="256" r:id="rId2"/>
    <p:sldId id="259" r:id="rId3"/>
    <p:sldId id="261" r:id="rId4"/>
    <p:sldId id="263" r:id="rId5"/>
    <p:sldId id="262" r:id="rId6"/>
    <p:sldId id="266" r:id="rId7"/>
    <p:sldId id="267" r:id="rId8"/>
    <p:sldId id="268" r:id="rId9"/>
    <p:sldId id="269" r:id="rId10"/>
    <p:sldId id="291" r:id="rId11"/>
    <p:sldId id="292" r:id="rId12"/>
    <p:sldId id="276" r:id="rId13"/>
    <p:sldId id="278" r:id="rId14"/>
    <p:sldId id="277" r:id="rId15"/>
    <p:sldId id="297" r:id="rId16"/>
    <p:sldId id="270" r:id="rId17"/>
    <p:sldId id="293" r:id="rId18"/>
    <p:sldId id="294" r:id="rId19"/>
    <p:sldId id="295" r:id="rId20"/>
    <p:sldId id="296" r:id="rId21"/>
    <p:sldId id="271" r:id="rId22"/>
    <p:sldId id="272" r:id="rId23"/>
    <p:sldId id="273" r:id="rId24"/>
    <p:sldId id="274" r:id="rId25"/>
    <p:sldId id="275" r:id="rId26"/>
    <p:sldId id="280" r:id="rId27"/>
    <p:sldId id="281" r:id="rId28"/>
    <p:sldId id="282" r:id="rId29"/>
    <p:sldId id="283" r:id="rId30"/>
    <p:sldId id="284" r:id="rId31"/>
    <p:sldId id="287" r:id="rId32"/>
    <p:sldId id="288" r:id="rId33"/>
    <p:sldId id="289" r:id="rId34"/>
    <p:sldId id="290" r:id="rId35"/>
    <p:sldId id="300" r:id="rId36"/>
    <p:sldId id="301" r:id="rId37"/>
    <p:sldId id="302" r:id="rId38"/>
    <p:sldId id="298" r:id="rId39"/>
    <p:sldId id="299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C3B01E3A-7BA8-4FD9-B727-8483955EDF92}">
          <p14:sldIdLst>
            <p14:sldId id="256"/>
            <p14:sldId id="259"/>
            <p14:sldId id="261"/>
            <p14:sldId id="263"/>
            <p14:sldId id="262"/>
            <p14:sldId id="266"/>
            <p14:sldId id="267"/>
            <p14:sldId id="268"/>
            <p14:sldId id="269"/>
            <p14:sldId id="291"/>
            <p14:sldId id="292"/>
            <p14:sldId id="276"/>
            <p14:sldId id="278"/>
            <p14:sldId id="277"/>
            <p14:sldId id="297"/>
            <p14:sldId id="270"/>
            <p14:sldId id="293"/>
            <p14:sldId id="294"/>
            <p14:sldId id="295"/>
            <p14:sldId id="296"/>
            <p14:sldId id="271"/>
            <p14:sldId id="272"/>
            <p14:sldId id="273"/>
            <p14:sldId id="274"/>
            <p14:sldId id="275"/>
            <p14:sldId id="280"/>
          </p14:sldIdLst>
        </p14:section>
        <p14:section name="Untitled Section" id="{72128079-7A6E-4BCA-BF85-559E91F3191A}">
          <p14:sldIdLst>
            <p14:sldId id="281"/>
            <p14:sldId id="282"/>
            <p14:sldId id="283"/>
            <p14:sldId id="284"/>
            <p14:sldId id="287"/>
            <p14:sldId id="288"/>
            <p14:sldId id="289"/>
            <p14:sldId id="290"/>
            <p14:sldId id="300"/>
            <p14:sldId id="301"/>
            <p14:sldId id="302"/>
            <p14:sldId id="298"/>
            <p14:sldId id="29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6" autoAdjust="0"/>
    <p:restoredTop sz="85957" autoAdjust="0"/>
  </p:normalViewPr>
  <p:slideViewPr>
    <p:cSldViewPr>
      <p:cViewPr>
        <p:scale>
          <a:sx n="112" d="100"/>
          <a:sy n="112" d="100"/>
        </p:scale>
        <p:origin x="-336" y="1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6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17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Under Window managers</a:t>
            </a:r>
            <a:r>
              <a:rPr lang="en-GB" baseline="0" dirty="0" smtClean="0"/>
              <a:t> you may find that a lot more than 0 1 2 exist; best to look at /</a:t>
            </a:r>
            <a:r>
              <a:rPr lang="en-GB" baseline="0" dirty="0" err="1" smtClean="0"/>
              <a:t>proc</a:t>
            </a:r>
            <a:r>
              <a:rPr lang="en-GB" baseline="0" dirty="0" smtClean="0"/>
              <a:t>/&lt;</a:t>
            </a:r>
            <a:r>
              <a:rPr lang="en-GB" baseline="0" dirty="0" err="1" smtClean="0"/>
              <a:t>processID</a:t>
            </a:r>
            <a:r>
              <a:rPr lang="en-GB" baseline="0" dirty="0" smtClean="0"/>
              <a:t>&gt;/… to see what file handles are in use – don’t sue them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59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Is there anything else you’d like to have added 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75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How</a:t>
            </a:r>
            <a:r>
              <a:rPr lang="en-GB" baseline="0" dirty="0" smtClean="0"/>
              <a:t> do you call the </a:t>
            </a:r>
            <a:r>
              <a:rPr lang="en-GB" baseline="0" dirty="0" err="1" smtClean="0"/>
              <a:t>mapl</a:t>
            </a:r>
            <a:r>
              <a:rPr lang="en-GB" baseline="0" dirty="0" smtClean="0"/>
              <a:t> script ?</a:t>
            </a:r>
          </a:p>
          <a:p>
            <a:r>
              <a:rPr lang="en-GB" baseline="0" dirty="0" smtClean="0"/>
              <a:t>/</a:t>
            </a:r>
            <a:r>
              <a:rPr lang="en-GB" baseline="0" dirty="0" err="1" smtClean="0"/>
              <a:t>usr</a:t>
            </a:r>
            <a:r>
              <a:rPr lang="en-GB" baseline="0" dirty="0" smtClean="0"/>
              <a:t>/bin/</a:t>
            </a:r>
            <a:r>
              <a:rPr lang="en-GB" baseline="0" dirty="0" err="1" smtClean="0"/>
              <a:t>apl</a:t>
            </a:r>
            <a:r>
              <a:rPr lang="en-GB" baseline="0" dirty="0" smtClean="0"/>
              <a:t> is all very well unless you have multiple versions installed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75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)load threads</a:t>
            </a:r>
          </a:p>
          <a:p>
            <a:r>
              <a:rPr lang="en-GB" dirty="0" smtClean="0"/>
              <a:t>foo&amp;¨1 2</a:t>
            </a:r>
          </a:p>
          <a:p>
            <a:r>
              <a:rPr lang="en-GB" dirty="0" smtClean="0"/>
              <a:t>&lt;wait&gt;</a:t>
            </a:r>
          </a:p>
          <a:p>
            <a:r>
              <a:rPr lang="en-GB" dirty="0" smtClean="0"/>
              <a:t>⎕</a:t>
            </a:r>
            <a:r>
              <a:rPr lang="en-GB" dirty="0" err="1" smtClean="0"/>
              <a:t>tnums</a:t>
            </a:r>
            <a:endParaRPr lang="en-GB" dirty="0" smtClean="0"/>
          </a:p>
          <a:p>
            <a:r>
              <a:rPr lang="en-GB" dirty="0" smtClean="0"/>
              <a:t>)</a:t>
            </a:r>
            <a:r>
              <a:rPr lang="en-GB" dirty="0" err="1" smtClean="0"/>
              <a:t>si</a:t>
            </a:r>
            <a:endParaRPr lang="en-GB" dirty="0" smtClean="0"/>
          </a:p>
          <a:p>
            <a:r>
              <a:rPr lang="en-GB" dirty="0" smtClean="0"/>
              <a:t>⎕</a:t>
            </a:r>
            <a:r>
              <a:rPr lang="en-GB" dirty="0" err="1" smtClean="0"/>
              <a:t>tkill</a:t>
            </a:r>
            <a:r>
              <a:rPr lang="en-GB" dirty="0" smtClean="0"/>
              <a:t> &lt;thread still</a:t>
            </a:r>
            <a:r>
              <a:rPr lang="en-GB" baseline="0" dirty="0" smtClean="0"/>
              <a:t> running&gt;</a:t>
            </a:r>
          </a:p>
          <a:p>
            <a:r>
              <a:rPr lang="en-GB" baseline="0" dirty="0" smtClean="0"/>
              <a:t>⎕</a:t>
            </a:r>
            <a:r>
              <a:rPr lang="en-GB" baseline="0" dirty="0" err="1" smtClean="0"/>
              <a:t>tnums</a:t>
            </a:r>
            <a:endParaRPr lang="en-GB" baseline="0" dirty="0" smtClean="0"/>
          </a:p>
          <a:p>
            <a:r>
              <a:rPr lang="en-GB" baseline="0" dirty="0" smtClean="0"/>
              <a:t>)</a:t>
            </a:r>
            <a:r>
              <a:rPr lang="en-GB" baseline="0" dirty="0" err="1" smtClean="0"/>
              <a:t>si</a:t>
            </a:r>
            <a:endParaRPr lang="en-GB" baseline="0" dirty="0" smtClean="0"/>
          </a:p>
          <a:p>
            <a:r>
              <a:rPr lang="en-GB" baseline="0" dirty="0" smtClean="0"/>
              <a:t>)reset</a:t>
            </a:r>
          </a:p>
          <a:p>
            <a:r>
              <a:rPr lang="en-GB" baseline="0" dirty="0" smtClean="0"/>
              <a:t>⎕</a:t>
            </a:r>
            <a:r>
              <a:rPr lang="en-GB" baseline="0" dirty="0" err="1" smtClean="0"/>
              <a:t>tnums</a:t>
            </a:r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111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SIGSEGV .. APL attempting</a:t>
            </a:r>
            <a:r>
              <a:rPr lang="en-GB" baseline="0" dirty="0" smtClean="0"/>
              <a:t> to access invalid memory address</a:t>
            </a:r>
            <a:endParaRPr lang="en-GB" dirty="0" smtClean="0"/>
          </a:p>
          <a:p>
            <a:r>
              <a:rPr lang="en-GB" dirty="0" smtClean="0"/>
              <a:t>This will replace the core2aplcore</a:t>
            </a:r>
            <a:r>
              <a:rPr lang="en-GB" baseline="0" dirty="0" smtClean="0"/>
              <a:t> I-Beam</a:t>
            </a:r>
          </a:p>
          <a:p>
            <a:r>
              <a:rPr lang="en-GB" baseline="0" dirty="0" smtClean="0"/>
              <a:t>and the recovery I-Beam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478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APLCORENAME was earlier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777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calls </a:t>
            </a:r>
            <a:r>
              <a:rPr lang="en-GB" dirty="0" err="1" smtClean="0"/>
              <a:t>setuid</a:t>
            </a:r>
            <a:r>
              <a:rPr lang="en-GB" dirty="0" smtClean="0"/>
              <a:t>()</a:t>
            </a:r>
          </a:p>
          <a:p>
            <a:r>
              <a:rPr lang="en-GB" dirty="0" smtClean="0"/>
              <a:t>⎕AN:</a:t>
            </a:r>
            <a:r>
              <a:rPr lang="en-GB" baseline="0" dirty="0" smtClean="0"/>
              <a:t> real user name</a:t>
            </a:r>
          </a:p>
          <a:p>
            <a:r>
              <a:rPr lang="en-GB" baseline="0" dirty="0" smtClean="0"/>
              <a:t>⎕AI[1]: effective UID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30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[]DMX “database</a:t>
            </a:r>
            <a:r>
              <a:rPr lang="en-GB" baseline="0" dirty="0" smtClean="0"/>
              <a:t>” .. Like PHP .. Our formal bit, then your helpful hints ‘n tips</a:t>
            </a:r>
          </a:p>
          <a:p>
            <a:r>
              <a:rPr lang="en-GB" baseline="0" dirty="0" smtClean="0"/>
              <a:t>COPY DMX string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483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Suggest user errors</a:t>
            </a:r>
            <a:r>
              <a:rPr lang="en-GB" baseline="0" dirty="0" smtClean="0"/>
              <a:t> from 500 upwards, but no reason not to use low numbers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9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341AB728-4DA9-426B-926B-25D4E3712703}" type="slidenum">
              <a:rPr lang="en-US" sz="1200" smtClean="0">
                <a:latin typeface="Arial" charset="0"/>
              </a:rPr>
              <a:pPr eaLnBrk="1" hangingPunct="1"/>
              <a:t>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6.1</a:t>
            </a:r>
            <a:r>
              <a:rPr lang="en-GB" baseline="0" dirty="0" smtClean="0"/>
              <a:t> 12.1 and 13.0  TL6 SP5</a:t>
            </a:r>
          </a:p>
          <a:p>
            <a:r>
              <a:rPr lang="en-GB" baseline="0" dirty="0" smtClean="0"/>
              <a:t>6.1 13.1+ TL7 SP3</a:t>
            </a:r>
          </a:p>
          <a:p>
            <a:r>
              <a:rPr lang="en-GB" baseline="0" dirty="0" smtClean="0"/>
              <a:t>7.1 13.1 onwards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4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Use centos</a:t>
            </a:r>
            <a:r>
              <a:rPr lang="en-GB" baseline="0" dirty="0" smtClean="0"/>
              <a:t> 5 for build and QA</a:t>
            </a:r>
          </a:p>
          <a:p>
            <a:r>
              <a:rPr lang="en-GB" baseline="0" dirty="0" smtClean="0"/>
              <a:t>Developers favour Ubuntu / Fedora</a:t>
            </a:r>
          </a:p>
          <a:p>
            <a:r>
              <a:rPr lang="en-GB" baseline="0" dirty="0" smtClean="0"/>
              <a:t>I favour </a:t>
            </a:r>
            <a:r>
              <a:rPr lang="en-GB" baseline="0" dirty="0" err="1" smtClean="0"/>
              <a:t>openSUSE</a:t>
            </a:r>
            <a:endParaRPr lang="en-GB" baseline="0" dirty="0" smtClean="0"/>
          </a:p>
          <a:p>
            <a:r>
              <a:rPr lang="en-GB" baseline="0" dirty="0" err="1" smtClean="0"/>
              <a:t>Debian</a:t>
            </a:r>
            <a:r>
              <a:rPr lang="en-GB" baseline="0" dirty="0" smtClean="0"/>
              <a:t> Wheezy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20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Don’t explain any of these just yet !</a:t>
            </a:r>
          </a:p>
          <a:p>
            <a:r>
              <a:rPr lang="en-GB" dirty="0" smtClean="0"/>
              <a:t>Vt220/ibm3131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65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Supports all languages that APL/W Unicode</a:t>
            </a:r>
            <a:r>
              <a:rPr lang="en-GB" baseline="0" dirty="0" smtClean="0"/>
              <a:t> does</a:t>
            </a:r>
          </a:p>
          <a:p>
            <a:r>
              <a:rPr lang="en-GB" baseline="0" dirty="0" smtClean="0"/>
              <a:t>Both traditional and hardware-based layouts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39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Not aware of anyone with AIX graphical console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27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Demo of setting up keyboard on </a:t>
            </a:r>
            <a:r>
              <a:rPr lang="en-GB" dirty="0" err="1" smtClean="0"/>
              <a:t>openSUSE</a:t>
            </a:r>
            <a:r>
              <a:rPr lang="en-GB" dirty="0" smtClean="0"/>
              <a:t> 12.2    </a:t>
            </a:r>
            <a:r>
              <a:rPr lang="en-GB" dirty="0" err="1" smtClean="0"/>
              <a:t>andys</a:t>
            </a:r>
            <a:r>
              <a:rPr lang="en-GB" dirty="0" smtClean="0"/>
              <a:t>/</a:t>
            </a:r>
            <a:r>
              <a:rPr lang="en-GB" dirty="0" err="1" smtClean="0"/>
              <a:t>dyalog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08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/</a:t>
            </a:r>
            <a:r>
              <a:rPr lang="en-GB" dirty="0" err="1" smtClean="0"/>
              <a:t>etc</a:t>
            </a:r>
            <a:r>
              <a:rPr lang="en-GB" dirty="0" smtClean="0"/>
              <a:t>/</a:t>
            </a:r>
            <a:r>
              <a:rPr lang="en-GB" dirty="0" err="1" smtClean="0"/>
              <a:t>init.d</a:t>
            </a:r>
            <a:r>
              <a:rPr lang="en-GB" dirty="0" smtClean="0"/>
              <a:t>/</a:t>
            </a:r>
            <a:r>
              <a:rPr lang="en-GB" dirty="0" err="1" smtClean="0"/>
              <a:t>DyalogService</a:t>
            </a:r>
            <a:r>
              <a:rPr lang="en-GB" baseline="0" dirty="0" smtClean="0"/>
              <a:t> .. 165 lines to effectively call this line.</a:t>
            </a:r>
          </a:p>
          <a:p>
            <a:r>
              <a:rPr lang="en-GB" baseline="0" dirty="0" smtClean="0"/>
              <a:t>Uses about 230MB RAM at the moment .. MAXWS=128MB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40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45" y="6021288"/>
            <a:ext cx="952705" cy="75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7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14288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45" y="6021288"/>
            <a:ext cx="952705" cy="7564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dyalog.com/" TargetMode="External"/><Relationship Id="rId2" Type="http://schemas.openxmlformats.org/officeDocument/2006/relationships/hyperlink" Target="http://help.dyalog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orums.dyalog.com/viewtopic.php?f=20&amp;t=21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902" y="1905615"/>
            <a:ext cx="2674194" cy="3046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128792" cy="4176464"/>
          </a:xfrm>
        </p:spPr>
        <p:txBody>
          <a:bodyPr/>
          <a:lstStyle/>
          <a:p>
            <a:pPr algn="l"/>
            <a:r>
              <a:rPr lang="en-GB" sz="2800" dirty="0" err="1" smtClean="0"/>
              <a:t>TryAPL</a:t>
            </a:r>
            <a:r>
              <a:rPr lang="en-GB" sz="2800" dirty="0" smtClean="0"/>
              <a:t> runs as a service</a:t>
            </a:r>
          </a:p>
          <a:p>
            <a:pPr lvl="1" algn="l"/>
            <a:r>
              <a:rPr lang="en-GB" sz="2400" dirty="0" smtClean="0"/>
              <a:t>Runs a workspace</a:t>
            </a:r>
          </a:p>
          <a:p>
            <a:pPr lvl="1" algn="l"/>
            <a:endParaRPr lang="en-GB" sz="2400" dirty="0" smtClean="0"/>
          </a:p>
          <a:p>
            <a:pPr lvl="2" algn="l"/>
            <a:r>
              <a:rPr lang="en-GB" sz="1800" dirty="0">
                <a:latin typeface="APL385 Unicode" pitchFamily="49" charset="0"/>
              </a:rPr>
              <a:t>$DYALOG/</a:t>
            </a:r>
            <a:r>
              <a:rPr lang="en-GB" sz="1800" dirty="0" err="1">
                <a:latin typeface="APL385 Unicode" pitchFamily="49" charset="0"/>
              </a:rPr>
              <a:t>dyalog.rt</a:t>
            </a:r>
            <a:r>
              <a:rPr lang="en-GB" sz="1800" dirty="0">
                <a:latin typeface="APL385 Unicode" pitchFamily="49" charset="0"/>
              </a:rPr>
              <a:t> </a:t>
            </a:r>
            <a:r>
              <a:rPr lang="en-GB" sz="1800" dirty="0" err="1" smtClean="0">
                <a:latin typeface="APL385 Unicode" pitchFamily="49" charset="0"/>
              </a:rPr>
              <a:t>tryaplws</a:t>
            </a:r>
            <a:r>
              <a:rPr lang="en-GB" sz="1800" dirty="0" smtClean="0">
                <a:latin typeface="APL385 Unicode" pitchFamily="49" charset="0"/>
              </a:rPr>
              <a:t> </a:t>
            </a:r>
            <a:r>
              <a:rPr lang="en-GB" sz="1800" dirty="0">
                <a:latin typeface="APL385 Unicode" pitchFamily="49" charset="0"/>
              </a:rPr>
              <a:t>0&lt;&amp;- 1&gt;&amp;- 2&gt;&amp;- </a:t>
            </a:r>
            <a:r>
              <a:rPr lang="en-GB" sz="1800" dirty="0" smtClean="0">
                <a:latin typeface="APL385 Unicode" pitchFamily="49" charset="0"/>
              </a:rPr>
              <a:t>&amp;</a:t>
            </a:r>
          </a:p>
          <a:p>
            <a:pPr lvl="1" algn="l"/>
            <a:endParaRPr lang="en-GB" sz="2400" dirty="0" smtClean="0"/>
          </a:p>
          <a:p>
            <a:pPr lvl="1" algn="l"/>
            <a:r>
              <a:rPr lang="en-GB" sz="2400" dirty="0" smtClean="0"/>
              <a:t>No input</a:t>
            </a:r>
          </a:p>
          <a:p>
            <a:pPr lvl="1" algn="l"/>
            <a:r>
              <a:rPr lang="en-GB" sz="2400" dirty="0" smtClean="0"/>
              <a:t>No session output</a:t>
            </a:r>
          </a:p>
          <a:p>
            <a:pPr lvl="2" algn="l"/>
            <a:r>
              <a:rPr lang="en-GB" sz="2000" dirty="0" smtClean="0"/>
              <a:t>All output written to </a:t>
            </a:r>
            <a:r>
              <a:rPr lang="en-GB" sz="2000" dirty="0" err="1" smtClean="0"/>
              <a:t>logfiles</a:t>
            </a:r>
            <a:endParaRPr lang="en-GB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Do You Need Input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84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87624" y="1772816"/>
            <a:ext cx="7056784" cy="3865984"/>
          </a:xfrm>
        </p:spPr>
        <p:txBody>
          <a:bodyPr/>
          <a:lstStyle/>
          <a:p>
            <a:pPr algn="l"/>
            <a:r>
              <a:rPr lang="en-GB" sz="2800" dirty="0" smtClean="0"/>
              <a:t>That’s the theory - actually:</a:t>
            </a:r>
          </a:p>
          <a:p>
            <a:pPr lvl="1" algn="l"/>
            <a:endParaRPr lang="en-GB" sz="1800" dirty="0" smtClean="0">
              <a:latin typeface="APL385 Unicode" pitchFamily="49" charset="0"/>
            </a:endParaRPr>
          </a:p>
          <a:p>
            <a:pPr lvl="1" algn="l"/>
            <a:r>
              <a:rPr lang="en-GB" sz="1800" dirty="0" err="1" smtClean="0">
                <a:latin typeface="APL385 Unicode" pitchFamily="49" charset="0"/>
              </a:rPr>
              <a:t>mapl</a:t>
            </a:r>
            <a:r>
              <a:rPr lang="en-GB" sz="1800" dirty="0" smtClean="0">
                <a:latin typeface="APL385 Unicode" pitchFamily="49" charset="0"/>
              </a:rPr>
              <a:t> </a:t>
            </a:r>
            <a:r>
              <a:rPr lang="en-GB" sz="1800" dirty="0" err="1" smtClean="0">
                <a:latin typeface="APL385 Unicode" pitchFamily="49" charset="0"/>
              </a:rPr>
              <a:t>tryaplws</a:t>
            </a:r>
            <a:r>
              <a:rPr lang="en-GB" sz="1800" dirty="0" smtClean="0">
                <a:latin typeface="APL385 Unicode" pitchFamily="49" charset="0"/>
              </a:rPr>
              <a:t> &lt;/</a:t>
            </a:r>
            <a:r>
              <a:rPr lang="en-GB" sz="1800" dirty="0" err="1" smtClean="0">
                <a:latin typeface="APL385 Unicode" pitchFamily="49" charset="0"/>
              </a:rPr>
              <a:t>dev</a:t>
            </a:r>
            <a:r>
              <a:rPr lang="en-GB" sz="1800" dirty="0" smtClean="0">
                <a:latin typeface="APL385 Unicode" pitchFamily="49" charset="0"/>
              </a:rPr>
              <a:t>/null &gt;</a:t>
            </a:r>
            <a:r>
              <a:rPr lang="en-GB" sz="1800" dirty="0" err="1" smtClean="0">
                <a:latin typeface="APL385 Unicode" pitchFamily="49" charset="0"/>
              </a:rPr>
              <a:t>tryapl.out</a:t>
            </a:r>
            <a:r>
              <a:rPr lang="en-GB" sz="1800" dirty="0" smtClean="0">
                <a:latin typeface="APL385 Unicode" pitchFamily="49" charset="0"/>
              </a:rPr>
              <a:t> 2&gt;&amp;1 &amp;</a:t>
            </a:r>
          </a:p>
          <a:p>
            <a:pPr algn="l"/>
            <a:endParaRPr lang="en-GB" sz="28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Developed under Windows, run on Linux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Set up as a service in /</a:t>
            </a:r>
            <a:r>
              <a:rPr lang="en-GB" sz="2400" dirty="0" err="1" smtClean="0"/>
              <a:t>etc</a:t>
            </a:r>
            <a:r>
              <a:rPr lang="en-GB" sz="2400" dirty="0" smtClean="0"/>
              <a:t>/</a:t>
            </a:r>
            <a:r>
              <a:rPr lang="en-GB" sz="2400" dirty="0" err="1" smtClean="0"/>
              <a:t>init.d</a:t>
            </a:r>
            <a:endParaRPr lang="en-GB" sz="24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VM with 9GB disk (&lt;2GB in use) and 512MB RAM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/>
              <a:t>TryAPL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0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I/O from </a:t>
            </a:r>
            <a:r>
              <a:rPr lang="en-GB" dirty="0" smtClean="0"/>
              <a:t>scripts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800">
                <a:solidFill>
                  <a:srgbClr val="333333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400">
                <a:solidFill>
                  <a:srgbClr val="333333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GB" sz="2800" dirty="0" err="1" smtClean="0"/>
              <a:t>mapl</a:t>
            </a:r>
            <a:r>
              <a:rPr lang="en-GB" sz="2800" dirty="0" smtClean="0"/>
              <a:t> &lt;</a:t>
            </a:r>
            <a:r>
              <a:rPr lang="en-GB" sz="2800" dirty="0" err="1" smtClean="0"/>
              <a:t>inputfile</a:t>
            </a:r>
            <a:r>
              <a:rPr lang="en-GB" sz="2800" dirty="0" smtClean="0"/>
              <a:t> &gt;</a:t>
            </a:r>
            <a:r>
              <a:rPr lang="en-GB" sz="2800" dirty="0" err="1" smtClean="0"/>
              <a:t>outputfile</a:t>
            </a:r>
            <a:r>
              <a:rPr lang="en-GB" sz="2800" dirty="0" smtClean="0"/>
              <a:t> 2&gt;</a:t>
            </a:r>
            <a:r>
              <a:rPr lang="en-GB" sz="2800" dirty="0" err="1" smtClean="0"/>
              <a:t>errfile</a:t>
            </a:r>
            <a:endParaRPr lang="en-GB" sz="2800" dirty="0" smtClean="0"/>
          </a:p>
          <a:p>
            <a:pPr algn="l">
              <a:defRPr/>
            </a:pPr>
            <a:r>
              <a:rPr lang="en-GB" sz="2800" dirty="0" err="1" smtClean="0"/>
              <a:t>mapl</a:t>
            </a:r>
            <a:r>
              <a:rPr lang="en-GB" sz="2800" dirty="0" smtClean="0"/>
              <a:t> &lt;</a:t>
            </a:r>
            <a:r>
              <a:rPr lang="en-GB" sz="2800" dirty="0" err="1" smtClean="0"/>
              <a:t>inputfile</a:t>
            </a:r>
            <a:r>
              <a:rPr lang="en-GB" sz="2800" dirty="0" smtClean="0"/>
              <a:t> &gt;</a:t>
            </a:r>
            <a:r>
              <a:rPr lang="en-GB" sz="2800" dirty="0" err="1" smtClean="0"/>
              <a:t>outputfile</a:t>
            </a:r>
            <a:r>
              <a:rPr lang="en-GB" sz="2800" dirty="0" smtClean="0"/>
              <a:t> 2&gt;&amp;1</a:t>
            </a:r>
          </a:p>
          <a:p>
            <a:pPr algn="l">
              <a:defRPr/>
            </a:pPr>
            <a:endParaRPr lang="en-GB" sz="2000" dirty="0" smtClean="0">
              <a:latin typeface="APL385 Unicode" pitchFamily="49" charset="0"/>
            </a:endParaRPr>
          </a:p>
          <a:p>
            <a:pPr algn="l">
              <a:defRPr/>
            </a:pPr>
            <a:endParaRPr lang="en-GB" sz="2000" dirty="0">
              <a:latin typeface="APL385 Unicode" pitchFamily="49" charset="0"/>
            </a:endParaRPr>
          </a:p>
          <a:p>
            <a:pPr algn="l">
              <a:defRPr/>
            </a:pPr>
            <a:r>
              <a:rPr lang="en-GB" sz="1800" dirty="0" smtClean="0">
                <a:latin typeface="APL385 Unicode" pitchFamily="49" charset="0"/>
              </a:rPr>
              <a:t>Unicode</a:t>
            </a:r>
            <a:r>
              <a:rPr lang="en-GB" sz="1800" dirty="0">
                <a:latin typeface="APL385 Unicode" pitchFamily="49" charset="0"/>
              </a:rPr>
              <a:t>:</a:t>
            </a:r>
          </a:p>
          <a:p>
            <a:pPr algn="l">
              <a:defRPr/>
            </a:pPr>
            <a:r>
              <a:rPr lang="en-GB" sz="1800" dirty="0">
                <a:latin typeface="APL385 Unicode" pitchFamily="49" charset="0"/>
              </a:rPr>
              <a:t>        </a:t>
            </a:r>
            <a:r>
              <a:rPr lang="en-GB" sz="1800" dirty="0" err="1">
                <a:latin typeface="APL385 Unicode" pitchFamily="49" charset="0"/>
              </a:rPr>
              <a:t>mapl</a:t>
            </a:r>
            <a:r>
              <a:rPr lang="en-GB" sz="1800" dirty="0">
                <a:latin typeface="APL385 Unicode" pitchFamily="49" charset="0"/>
              </a:rPr>
              <a:t> &lt;&lt;!!Unicode</a:t>
            </a:r>
          </a:p>
          <a:p>
            <a:pPr algn="l">
              <a:defRPr/>
            </a:pPr>
            <a:r>
              <a:rPr lang="en-GB" sz="1800" dirty="0">
                <a:latin typeface="APL385 Unicode" pitchFamily="49" charset="0"/>
              </a:rPr>
              <a:t>        (+2⎕nq'.' '</a:t>
            </a:r>
            <a:r>
              <a:rPr lang="en-GB" sz="1800" dirty="0" err="1">
                <a:latin typeface="APL385 Unicode" pitchFamily="49" charset="0"/>
              </a:rPr>
              <a:t>GetBuildID</a:t>
            </a:r>
            <a:r>
              <a:rPr lang="en-GB" sz="1800" dirty="0">
                <a:latin typeface="APL385 Unicode" pitchFamily="49" charset="0"/>
              </a:rPr>
              <a:t>'),(‘.'⎕</a:t>
            </a:r>
            <a:r>
              <a:rPr lang="en-GB" sz="1800" dirty="0" err="1">
                <a:latin typeface="APL385 Unicode" pitchFamily="49" charset="0"/>
              </a:rPr>
              <a:t>wg'APLVersion</a:t>
            </a:r>
            <a:r>
              <a:rPr lang="en-GB" sz="1800" dirty="0">
                <a:latin typeface="APL385 Unicode" pitchFamily="49" charset="0"/>
              </a:rPr>
              <a:t>')[2 1 3 4]</a:t>
            </a:r>
          </a:p>
          <a:p>
            <a:pPr algn="l">
              <a:defRPr/>
            </a:pPr>
            <a:r>
              <a:rPr lang="en-GB" sz="1800" dirty="0">
                <a:latin typeface="APL385 Unicode" pitchFamily="49" charset="0"/>
              </a:rPr>
              <a:t>        ⎕off</a:t>
            </a:r>
          </a:p>
          <a:p>
            <a:pPr algn="l">
              <a:defRPr/>
            </a:pPr>
            <a:r>
              <a:rPr lang="en-GB" sz="1800" dirty="0">
                <a:latin typeface="APL385 Unicode" pitchFamily="49" charset="0"/>
              </a:rPr>
              <a:t>!!Unicode</a:t>
            </a:r>
          </a:p>
          <a:p>
            <a:pPr algn="l">
              <a:defRPr/>
            </a:pPr>
            <a:endParaRPr lang="en-GB" sz="2800" dirty="0" smtClean="0"/>
          </a:p>
          <a:p>
            <a:pPr algn="l">
              <a:defRPr/>
            </a:pPr>
            <a:r>
              <a:rPr lang="en-GB" sz="1500" dirty="0" smtClean="0">
                <a:latin typeface="APL385 Unicode" pitchFamily="49" charset="0"/>
              </a:rPr>
              <a:t>Classic:</a:t>
            </a:r>
          </a:p>
          <a:p>
            <a:pPr algn="l">
              <a:defRPr/>
            </a:pPr>
            <a:r>
              <a:rPr lang="en-GB" sz="1500" dirty="0" smtClean="0">
                <a:latin typeface="APL385 Unicode" pitchFamily="49" charset="0"/>
              </a:rPr>
              <a:t>        </a:t>
            </a:r>
            <a:r>
              <a:rPr lang="en-GB" sz="1500" dirty="0" err="1" smtClean="0">
                <a:latin typeface="APL385 Unicode" pitchFamily="49" charset="0"/>
              </a:rPr>
              <a:t>mapl</a:t>
            </a:r>
            <a:r>
              <a:rPr lang="en-GB" sz="1500" dirty="0" smtClean="0">
                <a:latin typeface="APL385 Unicode" pitchFamily="49" charset="0"/>
              </a:rPr>
              <a:t> &lt;&lt;!!Classic</a:t>
            </a:r>
          </a:p>
          <a:p>
            <a:pPr algn="l">
              <a:defRPr/>
            </a:pPr>
            <a:r>
              <a:rPr lang="en-GB" sz="1500" dirty="0" smtClean="0">
                <a:latin typeface="APL385 Unicode" pitchFamily="49" charset="0"/>
              </a:rPr>
              <a:t>        ^O(+2^NLnqK.K </a:t>
            </a:r>
            <a:r>
              <a:rPr lang="en-GB" sz="1500" dirty="0" err="1" smtClean="0">
                <a:latin typeface="APL385 Unicode" pitchFamily="49" charset="0"/>
              </a:rPr>
              <a:t>K^OGetBuildID^NK^O</a:t>
            </a:r>
            <a:r>
              <a:rPr lang="en-GB" sz="1500" dirty="0" smtClean="0">
                <a:latin typeface="APL385 Unicode" pitchFamily="49" charset="0"/>
              </a:rPr>
              <a:t>),(^</a:t>
            </a:r>
            <a:r>
              <a:rPr lang="en-GB" sz="1500" dirty="0" err="1" smtClean="0">
                <a:latin typeface="APL385 Unicode" pitchFamily="49" charset="0"/>
              </a:rPr>
              <a:t>NK.KLwgK^OAPLVersion^NK^O</a:t>
            </a:r>
            <a:r>
              <a:rPr lang="en-GB" sz="1500" dirty="0" smtClean="0">
                <a:latin typeface="APL385 Unicode" pitchFamily="49" charset="0"/>
              </a:rPr>
              <a:t>)[2 1 3 4]</a:t>
            </a:r>
          </a:p>
          <a:p>
            <a:pPr algn="l">
              <a:defRPr/>
            </a:pPr>
            <a:r>
              <a:rPr lang="en-GB" sz="1500" dirty="0" smtClean="0">
                <a:latin typeface="APL385 Unicode" pitchFamily="49" charset="0"/>
              </a:rPr>
              <a:t>        )off</a:t>
            </a:r>
          </a:p>
          <a:p>
            <a:pPr algn="l">
              <a:defRPr/>
            </a:pPr>
            <a:r>
              <a:rPr lang="en-GB" sz="1500" dirty="0" smtClean="0">
                <a:latin typeface="APL385 Unicode" pitchFamily="49" charset="0"/>
              </a:rPr>
              <a:t>!!Classic</a:t>
            </a:r>
          </a:p>
          <a:p>
            <a:pPr algn="l">
              <a:defRPr/>
            </a:pPr>
            <a:r>
              <a:rPr lang="en-GB" sz="1900" dirty="0" smtClean="0"/>
              <a:t> </a:t>
            </a:r>
            <a:r>
              <a:rPr lang="en-GB" sz="1500" dirty="0" smtClean="0"/>
              <a:t>  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426522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600" dirty="0"/>
              <a:t>Redirecting Status Window Output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800">
                <a:solidFill>
                  <a:srgbClr val="333333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400">
                <a:solidFill>
                  <a:srgbClr val="333333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algn="l"/>
            <a:r>
              <a:rPr lang="en-GB" sz="2400" dirty="0" smtClean="0"/>
              <a:t>Verbose error messages are written to terminal device by default</a:t>
            </a:r>
          </a:p>
          <a:p>
            <a:pPr lvl="1" algn="l"/>
            <a:r>
              <a:rPr lang="en-GB" sz="2400" dirty="0" smtClean="0"/>
              <a:t>Not to the session, so refresh will remove them</a:t>
            </a:r>
          </a:p>
          <a:p>
            <a:pPr lvl="1" algn="l"/>
            <a:endParaRPr lang="en-GB" sz="2400" dirty="0" smtClean="0"/>
          </a:p>
          <a:p>
            <a:pPr algn="l"/>
            <a:r>
              <a:rPr lang="en-GB" sz="2400" dirty="0" smtClean="0"/>
              <a:t>Use  APLSTATUSFD=</a:t>
            </a:r>
            <a:r>
              <a:rPr lang="en-GB" sz="2400" dirty="0" err="1" smtClean="0"/>
              <a:t>stream_number_to_redirect</a:t>
            </a:r>
            <a:endParaRPr lang="en-GB" sz="2400" dirty="0" smtClean="0"/>
          </a:p>
          <a:p>
            <a:pPr lvl="1" algn="l"/>
            <a:r>
              <a:rPr lang="en-GB" sz="2000" dirty="0" smtClean="0"/>
              <a:t>	</a:t>
            </a:r>
            <a:r>
              <a:rPr lang="en-GB" sz="1600" dirty="0" smtClean="0">
                <a:latin typeface="APL385 Unicode" pitchFamily="49" charset="0"/>
              </a:rPr>
              <a:t>export APLSTATUSFD=18</a:t>
            </a:r>
          </a:p>
          <a:p>
            <a:pPr lvl="2" algn="l"/>
            <a:r>
              <a:rPr lang="en-GB" sz="1600" dirty="0" err="1" smtClean="0">
                <a:latin typeface="APL385 Unicode" pitchFamily="49" charset="0"/>
              </a:rPr>
              <a:t>mapl</a:t>
            </a:r>
            <a:r>
              <a:rPr lang="en-GB" sz="1600" dirty="0" smtClean="0">
                <a:latin typeface="APL385 Unicode" pitchFamily="49" charset="0"/>
              </a:rPr>
              <a:t> 18&gt;</a:t>
            </a:r>
            <a:r>
              <a:rPr lang="en-GB" sz="1600" dirty="0" err="1" smtClean="0">
                <a:latin typeface="APL385 Unicode" pitchFamily="49" charset="0"/>
              </a:rPr>
              <a:t>statuslogfile</a:t>
            </a:r>
            <a:endParaRPr lang="en-GB" sz="1600" dirty="0" smtClean="0">
              <a:latin typeface="APL385 Unicode" pitchFamily="49" charset="0"/>
            </a:endParaRPr>
          </a:p>
          <a:p>
            <a:pPr lvl="2" algn="l"/>
            <a:r>
              <a:rPr lang="en-GB" sz="1600" dirty="0" err="1" smtClean="0">
                <a:latin typeface="APL385 Unicode" pitchFamily="49" charset="0"/>
              </a:rPr>
              <a:t>mapl</a:t>
            </a:r>
            <a:r>
              <a:rPr lang="en-GB" sz="1600" dirty="0" smtClean="0">
                <a:latin typeface="APL385 Unicode" pitchFamily="49" charset="0"/>
              </a:rPr>
              <a:t> 18&gt;/</a:t>
            </a:r>
            <a:r>
              <a:rPr lang="en-GB" sz="1600" dirty="0" err="1" smtClean="0">
                <a:latin typeface="APL385 Unicode" pitchFamily="49" charset="0"/>
              </a:rPr>
              <a:t>dev</a:t>
            </a:r>
            <a:r>
              <a:rPr lang="en-GB" sz="1600" dirty="0" smtClean="0">
                <a:latin typeface="APL385 Unicode" pitchFamily="49" charset="0"/>
              </a:rPr>
              <a:t>/null</a:t>
            </a:r>
          </a:p>
          <a:p>
            <a:pPr lvl="2" algn="l"/>
            <a:endParaRPr lang="en-GB" sz="1600" dirty="0" smtClean="0">
              <a:latin typeface="APL385 Unicode" pitchFamily="49" charset="0"/>
            </a:endParaRPr>
          </a:p>
          <a:p>
            <a:pPr algn="l"/>
            <a:r>
              <a:rPr lang="en-GB" sz="2400" dirty="0" smtClean="0"/>
              <a:t>Need $APLTRANS/file (by default) available</a:t>
            </a:r>
          </a:p>
          <a:p>
            <a:pPr lvl="2" algn="l"/>
            <a:r>
              <a:rPr lang="en-GB" sz="1600" dirty="0" smtClean="0">
                <a:latin typeface="APL385 Unicode" pitchFamily="49" charset="0"/>
              </a:rPr>
              <a:t>APLT18=</a:t>
            </a:r>
            <a:r>
              <a:rPr lang="en-GB" sz="1600" dirty="0" err="1" smtClean="0">
                <a:latin typeface="APL385 Unicode" pitchFamily="49" charset="0"/>
              </a:rPr>
              <a:t>some_other_translate_table</a:t>
            </a:r>
            <a:endParaRPr lang="en-GB" sz="1600" dirty="0" smtClean="0">
              <a:latin typeface="APL385 Uni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45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/>
          <a:lstStyle/>
          <a:p>
            <a:pPr algn="l"/>
            <a:r>
              <a:rPr lang="en-GB" sz="2000" dirty="0" smtClean="0">
                <a:latin typeface="APL385 Unicode" pitchFamily="49" charset="0"/>
              </a:rPr>
              <a:t>echo </a:t>
            </a:r>
            <a:r>
              <a:rPr lang="en-GB" sz="2000" dirty="0">
                <a:latin typeface="APL385 Unicode" pitchFamily="49" charset="0"/>
              </a:rPr>
              <a:t>"</a:t>
            </a:r>
            <a:r>
              <a:rPr lang="en-GB" sz="2000" dirty="0" smtClean="0">
                <a:latin typeface="APL385 Unicode" pitchFamily="49" charset="0"/>
              </a:rPr>
              <a:t>2+2</a:t>
            </a:r>
            <a:r>
              <a:rPr lang="en-GB" sz="2000" dirty="0">
                <a:latin typeface="APL385 Unicode" pitchFamily="49" charset="0"/>
              </a:rPr>
              <a:t>" </a:t>
            </a:r>
            <a:r>
              <a:rPr lang="en-GB" sz="2000" dirty="0" smtClean="0">
                <a:latin typeface="APL385 Unicode" pitchFamily="49" charset="0"/>
              </a:rPr>
              <a:t>| </a:t>
            </a:r>
            <a:r>
              <a:rPr lang="en-GB" sz="2000" dirty="0" err="1" smtClean="0">
                <a:latin typeface="APL385 Unicode" pitchFamily="49" charset="0"/>
              </a:rPr>
              <a:t>apl</a:t>
            </a:r>
            <a:endParaRPr lang="en-GB" sz="2000" dirty="0" smtClean="0">
              <a:latin typeface="APL385 Unicode" pitchFamily="49" charset="0"/>
            </a:endParaRPr>
          </a:p>
          <a:p>
            <a:pPr algn="l"/>
            <a:r>
              <a:rPr lang="en-GB" sz="2000" dirty="0" smtClean="0">
                <a:latin typeface="APL385 Unicode" pitchFamily="49" charset="0"/>
              </a:rPr>
              <a:t>4</a:t>
            </a:r>
          </a:p>
          <a:p>
            <a:pPr algn="l"/>
            <a:endParaRPr lang="en-GB" sz="2400" dirty="0"/>
          </a:p>
          <a:p>
            <a:pPr algn="l"/>
            <a:r>
              <a:rPr lang="en-GB" sz="2400" dirty="0" smtClean="0"/>
              <a:t>Watch this space – though not in 13.2 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Redirected I/O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31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3552800"/>
          </a:xfrm>
        </p:spPr>
        <p:txBody>
          <a:bodyPr/>
          <a:lstStyle/>
          <a:p>
            <a:r>
              <a:rPr lang="en-GB" dirty="0" smtClean="0"/>
              <a:t>These are UNIX-specific or tailored to UNIX versions</a:t>
            </a:r>
          </a:p>
          <a:p>
            <a:endParaRPr lang="en-GB" dirty="0" smtClean="0"/>
          </a:p>
          <a:p>
            <a:r>
              <a:rPr lang="en-GB" dirty="0"/>
              <a:t>New ≡ Andy hasn’t mentioned them before</a:t>
            </a:r>
          </a:p>
          <a:p>
            <a:r>
              <a:rPr lang="en-GB" sz="2400" dirty="0" smtClean="0"/>
              <a:t>(some present in 12.1!)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“New”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054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71600" y="1988840"/>
            <a:ext cx="7272808" cy="3793976"/>
          </a:xfrm>
        </p:spPr>
        <p:txBody>
          <a:bodyPr/>
          <a:lstStyle/>
          <a:p>
            <a:pPr algn="l"/>
            <a:r>
              <a:rPr lang="en-GB" sz="2800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The </a:t>
            </a:r>
            <a:r>
              <a:rPr lang="en-GB" sz="2800" i="1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Dyalog APL for UNIX Installation and User Guide </a:t>
            </a:r>
            <a:r>
              <a:rPr lang="en-GB" sz="2800" u="sng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will</a:t>
            </a:r>
            <a:r>
              <a:rPr lang="en-GB" sz="2800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 be published soon</a:t>
            </a:r>
          </a:p>
          <a:p>
            <a:pPr algn="l"/>
            <a:r>
              <a:rPr lang="en-GB" sz="2800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Includes details of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installing under UNIX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relevant environment variables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keystrokes: what they are and what they do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summary of how to “drive</a:t>
            </a:r>
            <a:r>
              <a:rPr lang="en-GB" sz="2400" smtClean="0">
                <a:solidFill>
                  <a:schemeClr val="accent4">
                    <a:lumMod val="85000"/>
                    <a:lumOff val="15000"/>
                  </a:schemeClr>
                </a:solidFill>
              </a:rPr>
              <a:t>” Dyalog APL for UNIX</a:t>
            </a:r>
            <a:endParaRPr lang="en-GB" sz="2400" dirty="0" smtClean="0">
              <a:solidFill>
                <a:schemeClr val="accent4">
                  <a:lumMod val="85000"/>
                  <a:lumOff val="1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GB" sz="2800" dirty="0" smtClean="0"/>
          </a:p>
          <a:p>
            <a:pPr algn="l"/>
            <a:endParaRPr lang="en-GB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63216"/>
          </a:xfrm>
        </p:spPr>
        <p:txBody>
          <a:bodyPr/>
          <a:lstStyle/>
          <a:p>
            <a:pPr algn="ctr"/>
            <a:r>
              <a:rPr lang="en-GB" dirty="0" smtClean="0"/>
              <a:t>UNIX IUG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372200" y="24208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4">
                    <a:lumMod val="85000"/>
                    <a:lumOff val="15000"/>
                  </a:schemeClr>
                </a:solidFill>
                <a:latin typeface="+mn-lt"/>
              </a:rPr>
              <a:t>-</a:t>
            </a:r>
            <a:r>
              <a:rPr lang="en-GB" sz="2800" dirty="0" err="1" smtClean="0">
                <a:solidFill>
                  <a:schemeClr val="accent4">
                    <a:lumMod val="85000"/>
                    <a:lumOff val="15000"/>
                  </a:schemeClr>
                </a:solidFill>
                <a:latin typeface="+mn-lt"/>
              </a:rPr>
              <a:t>ish</a:t>
            </a:r>
            <a:endParaRPr lang="en-GB" sz="2800" dirty="0">
              <a:solidFill>
                <a:schemeClr val="accent4">
                  <a:lumMod val="85000"/>
                  <a:lumOff val="1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322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6400800" cy="3793976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/>
              <a:t>Is there anything else you would like to see included in the IUG ?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sz="28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/>
              <a:t>We are considering renaming the </a:t>
            </a:r>
            <a:r>
              <a:rPr lang="en-GB" sz="2800" dirty="0" err="1" smtClean="0"/>
              <a:t>mapl</a:t>
            </a:r>
            <a:r>
              <a:rPr lang="en-GB" sz="2800" dirty="0" smtClean="0"/>
              <a:t> script to </a:t>
            </a:r>
            <a:r>
              <a:rPr lang="en-GB" sz="2800" dirty="0" err="1" smtClean="0"/>
              <a:t>apl</a:t>
            </a:r>
            <a:endParaRPr lang="en-GB" sz="2800" dirty="0" smtClean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smtClean="0"/>
              <a:t>what is your opinion ?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sz="28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/>
              <a:t>Come and talk to me or email me</a:t>
            </a:r>
          </a:p>
          <a:p>
            <a:pPr algn="l"/>
            <a:endParaRPr lang="en-GB" sz="2800" dirty="0" smtClean="0"/>
          </a:p>
          <a:p>
            <a:pPr algn="l"/>
            <a:endParaRPr lang="en-GB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63216"/>
          </a:xfrm>
        </p:spPr>
        <p:txBody>
          <a:bodyPr/>
          <a:lstStyle/>
          <a:p>
            <a:pPr algn="ctr"/>
            <a:r>
              <a:rPr lang="en-GB" dirty="0" smtClean="0"/>
              <a:t>Questions </a:t>
            </a:r>
            <a:r>
              <a:rPr lang="en-GB" dirty="0" err="1" smtClean="0"/>
              <a:t>questions</a:t>
            </a:r>
            <a:r>
              <a:rPr lang="en-GB" dirty="0" smtClean="0"/>
              <a:t> 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960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744416"/>
          </a:xfrm>
        </p:spPr>
        <p:txBody>
          <a:bodyPr/>
          <a:lstStyle/>
          <a:p>
            <a:pPr algn="l"/>
            <a:r>
              <a:rPr lang="en-GB" dirty="0" smtClean="0"/>
              <a:t>Thread switching occurs at the 6-space prompt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/>
              <a:t>Allows processing to continue in non-suspended threads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/>
              <a:t>Present since 12.1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/>
              <a:t>Keyboard input pauses background threads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Thread Switching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4032448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Present in 12.1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dirty="0" smtClean="0"/>
              <a:t>Empty, unable to save or load session files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13.0 onwards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GB" dirty="0" smtClean="0"/>
              <a:t>Session file is loaded on </a:t>
            </a:r>
            <a:r>
              <a:rPr lang="en-GB" dirty="0" err="1" smtClean="0"/>
              <a:t>startup</a:t>
            </a:r>
            <a:endParaRPr lang="en-GB" dirty="0" smtClean="0"/>
          </a:p>
          <a:p>
            <a:pPr lvl="4" algn="l"/>
            <a:r>
              <a:rPr lang="en-GB" dirty="0" smtClean="0"/>
              <a:t> </a:t>
            </a:r>
            <a:r>
              <a:rPr lang="en-GB" sz="1600" dirty="0" smtClean="0"/>
              <a:t>${SESSION_FILE-$DYALOG/</a:t>
            </a:r>
            <a:r>
              <a:rPr lang="en-GB" sz="1600" dirty="0" err="1" smtClean="0"/>
              <a:t>default.dse</a:t>
            </a:r>
            <a:r>
              <a:rPr lang="en-GB" sz="1600" dirty="0" smtClean="0"/>
              <a:t>}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dirty="0" smtClean="0"/>
              <a:t>Includes ..</a:t>
            </a:r>
          </a:p>
          <a:p>
            <a:pPr algn="l"/>
            <a:endParaRPr lang="en-GB" dirty="0" smtClean="0"/>
          </a:p>
          <a:p>
            <a:pPr algn="l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⎕SE namespace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72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</p:spPr>
        <p:txBody>
          <a:bodyPr/>
          <a:lstStyle/>
          <a:p>
            <a:r>
              <a:rPr lang="en-GB" dirty="0" smtClean="0"/>
              <a:t>Andy Shiers</a:t>
            </a:r>
          </a:p>
          <a:p>
            <a:r>
              <a:rPr lang="en-GB" dirty="0" smtClean="0"/>
              <a:t>COO</a:t>
            </a:r>
          </a:p>
          <a:p>
            <a:endParaRPr lang="en-GB" dirty="0" smtClean="0"/>
          </a:p>
          <a:p>
            <a:r>
              <a:rPr lang="en-GB" sz="1600" dirty="0" smtClean="0"/>
              <a:t>andys@dyalog.com</a:t>
            </a:r>
            <a:endParaRPr lang="en-GB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772400" cy="1143000"/>
          </a:xfrm>
        </p:spPr>
        <p:txBody>
          <a:bodyPr/>
          <a:lstStyle/>
          <a:p>
            <a:pPr algn="ctr"/>
            <a:r>
              <a:rPr lang="en-GB" dirty="0" smtClean="0"/>
              <a:t>UNIX Development Environment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6400800" cy="3937992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Subset of Windows SALT and User Commands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In a standard installation all files will be read only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dirty="0" smtClean="0"/>
              <a:t>Make your own copies and point to them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SALT/Spice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08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320480"/>
          </a:xfrm>
        </p:spPr>
        <p:txBody>
          <a:bodyPr/>
          <a:lstStyle/>
          <a:p>
            <a:pPr algn="l"/>
            <a:r>
              <a:rPr lang="en-GB" sz="2400" dirty="0" smtClean="0"/>
              <a:t>13.1 and earlier: 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Only core files only generated on receipt of an appropriate signal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1400" dirty="0" smtClean="0"/>
              <a:t>11: SIGSEGV</a:t>
            </a:r>
          </a:p>
          <a:p>
            <a:pPr algn="l"/>
            <a:endParaRPr lang="en-GB" sz="2400" dirty="0" smtClean="0"/>
          </a:p>
          <a:p>
            <a:pPr algn="l"/>
            <a:r>
              <a:rPr lang="en-GB" sz="2400" dirty="0" smtClean="0"/>
              <a:t>13.2 onwards: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Both core file and </a:t>
            </a:r>
            <a:r>
              <a:rPr lang="en-GB" sz="2000" dirty="0" err="1" smtClean="0"/>
              <a:t>aplcore</a:t>
            </a:r>
            <a:r>
              <a:rPr lang="en-GB" sz="2000" dirty="0" smtClean="0"/>
              <a:t> file generated 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err="1" smtClean="0"/>
              <a:t>ps</a:t>
            </a:r>
            <a:r>
              <a:rPr lang="en-GB" sz="2000" dirty="0" smtClean="0"/>
              <a:t> listing will show extra </a:t>
            </a:r>
            <a:r>
              <a:rPr lang="en-GB" sz="2000" dirty="0" err="1" smtClean="0"/>
              <a:t>dyalog</a:t>
            </a:r>
            <a:r>
              <a:rPr lang="en-GB" sz="2000" dirty="0" smtClean="0"/>
              <a:t> process while </a:t>
            </a:r>
            <a:r>
              <a:rPr lang="en-GB" sz="2000" dirty="0" err="1" smtClean="0"/>
              <a:t>aplcore</a:t>
            </a:r>
            <a:r>
              <a:rPr lang="en-GB" sz="2000" dirty="0" smtClean="0"/>
              <a:t> is being generated</a:t>
            </a:r>
          </a:p>
          <a:p>
            <a:pPr lvl="1" algn="l"/>
            <a:endParaRPr lang="en-GB" sz="2000" dirty="0"/>
          </a:p>
          <a:p>
            <a:pPr algn="l"/>
            <a:r>
              <a:rPr lang="en-GB" sz="2400" dirty="0" err="1" smtClean="0"/>
              <a:t>syserror</a:t>
            </a:r>
            <a:r>
              <a:rPr lang="en-GB" sz="2400" dirty="0" smtClean="0"/>
              <a:t> does not generate core file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cores and </a:t>
            </a:r>
            <a:r>
              <a:rPr lang="en-GB" dirty="0" err="1" smtClean="0"/>
              <a:t>aplcores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17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GB" sz="2800" dirty="0" smtClean="0"/>
              <a:t>APLCORENAME allows you to determine the name and location of the </a:t>
            </a:r>
            <a:r>
              <a:rPr lang="en-GB" sz="2800" dirty="0" err="1" smtClean="0"/>
              <a:t>aplcore</a:t>
            </a:r>
            <a:r>
              <a:rPr lang="en-GB" sz="2800" dirty="0" smtClean="0"/>
              <a:t>.</a:t>
            </a:r>
          </a:p>
          <a:p>
            <a:pPr algn="l"/>
            <a:r>
              <a:rPr lang="en-GB" sz="2000" dirty="0" smtClean="0"/>
              <a:t>	</a:t>
            </a:r>
            <a:r>
              <a:rPr lang="en-GB" sz="2000" dirty="0" smtClean="0">
                <a:latin typeface="APL385 Unicode" pitchFamily="49" charset="0"/>
              </a:rPr>
              <a:t>APLCORENAME=</a:t>
            </a:r>
            <a:r>
              <a:rPr lang="en-GB" sz="2000" dirty="0" err="1" smtClean="0">
                <a:latin typeface="APL385 Unicode" pitchFamily="49" charset="0"/>
              </a:rPr>
              <a:t>andycore</a:t>
            </a:r>
            <a:r>
              <a:rPr lang="en-GB" sz="2000" dirty="0" smtClean="0">
                <a:latin typeface="APL385 Unicode" pitchFamily="49" charset="0"/>
              </a:rPr>
              <a:t>_*</a:t>
            </a:r>
            <a:endParaRPr lang="en-GB" sz="2000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cores and </a:t>
            </a:r>
            <a:r>
              <a:rPr lang="en-GB" dirty="0" err="1"/>
              <a:t>aplcores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64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728792" cy="4104456"/>
          </a:xfrm>
        </p:spPr>
        <p:txBody>
          <a:bodyPr/>
          <a:lstStyle/>
          <a:p>
            <a:pPr algn="l"/>
            <a:r>
              <a:rPr lang="en-GB" sz="2400" dirty="0" smtClean="0"/>
              <a:t>13.2 onwards </a:t>
            </a:r>
            <a:r>
              <a:rPr lang="en-GB" sz="2400" dirty="0" err="1" smtClean="0"/>
              <a:t>aplcores</a:t>
            </a:r>
            <a:r>
              <a:rPr lang="en-GB" sz="2400" dirty="0" smtClean="0"/>
              <a:t> will include the “Interesting Information section”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At end of </a:t>
            </a:r>
            <a:r>
              <a:rPr lang="en-GB" sz="2000" dirty="0" err="1" smtClean="0"/>
              <a:t>aplcore</a:t>
            </a:r>
            <a:endParaRPr lang="en-GB" sz="2000" dirty="0" smtClean="0"/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1600" dirty="0" smtClean="0"/>
              <a:t>From “==== Interesting Information” to end of file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All text in UTF-8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Can still </a:t>
            </a:r>
            <a:r>
              <a:rPr lang="en-GB" sz="2000" dirty="0" smtClean="0">
                <a:latin typeface="APL385 Unicode" pitchFamily="49" charset="0"/>
              </a:rPr>
              <a:t>)COPY </a:t>
            </a:r>
            <a:r>
              <a:rPr lang="en-GB" sz="2000" dirty="0" smtClean="0"/>
              <a:t>and </a:t>
            </a:r>
            <a:r>
              <a:rPr lang="en-GB" sz="2000" dirty="0" smtClean="0">
                <a:latin typeface="APL385 Unicode" pitchFamily="49" charset="0"/>
              </a:rPr>
              <a:t>⎕CY </a:t>
            </a:r>
            <a:r>
              <a:rPr lang="en-GB" sz="2000" dirty="0" smtClean="0"/>
              <a:t>from </a:t>
            </a:r>
            <a:r>
              <a:rPr lang="en-GB" sz="2000" dirty="0" err="1" smtClean="0"/>
              <a:t>aplcore</a:t>
            </a:r>
            <a:endParaRPr lang="en-GB" sz="2000" dirty="0" smtClean="0"/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Windows: need to copy from “</a:t>
            </a:r>
            <a:r>
              <a:rPr lang="en-GB" sz="2000" dirty="0" err="1" smtClean="0"/>
              <a:t>aplcore</a:t>
            </a:r>
            <a:r>
              <a:rPr lang="en-GB" sz="2000" u="sng" dirty="0" smtClean="0"/>
              <a:t>.</a:t>
            </a:r>
            <a:r>
              <a:rPr lang="en-GB" sz="2000" dirty="0" smtClean="0"/>
              <a:t>”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UNIX will have less/different information to Windows, but will include ..</a:t>
            </a:r>
          </a:p>
          <a:p>
            <a:pPr algn="l"/>
            <a:endParaRPr lang="en-GB" sz="2400" dirty="0"/>
          </a:p>
          <a:p>
            <a:pPr algn="l"/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cores and </a:t>
            </a:r>
            <a:r>
              <a:rPr lang="en-GB" dirty="0" err="1"/>
              <a:t>aplcores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92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4104456"/>
          </a:xfrm>
        </p:spPr>
        <p:txBody>
          <a:bodyPr/>
          <a:lstStyle/>
          <a:p>
            <a:pPr algn="l"/>
            <a:r>
              <a:rPr lang="en-GB" sz="2400" dirty="0" smtClean="0"/>
              <a:t>(Windows-based) Example:</a:t>
            </a:r>
          </a:p>
          <a:p>
            <a:pPr algn="l"/>
            <a:endParaRPr lang="en-GB" sz="2400" dirty="0" smtClean="0"/>
          </a:p>
          <a:p>
            <a:pPr lvl="1" algn="l"/>
            <a:r>
              <a:rPr lang="en-GB" sz="1200" dirty="0">
                <a:latin typeface="APL385 Unicode" pitchFamily="49" charset="0"/>
              </a:rPr>
              <a:t>========================== Interesting Information</a:t>
            </a:r>
          </a:p>
          <a:p>
            <a:pPr lvl="1" algn="l"/>
            <a:r>
              <a:rPr lang="en-GB" sz="1200" dirty="0">
                <a:latin typeface="APL385 Unicode" pitchFamily="49" charset="0"/>
              </a:rPr>
              <a:t>!</a:t>
            </a:r>
            <a:r>
              <a:rPr lang="en-GB" sz="1200" dirty="0" err="1">
                <a:latin typeface="APL385 Unicode" pitchFamily="49" charset="0"/>
              </a:rPr>
              <a:t>BuildID</a:t>
            </a:r>
            <a:r>
              <a:rPr lang="en-GB" sz="1200" dirty="0">
                <a:latin typeface="APL385 Unicode" pitchFamily="49" charset="0"/>
              </a:rPr>
              <a:t>:                         0xec3cd51b</a:t>
            </a:r>
          </a:p>
          <a:p>
            <a:pPr lvl="1" algn="l"/>
            <a:r>
              <a:rPr lang="en-GB" sz="1200" dirty="0">
                <a:latin typeface="APL385 Unicode" pitchFamily="49" charset="0"/>
              </a:rPr>
              <a:t>!</a:t>
            </a:r>
            <a:r>
              <a:rPr lang="en-GB" sz="1200" dirty="0" err="1">
                <a:latin typeface="APL385 Unicode" pitchFamily="49" charset="0"/>
              </a:rPr>
              <a:t>syserror</a:t>
            </a:r>
            <a:r>
              <a:rPr lang="en-GB" sz="1200" dirty="0">
                <a:latin typeface="APL385 Unicode" pitchFamily="49" charset="0"/>
              </a:rPr>
              <a:t>:                        0x000003e3</a:t>
            </a:r>
          </a:p>
          <a:p>
            <a:pPr lvl="1" algn="l"/>
            <a:r>
              <a:rPr lang="en-GB" sz="1200" dirty="0">
                <a:latin typeface="APL385 Unicode" pitchFamily="49" charset="0"/>
              </a:rPr>
              <a:t>!</a:t>
            </a:r>
            <a:r>
              <a:rPr lang="en-GB" sz="1200" dirty="0" err="1">
                <a:latin typeface="APL385 Unicode" pitchFamily="49" charset="0"/>
              </a:rPr>
              <a:t>errno</a:t>
            </a:r>
            <a:r>
              <a:rPr lang="en-GB" sz="1200" dirty="0">
                <a:latin typeface="APL385 Unicode" pitchFamily="49" charset="0"/>
              </a:rPr>
              <a:t>:                           </a:t>
            </a:r>
            <a:r>
              <a:rPr lang="en-GB" sz="1200" dirty="0" smtClean="0">
                <a:latin typeface="APL385 Unicode" pitchFamily="49" charset="0"/>
              </a:rPr>
              <a:t>0x00000000</a:t>
            </a:r>
          </a:p>
          <a:p>
            <a:pPr lvl="1" algn="l"/>
            <a:r>
              <a:rPr lang="en-GB" sz="1200" dirty="0" smtClean="0">
                <a:latin typeface="APL385 Unicode" pitchFamily="49" charset="0"/>
              </a:rPr>
              <a:t>..</a:t>
            </a:r>
          </a:p>
          <a:p>
            <a:pPr lvl="1" algn="l"/>
            <a:r>
              <a:rPr lang="en-GB" sz="1200" dirty="0">
                <a:latin typeface="APL385 Unicode" pitchFamily="49" charset="0"/>
              </a:rPr>
              <a:t>!</a:t>
            </a:r>
          </a:p>
          <a:p>
            <a:pPr lvl="1" algn="l"/>
            <a:r>
              <a:rPr lang="en-GB" sz="1200" dirty="0">
                <a:latin typeface="APL385 Unicode" pitchFamily="49" charset="0"/>
              </a:rPr>
              <a:t>!</a:t>
            </a:r>
            <a:r>
              <a:rPr lang="en-GB" sz="1200" dirty="0" err="1">
                <a:latin typeface="APL385 Unicode" pitchFamily="49" charset="0"/>
              </a:rPr>
              <a:t>APLStack</a:t>
            </a:r>
            <a:r>
              <a:rPr lang="en-GB" sz="1200" dirty="0">
                <a:latin typeface="APL385 Unicode" pitchFamily="49" charset="0"/>
              </a:rPr>
              <a:t>: !#.crash[2] MEMCPY 0 0 4!</a:t>
            </a:r>
          </a:p>
          <a:p>
            <a:pPr lvl="1" algn="l"/>
            <a:r>
              <a:rPr lang="en-GB" sz="1200" dirty="0">
                <a:latin typeface="APL385 Unicode" pitchFamily="49" charset="0"/>
              </a:rPr>
              <a:t>!</a:t>
            </a:r>
            <a:r>
              <a:rPr lang="en-GB" sz="1200" dirty="0" err="1">
                <a:latin typeface="APL385 Unicode" pitchFamily="49" charset="0"/>
              </a:rPr>
              <a:t>APLStack</a:t>
            </a:r>
            <a:r>
              <a:rPr lang="en-GB" sz="1200" dirty="0">
                <a:latin typeface="APL385 Unicode" pitchFamily="49" charset="0"/>
              </a:rPr>
              <a:t>: !#.</a:t>
            </a:r>
            <a:r>
              <a:rPr lang="en-GB" sz="1200" dirty="0" err="1">
                <a:latin typeface="APL385 Unicode" pitchFamily="49" charset="0"/>
              </a:rPr>
              <a:t>hoo</a:t>
            </a:r>
            <a:r>
              <a:rPr lang="en-GB" sz="1200" dirty="0">
                <a:latin typeface="APL385 Unicode" pitchFamily="49" charset="0"/>
              </a:rPr>
              <a:t>[2] crash!</a:t>
            </a:r>
          </a:p>
          <a:p>
            <a:pPr lvl="1" algn="l"/>
            <a:r>
              <a:rPr lang="en-GB" sz="1200" dirty="0">
                <a:latin typeface="APL385 Unicode" pitchFamily="49" charset="0"/>
              </a:rPr>
              <a:t>!</a:t>
            </a:r>
            <a:r>
              <a:rPr lang="en-GB" sz="1200" dirty="0" err="1">
                <a:latin typeface="APL385 Unicode" pitchFamily="49" charset="0"/>
              </a:rPr>
              <a:t>APLStack</a:t>
            </a:r>
            <a:r>
              <a:rPr lang="en-GB" sz="1200" dirty="0">
                <a:latin typeface="APL385 Unicode" pitchFamily="49" charset="0"/>
              </a:rPr>
              <a:t>: !#.goo[2] </a:t>
            </a:r>
            <a:r>
              <a:rPr lang="en-GB" sz="1200" dirty="0" err="1">
                <a:latin typeface="APL385 Unicode" pitchFamily="49" charset="0"/>
              </a:rPr>
              <a:t>hoo</a:t>
            </a:r>
            <a:r>
              <a:rPr lang="en-GB" sz="1200" dirty="0">
                <a:latin typeface="APL385 Unicode" pitchFamily="49" charset="0"/>
              </a:rPr>
              <a:t>!</a:t>
            </a:r>
          </a:p>
          <a:p>
            <a:pPr lvl="1" algn="l"/>
            <a:r>
              <a:rPr lang="en-GB" sz="1200" dirty="0">
                <a:latin typeface="APL385 Unicode" pitchFamily="49" charset="0"/>
              </a:rPr>
              <a:t>!</a:t>
            </a:r>
            <a:r>
              <a:rPr lang="en-GB" sz="1200" dirty="0" err="1">
                <a:latin typeface="APL385 Unicode" pitchFamily="49" charset="0"/>
              </a:rPr>
              <a:t>APLStack</a:t>
            </a:r>
            <a:r>
              <a:rPr lang="en-GB" sz="1200" dirty="0">
                <a:latin typeface="APL385 Unicode" pitchFamily="49" charset="0"/>
              </a:rPr>
              <a:t>: !#.foo[1] goo!</a:t>
            </a:r>
          </a:p>
          <a:p>
            <a:pPr lvl="1" algn="l"/>
            <a:r>
              <a:rPr lang="en-GB" sz="1200" dirty="0">
                <a:latin typeface="APL385 Unicode" pitchFamily="49" charset="0"/>
              </a:rPr>
              <a:t>!</a:t>
            </a:r>
            <a:r>
              <a:rPr lang="en-GB" sz="1200" dirty="0" err="1">
                <a:latin typeface="APL385 Unicode" pitchFamily="49" charset="0"/>
              </a:rPr>
              <a:t>APLStack</a:t>
            </a:r>
            <a:r>
              <a:rPr lang="en-GB" sz="1200" dirty="0">
                <a:latin typeface="APL385 Unicode" pitchFamily="49" charset="0"/>
              </a:rPr>
              <a:t>: END</a:t>
            </a:r>
            <a:r>
              <a:rPr lang="en-GB" sz="1200" dirty="0" smtClean="0">
                <a:latin typeface="APL385 Unicode" pitchFamily="49" charset="0"/>
              </a:rPr>
              <a:t>.</a:t>
            </a:r>
          </a:p>
          <a:p>
            <a:pPr lvl="1" algn="l"/>
            <a:r>
              <a:rPr lang="en-GB" sz="1200" dirty="0" smtClean="0">
                <a:latin typeface="APL385 Unicode" pitchFamily="49" charset="0"/>
              </a:rPr>
              <a:t>..</a:t>
            </a:r>
          </a:p>
          <a:p>
            <a:pPr algn="l"/>
            <a:endParaRPr lang="en-GB" sz="2400" dirty="0"/>
          </a:p>
          <a:p>
            <a:pPr algn="l"/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cores and </a:t>
            </a:r>
            <a:r>
              <a:rPr lang="en-GB" dirty="0" err="1"/>
              <a:t>aplcores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7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Environment </a:t>
            </a:r>
            <a:r>
              <a:rPr lang="en-GB" dirty="0" smtClean="0"/>
              <a:t>Variables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800">
                <a:solidFill>
                  <a:srgbClr val="333333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400">
                <a:solidFill>
                  <a:srgbClr val="333333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GB" sz="2400" dirty="0" smtClean="0"/>
              <a:t>Any (appropriate) variable which is mentioned in the manuals can be defined by an environment variable</a:t>
            </a:r>
          </a:p>
          <a:p>
            <a:pPr lvl="1" algn="l">
              <a:defRPr/>
            </a:pPr>
            <a:r>
              <a:rPr lang="en-GB" sz="2000" dirty="0" smtClean="0"/>
              <a:t>Always in UPPER CASE !</a:t>
            </a:r>
          </a:p>
          <a:p>
            <a:pPr lvl="1" algn="l">
              <a:defRPr/>
            </a:pPr>
            <a:r>
              <a:rPr lang="en-GB" sz="2000" dirty="0" smtClean="0"/>
              <a:t>Example: </a:t>
            </a:r>
            <a:r>
              <a:rPr lang="en-GB" sz="2000" dirty="0" err="1" smtClean="0"/>
              <a:t>default_div</a:t>
            </a:r>
            <a:endParaRPr lang="en-GB" sz="2000" dirty="0" smtClean="0"/>
          </a:p>
          <a:p>
            <a:pPr lvl="1" algn="l">
              <a:defRPr/>
            </a:pPr>
            <a:endParaRPr lang="en-GB" sz="2000" dirty="0" smtClean="0"/>
          </a:p>
          <a:p>
            <a:pPr lvl="2" algn="l">
              <a:defRPr/>
            </a:pPr>
            <a:r>
              <a:rPr lang="en-GB" sz="1600" dirty="0" smtClean="0">
                <a:latin typeface="APL385 Unicode" pitchFamily="49" charset="0"/>
              </a:rPr>
              <a:t>DEFAULT_DIV=1 </a:t>
            </a:r>
            <a:r>
              <a:rPr lang="en-GB" sz="1600" dirty="0" err="1" smtClean="0">
                <a:latin typeface="APL385 Unicode" pitchFamily="49" charset="0"/>
              </a:rPr>
              <a:t>mapl</a:t>
            </a:r>
            <a:endParaRPr lang="en-GB" sz="1600" dirty="0" smtClean="0">
              <a:latin typeface="APL385 Unicode" pitchFamily="49" charset="0"/>
            </a:endParaRPr>
          </a:p>
          <a:p>
            <a:pPr lvl="2" algn="l">
              <a:defRPr/>
            </a:pPr>
            <a:r>
              <a:rPr lang="en-GB" sz="1600" dirty="0" smtClean="0">
                <a:latin typeface="APL385 Unicode" pitchFamily="49" charset="0"/>
              </a:rPr>
              <a:t>1÷0</a:t>
            </a:r>
          </a:p>
          <a:p>
            <a:pPr lvl="2" algn="l">
              <a:defRPr/>
            </a:pPr>
            <a:r>
              <a:rPr lang="en-GB" sz="1600" dirty="0" smtClean="0">
                <a:latin typeface="APL385 Unicode" pitchFamily="49" charset="0"/>
              </a:rPr>
              <a:t>0</a:t>
            </a:r>
          </a:p>
          <a:p>
            <a:pPr lvl="1" algn="l">
              <a:defRPr/>
            </a:pPr>
            <a:endParaRPr lang="en-GB" sz="2000" dirty="0" smtClean="0"/>
          </a:p>
          <a:p>
            <a:pPr marL="1314450" lvl="2" indent="-457200" algn="l">
              <a:defRPr/>
            </a:pPr>
            <a:r>
              <a:rPr lang="en-GB" sz="1600" dirty="0" smtClean="0">
                <a:latin typeface="APL385 Unicode" pitchFamily="49" charset="0"/>
              </a:rPr>
              <a:t>DEFAULT_DIV=0 </a:t>
            </a:r>
            <a:r>
              <a:rPr lang="en-GB" sz="1600" dirty="0" err="1" smtClean="0">
                <a:latin typeface="APL385 Unicode" pitchFamily="49" charset="0"/>
              </a:rPr>
              <a:t>mapl</a:t>
            </a:r>
            <a:endParaRPr lang="en-GB" sz="1600" dirty="0" smtClean="0">
              <a:latin typeface="APL385 Unicode" pitchFamily="49" charset="0"/>
            </a:endParaRPr>
          </a:p>
          <a:p>
            <a:pPr marL="1314450" lvl="2" indent="-457200" algn="l">
              <a:defRPr/>
            </a:pPr>
            <a:r>
              <a:rPr lang="en-GB" sz="1600" dirty="0" smtClean="0">
                <a:latin typeface="APL385 Unicode" pitchFamily="49" charset="0"/>
              </a:rPr>
              <a:t>1÷0</a:t>
            </a:r>
          </a:p>
          <a:p>
            <a:pPr marL="1314450" lvl="2" indent="-457200" algn="l">
              <a:defRPr/>
            </a:pPr>
            <a:r>
              <a:rPr lang="en-GB" sz="1600" dirty="0" smtClean="0">
                <a:latin typeface="APL385 Unicode" pitchFamily="49" charset="0"/>
              </a:rPr>
              <a:t>DOMAIN ERROR</a:t>
            </a:r>
          </a:p>
        </p:txBody>
      </p:sp>
    </p:spTree>
    <p:extLst>
      <p:ext uri="{BB962C8B-B14F-4D97-AF65-F5344CB8AC3E}">
        <p14:creationId xmlns:p14="http://schemas.microsoft.com/office/powerpoint/2010/main" val="284094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PL385 Unicode" pitchFamily="49" charset="0"/>
              </a:rPr>
              <a:t>⎕OFF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916113"/>
            <a:ext cx="77724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800">
                <a:solidFill>
                  <a:srgbClr val="333333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400">
                <a:solidFill>
                  <a:srgbClr val="333333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algn="l"/>
            <a:r>
              <a:rPr lang="en-GB" sz="2400" dirty="0" smtClean="0">
                <a:latin typeface="APL385 Unicode" pitchFamily="49" charset="0"/>
              </a:rPr>
              <a:t>⎕OFF</a:t>
            </a:r>
            <a:r>
              <a:rPr lang="en-GB" sz="2400" dirty="0" smtClean="0"/>
              <a:t> is a </a:t>
            </a:r>
            <a:r>
              <a:rPr lang="en-GB" sz="2400" dirty="0" err="1" smtClean="0"/>
              <a:t>niladic</a:t>
            </a:r>
            <a:r>
              <a:rPr lang="en-GB" sz="2400" dirty="0" smtClean="0"/>
              <a:t> function</a:t>
            </a:r>
          </a:p>
          <a:p>
            <a:pPr algn="l"/>
            <a:endParaRPr lang="en-GB" sz="2400" dirty="0" smtClean="0"/>
          </a:p>
          <a:p>
            <a:pPr algn="l"/>
            <a:r>
              <a:rPr lang="en-GB" sz="2400" dirty="0" smtClean="0"/>
              <a:t>Parser (not </a:t>
            </a:r>
            <a:r>
              <a:rPr lang="en-GB" sz="2400" dirty="0" smtClean="0">
                <a:latin typeface="APL385 Unicode" pitchFamily="49" charset="0"/>
              </a:rPr>
              <a:t>⎕OFF</a:t>
            </a:r>
            <a:r>
              <a:rPr lang="en-GB" sz="2400" dirty="0" smtClean="0"/>
              <a:t>) understands expressions such as</a:t>
            </a:r>
          </a:p>
          <a:p>
            <a:pPr algn="l"/>
            <a:r>
              <a:rPr lang="en-GB" sz="2400" dirty="0" smtClean="0"/>
              <a:t>		</a:t>
            </a:r>
            <a:r>
              <a:rPr lang="en-GB" sz="1600" dirty="0" smtClean="0">
                <a:latin typeface="APL385 Unicode" pitchFamily="49" charset="0"/>
              </a:rPr>
              <a:t>⎕OFF 11</a:t>
            </a:r>
          </a:p>
          <a:p>
            <a:pPr algn="l"/>
            <a:r>
              <a:rPr lang="en-GB" sz="2400" dirty="0" smtClean="0"/>
              <a:t>to mean terminate APL, with exit code 11</a:t>
            </a:r>
          </a:p>
          <a:p>
            <a:pPr algn="l"/>
            <a:endParaRPr lang="en-GB" sz="2400" dirty="0" smtClean="0"/>
          </a:p>
          <a:p>
            <a:pPr algn="l"/>
            <a:r>
              <a:rPr lang="en-GB" sz="2400" dirty="0" smtClean="0"/>
              <a:t>Standard exit codes are: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1600" dirty="0" smtClean="0"/>
              <a:t>0: Successful exit from </a:t>
            </a:r>
            <a:r>
              <a:rPr lang="en-GB" sz="1600" dirty="0" smtClean="0">
                <a:latin typeface="APL385 Unicode" pitchFamily="49" charset="0"/>
              </a:rPr>
              <a:t>⎕off</a:t>
            </a:r>
            <a:r>
              <a:rPr lang="en-GB" sz="1600" dirty="0" smtClean="0"/>
              <a:t>, </a:t>
            </a:r>
            <a:r>
              <a:rPr lang="en-GB" sz="1600" dirty="0" smtClean="0">
                <a:latin typeface="APL385 Unicode" pitchFamily="49" charset="0"/>
              </a:rPr>
              <a:t>)off</a:t>
            </a:r>
            <a:r>
              <a:rPr lang="en-GB" sz="1600" dirty="0" smtClean="0"/>
              <a:t>, </a:t>
            </a:r>
            <a:r>
              <a:rPr lang="en-GB" sz="1600" dirty="0" smtClean="0">
                <a:latin typeface="APL385 Unicode" pitchFamily="49" charset="0"/>
              </a:rPr>
              <a:t>)CONTINUE</a:t>
            </a:r>
            <a:r>
              <a:rPr lang="en-GB" sz="1600" dirty="0" smtClean="0"/>
              <a:t> or graphical exit from GUI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1600" dirty="0" smtClean="0"/>
              <a:t>1: APL failed to start (for example, lack of memory, bad translate table)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1600" dirty="0" smtClean="0"/>
              <a:t>2: APL received a SIGHUP or SIGTERM </a:t>
            </a:r>
          </a:p>
          <a:p>
            <a:pPr lvl="1" algn="l">
              <a:buFont typeface="Arial" pitchFamily="34" charset="0"/>
              <a:buChar char="•"/>
            </a:pPr>
            <a:r>
              <a:rPr lang="en-GB" sz="1600" dirty="0" smtClean="0"/>
              <a:t>3: APL terminated with a </a:t>
            </a:r>
            <a:r>
              <a:rPr lang="en-GB" sz="1600" dirty="0" err="1" smtClean="0"/>
              <a:t>syserror</a:t>
            </a:r>
            <a:endParaRPr lang="en-GB" sz="1600" dirty="0" smtClean="0"/>
          </a:p>
          <a:p>
            <a:pPr algn="l"/>
            <a:endParaRPr lang="en-GB" sz="2400" dirty="0" smtClean="0"/>
          </a:p>
          <a:p>
            <a:pPr algn="l"/>
            <a:endParaRPr lang="en-GB" sz="2400" dirty="0" smtClean="0"/>
          </a:p>
          <a:p>
            <a:pPr algn="l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4108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PL385 Unicode" pitchFamily="49" charset="0"/>
              </a:rPr>
              <a:t>⎕OFF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916113"/>
            <a:ext cx="77724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800">
                <a:solidFill>
                  <a:srgbClr val="333333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400">
                <a:solidFill>
                  <a:srgbClr val="333333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algn="l"/>
            <a:r>
              <a:rPr lang="en-GB" sz="2400" dirty="0" smtClean="0"/>
              <a:t>Allows you to identify that your application has exited where you expected it to.</a:t>
            </a:r>
          </a:p>
          <a:p>
            <a:pPr lvl="1" algn="l"/>
            <a:r>
              <a:rPr lang="en-GB" sz="1600" dirty="0" smtClean="0">
                <a:latin typeface="APL385 Unicode" pitchFamily="49" charset="0"/>
              </a:rPr>
              <a:t>∇ lx</a:t>
            </a:r>
            <a:endParaRPr lang="en-GB" sz="1600" dirty="0">
              <a:latin typeface="APL385 Unicode" pitchFamily="49" charset="0"/>
            </a:endParaRPr>
          </a:p>
          <a:p>
            <a:pPr lvl="1" algn="l"/>
            <a:r>
              <a:rPr lang="en-GB" sz="1600" dirty="0">
                <a:latin typeface="APL385 Unicode" pitchFamily="49" charset="0"/>
              </a:rPr>
              <a:t> :Trap 0</a:t>
            </a:r>
          </a:p>
          <a:p>
            <a:pPr lvl="1" algn="l"/>
            <a:r>
              <a:rPr lang="en-GB" sz="1600" dirty="0">
                <a:latin typeface="APL385 Unicode" pitchFamily="49" charset="0"/>
              </a:rPr>
              <a:t>     </a:t>
            </a:r>
            <a:r>
              <a:rPr lang="en-GB" sz="1600" dirty="0" err="1">
                <a:latin typeface="APL385 Unicode" pitchFamily="49" charset="0"/>
              </a:rPr>
              <a:t>success←</a:t>
            </a:r>
            <a:r>
              <a:rPr lang="en-GB" sz="1600" dirty="0" err="1" smtClean="0">
                <a:latin typeface="APL385 Unicode" pitchFamily="49" charset="0"/>
              </a:rPr>
              <a:t>run_my_app</a:t>
            </a:r>
            <a:r>
              <a:rPr lang="en-GB" sz="1600" dirty="0" smtClean="0">
                <a:latin typeface="APL385 Unicode" pitchFamily="49" charset="0"/>
              </a:rPr>
              <a:t> ⍝ success==0</a:t>
            </a:r>
            <a:endParaRPr lang="en-GB" sz="1600" dirty="0">
              <a:latin typeface="APL385 Unicode" pitchFamily="49" charset="0"/>
            </a:endParaRPr>
          </a:p>
          <a:p>
            <a:pPr lvl="1" algn="l"/>
            <a:r>
              <a:rPr lang="en-GB" sz="1600" dirty="0">
                <a:latin typeface="APL385 Unicode" pitchFamily="49" charset="0"/>
              </a:rPr>
              <a:t>     ⎕OFF </a:t>
            </a:r>
            <a:r>
              <a:rPr lang="en-GB" sz="1600" dirty="0" smtClean="0">
                <a:latin typeface="APL385 Unicode" pitchFamily="49" charset="0"/>
              </a:rPr>
              <a:t>(10+success)  </a:t>
            </a:r>
            <a:r>
              <a:rPr lang="en-GB" sz="1600" dirty="0">
                <a:latin typeface="APL385 Unicode" pitchFamily="49" charset="0"/>
              </a:rPr>
              <a:t>⍝ Application exited cleanly</a:t>
            </a:r>
          </a:p>
          <a:p>
            <a:pPr lvl="1" algn="l"/>
            <a:r>
              <a:rPr lang="en-GB" sz="1600" dirty="0">
                <a:latin typeface="APL385 Unicode" pitchFamily="49" charset="0"/>
              </a:rPr>
              <a:t> :Else</a:t>
            </a:r>
          </a:p>
          <a:p>
            <a:pPr lvl="1" algn="l"/>
            <a:r>
              <a:rPr lang="en-GB" sz="1600" dirty="0">
                <a:latin typeface="APL385 Unicode" pitchFamily="49" charset="0"/>
              </a:rPr>
              <a:t>     ⎕OFF 12            ⍝ Unexpected problem</a:t>
            </a:r>
          </a:p>
          <a:p>
            <a:pPr lvl="1" algn="l"/>
            <a:r>
              <a:rPr lang="en-GB" sz="1600" dirty="0">
                <a:latin typeface="APL385 Unicode" pitchFamily="49" charset="0"/>
              </a:rPr>
              <a:t> :</a:t>
            </a:r>
            <a:r>
              <a:rPr lang="en-GB" sz="1600" dirty="0" err="1" smtClean="0">
                <a:latin typeface="APL385 Unicode" pitchFamily="49" charset="0"/>
              </a:rPr>
              <a:t>EndTrap</a:t>
            </a:r>
            <a:endParaRPr lang="en-GB" sz="1600" dirty="0" smtClean="0">
              <a:latin typeface="APL385 Unicode" pitchFamily="49" charset="0"/>
            </a:endParaRPr>
          </a:p>
          <a:p>
            <a:pPr lvl="1" algn="l"/>
            <a:r>
              <a:rPr lang="en-GB" sz="1600" dirty="0">
                <a:latin typeface="APL385 Unicode" pitchFamily="49" charset="0"/>
              </a:rPr>
              <a:t>∇</a:t>
            </a:r>
            <a:endParaRPr lang="en-GB" sz="1600" dirty="0" smtClean="0">
              <a:latin typeface="APL385 Unicode" pitchFamily="49" charset="0"/>
            </a:endParaRPr>
          </a:p>
          <a:p>
            <a:pPr algn="l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47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PL385 Unicode" pitchFamily="49" charset="0"/>
              </a:rPr>
              <a:t>⎕OFF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916113"/>
            <a:ext cx="77724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800">
                <a:solidFill>
                  <a:srgbClr val="333333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400">
                <a:solidFill>
                  <a:srgbClr val="333333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algn="l"/>
            <a:r>
              <a:rPr lang="en-GB" sz="1600" dirty="0" err="1" smtClean="0">
                <a:latin typeface="APL385 Unicode" pitchFamily="49" charset="0"/>
              </a:rPr>
              <a:t>mapl</a:t>
            </a:r>
            <a:r>
              <a:rPr lang="en-GB" sz="1600" dirty="0" smtClean="0">
                <a:latin typeface="APL385 Unicode" pitchFamily="49" charset="0"/>
              </a:rPr>
              <a:t> </a:t>
            </a:r>
            <a:r>
              <a:rPr lang="en-GB" sz="1600" dirty="0" err="1" smtClean="0">
                <a:latin typeface="APL385 Unicode" pitchFamily="49" charset="0"/>
              </a:rPr>
              <a:t>myappws</a:t>
            </a:r>
            <a:r>
              <a:rPr lang="en-GB" sz="1600" dirty="0" smtClean="0">
                <a:latin typeface="APL385 Unicode" pitchFamily="49" charset="0"/>
              </a:rPr>
              <a:t> &lt;/</a:t>
            </a:r>
            <a:r>
              <a:rPr lang="en-GB" sz="1600" dirty="0" err="1" smtClean="0">
                <a:latin typeface="APL385 Unicode" pitchFamily="49" charset="0"/>
              </a:rPr>
              <a:t>dev</a:t>
            </a:r>
            <a:r>
              <a:rPr lang="en-GB" sz="1600" dirty="0" smtClean="0">
                <a:latin typeface="APL385 Unicode" pitchFamily="49" charset="0"/>
              </a:rPr>
              <a:t>/null &gt;/</a:t>
            </a:r>
            <a:r>
              <a:rPr lang="en-GB" sz="1600" dirty="0" err="1" smtClean="0">
                <a:latin typeface="APL385 Unicode" pitchFamily="49" charset="0"/>
              </a:rPr>
              <a:t>dev</a:t>
            </a:r>
            <a:r>
              <a:rPr lang="en-GB" sz="1600" dirty="0" smtClean="0">
                <a:latin typeface="APL385 Unicode" pitchFamily="49" charset="0"/>
              </a:rPr>
              <a:t>/null 2&gt;&amp;1</a:t>
            </a:r>
          </a:p>
          <a:p>
            <a:pPr algn="l"/>
            <a:r>
              <a:rPr lang="en-GB" sz="1600" dirty="0" smtClean="0">
                <a:latin typeface="APL385 Unicode" pitchFamily="49" charset="0"/>
              </a:rPr>
              <a:t>EC=$?</a:t>
            </a:r>
          </a:p>
          <a:p>
            <a:pPr algn="l"/>
            <a:r>
              <a:rPr lang="en-GB" sz="1600" dirty="0" smtClean="0">
                <a:latin typeface="APL385 Unicode" pitchFamily="49" charset="0"/>
              </a:rPr>
              <a:t>case $EC in</a:t>
            </a:r>
          </a:p>
          <a:p>
            <a:pPr algn="l"/>
            <a:r>
              <a:rPr lang="en-GB" sz="1600" dirty="0">
                <a:latin typeface="APL385 Unicode" pitchFamily="49" charset="0"/>
              </a:rPr>
              <a:t>	</a:t>
            </a:r>
            <a:r>
              <a:rPr lang="en-GB" sz="1600" dirty="0" smtClean="0">
                <a:latin typeface="APL385 Unicode" pitchFamily="49" charset="0"/>
              </a:rPr>
              <a:t>10)	echo </a:t>
            </a:r>
            <a:r>
              <a:rPr lang="en-GB" sz="1600" dirty="0">
                <a:latin typeface="APL385 Unicode" pitchFamily="49" charset="0"/>
              </a:rPr>
              <a:t>"</a:t>
            </a:r>
            <a:r>
              <a:rPr lang="en-GB" sz="1600" dirty="0" err="1">
                <a:latin typeface="APL385 Unicode" pitchFamily="49" charset="0"/>
              </a:rPr>
              <a:t>myapp</a:t>
            </a:r>
            <a:r>
              <a:rPr lang="en-GB" sz="1600" dirty="0">
                <a:latin typeface="APL385 Unicode" pitchFamily="49" charset="0"/>
              </a:rPr>
              <a:t> </a:t>
            </a:r>
            <a:r>
              <a:rPr lang="en-GB" sz="1600" dirty="0" smtClean="0">
                <a:latin typeface="APL385 Unicode" pitchFamily="49" charset="0"/>
              </a:rPr>
              <a:t>terminated successfully";;</a:t>
            </a:r>
          </a:p>
          <a:p>
            <a:pPr algn="l"/>
            <a:r>
              <a:rPr lang="en-GB" sz="1600" dirty="0" smtClean="0">
                <a:latin typeface="APL385 Unicode" pitchFamily="49" charset="0"/>
              </a:rPr>
              <a:t>	11)	echo </a:t>
            </a:r>
            <a:r>
              <a:rPr lang="en-GB" sz="1600" dirty="0">
                <a:latin typeface="APL385 Unicode" pitchFamily="49" charset="0"/>
              </a:rPr>
              <a:t>"</a:t>
            </a:r>
            <a:r>
              <a:rPr lang="en-GB" sz="1600" dirty="0" err="1">
                <a:latin typeface="APL385 Unicode" pitchFamily="49" charset="0"/>
              </a:rPr>
              <a:t>myapp</a:t>
            </a:r>
            <a:r>
              <a:rPr lang="en-GB" sz="1600" dirty="0">
                <a:latin typeface="APL385 Unicode" pitchFamily="49" charset="0"/>
              </a:rPr>
              <a:t> </a:t>
            </a:r>
            <a:r>
              <a:rPr lang="en-GB" sz="1600" dirty="0" smtClean="0">
                <a:latin typeface="APL385 Unicode" pitchFamily="49" charset="0"/>
              </a:rPr>
              <a:t>terminated with failure";;	</a:t>
            </a:r>
          </a:p>
          <a:p>
            <a:pPr algn="l"/>
            <a:r>
              <a:rPr lang="en-GB" sz="1600" dirty="0">
                <a:latin typeface="APL385 Unicode" pitchFamily="49" charset="0"/>
              </a:rPr>
              <a:t>	</a:t>
            </a:r>
            <a:r>
              <a:rPr lang="en-GB" sz="1600" dirty="0" smtClean="0">
                <a:latin typeface="APL385 Unicode" pitchFamily="49" charset="0"/>
              </a:rPr>
              <a:t>*)	echo </a:t>
            </a:r>
            <a:r>
              <a:rPr lang="en-GB" sz="1600" dirty="0">
                <a:latin typeface="APL385 Unicode" pitchFamily="49" charset="0"/>
              </a:rPr>
              <a:t>"</a:t>
            </a:r>
            <a:r>
              <a:rPr lang="en-GB" sz="1600" dirty="0" err="1">
                <a:latin typeface="APL385 Unicode" pitchFamily="49" charset="0"/>
              </a:rPr>
              <a:t>myapp</a:t>
            </a:r>
            <a:r>
              <a:rPr lang="en-GB" sz="1600" dirty="0">
                <a:latin typeface="APL385 Unicode" pitchFamily="49" charset="0"/>
              </a:rPr>
              <a:t> </a:t>
            </a:r>
            <a:r>
              <a:rPr lang="en-GB" sz="1600" dirty="0" smtClean="0">
                <a:latin typeface="APL385 Unicode" pitchFamily="49" charset="0"/>
              </a:rPr>
              <a:t>terminated </a:t>
            </a:r>
            <a:r>
              <a:rPr lang="en-GB" sz="1600" dirty="0">
                <a:latin typeface="APL385 Unicode" pitchFamily="49" charset="0"/>
              </a:rPr>
              <a:t>unexpectedly"</a:t>
            </a:r>
            <a:endParaRPr lang="en-GB" sz="1600" dirty="0" smtClean="0">
              <a:latin typeface="APL385 Unicode" pitchFamily="49" charset="0"/>
            </a:endParaRPr>
          </a:p>
          <a:p>
            <a:pPr algn="l"/>
            <a:r>
              <a:rPr lang="en-GB" sz="1600" dirty="0">
                <a:latin typeface="APL385 Unicode" pitchFamily="49" charset="0"/>
              </a:rPr>
              <a:t>	</a:t>
            </a:r>
            <a:r>
              <a:rPr lang="en-GB" sz="1600" dirty="0" smtClean="0">
                <a:latin typeface="APL385 Unicode" pitchFamily="49" charset="0"/>
              </a:rPr>
              <a:t>	if [ $EC –</a:t>
            </a:r>
            <a:r>
              <a:rPr lang="en-GB" sz="1600" dirty="0" err="1" smtClean="0">
                <a:latin typeface="APL385 Unicode" pitchFamily="49" charset="0"/>
              </a:rPr>
              <a:t>ge</a:t>
            </a:r>
            <a:r>
              <a:rPr lang="en-GB" sz="1600" dirty="0" smtClean="0">
                <a:latin typeface="APL385 Unicode" pitchFamily="49" charset="0"/>
              </a:rPr>
              <a:t> 128 ]</a:t>
            </a:r>
          </a:p>
          <a:p>
            <a:pPr algn="l"/>
            <a:r>
              <a:rPr lang="en-GB" sz="1600" dirty="0">
                <a:latin typeface="APL385 Unicode" pitchFamily="49" charset="0"/>
              </a:rPr>
              <a:t>	</a:t>
            </a:r>
            <a:r>
              <a:rPr lang="en-GB" sz="1600" dirty="0" smtClean="0">
                <a:latin typeface="APL385 Unicode" pitchFamily="49" charset="0"/>
              </a:rPr>
              <a:t>	then</a:t>
            </a:r>
          </a:p>
          <a:p>
            <a:pPr algn="l"/>
            <a:r>
              <a:rPr lang="en-GB" sz="1600" dirty="0">
                <a:latin typeface="APL385 Unicode" pitchFamily="49" charset="0"/>
              </a:rPr>
              <a:t>	</a:t>
            </a:r>
            <a:r>
              <a:rPr lang="en-GB" sz="1600" dirty="0" smtClean="0">
                <a:latin typeface="APL385 Unicode" pitchFamily="49" charset="0"/>
              </a:rPr>
              <a:t>		let </a:t>
            </a:r>
            <a:r>
              <a:rPr lang="en-GB" sz="1600" dirty="0">
                <a:latin typeface="APL385 Unicode" pitchFamily="49" charset="0"/>
              </a:rPr>
              <a:t>SIGNAL="$</a:t>
            </a:r>
            <a:r>
              <a:rPr lang="en-GB" sz="1600" dirty="0" smtClean="0">
                <a:latin typeface="APL385 Unicode" pitchFamily="49" charset="0"/>
              </a:rPr>
              <a:t>EC – </a:t>
            </a:r>
            <a:r>
              <a:rPr lang="en-GB" sz="1600" dirty="0">
                <a:latin typeface="APL385 Unicode" pitchFamily="49" charset="0"/>
              </a:rPr>
              <a:t>128"</a:t>
            </a:r>
            <a:endParaRPr lang="en-GB" sz="1600" dirty="0" smtClean="0">
              <a:latin typeface="APL385 Unicode" pitchFamily="49" charset="0"/>
            </a:endParaRPr>
          </a:p>
          <a:p>
            <a:pPr algn="l"/>
            <a:r>
              <a:rPr lang="en-GB" sz="1600" dirty="0">
                <a:latin typeface="APL385 Unicode" pitchFamily="49" charset="0"/>
              </a:rPr>
              <a:t>	</a:t>
            </a:r>
            <a:r>
              <a:rPr lang="en-GB" sz="1600" dirty="0" smtClean="0">
                <a:latin typeface="APL385 Unicode" pitchFamily="49" charset="0"/>
              </a:rPr>
              <a:t>		echo </a:t>
            </a:r>
            <a:r>
              <a:rPr lang="en-GB" sz="1600" dirty="0">
                <a:latin typeface="APL385 Unicode" pitchFamily="49" charset="0"/>
              </a:rPr>
              <a:t>".. </a:t>
            </a:r>
            <a:r>
              <a:rPr lang="en-GB" sz="1600" dirty="0" smtClean="0">
                <a:latin typeface="APL385 Unicode" pitchFamily="49" charset="0"/>
              </a:rPr>
              <a:t>got signal $</a:t>
            </a:r>
            <a:r>
              <a:rPr lang="en-GB" sz="1600" dirty="0">
                <a:latin typeface="APL385 Unicode" pitchFamily="49" charset="0"/>
              </a:rPr>
              <a:t>SIGNAL"</a:t>
            </a:r>
            <a:endParaRPr lang="en-GB" sz="1600" dirty="0" smtClean="0">
              <a:latin typeface="APL385 Unicode" pitchFamily="49" charset="0"/>
            </a:endParaRPr>
          </a:p>
          <a:p>
            <a:pPr algn="l"/>
            <a:r>
              <a:rPr lang="en-GB" sz="1600" dirty="0">
                <a:latin typeface="APL385 Unicode" pitchFamily="49" charset="0"/>
              </a:rPr>
              <a:t>	</a:t>
            </a:r>
            <a:r>
              <a:rPr lang="en-GB" sz="1600" dirty="0" smtClean="0">
                <a:latin typeface="APL385 Unicode" pitchFamily="49" charset="0"/>
              </a:rPr>
              <a:t>	fi;;</a:t>
            </a:r>
          </a:p>
          <a:p>
            <a:pPr algn="l"/>
            <a:r>
              <a:rPr lang="en-GB" sz="1600" dirty="0" err="1" smtClean="0">
                <a:latin typeface="APL385 Unicode" pitchFamily="49" charset="0"/>
              </a:rPr>
              <a:t>esac</a:t>
            </a:r>
            <a:r>
              <a:rPr lang="en-GB" sz="1600" dirty="0">
                <a:latin typeface="APL385 Unicode" pitchFamily="49" charset="0"/>
              </a:rPr>
              <a:t>	</a:t>
            </a:r>
            <a:endParaRPr lang="en-GB" sz="1600" dirty="0" smtClean="0">
              <a:latin typeface="APL385 Unicode" pitchFamily="49" charset="0"/>
            </a:endParaRPr>
          </a:p>
          <a:p>
            <a:pPr algn="l"/>
            <a:endParaRPr lang="en-GB" dirty="0" smtClean="0"/>
          </a:p>
          <a:p>
            <a:pPr algn="l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564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UNIX-Specific I-Beams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214997"/>
              </p:ext>
            </p:extLst>
          </p:nvPr>
        </p:nvGraphicFramePr>
        <p:xfrm>
          <a:off x="1547664" y="242088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443981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I-Beam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Purpose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4001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Change User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Fork Current</a:t>
                      </a:r>
                      <a:r>
                        <a:rPr lang="en-GB" baseline="0" dirty="0" smtClean="0"/>
                        <a:t> APL Process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4002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Reap</a:t>
                      </a:r>
                      <a:r>
                        <a:rPr lang="en-GB" baseline="0" dirty="0" smtClean="0"/>
                        <a:t> Forked Processes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19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31640" y="2060848"/>
            <a:ext cx="6400800" cy="4032448"/>
          </a:xfrm>
        </p:spPr>
        <p:txBody>
          <a:bodyPr/>
          <a:lstStyle/>
          <a:p>
            <a:pPr algn="l"/>
            <a:r>
              <a:rPr lang="en-GB" sz="2800" dirty="0" smtClean="0"/>
              <a:t>AIX</a:t>
            </a:r>
            <a:endParaRPr lang="en-GB" sz="2400" dirty="0" smtClean="0"/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400" dirty="0" smtClean="0"/>
              <a:t>12.1 &amp; 13.0 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2000" dirty="0" smtClean="0"/>
              <a:t>built for p3, p5, p6 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2000" dirty="0" smtClean="0"/>
              <a:t>built on p6/AIX6.1</a:t>
            </a:r>
          </a:p>
          <a:p>
            <a:pPr lvl="2" algn="l"/>
            <a:endParaRPr lang="en-GB" sz="2000" dirty="0" smtClean="0"/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400" dirty="0" smtClean="0"/>
              <a:t>13.1, 13.2, 14.0 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2000" dirty="0" smtClean="0"/>
              <a:t>built for p5, p6, p7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2000" dirty="0" smtClean="0"/>
              <a:t>built on p7/AIX6.1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Supported Platforms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70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4082008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400" dirty="0"/>
              <a:t>Changes effective UID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/>
              <a:t>⎕AI reflects change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/>
              <a:t>⎕AN shows real user </a:t>
            </a:r>
            <a:r>
              <a:rPr lang="en-GB" sz="2000" dirty="0" smtClean="0"/>
              <a:t>name </a:t>
            </a:r>
            <a:r>
              <a:rPr lang="en-GB" sz="2000" dirty="0"/>
              <a:t>– won’t </a:t>
            </a:r>
            <a:r>
              <a:rPr lang="en-GB" sz="2000" dirty="0" smtClean="0"/>
              <a:t>change</a:t>
            </a:r>
          </a:p>
          <a:p>
            <a:pPr marL="800100" lvl="1" indent="-342900" algn="l">
              <a:buFont typeface="Arial" pitchFamily="34" charset="0"/>
              <a:buChar char="•"/>
            </a:pPr>
            <a:endParaRPr lang="en-GB" sz="16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Linux: 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Can only be called from process running with effective UID of 0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Be careful when debugging code !</a:t>
            </a:r>
          </a:p>
          <a:p>
            <a:pPr marL="800100" lvl="1" indent="-342900" algn="l">
              <a:buFont typeface="Arial" pitchFamily="34" charset="0"/>
              <a:buChar char="•"/>
            </a:pPr>
            <a:endParaRPr lang="en-GB" sz="2000" dirty="0" smtClean="0"/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GB" sz="2400" dirty="0"/>
              <a:t>AIX</a:t>
            </a:r>
            <a:r>
              <a:rPr lang="en-GB" sz="2000" dirty="0"/>
              <a:t>: </a:t>
            </a:r>
            <a:endParaRPr lang="en-GB" sz="2000" dirty="0" smtClean="0"/>
          </a:p>
          <a:p>
            <a:pPr marL="800100" lvl="2" indent="-342900" algn="l">
              <a:buFont typeface="Arial" pitchFamily="34" charset="0"/>
              <a:buChar char="•"/>
            </a:pPr>
            <a:r>
              <a:rPr lang="en-GB" sz="2000" dirty="0" smtClean="0"/>
              <a:t>changing </a:t>
            </a:r>
            <a:r>
              <a:rPr lang="en-GB" sz="2000" dirty="0"/>
              <a:t>to same UID is a no-op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PL385 Unicode" pitchFamily="49" charset="0"/>
              </a:rPr>
              <a:t>4001⌶</a:t>
            </a:r>
            <a:endParaRPr lang="en-GB" dirty="0">
              <a:latin typeface="APL385 Uni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63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/>
          <a:lstStyle/>
          <a:p>
            <a:pPr algn="l"/>
            <a:r>
              <a:rPr lang="en-GB" sz="2000" dirty="0" smtClean="0">
                <a:latin typeface="APL385 Unicode" pitchFamily="49" charset="0"/>
              </a:rPr>
              <a:t>Linux: </a:t>
            </a:r>
            <a:r>
              <a:rPr lang="en-GB" sz="2000" dirty="0" err="1" smtClean="0">
                <a:latin typeface="APL385 Unicode" pitchFamily="49" charset="0"/>
              </a:rPr>
              <a:t>sudo</a:t>
            </a:r>
            <a:r>
              <a:rPr lang="en-GB" sz="2000" dirty="0" smtClean="0">
                <a:latin typeface="APL385 Unicode" pitchFamily="49" charset="0"/>
              </a:rPr>
              <a:t> </a:t>
            </a:r>
            <a:r>
              <a:rPr lang="en-GB" sz="2000" dirty="0" err="1" smtClean="0">
                <a:latin typeface="APL385 Unicode" pitchFamily="49" charset="0"/>
              </a:rPr>
              <a:t>mapl</a:t>
            </a:r>
            <a:endParaRPr lang="en-GB" sz="2000" dirty="0" smtClean="0">
              <a:latin typeface="APL385 Unicode" pitchFamily="49" charset="0"/>
            </a:endParaRPr>
          </a:p>
          <a:p>
            <a:pPr algn="l"/>
            <a:r>
              <a:rPr lang="en-GB" sz="1600" dirty="0" smtClean="0">
                <a:latin typeface="APL385 Unicode" pitchFamily="49" charset="0"/>
              </a:rPr>
              <a:t>      ⎕</a:t>
            </a:r>
            <a:r>
              <a:rPr lang="en-GB" sz="1600" dirty="0">
                <a:latin typeface="APL385 Unicode" pitchFamily="49" charset="0"/>
              </a:rPr>
              <a:t>an ⎕</a:t>
            </a:r>
            <a:r>
              <a:rPr lang="en-GB" sz="1600" dirty="0" err="1">
                <a:latin typeface="APL385 Unicode" pitchFamily="49" charset="0"/>
              </a:rPr>
              <a:t>ai</a:t>
            </a:r>
            <a:endParaRPr lang="en-GB" sz="1600" dirty="0">
              <a:latin typeface="APL385 Unicode" pitchFamily="49" charset="0"/>
            </a:endParaRPr>
          </a:p>
          <a:p>
            <a:pPr algn="l"/>
            <a:r>
              <a:rPr lang="en-GB" sz="1600" dirty="0" smtClean="0">
                <a:latin typeface="APL385 Unicode" pitchFamily="49" charset="0"/>
              </a:rPr>
              <a:t> </a:t>
            </a:r>
            <a:r>
              <a:rPr lang="en-GB" sz="1600" dirty="0" err="1" smtClean="0">
                <a:latin typeface="APL385 Unicode" pitchFamily="49" charset="0"/>
              </a:rPr>
              <a:t>andys</a:t>
            </a:r>
            <a:r>
              <a:rPr lang="en-GB" sz="1600" dirty="0" smtClean="0">
                <a:latin typeface="APL385 Unicode" pitchFamily="49" charset="0"/>
              </a:rPr>
              <a:t>  </a:t>
            </a:r>
            <a:r>
              <a:rPr lang="en-GB" sz="1600" dirty="0">
                <a:latin typeface="APL385 Unicode" pitchFamily="49" charset="0"/>
              </a:rPr>
              <a:t>0 197 18970 </a:t>
            </a:r>
            <a:r>
              <a:rPr lang="en-GB" sz="1600" dirty="0" smtClean="0">
                <a:latin typeface="APL385 Unicode" pitchFamily="49" charset="0"/>
              </a:rPr>
              <a:t>18706</a:t>
            </a:r>
          </a:p>
          <a:p>
            <a:pPr algn="l"/>
            <a:r>
              <a:rPr lang="en-GB" sz="1600" dirty="0" smtClean="0">
                <a:latin typeface="APL385 Unicode" pitchFamily="49" charset="0"/>
              </a:rPr>
              <a:t>      4001</a:t>
            </a:r>
            <a:r>
              <a:rPr lang="en-GB" sz="1600" dirty="0">
                <a:latin typeface="APL385 Unicode" pitchFamily="49" charset="0"/>
              </a:rPr>
              <a:t>⌶'andys'</a:t>
            </a:r>
          </a:p>
          <a:p>
            <a:pPr algn="l"/>
            <a:r>
              <a:rPr lang="en-GB" sz="1600" dirty="0" err="1" smtClean="0">
                <a:latin typeface="APL385 Unicode" pitchFamily="49" charset="0"/>
              </a:rPr>
              <a:t>andys</a:t>
            </a:r>
            <a:endParaRPr lang="en-GB" sz="1600" dirty="0" smtClean="0">
              <a:latin typeface="APL385 Unicode" pitchFamily="49" charset="0"/>
            </a:endParaRPr>
          </a:p>
          <a:p>
            <a:pPr algn="l"/>
            <a:r>
              <a:rPr lang="en-GB" sz="1600" dirty="0" smtClean="0">
                <a:latin typeface="APL385 Unicode" pitchFamily="49" charset="0"/>
              </a:rPr>
              <a:t>       </a:t>
            </a:r>
            <a:r>
              <a:rPr lang="en-GB" sz="1600" dirty="0">
                <a:latin typeface="APL385 Unicode" pitchFamily="49" charset="0"/>
              </a:rPr>
              <a:t>⎕an ⎕</a:t>
            </a:r>
            <a:r>
              <a:rPr lang="en-GB" sz="1600" dirty="0" err="1">
                <a:latin typeface="APL385 Unicode" pitchFamily="49" charset="0"/>
              </a:rPr>
              <a:t>ai</a:t>
            </a:r>
            <a:endParaRPr lang="en-GB" sz="1600" dirty="0">
              <a:latin typeface="APL385 Unicode" pitchFamily="49" charset="0"/>
            </a:endParaRPr>
          </a:p>
          <a:p>
            <a:pPr algn="l"/>
            <a:r>
              <a:rPr lang="en-GB" sz="1600" dirty="0">
                <a:latin typeface="APL385 Unicode" pitchFamily="49" charset="0"/>
              </a:rPr>
              <a:t> </a:t>
            </a:r>
            <a:r>
              <a:rPr lang="en-GB" sz="1600" dirty="0" err="1">
                <a:latin typeface="APL385 Unicode" pitchFamily="49" charset="0"/>
              </a:rPr>
              <a:t>andys</a:t>
            </a:r>
            <a:r>
              <a:rPr lang="en-GB" sz="1600" dirty="0">
                <a:latin typeface="APL385 Unicode" pitchFamily="49" charset="0"/>
              </a:rPr>
              <a:t>  5001 207 109828 </a:t>
            </a:r>
            <a:r>
              <a:rPr lang="en-GB" sz="1600" dirty="0" smtClean="0">
                <a:latin typeface="APL385 Unicode" pitchFamily="49" charset="0"/>
              </a:rPr>
              <a:t>10956  </a:t>
            </a:r>
            <a:endParaRPr lang="en-GB" sz="1600" dirty="0">
              <a:latin typeface="APL385 Unicode" pitchFamily="49" charset="0"/>
            </a:endParaRPr>
          </a:p>
          <a:p>
            <a:pPr algn="l"/>
            <a:r>
              <a:rPr lang="en-GB" sz="1600" dirty="0" smtClean="0">
                <a:latin typeface="APL385 Unicode" pitchFamily="49" charset="0"/>
              </a:rPr>
              <a:t>      4001</a:t>
            </a:r>
            <a:r>
              <a:rPr lang="en-GB" sz="1600" dirty="0">
                <a:latin typeface="APL385 Unicode" pitchFamily="49" charset="0"/>
              </a:rPr>
              <a:t>⌶</a:t>
            </a:r>
            <a:r>
              <a:rPr lang="en-GB" sz="1600" dirty="0" smtClean="0">
                <a:latin typeface="APL385 Unicode" pitchFamily="49" charset="0"/>
              </a:rPr>
              <a:t>'andys'</a:t>
            </a:r>
          </a:p>
          <a:p>
            <a:pPr algn="l"/>
            <a:r>
              <a:rPr lang="en-GB" sz="1600" dirty="0" smtClean="0">
                <a:latin typeface="APL385 Unicode" pitchFamily="49" charset="0"/>
              </a:rPr>
              <a:t>FILE </a:t>
            </a:r>
            <a:r>
              <a:rPr lang="en-GB" sz="1600" dirty="0">
                <a:latin typeface="APL385 Unicode" pitchFamily="49" charset="0"/>
              </a:rPr>
              <a:t>ERROR 1 Operation not </a:t>
            </a:r>
            <a:r>
              <a:rPr lang="en-GB" sz="1600" dirty="0" smtClean="0">
                <a:latin typeface="APL385 Unicode" pitchFamily="49" charset="0"/>
              </a:rPr>
              <a:t>permitted</a:t>
            </a:r>
          </a:p>
          <a:p>
            <a:pPr algn="l"/>
            <a:r>
              <a:rPr lang="en-GB" sz="1600" dirty="0" smtClean="0">
                <a:latin typeface="APL385 Unicode" pitchFamily="49" charset="0"/>
              </a:rPr>
              <a:t>      </a:t>
            </a:r>
            <a:r>
              <a:rPr lang="en-GB" sz="1600" dirty="0">
                <a:latin typeface="APL385 Unicode" pitchFamily="49" charset="0"/>
              </a:rPr>
              <a:t>4001⌶</a:t>
            </a:r>
            <a:r>
              <a:rPr lang="en-GB" sz="1600" dirty="0" smtClean="0">
                <a:latin typeface="APL385 Unicode" pitchFamily="49" charset="0"/>
              </a:rPr>
              <a:t>'andys'</a:t>
            </a:r>
          </a:p>
          <a:p>
            <a:pPr algn="l"/>
            <a:r>
              <a:rPr lang="en-GB" sz="1600" dirty="0" smtClean="0">
                <a:latin typeface="APL385 Unicode" pitchFamily="49" charset="0"/>
              </a:rPr>
              <a:t>     ∧</a:t>
            </a:r>
          </a:p>
          <a:p>
            <a:pPr algn="l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PL385 Unicode" pitchFamily="49" charset="0"/>
              </a:rPr>
              <a:t>4001⌶</a:t>
            </a:r>
            <a:endParaRPr lang="en-GB" dirty="0">
              <a:latin typeface="APL385 Uni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39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4392488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>
                <a:latin typeface="APL385 Unicode" pitchFamily="49" charset="0"/>
              </a:rPr>
              <a:t>4000⌶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smtClean="0"/>
              <a:t>forces the APL process to fork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>
                <a:latin typeface="APL385 Unicode" pitchFamily="49" charset="0"/>
              </a:rPr>
              <a:t>4002⌶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smtClean="0"/>
              <a:t>returns useful info about terminated forked processes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smtClean="0"/>
              <a:t>reaps them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PL385 Unicode" pitchFamily="49" charset="0"/>
              </a:rPr>
              <a:t>4000⌶ / 4002⌶</a:t>
            </a:r>
            <a:endParaRPr lang="en-GB" dirty="0">
              <a:latin typeface="APL385 Uni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56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/>
          <a:lstStyle/>
          <a:p>
            <a:pPr algn="l"/>
            <a:r>
              <a:rPr lang="en-GB" sz="1600" dirty="0">
                <a:latin typeface="APL385 Unicode" pitchFamily="49" charset="0"/>
              </a:rPr>
              <a:t> </a:t>
            </a:r>
            <a:r>
              <a:rPr lang="en-GB" sz="1600" dirty="0" err="1" smtClean="0">
                <a:latin typeface="APL385 Unicode" pitchFamily="49" charset="0"/>
              </a:rPr>
              <a:t>mypid</a:t>
            </a:r>
            <a:r>
              <a:rPr lang="en-GB" sz="1600" dirty="0" smtClean="0">
                <a:latin typeface="APL385 Unicode" pitchFamily="49" charset="0"/>
              </a:rPr>
              <a:t>←⎕</a:t>
            </a:r>
            <a:r>
              <a:rPr lang="en-GB" sz="1600" dirty="0" err="1">
                <a:latin typeface="APL385 Unicode" pitchFamily="49" charset="0"/>
              </a:rPr>
              <a:t>sh'echo</a:t>
            </a:r>
            <a:r>
              <a:rPr lang="en-GB" sz="1600" dirty="0">
                <a:latin typeface="APL385 Unicode" pitchFamily="49" charset="0"/>
              </a:rPr>
              <a:t> $PPID'</a:t>
            </a:r>
          </a:p>
          <a:p>
            <a:pPr algn="l"/>
            <a:r>
              <a:rPr lang="en-GB" sz="1600" dirty="0" smtClean="0">
                <a:latin typeface="APL385 Unicode" pitchFamily="49" charset="0"/>
              </a:rPr>
              <a:t> :</a:t>
            </a:r>
            <a:r>
              <a:rPr lang="en-GB" sz="1600" dirty="0">
                <a:latin typeface="APL385 Unicode" pitchFamily="49" charset="0"/>
              </a:rPr>
              <a:t>If 0=fpid←4000⌶''</a:t>
            </a:r>
          </a:p>
          <a:p>
            <a:pPr algn="l"/>
            <a:r>
              <a:rPr lang="en-GB" sz="1600" dirty="0" smtClean="0">
                <a:latin typeface="APL385 Unicode" pitchFamily="49" charset="0"/>
              </a:rPr>
              <a:t>     ⍝ </a:t>
            </a:r>
            <a:r>
              <a:rPr lang="en-GB" sz="1600" dirty="0">
                <a:latin typeface="APL385 Unicode" pitchFamily="49" charset="0"/>
              </a:rPr>
              <a:t>This is the child process</a:t>
            </a:r>
          </a:p>
          <a:p>
            <a:pPr algn="l"/>
            <a:r>
              <a:rPr lang="en-GB" sz="1600" dirty="0">
                <a:latin typeface="APL385 Unicode" pitchFamily="49" charset="0"/>
              </a:rPr>
              <a:t> :Else</a:t>
            </a:r>
          </a:p>
          <a:p>
            <a:pPr algn="l"/>
            <a:r>
              <a:rPr lang="en-GB" sz="1600" dirty="0" smtClean="0">
                <a:latin typeface="APL385 Unicode" pitchFamily="49" charset="0"/>
              </a:rPr>
              <a:t>     ⍝ </a:t>
            </a:r>
            <a:r>
              <a:rPr lang="en-GB" sz="1600" dirty="0">
                <a:latin typeface="APL385 Unicode" pitchFamily="49" charset="0"/>
              </a:rPr>
              <a:t>This is the parent </a:t>
            </a:r>
            <a:r>
              <a:rPr lang="en-GB" sz="1600" dirty="0" smtClean="0">
                <a:latin typeface="APL385 Unicode" pitchFamily="49" charset="0"/>
              </a:rPr>
              <a:t>process</a:t>
            </a:r>
          </a:p>
          <a:p>
            <a:pPr algn="l"/>
            <a:r>
              <a:rPr lang="en-GB" sz="1600" dirty="0">
                <a:latin typeface="APL385 Unicode" pitchFamily="49" charset="0"/>
              </a:rPr>
              <a:t> </a:t>
            </a:r>
            <a:r>
              <a:rPr lang="en-GB" sz="1600" dirty="0" smtClean="0">
                <a:latin typeface="APL385 Unicode" pitchFamily="49" charset="0"/>
              </a:rPr>
              <a:t>    ⍝ </a:t>
            </a:r>
            <a:r>
              <a:rPr lang="en-GB" sz="1600" dirty="0" err="1" smtClean="0">
                <a:latin typeface="APL385 Unicode" pitchFamily="49" charset="0"/>
              </a:rPr>
              <a:t>fpid</a:t>
            </a:r>
            <a:r>
              <a:rPr lang="en-GB" sz="1600" dirty="0" smtClean="0">
                <a:latin typeface="APL385 Unicode" pitchFamily="49" charset="0"/>
              </a:rPr>
              <a:t> contains PID of forked process</a:t>
            </a:r>
            <a:endParaRPr lang="en-GB" sz="1600" dirty="0">
              <a:latin typeface="APL385 Unicode" pitchFamily="49" charset="0"/>
            </a:endParaRPr>
          </a:p>
          <a:p>
            <a:pPr algn="l"/>
            <a:r>
              <a:rPr lang="en-GB" sz="1600" dirty="0">
                <a:latin typeface="APL385 Unicode" pitchFamily="49" charset="0"/>
              </a:rPr>
              <a:t> </a:t>
            </a:r>
            <a:r>
              <a:rPr lang="en-GB" sz="1600" dirty="0" smtClean="0">
                <a:latin typeface="APL385 Unicode" pitchFamily="49" charset="0"/>
              </a:rPr>
              <a:t>:</a:t>
            </a:r>
            <a:r>
              <a:rPr lang="en-GB" sz="1600" dirty="0" err="1" smtClean="0">
                <a:latin typeface="APL385 Unicode" pitchFamily="49" charset="0"/>
              </a:rPr>
              <a:t>EndIf</a:t>
            </a:r>
            <a:endParaRPr lang="en-GB" sz="1600" dirty="0" smtClean="0">
              <a:latin typeface="APL385 Unicode" pitchFamily="49" charset="0"/>
            </a:endParaRPr>
          </a:p>
          <a:p>
            <a:pPr algn="l"/>
            <a:endParaRPr lang="en-GB" sz="1600" dirty="0">
              <a:latin typeface="APL385 Unicode" pitchFamily="49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>
                <a:latin typeface="APL385 Unicode" pitchFamily="49" charset="0"/>
              </a:rPr>
              <a:t>⎕</a:t>
            </a:r>
            <a:r>
              <a:rPr lang="en-GB" sz="2400" dirty="0" err="1" smtClean="0">
                <a:latin typeface="APL385 Unicode" pitchFamily="49" charset="0"/>
              </a:rPr>
              <a:t>NA</a:t>
            </a:r>
            <a:r>
              <a:rPr lang="en-GB" sz="2400" dirty="0" err="1" smtClean="0"/>
              <a:t>’d</a:t>
            </a:r>
            <a:r>
              <a:rPr lang="en-GB" sz="2400" dirty="0" smtClean="0"/>
              <a:t> functions are replicated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File ties are not</a:t>
            </a:r>
          </a:p>
          <a:p>
            <a:pPr algn="l"/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PL385 Unicode" pitchFamily="49" charset="0"/>
              </a:rPr>
              <a:t>4000⌶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24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464496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Acknowledges the termination signal from fork()</a:t>
            </a:r>
            <a:r>
              <a:rPr lang="en-GB" sz="2400" dirty="0" err="1" smtClean="0"/>
              <a:t>ed</a:t>
            </a:r>
            <a:r>
              <a:rPr lang="en-GB" sz="2400" dirty="0" smtClean="0"/>
              <a:t> APL processes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If not run, defunct processes will appear in </a:t>
            </a:r>
            <a:r>
              <a:rPr lang="en-GB" sz="2000" dirty="0" err="1" smtClean="0"/>
              <a:t>ps</a:t>
            </a:r>
            <a:r>
              <a:rPr lang="en-GB" sz="2000" dirty="0" smtClean="0"/>
              <a:t> listing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Returns information about all fork()</a:t>
            </a:r>
            <a:r>
              <a:rPr lang="en-GB" sz="2400" dirty="0" err="1" smtClean="0"/>
              <a:t>ed</a:t>
            </a:r>
            <a:r>
              <a:rPr lang="en-GB" sz="2400" dirty="0" smtClean="0"/>
              <a:t> processes that have terminated since the previous invocation of </a:t>
            </a:r>
            <a:r>
              <a:rPr lang="en-GB" sz="2400" dirty="0" smtClean="0">
                <a:latin typeface="APL385 Unicode" pitchFamily="49" charset="0"/>
              </a:rPr>
              <a:t>4002⌶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PID of terminated child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Exit code of child or ¯1 if got signal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Signal if one received, ¯1 if exited normally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Output from wait3() (15 columns of data)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PL385 Unicode" pitchFamily="49" charset="0"/>
              </a:rPr>
              <a:t>4002⌶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73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PL385 Unicode" pitchFamily="49" charset="0"/>
              </a:rPr>
              <a:t>⎕DMX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916113"/>
            <a:ext cx="77724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800">
                <a:solidFill>
                  <a:srgbClr val="333333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400">
                <a:solidFill>
                  <a:srgbClr val="333333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algn="l"/>
            <a:r>
              <a:rPr lang="en-GB" sz="2400" dirty="0" smtClean="0"/>
              <a:t>Diagnostic Message </a:t>
            </a:r>
            <a:r>
              <a:rPr lang="en-GB" sz="2400" dirty="0" err="1" smtClean="0"/>
              <a:t>eXtended</a:t>
            </a:r>
            <a:endParaRPr lang="en-GB" sz="2400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Is a namespace 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- with limitations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1600" dirty="0" smtClean="0"/>
              <a:t>Cannot (?yet?) </a:t>
            </a:r>
            <a:r>
              <a:rPr lang="en-GB" sz="1600" dirty="0" smtClean="0">
                <a:latin typeface="APL385 Unicode" pitchFamily="49" charset="0"/>
              </a:rPr>
              <a:t>)</a:t>
            </a:r>
            <a:r>
              <a:rPr lang="en-GB" sz="1600" dirty="0" err="1" smtClean="0">
                <a:latin typeface="APL385 Unicode" pitchFamily="49" charset="0"/>
              </a:rPr>
              <a:t>cs</a:t>
            </a:r>
            <a:r>
              <a:rPr lang="en-GB" sz="1600" dirty="0" smtClean="0"/>
              <a:t> into it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1600" dirty="0" smtClean="0"/>
              <a:t>Does not appear in WS Explorer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4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Cannot be localised .. </a:t>
            </a:r>
            <a:r>
              <a:rPr lang="en-GB" sz="2400" dirty="0"/>
              <a:t>b</a:t>
            </a:r>
            <a:r>
              <a:rPr lang="en-GB" sz="2400" dirty="0" smtClean="0"/>
              <a:t>ut .. 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Read the manual (time is short today) !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400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You can populate it using ⎕SIGNAL ..</a:t>
            </a:r>
          </a:p>
          <a:p>
            <a:pPr algn="l"/>
            <a:endParaRPr lang="en-GB" sz="1600" dirty="0">
              <a:latin typeface="APL385 Unicode" pitchFamily="49" charset="0"/>
            </a:endParaRPr>
          </a:p>
          <a:p>
            <a:pPr algn="l"/>
            <a:r>
              <a:rPr lang="en-GB" sz="1600" dirty="0">
                <a:latin typeface="APL385 Unicode" pitchFamily="49" charset="0"/>
              </a:rPr>
              <a:t>	</a:t>
            </a:r>
            <a:endParaRPr lang="en-GB" sz="1600" dirty="0" smtClean="0">
              <a:latin typeface="APL385 Unicode" pitchFamily="49" charset="0"/>
            </a:endParaRPr>
          </a:p>
          <a:p>
            <a:pPr algn="l"/>
            <a:endParaRPr lang="en-GB" dirty="0" smtClean="0"/>
          </a:p>
          <a:p>
            <a:pPr algn="l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218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PL385 Unicode" pitchFamily="49" charset="0"/>
              </a:rPr>
              <a:t>⎕DMX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916113"/>
            <a:ext cx="77724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800">
                <a:solidFill>
                  <a:srgbClr val="333333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400">
                <a:solidFill>
                  <a:srgbClr val="333333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algn="l"/>
            <a:r>
              <a:rPr lang="en-GB" sz="2400" dirty="0" smtClean="0"/>
              <a:t>Display form shows subset of available information</a:t>
            </a:r>
          </a:p>
          <a:p>
            <a:pPr algn="l"/>
            <a:endParaRPr lang="en-GB" sz="2400" dirty="0"/>
          </a:p>
          <a:p>
            <a:pPr algn="l"/>
            <a:r>
              <a:rPr lang="en-GB" sz="1200" dirty="0">
                <a:latin typeface="APL385 Unicode" pitchFamily="49" charset="0"/>
              </a:rPr>
              <a:t>      'junk'⎕</a:t>
            </a:r>
            <a:r>
              <a:rPr lang="en-GB" sz="1200" dirty="0" err="1">
                <a:latin typeface="APL385 Unicode" pitchFamily="49" charset="0"/>
              </a:rPr>
              <a:t>ftie</a:t>
            </a:r>
            <a:r>
              <a:rPr lang="en-GB" sz="1200" dirty="0">
                <a:latin typeface="APL385 Unicode" pitchFamily="49" charset="0"/>
              </a:rPr>
              <a:t> 1</a:t>
            </a:r>
          </a:p>
          <a:p>
            <a:pPr algn="l"/>
            <a:r>
              <a:rPr lang="en-GB" sz="1200" dirty="0">
                <a:latin typeface="APL385 Unicode" pitchFamily="49" charset="0"/>
              </a:rPr>
              <a:t>FILE NAME ERROR: Unable to open file ("No such file or directory")</a:t>
            </a:r>
          </a:p>
          <a:p>
            <a:pPr algn="l"/>
            <a:r>
              <a:rPr lang="en-GB" sz="1200" dirty="0">
                <a:latin typeface="APL385 Unicode" pitchFamily="49" charset="0"/>
              </a:rPr>
              <a:t>      '</a:t>
            </a:r>
            <a:r>
              <a:rPr lang="en-GB" sz="1200" dirty="0" err="1">
                <a:latin typeface="APL385 Unicode" pitchFamily="49" charset="0"/>
              </a:rPr>
              <a:t>junk'⎕FTIE</a:t>
            </a:r>
            <a:r>
              <a:rPr lang="en-GB" sz="1200" dirty="0">
                <a:latin typeface="APL385 Unicode" pitchFamily="49" charset="0"/>
              </a:rPr>
              <a:t> 1</a:t>
            </a:r>
          </a:p>
          <a:p>
            <a:pPr algn="l"/>
            <a:r>
              <a:rPr lang="en-GB" sz="1200" dirty="0">
                <a:latin typeface="APL385 Unicode" pitchFamily="49" charset="0"/>
              </a:rPr>
              <a:t>     ∧</a:t>
            </a:r>
          </a:p>
          <a:p>
            <a:pPr algn="l"/>
            <a:r>
              <a:rPr lang="en-GB" sz="1200" dirty="0">
                <a:latin typeface="APL385 Unicode" pitchFamily="49" charset="0"/>
              </a:rPr>
              <a:t>      ⎕</a:t>
            </a:r>
            <a:r>
              <a:rPr lang="en-GB" sz="1200" dirty="0" err="1">
                <a:latin typeface="APL385 Unicode" pitchFamily="49" charset="0"/>
              </a:rPr>
              <a:t>dmx</a:t>
            </a:r>
            <a:endParaRPr lang="en-GB" sz="1200" dirty="0">
              <a:latin typeface="APL385 Unicode" pitchFamily="49" charset="0"/>
            </a:endParaRPr>
          </a:p>
          <a:p>
            <a:pPr algn="l"/>
            <a:r>
              <a:rPr lang="en-GB" sz="1200" dirty="0">
                <a:latin typeface="APL385 Unicode" pitchFamily="49" charset="0"/>
              </a:rPr>
              <a:t> EM       FILE NAME ERROR</a:t>
            </a:r>
          </a:p>
          <a:p>
            <a:pPr algn="l"/>
            <a:r>
              <a:rPr lang="en-GB" sz="1200" dirty="0">
                <a:latin typeface="APL385 Unicode" pitchFamily="49" charset="0"/>
              </a:rPr>
              <a:t> Message  Unable to open file</a:t>
            </a:r>
          </a:p>
          <a:p>
            <a:pPr algn="l"/>
            <a:r>
              <a:rPr lang="en-GB" sz="1200" dirty="0">
                <a:latin typeface="APL385 Unicode" pitchFamily="49" charset="0"/>
              </a:rPr>
              <a:t> </a:t>
            </a:r>
            <a:r>
              <a:rPr lang="en-GB" sz="1200" dirty="0" err="1">
                <a:latin typeface="APL385 Unicode" pitchFamily="49" charset="0"/>
              </a:rPr>
              <a:t>OSError</a:t>
            </a:r>
            <a:r>
              <a:rPr lang="en-GB" sz="1200" dirty="0">
                <a:latin typeface="APL385 Unicode" pitchFamily="49" charset="0"/>
              </a:rPr>
              <a:t>  0 2  No such file or directory</a:t>
            </a:r>
          </a:p>
          <a:p>
            <a:pPr algn="l"/>
            <a:r>
              <a:rPr lang="en-GB" sz="1200" dirty="0">
                <a:latin typeface="APL385 Unicode" pitchFamily="49" charset="0"/>
              </a:rPr>
              <a:t> </a:t>
            </a:r>
            <a:r>
              <a:rPr lang="en-GB" sz="1200" dirty="0" err="1">
                <a:latin typeface="APL385 Unicode" pitchFamily="49" charset="0"/>
              </a:rPr>
              <a:t>HelpURL</a:t>
            </a:r>
            <a:r>
              <a:rPr lang="en-GB" sz="1200" dirty="0">
                <a:latin typeface="APL385 Unicode" pitchFamily="49" charset="0"/>
              </a:rPr>
              <a:t>  http://help.dyalog.com/dmx/13.1/Componentfilesystem/11</a:t>
            </a:r>
          </a:p>
          <a:p>
            <a:pPr algn="l"/>
            <a:endParaRPr lang="en-GB" sz="2400" dirty="0" smtClean="0"/>
          </a:p>
          <a:p>
            <a:pPr algn="l"/>
            <a:r>
              <a:rPr lang="en-GB" sz="2400" dirty="0" smtClean="0"/>
              <a:t>All information shown with </a:t>
            </a:r>
          </a:p>
          <a:p>
            <a:pPr algn="l"/>
            <a:r>
              <a:rPr lang="en-GB" sz="2000" dirty="0" smtClean="0">
                <a:latin typeface="APL385 Unicode" pitchFamily="49" charset="0"/>
              </a:rPr>
              <a:t>      ⎕</a:t>
            </a:r>
            <a:r>
              <a:rPr lang="en-GB" sz="2000" dirty="0">
                <a:latin typeface="APL385 Unicode" pitchFamily="49" charset="0"/>
              </a:rPr>
              <a:t>DMX.({⍵,⍎¨↓⍵}⎕</a:t>
            </a:r>
            <a:r>
              <a:rPr lang="en-GB" sz="2000" dirty="0" err="1">
                <a:latin typeface="APL385 Unicode" pitchFamily="49" charset="0"/>
              </a:rPr>
              <a:t>nl</a:t>
            </a:r>
            <a:r>
              <a:rPr lang="en-GB" sz="2000" dirty="0">
                <a:latin typeface="APL385 Unicode" pitchFamily="49" charset="0"/>
              </a:rPr>
              <a:t> 2)</a:t>
            </a:r>
            <a:endParaRPr lang="en-GB" sz="2000" dirty="0" smtClean="0">
              <a:latin typeface="APL385 Unicode" pitchFamily="49" charset="0"/>
            </a:endParaRPr>
          </a:p>
          <a:p>
            <a:pPr algn="l"/>
            <a:endParaRPr lang="en-GB" sz="1600" dirty="0">
              <a:latin typeface="APL385 Unicode" pitchFamily="49" charset="0"/>
            </a:endParaRPr>
          </a:p>
          <a:p>
            <a:pPr algn="l"/>
            <a:r>
              <a:rPr lang="en-GB" sz="1600" dirty="0">
                <a:latin typeface="APL385 Unicode" pitchFamily="49" charset="0"/>
              </a:rPr>
              <a:t>	</a:t>
            </a:r>
            <a:endParaRPr lang="en-GB" sz="1600" dirty="0" smtClean="0">
              <a:latin typeface="APL385 Unicode" pitchFamily="49" charset="0"/>
            </a:endParaRPr>
          </a:p>
          <a:p>
            <a:pPr algn="l"/>
            <a:endParaRPr lang="en-GB" dirty="0" smtClean="0"/>
          </a:p>
          <a:p>
            <a:pPr algn="l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1752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PL385 Unicode" pitchFamily="49" charset="0"/>
              </a:rPr>
              <a:t>⎕SIGNAL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916113"/>
            <a:ext cx="77724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800">
                <a:solidFill>
                  <a:srgbClr val="333333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400">
                <a:solidFill>
                  <a:srgbClr val="333333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Original version:</a:t>
            </a:r>
          </a:p>
          <a:p>
            <a:pPr algn="l"/>
            <a:r>
              <a:rPr lang="en-GB" sz="1600" dirty="0" smtClean="0">
                <a:latin typeface="APL385 Unicode" pitchFamily="49" charset="0"/>
              </a:rPr>
              <a:t>      'Help!' ⎕</a:t>
            </a:r>
            <a:r>
              <a:rPr lang="en-GB" sz="1600" dirty="0">
                <a:latin typeface="APL385 Unicode" pitchFamily="49" charset="0"/>
              </a:rPr>
              <a:t>SIGNAL 500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GB" sz="1600" dirty="0" smtClean="0">
              <a:latin typeface="APL385 Unicode" pitchFamily="49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Enhanced with support for </a:t>
            </a:r>
            <a:r>
              <a:rPr lang="en-GB" sz="2400" dirty="0" smtClean="0">
                <a:latin typeface="APL385 Unicode" pitchFamily="49" charset="0"/>
              </a:rPr>
              <a:t>⎕DMX</a:t>
            </a:r>
            <a:r>
              <a:rPr lang="en-GB" sz="2400" dirty="0" smtClean="0"/>
              <a:t>:</a:t>
            </a:r>
            <a:r>
              <a:rPr lang="en-GB" sz="1600" dirty="0">
                <a:latin typeface="APL385 Unicode" pitchFamily="49" charset="0"/>
              </a:rPr>
              <a:t>	</a:t>
            </a:r>
            <a:endParaRPr lang="en-GB" sz="1600" dirty="0" smtClean="0">
              <a:latin typeface="APL385 Unicode" pitchFamily="49" charset="0"/>
            </a:endParaRPr>
          </a:p>
          <a:p>
            <a:pPr algn="l"/>
            <a:r>
              <a:rPr lang="en-GB" sz="1600" dirty="0" smtClean="0">
                <a:latin typeface="APL385 Unicode" pitchFamily="49" charset="0"/>
              </a:rPr>
              <a:t>      </a:t>
            </a:r>
            <a:r>
              <a:rPr lang="en-GB" sz="1600" dirty="0" err="1" smtClean="0">
                <a:latin typeface="APL385 Unicode" pitchFamily="49" charset="0"/>
              </a:rPr>
              <a:t>msg</a:t>
            </a:r>
            <a:r>
              <a:rPr lang="en-GB" sz="1600" dirty="0">
                <a:latin typeface="APL385 Unicode" pitchFamily="49" charset="0"/>
              </a:rPr>
              <a:t>←'</a:t>
            </a:r>
            <a:r>
              <a:rPr lang="en-GB" sz="1600" dirty="0" err="1">
                <a:latin typeface="APL385 Unicode" pitchFamily="49" charset="0"/>
              </a:rPr>
              <a:t>It''s</a:t>
            </a:r>
            <a:r>
              <a:rPr lang="en-GB" sz="1600" dirty="0">
                <a:latin typeface="APL385 Unicode" pitchFamily="49" charset="0"/>
              </a:rPr>
              <a:t> all gone horribly </a:t>
            </a:r>
            <a:r>
              <a:rPr lang="en-GB" sz="1600" dirty="0" smtClean="0">
                <a:latin typeface="APL385 Unicode" pitchFamily="49" charset="0"/>
              </a:rPr>
              <a:t>wrong‘</a:t>
            </a:r>
          </a:p>
          <a:p>
            <a:pPr algn="l"/>
            <a:r>
              <a:rPr lang="en-GB" sz="1600" dirty="0">
                <a:latin typeface="APL385 Unicode" pitchFamily="49" charset="0"/>
              </a:rPr>
              <a:t> </a:t>
            </a:r>
            <a:r>
              <a:rPr lang="en-GB" sz="1600" dirty="0" smtClean="0">
                <a:latin typeface="APL385 Unicode" pitchFamily="49" charset="0"/>
              </a:rPr>
              <a:t>     ⎕</a:t>
            </a:r>
            <a:r>
              <a:rPr lang="en-GB" sz="1600" dirty="0">
                <a:latin typeface="APL385 Unicode" pitchFamily="49" charset="0"/>
              </a:rPr>
              <a:t>SIGNAL⊂('EN' 500)('EM' 'Help')('</a:t>
            </a:r>
            <a:r>
              <a:rPr lang="en-GB" sz="1600" dirty="0" err="1">
                <a:latin typeface="APL385 Unicode" pitchFamily="49" charset="0"/>
              </a:rPr>
              <a:t>Message'msg</a:t>
            </a:r>
            <a:r>
              <a:rPr lang="en-GB" sz="1600" dirty="0" smtClean="0">
                <a:latin typeface="APL385 Unicode" pitchFamily="49" charset="0"/>
              </a:rPr>
              <a:t>)</a:t>
            </a:r>
            <a:endParaRPr lang="en-GB" sz="1600" dirty="0">
              <a:latin typeface="APL385 Unicode" pitchFamily="49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GB" sz="2400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More “values” available</a:t>
            </a:r>
          </a:p>
          <a:p>
            <a:pPr lvl="1" algn="l"/>
            <a:r>
              <a:rPr lang="en-GB" sz="2000" dirty="0" smtClean="0"/>
              <a:t>More values may be added</a:t>
            </a:r>
          </a:p>
        </p:txBody>
      </p:sp>
    </p:spTree>
    <p:extLst>
      <p:ext uri="{BB962C8B-B14F-4D97-AF65-F5344CB8AC3E}">
        <p14:creationId xmlns:p14="http://schemas.microsoft.com/office/powerpoint/2010/main" val="334607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392488"/>
          </a:xfrm>
        </p:spPr>
        <p:txBody>
          <a:bodyPr/>
          <a:lstStyle/>
          <a:p>
            <a:pPr algn="l"/>
            <a:r>
              <a:rPr lang="en-GB" sz="1800" dirty="0" smtClean="0"/>
              <a:t>Start APL with UID=0 </a:t>
            </a:r>
          </a:p>
          <a:p>
            <a:pPr algn="l"/>
            <a:r>
              <a:rPr lang="en-GB" sz="1800" dirty="0" smtClean="0"/>
              <a:t>	Start Conga </a:t>
            </a:r>
          </a:p>
          <a:p>
            <a:pPr algn="l"/>
            <a:r>
              <a:rPr lang="en-GB" sz="1800" dirty="0" smtClean="0"/>
              <a:t>	Connect to port 80</a:t>
            </a:r>
          </a:p>
          <a:p>
            <a:pPr algn="l"/>
            <a:r>
              <a:rPr lang="en-GB" sz="1800" dirty="0" smtClean="0">
                <a:latin typeface="APL385 Unicode" pitchFamily="49" charset="0"/>
              </a:rPr>
              <a:t>4001⌶'andys</a:t>
            </a:r>
            <a:r>
              <a:rPr lang="en-GB" sz="1800" dirty="0">
                <a:latin typeface="APL385 Unicode" pitchFamily="49" charset="0"/>
              </a:rPr>
              <a:t>'</a:t>
            </a:r>
            <a:endParaRPr lang="en-GB" sz="1800" dirty="0" smtClean="0">
              <a:latin typeface="APL385 Unicode" pitchFamily="49" charset="0"/>
            </a:endParaRPr>
          </a:p>
          <a:p>
            <a:pPr algn="l"/>
            <a:r>
              <a:rPr lang="en-GB" sz="1800" dirty="0" smtClean="0"/>
              <a:t>	Run </a:t>
            </a:r>
            <a:r>
              <a:rPr lang="en-GB" sz="1800" dirty="0" err="1" smtClean="0"/>
              <a:t>DRC.TODServer</a:t>
            </a:r>
            <a:endParaRPr lang="en-GB" sz="1800" dirty="0" smtClean="0"/>
          </a:p>
          <a:p>
            <a:pPr algn="l"/>
            <a:r>
              <a:rPr lang="en-GB" sz="1800" dirty="0" smtClean="0"/>
              <a:t>	When request comes in, </a:t>
            </a:r>
          </a:p>
          <a:p>
            <a:pPr algn="l"/>
            <a:r>
              <a:rPr lang="en-GB" sz="1800" dirty="0"/>
              <a:t>	</a:t>
            </a:r>
            <a:r>
              <a:rPr lang="en-GB" sz="1800" dirty="0" smtClean="0"/>
              <a:t>	</a:t>
            </a:r>
            <a:r>
              <a:rPr lang="en-GB" sz="1800" dirty="0">
                <a:latin typeface="APL385 Unicode" pitchFamily="49" charset="0"/>
              </a:rPr>
              <a:t>4000</a:t>
            </a:r>
            <a:r>
              <a:rPr lang="en-GB" sz="1800" dirty="0" smtClean="0">
                <a:latin typeface="APL385 Unicode" pitchFamily="49" charset="0"/>
              </a:rPr>
              <a:t>⌶''</a:t>
            </a:r>
          </a:p>
          <a:p>
            <a:pPr algn="l"/>
            <a:r>
              <a:rPr lang="en-GB" sz="1800" dirty="0">
                <a:latin typeface="APL385 Unicode" pitchFamily="49" charset="0"/>
              </a:rPr>
              <a:t>	</a:t>
            </a:r>
            <a:r>
              <a:rPr lang="en-GB" sz="1800" dirty="0" smtClean="0">
                <a:latin typeface="APL385 Unicode" pitchFamily="49" charset="0"/>
              </a:rPr>
              <a:t>	</a:t>
            </a:r>
            <a:r>
              <a:rPr lang="en-GB" sz="1800" dirty="0" smtClean="0"/>
              <a:t>	</a:t>
            </a:r>
            <a:r>
              <a:rPr lang="en-GB" sz="1800" dirty="0" err="1" smtClean="0"/>
              <a:t>Child:write</a:t>
            </a:r>
            <a:r>
              <a:rPr lang="en-GB" sz="1800" dirty="0" smtClean="0"/>
              <a:t> TOD to component file</a:t>
            </a:r>
          </a:p>
          <a:p>
            <a:pPr algn="l"/>
            <a:r>
              <a:rPr lang="en-GB" sz="1800" dirty="0"/>
              <a:t>	</a:t>
            </a:r>
            <a:r>
              <a:rPr lang="en-GB" sz="1800" dirty="0" smtClean="0"/>
              <a:t>		Child: terminate</a:t>
            </a:r>
          </a:p>
          <a:p>
            <a:pPr algn="l"/>
            <a:r>
              <a:rPr lang="en-GB" sz="1800" dirty="0" smtClean="0"/>
              <a:t>		Read component file</a:t>
            </a:r>
          </a:p>
          <a:p>
            <a:pPr algn="l"/>
            <a:r>
              <a:rPr lang="en-GB" sz="1800" dirty="0" smtClean="0"/>
              <a:t>		Reply to request</a:t>
            </a:r>
            <a:endParaRPr lang="en-GB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Bringing it all together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50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6400800" cy="2304256"/>
          </a:xfrm>
        </p:spPr>
        <p:txBody>
          <a:bodyPr/>
          <a:lstStyle/>
          <a:p>
            <a:pPr algn="l"/>
            <a:r>
              <a:rPr lang="en-GB" sz="2000" dirty="0" smtClean="0">
                <a:hlinkClick r:id="rId2"/>
              </a:rPr>
              <a:t>http://help.dyalog.com</a:t>
            </a:r>
            <a:endParaRPr lang="en-GB" sz="2000" dirty="0" smtClean="0"/>
          </a:p>
          <a:p>
            <a:pPr algn="l"/>
            <a:r>
              <a:rPr lang="en-GB" sz="2000" dirty="0" smtClean="0">
                <a:hlinkClick r:id="rId3"/>
              </a:rPr>
              <a:t>http://docs.dyalog.com</a:t>
            </a:r>
            <a:endParaRPr lang="en-GB" sz="2000" dirty="0" smtClean="0"/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/>
              <a:t>Defaults to 13.1 (today)</a:t>
            </a:r>
          </a:p>
          <a:p>
            <a:pPr algn="l"/>
            <a:r>
              <a:rPr lang="en-GB" sz="2000" dirty="0"/>
              <a:t>	</a:t>
            </a:r>
            <a:r>
              <a:rPr lang="en-GB" sz="1600" dirty="0" smtClean="0"/>
              <a:t>help.dyalog.com/12.1 or 13.0</a:t>
            </a:r>
          </a:p>
          <a:p>
            <a:pPr algn="l"/>
            <a:r>
              <a:rPr lang="en-GB" sz="1600" dirty="0"/>
              <a:t>	</a:t>
            </a:r>
            <a:r>
              <a:rPr lang="en-GB" sz="1600" dirty="0" smtClean="0"/>
              <a:t>docs.dyalog.com/12.1 or 13.0</a:t>
            </a:r>
            <a:endParaRPr lang="en-GB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Useful Links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44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4104456"/>
          </a:xfrm>
        </p:spPr>
        <p:txBody>
          <a:bodyPr/>
          <a:lstStyle/>
          <a:p>
            <a:pPr algn="l"/>
            <a:r>
              <a:rPr lang="en-GB" sz="2800" dirty="0" smtClean="0"/>
              <a:t>Linux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i="1" dirty="0" smtClean="0"/>
              <a:t>Should</a:t>
            </a:r>
            <a:r>
              <a:rPr lang="en-GB" sz="2400" dirty="0" smtClean="0"/>
              <a:t> work on any recent Linux distribution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Supported on x86/x86-64 at the moment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1600" dirty="0" smtClean="0"/>
              <a:t>We are considering System p/System z using RIDE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1600" dirty="0" smtClean="0"/>
              <a:t>Liam has more to say tomorrow !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Get in touch if it doesn’t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No promises/guarantees !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Supported Platforms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62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104456"/>
          </a:xfrm>
        </p:spPr>
        <p:txBody>
          <a:bodyPr/>
          <a:lstStyle/>
          <a:p>
            <a:pPr algn="l"/>
            <a:r>
              <a:rPr lang="en-GB" sz="2800" dirty="0" smtClean="0"/>
              <a:t>Linux distributions</a:t>
            </a:r>
            <a:endParaRPr lang="en-GB" sz="2800" dirty="0"/>
          </a:p>
          <a:p>
            <a:pPr lvl="1" algn="l"/>
            <a:r>
              <a:rPr lang="en-GB" sz="2400" dirty="0"/>
              <a:t>Dyalog has tested/used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smtClean="0"/>
              <a:t>Ubuntu/MINT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smtClean="0"/>
              <a:t>RHEL/Centos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err="1" smtClean="0"/>
              <a:t>openSUSE</a:t>
            </a:r>
            <a:endParaRPr lang="en-GB" sz="2400" dirty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smtClean="0"/>
              <a:t>Fedora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err="1" smtClean="0"/>
              <a:t>Debian</a:t>
            </a:r>
            <a:r>
              <a:rPr lang="en-GB" sz="2400" dirty="0" smtClean="0"/>
              <a:t> (tryapl.org)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Supported Platforms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53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/>
              <a:t>Remote terminal emulator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smtClean="0"/>
              <a:t>Windows/</a:t>
            </a:r>
            <a:r>
              <a:rPr lang="en-GB" sz="2400" dirty="0" err="1" smtClean="0"/>
              <a:t>PuTTY</a:t>
            </a:r>
            <a:r>
              <a:rPr lang="en-GB" sz="2400" dirty="0" smtClean="0"/>
              <a:t>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/>
              <a:t>Terminal window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smtClean="0"/>
              <a:t>Tested under KDE/GNOME/Unity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800" dirty="0"/>
              <a:t>Serial </a:t>
            </a:r>
            <a:r>
              <a:rPr lang="en-GB" sz="2800" dirty="0" smtClean="0"/>
              <a:t>terminal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smtClean="0"/>
              <a:t>Classic only – is anyone still using them ?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Driving APL on UNIX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31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/>
          <a:lstStyle/>
          <a:p>
            <a:pPr algn="l"/>
            <a:r>
              <a:rPr lang="en-GB" sz="2400" dirty="0" smtClean="0"/>
              <a:t>Windows client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Supports </a:t>
            </a:r>
            <a:r>
              <a:rPr lang="en-GB" sz="2400" dirty="0" err="1" smtClean="0"/>
              <a:t>ssh</a:t>
            </a:r>
            <a:r>
              <a:rPr lang="en-GB" sz="2400" dirty="0" smtClean="0"/>
              <a:t>/telnet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Supports 256 colours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dirty="0" smtClean="0"/>
              <a:t>APL support needs </a:t>
            </a:r>
            <a:r>
              <a:rPr lang="en-GB" sz="2400" dirty="0" err="1" smtClean="0"/>
              <a:t>UnicodeIME</a:t>
            </a:r>
            <a:r>
              <a:rPr lang="en-GB" sz="2400" dirty="0" smtClean="0"/>
              <a:t> and APL385 font installed on Windows machine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1600" dirty="0"/>
              <a:t>http://www.dyalog.com/resources/</a:t>
            </a:r>
            <a:endParaRPr lang="en-GB" sz="1600" dirty="0" smtClean="0"/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GB" sz="2000" dirty="0" smtClean="0"/>
              <a:t>Works with Classic versions too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P</a:t>
            </a:r>
            <a:r>
              <a:rPr lang="en-GB" dirty="0" err="1" smtClean="0"/>
              <a:t>uTTY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10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6400800" cy="3528392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/>
              <a:t>Tested only under Linux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/>
              <a:t>Keyboard support now included in recent Linux distributions - </a:t>
            </a:r>
            <a:r>
              <a:rPr lang="en-GB" sz="2800" dirty="0" err="1" smtClean="0"/>
              <a:t>eg</a:t>
            </a:r>
            <a:endParaRPr lang="en-GB" sz="2800" dirty="0" smtClean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smtClean="0"/>
              <a:t>Ubuntu 12.04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2400" dirty="0" err="1" smtClean="0"/>
              <a:t>openSUSE</a:t>
            </a:r>
            <a:r>
              <a:rPr lang="en-GB" sz="2400" dirty="0" smtClean="0"/>
              <a:t> 12.2</a:t>
            </a:r>
          </a:p>
          <a:p>
            <a:pPr algn="l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Terminal Window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79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Very easy to configure under KDE4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GNOME/Unity requires greater effort - more info at</a:t>
            </a:r>
          </a:p>
          <a:p>
            <a:pPr algn="l"/>
            <a:r>
              <a:rPr lang="en-GB" sz="2400" dirty="0"/>
              <a:t>	</a:t>
            </a:r>
            <a:r>
              <a:rPr lang="en-GB" sz="1800" dirty="0" smtClean="0">
                <a:hlinkClick r:id="rId3"/>
              </a:rPr>
              <a:t>http</a:t>
            </a:r>
            <a:r>
              <a:rPr lang="en-GB" sz="1800" dirty="0">
                <a:hlinkClick r:id="rId3"/>
              </a:rPr>
              <a:t>://</a:t>
            </a:r>
            <a:r>
              <a:rPr lang="en-GB" sz="1800" dirty="0" smtClean="0">
                <a:hlinkClick r:id="rId3"/>
              </a:rPr>
              <a:t>forums.dyalog.com/viewtopic.php?f=20&amp;t=210</a:t>
            </a:r>
            <a:endParaRPr lang="en-GB" sz="1800" dirty="0" smtClean="0"/>
          </a:p>
          <a:p>
            <a:pPr algn="l"/>
            <a:r>
              <a:rPr lang="en-GB" sz="1800" dirty="0" smtClean="0"/>
              <a:t>	</a:t>
            </a:r>
            <a:r>
              <a:rPr lang="en-GB" sz="1600" dirty="0" smtClean="0"/>
              <a:t>(forums → Unix and Linux → Keyboard setup on Linux)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Terminal Window</a:t>
            </a:r>
          </a:p>
        </p:txBody>
      </p:sp>
    </p:spTree>
    <p:extLst>
      <p:ext uri="{BB962C8B-B14F-4D97-AF65-F5344CB8AC3E}">
        <p14:creationId xmlns:p14="http://schemas.microsoft.com/office/powerpoint/2010/main" val="278569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emplate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 8oct12</Template>
  <TotalTime>2015</TotalTime>
  <Words>1601</Words>
  <Application>Microsoft Office PowerPoint</Application>
  <PresentationFormat>On-screen Show (4:3)</PresentationFormat>
  <Paragraphs>399</Paragraphs>
  <Slides>39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Presentation template</vt:lpstr>
      <vt:lpstr>PowerPoint Presentation</vt:lpstr>
      <vt:lpstr>UNIX Development Environment</vt:lpstr>
      <vt:lpstr>Supported Platforms</vt:lpstr>
      <vt:lpstr>Supported Platforms</vt:lpstr>
      <vt:lpstr>Supported Platforms</vt:lpstr>
      <vt:lpstr>Driving APL on UNIX</vt:lpstr>
      <vt:lpstr>PuTTY</vt:lpstr>
      <vt:lpstr>Terminal Window</vt:lpstr>
      <vt:lpstr>Terminal Window</vt:lpstr>
      <vt:lpstr>Do You Need Input ?</vt:lpstr>
      <vt:lpstr>TryAPL</vt:lpstr>
      <vt:lpstr>I/O from scripts</vt:lpstr>
      <vt:lpstr>Redirecting Status Window Output</vt:lpstr>
      <vt:lpstr>Redirected I/O</vt:lpstr>
      <vt:lpstr>“New” Features</vt:lpstr>
      <vt:lpstr>UNIX IUG</vt:lpstr>
      <vt:lpstr>Questions questions ..</vt:lpstr>
      <vt:lpstr>Thread Switching</vt:lpstr>
      <vt:lpstr>⎕SE namespace</vt:lpstr>
      <vt:lpstr>SALT/Spice</vt:lpstr>
      <vt:lpstr>cores and aplcores</vt:lpstr>
      <vt:lpstr>cores and aplcores</vt:lpstr>
      <vt:lpstr>cores and aplcores</vt:lpstr>
      <vt:lpstr>cores and aplcores</vt:lpstr>
      <vt:lpstr>Environment Variables</vt:lpstr>
      <vt:lpstr>⎕OFF</vt:lpstr>
      <vt:lpstr>⎕OFF</vt:lpstr>
      <vt:lpstr>⎕OFF</vt:lpstr>
      <vt:lpstr>UNIX-Specific I-Beams</vt:lpstr>
      <vt:lpstr>4001⌶</vt:lpstr>
      <vt:lpstr>4001⌶</vt:lpstr>
      <vt:lpstr>4000⌶ / 4002⌶</vt:lpstr>
      <vt:lpstr>4000⌶</vt:lpstr>
      <vt:lpstr>4002⌶</vt:lpstr>
      <vt:lpstr>⎕DMX</vt:lpstr>
      <vt:lpstr>⎕DMX</vt:lpstr>
      <vt:lpstr>⎕SIGNAL</vt:lpstr>
      <vt:lpstr>Bringing it all together</vt:lpstr>
      <vt:lpstr>Useful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Shaw</dc:creator>
  <cp:lastModifiedBy>andys</cp:lastModifiedBy>
  <cp:revision>86</cp:revision>
  <dcterms:created xsi:type="dcterms:W3CDTF">2012-09-12T14:54:03Z</dcterms:created>
  <dcterms:modified xsi:type="dcterms:W3CDTF">2012-10-16T11:41:32Z</dcterms:modified>
</cp:coreProperties>
</file>