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41"/>
  </p:notesMasterIdLst>
  <p:handoutMasterIdLst>
    <p:handoutMasterId r:id="rId42"/>
  </p:handoutMasterIdLst>
  <p:sldIdLst>
    <p:sldId id="256" r:id="rId2"/>
    <p:sldId id="257" r:id="rId3"/>
    <p:sldId id="258" r:id="rId4"/>
    <p:sldId id="259" r:id="rId5"/>
    <p:sldId id="260" r:id="rId6"/>
    <p:sldId id="261" r:id="rId7"/>
    <p:sldId id="262" r:id="rId8"/>
    <p:sldId id="263" r:id="rId9"/>
    <p:sldId id="264" r:id="rId10"/>
    <p:sldId id="299" r:id="rId11"/>
    <p:sldId id="298" r:id="rId12"/>
    <p:sldId id="265" r:id="rId13"/>
    <p:sldId id="271" r:id="rId14"/>
    <p:sldId id="272" r:id="rId15"/>
    <p:sldId id="273" r:id="rId16"/>
    <p:sldId id="266" r:id="rId17"/>
    <p:sldId id="267" r:id="rId18"/>
    <p:sldId id="269" r:id="rId19"/>
    <p:sldId id="292" r:id="rId20"/>
    <p:sldId id="293" r:id="rId21"/>
    <p:sldId id="294" r:id="rId22"/>
    <p:sldId id="295" r:id="rId23"/>
    <p:sldId id="296" r:id="rId24"/>
    <p:sldId id="300" r:id="rId25"/>
    <p:sldId id="301" r:id="rId26"/>
    <p:sldId id="302" r:id="rId27"/>
    <p:sldId id="303" r:id="rId28"/>
    <p:sldId id="304" r:id="rId29"/>
    <p:sldId id="305" r:id="rId30"/>
    <p:sldId id="306" r:id="rId31"/>
    <p:sldId id="285" r:id="rId32"/>
    <p:sldId id="286" r:id="rId33"/>
    <p:sldId id="287" r:id="rId34"/>
    <p:sldId id="288" r:id="rId35"/>
    <p:sldId id="289" r:id="rId36"/>
    <p:sldId id="290" r:id="rId37"/>
    <p:sldId id="291" r:id="rId38"/>
    <p:sldId id="270" r:id="rId39"/>
    <p:sldId id="297" r:id="rId40"/>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55311" autoAdjust="0"/>
  </p:normalViewPr>
  <p:slideViewPr>
    <p:cSldViewPr>
      <p:cViewPr>
        <p:scale>
          <a:sx n="60" d="100"/>
          <a:sy n="60" d="100"/>
        </p:scale>
        <p:origin x="-236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p:scale>
          <a:sx n="90" d="100"/>
          <a:sy n="90" d="100"/>
        </p:scale>
        <p:origin x="-1572" y="112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7C5CD1F-E31D-41E9-98F1-0FBA10EC8A35}" type="datetimeFigureOut">
              <a:rPr lang="sv-SE" smtClean="0"/>
              <a:pPr/>
              <a:t>2012-10-26</a:t>
            </a:fld>
            <a:endParaRPr lang="sv-SE"/>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148FFDE-2840-4632-A494-00126FA297AE}" type="slidenum">
              <a:rPr lang="sv-SE" smtClean="0"/>
              <a:pPr/>
              <a:t>‹#›</a:t>
            </a:fld>
            <a:endParaRPr lang="sv-SE"/>
          </a:p>
        </p:txBody>
      </p:sp>
    </p:spTree>
    <p:extLst>
      <p:ext uri="{BB962C8B-B14F-4D97-AF65-F5344CB8AC3E}">
        <p14:creationId xmlns:p14="http://schemas.microsoft.com/office/powerpoint/2010/main" xmlns="" val="4647858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FF8073E-6032-4C18-9520-21944BB5BD67}" type="datetimeFigureOut">
              <a:rPr lang="sv-SE" smtClean="0"/>
              <a:pPr/>
              <a:t>2012-10-26</a:t>
            </a:fld>
            <a:endParaRPr lang="sv-SE"/>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DFCE168-F515-4479-B17F-9E56720826C3}" type="slidenum">
              <a:rPr lang="sv-SE" smtClean="0"/>
              <a:pPr/>
              <a:t>‹#›</a:t>
            </a:fld>
            <a:endParaRPr lang="sv-SE"/>
          </a:p>
        </p:txBody>
      </p:sp>
    </p:spTree>
    <p:extLst>
      <p:ext uri="{BB962C8B-B14F-4D97-AF65-F5344CB8AC3E}">
        <p14:creationId xmlns:p14="http://schemas.microsoft.com/office/powerpoint/2010/main" xmlns="" val="2043861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DFCE168-F515-4479-B17F-9E56720826C3}" type="slidenum">
              <a:rPr lang="sv-SE" smtClean="0"/>
              <a:pPr/>
              <a:t>1</a:t>
            </a:fld>
            <a:endParaRPr lang="sv-SE" dirty="0"/>
          </a:p>
        </p:txBody>
      </p:sp>
    </p:spTree>
    <p:extLst>
      <p:ext uri="{BB962C8B-B14F-4D97-AF65-F5344CB8AC3E}">
        <p14:creationId xmlns:p14="http://schemas.microsoft.com/office/powerpoint/2010/main" xmlns="" val="26225717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Old User Interface</a:t>
            </a:r>
          </a:p>
          <a:p>
            <a:endParaRPr lang="en-US" dirty="0" smtClean="0"/>
          </a:p>
          <a:p>
            <a:r>
              <a:rPr lang="en-US" noProof="0" dirty="0" smtClean="0"/>
              <a:t>This is an example of the old user interface.</a:t>
            </a:r>
            <a:endParaRPr lang="en-US" dirty="0"/>
          </a:p>
        </p:txBody>
      </p:sp>
      <p:sp>
        <p:nvSpPr>
          <p:cNvPr id="4" name="Slide Number Placeholder 3"/>
          <p:cNvSpPr>
            <a:spLocks noGrp="1"/>
          </p:cNvSpPr>
          <p:nvPr>
            <p:ph type="sldNum" sz="quarter" idx="10"/>
          </p:nvPr>
        </p:nvSpPr>
        <p:spPr/>
        <p:txBody>
          <a:bodyPr/>
          <a:lstStyle/>
          <a:p>
            <a:fld id="{0DFCE168-F515-4479-B17F-9E56720826C3}" type="slidenum">
              <a:rPr lang="sv-SE" smtClean="0"/>
              <a:pPr/>
              <a:t>10</a:t>
            </a:fld>
            <a:endParaRPr lang="sv-SE"/>
          </a:p>
        </p:txBody>
      </p:sp>
    </p:spTree>
    <p:extLst>
      <p:ext uri="{BB962C8B-B14F-4D97-AF65-F5344CB8AC3E}">
        <p14:creationId xmlns:p14="http://schemas.microsoft.com/office/powerpoint/2010/main" xmlns="" val="90173251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sv-SE" b="1" dirty="0" smtClean="0"/>
              <a:t>New </a:t>
            </a:r>
            <a:r>
              <a:rPr lang="sv-SE" b="1" dirty="0" err="1" smtClean="0"/>
              <a:t>User</a:t>
            </a:r>
            <a:r>
              <a:rPr lang="sv-SE" b="1" dirty="0" smtClean="0"/>
              <a:t> Interface</a:t>
            </a:r>
          </a:p>
          <a:p>
            <a:endParaRPr lang="sv-SE" dirty="0" smtClean="0"/>
          </a:p>
          <a:p>
            <a:r>
              <a:rPr lang="en-US" noProof="0" dirty="0" smtClean="0"/>
              <a:t>And this is the same screen</a:t>
            </a:r>
            <a:r>
              <a:rPr lang="en-US" baseline="0" noProof="0" dirty="0" smtClean="0"/>
              <a:t> with </a:t>
            </a:r>
            <a:r>
              <a:rPr lang="en-US" noProof="0" dirty="0" smtClean="0"/>
              <a:t>the new user interface</a:t>
            </a:r>
            <a:r>
              <a:rPr lang="en-US" baseline="0" noProof="0" dirty="0" smtClean="0"/>
              <a:t> in Windows.</a:t>
            </a:r>
          </a:p>
        </p:txBody>
      </p:sp>
      <p:sp>
        <p:nvSpPr>
          <p:cNvPr id="4" name="Slide Number Placeholder 3"/>
          <p:cNvSpPr>
            <a:spLocks noGrp="1"/>
          </p:cNvSpPr>
          <p:nvPr>
            <p:ph type="sldNum" sz="quarter" idx="10"/>
          </p:nvPr>
        </p:nvSpPr>
        <p:spPr/>
        <p:txBody>
          <a:bodyPr/>
          <a:lstStyle/>
          <a:p>
            <a:fld id="{0DFCE168-F515-4479-B17F-9E56720826C3}" type="slidenum">
              <a:rPr lang="sv-SE" smtClean="0"/>
              <a:pPr/>
              <a:t>11</a:t>
            </a:fld>
            <a:endParaRPr lang="sv-SE"/>
          </a:p>
        </p:txBody>
      </p:sp>
    </p:spTree>
    <p:extLst>
      <p:ext uri="{BB962C8B-B14F-4D97-AF65-F5344CB8AC3E}">
        <p14:creationId xmlns:p14="http://schemas.microsoft.com/office/powerpoint/2010/main" xmlns="" val="183288314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fontScale="92500" lnSpcReduction="10000"/>
          </a:bodyPr>
          <a:lstStyle/>
          <a:p>
            <a:r>
              <a:rPr lang="en-US" b="1" noProof="0" dirty="0" smtClean="0"/>
              <a:t>What We</a:t>
            </a:r>
            <a:r>
              <a:rPr lang="en-US" b="1" baseline="0" noProof="0" dirty="0" smtClean="0"/>
              <a:t> Did</a:t>
            </a:r>
            <a:endParaRPr lang="en-US" b="1" noProof="0" dirty="0" smtClean="0"/>
          </a:p>
          <a:p>
            <a:endParaRPr lang="en-US" noProof="0" dirty="0" smtClean="0"/>
          </a:p>
          <a:p>
            <a:r>
              <a:rPr lang="en-US" noProof="0" dirty="0" smtClean="0"/>
              <a:t>What we did was to move all</a:t>
            </a:r>
            <a:r>
              <a:rPr lang="en-US" baseline="0" noProof="0" dirty="0" smtClean="0"/>
              <a:t> the APL-code from APL2 to </a:t>
            </a:r>
            <a:r>
              <a:rPr lang="en-US" baseline="0" noProof="0" dirty="0" err="1" smtClean="0"/>
              <a:t>Dyalog</a:t>
            </a:r>
            <a:r>
              <a:rPr lang="en-US" baseline="0" noProof="0" dirty="0" smtClean="0"/>
              <a:t> APL. There are a number of problems with this e.g. that syntax differences exist. More about that later.</a:t>
            </a:r>
          </a:p>
          <a:p>
            <a:endParaRPr lang="en-US" baseline="0" noProof="0" dirty="0" smtClean="0"/>
          </a:p>
          <a:p>
            <a:r>
              <a:rPr lang="en-US" baseline="0" noProof="0" dirty="0" smtClean="0"/>
              <a:t>We wanted to fully utilize the name-spaces so we put packages of functions in name spaces. Functions for file-handling were called</a:t>
            </a:r>
            <a:r>
              <a:rPr lang="en-US" baseline="0" noProof="0" dirty="0" smtClean="0">
                <a:latin typeface="APL385 Unicode" pitchFamily="49" charset="0"/>
              </a:rPr>
              <a:t> FI∆GET. </a:t>
            </a:r>
            <a:r>
              <a:rPr lang="en-US" baseline="0" noProof="0" dirty="0" smtClean="0">
                <a:latin typeface="+mn-lt"/>
              </a:rPr>
              <a:t>With namespaces they are now called</a:t>
            </a:r>
            <a:r>
              <a:rPr lang="en-US" baseline="0" noProof="0" dirty="0" smtClean="0">
                <a:latin typeface="APL385 Unicode" pitchFamily="49" charset="0"/>
              </a:rPr>
              <a:t> #.</a:t>
            </a:r>
            <a:r>
              <a:rPr lang="en-US" baseline="0" noProof="0" dirty="0" err="1" smtClean="0">
                <a:latin typeface="APL385 Unicode" pitchFamily="49" charset="0"/>
              </a:rPr>
              <a:t>fi.Get</a:t>
            </a:r>
            <a:r>
              <a:rPr lang="en-US" baseline="0" noProof="0" dirty="0" smtClean="0">
                <a:latin typeface="APL385 Unicode" pitchFamily="49" charset="0"/>
              </a:rPr>
              <a:t>.</a:t>
            </a:r>
          </a:p>
          <a:p>
            <a:endParaRPr lang="en-US" baseline="0" noProof="0" dirty="0" smtClean="0">
              <a:latin typeface="APL385 Unicode" pitchFamily="49" charset="0"/>
            </a:endParaRPr>
          </a:p>
          <a:p>
            <a:r>
              <a:rPr lang="en-US" baseline="0" noProof="0" dirty="0" smtClean="0">
                <a:latin typeface="+mn-lt"/>
              </a:rPr>
              <a:t>In order to move forward quickly we decided to not re-write the more than 400 screens. So we needed a 3270 emulator in Windows. The idea was that a new GUI can be introduced step by step if where required and there is money for it.</a:t>
            </a:r>
          </a:p>
          <a:p>
            <a:endParaRPr lang="en-US" baseline="0" noProof="0" dirty="0" smtClean="0">
              <a:latin typeface="+mn-lt"/>
            </a:endParaRPr>
          </a:p>
          <a:p>
            <a:r>
              <a:rPr lang="en-US" baseline="0" noProof="0" dirty="0" smtClean="0">
                <a:latin typeface="+mn-lt"/>
              </a:rPr>
              <a:t>We had decided to use thick clients so lots are things are processed in the users workstations. So we needed a replacement of the old </a:t>
            </a:r>
            <a:r>
              <a:rPr lang="en-US" baseline="0" noProof="0" dirty="0" err="1" smtClean="0">
                <a:latin typeface="+mn-lt"/>
              </a:rPr>
              <a:t>Sharefile</a:t>
            </a:r>
            <a:r>
              <a:rPr lang="en-US" baseline="0" noProof="0" dirty="0" smtClean="0">
                <a:latin typeface="+mn-lt"/>
              </a:rPr>
              <a:t> system from </a:t>
            </a:r>
            <a:r>
              <a:rPr lang="en-US" baseline="0" noProof="0" dirty="0" err="1" smtClean="0">
                <a:latin typeface="+mn-lt"/>
              </a:rPr>
              <a:t>Manugistics</a:t>
            </a:r>
            <a:r>
              <a:rPr lang="en-US" baseline="0" noProof="0" dirty="0" smtClean="0">
                <a:latin typeface="+mn-lt"/>
              </a:rPr>
              <a:t>. The main reason not to use the </a:t>
            </a:r>
            <a:r>
              <a:rPr lang="en-US" baseline="0" noProof="0" dirty="0" err="1" smtClean="0">
                <a:latin typeface="+mn-lt"/>
              </a:rPr>
              <a:t>Dyalog</a:t>
            </a:r>
            <a:r>
              <a:rPr lang="en-US" baseline="0" noProof="0" dirty="0" smtClean="0">
                <a:latin typeface="+mn-lt"/>
              </a:rPr>
              <a:t> component files directly was that we needed to protect the files.</a:t>
            </a:r>
          </a:p>
          <a:p>
            <a:endParaRPr lang="en-US" baseline="0" noProof="0" dirty="0" smtClean="0">
              <a:latin typeface="+mn-lt"/>
            </a:endParaRPr>
          </a:p>
          <a:p>
            <a:r>
              <a:rPr lang="en-US" baseline="0" noProof="0" dirty="0" smtClean="0">
                <a:latin typeface="+mn-lt"/>
              </a:rPr>
              <a:t>The authentication needed to be solved in a new way.</a:t>
            </a:r>
          </a:p>
          <a:p>
            <a:endParaRPr lang="en-US" baseline="0" noProof="0" dirty="0" smtClean="0">
              <a:latin typeface="+mn-lt"/>
            </a:endParaRPr>
          </a:p>
          <a:p>
            <a:r>
              <a:rPr lang="en-US" baseline="0" noProof="0" dirty="0" smtClean="0">
                <a:latin typeface="+mn-lt"/>
              </a:rPr>
              <a:t>For the integrations which were sending and receiving files we wanted to get out of the in-house VCOM system and move over to the new standard </a:t>
            </a:r>
            <a:r>
              <a:rPr lang="en-US" baseline="0" noProof="0" dirty="0" err="1" smtClean="0">
                <a:latin typeface="+mn-lt"/>
              </a:rPr>
              <a:t>WebSphere</a:t>
            </a:r>
            <a:r>
              <a:rPr lang="en-US" baseline="0" noProof="0" dirty="0" smtClean="0">
                <a:latin typeface="+mn-lt"/>
              </a:rPr>
              <a:t> MQ. This required some extra work.</a:t>
            </a:r>
          </a:p>
          <a:p>
            <a:endParaRPr lang="en-US" baseline="0" noProof="0" dirty="0" smtClean="0">
              <a:latin typeface="+mn-lt"/>
            </a:endParaRPr>
          </a:p>
          <a:p>
            <a:r>
              <a:rPr lang="en-US" baseline="0" noProof="0" dirty="0" smtClean="0">
                <a:latin typeface="+mn-lt"/>
              </a:rPr>
              <a:t>We also needed to solve the batch process handling so we copied a solution for another APL system.</a:t>
            </a:r>
            <a:endParaRPr lang="en-US" noProof="0" dirty="0">
              <a:latin typeface="+mn-lt"/>
            </a:endParaRPr>
          </a:p>
        </p:txBody>
      </p:sp>
      <p:sp>
        <p:nvSpPr>
          <p:cNvPr id="4" name="Platshållare för bildnummer 3"/>
          <p:cNvSpPr>
            <a:spLocks noGrp="1"/>
          </p:cNvSpPr>
          <p:nvPr>
            <p:ph type="sldNum" sz="quarter" idx="10"/>
          </p:nvPr>
        </p:nvSpPr>
        <p:spPr/>
        <p:txBody>
          <a:bodyPr/>
          <a:lstStyle/>
          <a:p>
            <a:fld id="{0DFCE168-F515-4479-B17F-9E56720826C3}" type="slidenum">
              <a:rPr lang="sv-SE" smtClean="0"/>
              <a:pPr/>
              <a:t>12</a:t>
            </a:fld>
            <a:endParaRPr lang="sv-SE"/>
          </a:p>
        </p:txBody>
      </p:sp>
    </p:spTree>
    <p:extLst>
      <p:ext uri="{BB962C8B-B14F-4D97-AF65-F5344CB8AC3E}">
        <p14:creationId xmlns:p14="http://schemas.microsoft.com/office/powerpoint/2010/main" xmlns="" val="17883751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v-SE" b="1" dirty="0" smtClean="0"/>
              <a:t>Before Migration</a:t>
            </a:r>
          </a:p>
          <a:p>
            <a:endParaRPr lang="sv-SE" dirty="0" smtClean="0"/>
          </a:p>
          <a:p>
            <a:r>
              <a:rPr lang="sv-SE" baseline="0" dirty="0" smtClean="0"/>
              <a:t>Before the migration the users logged on to their own user sessions in VM using IBM Personal Communications.</a:t>
            </a:r>
          </a:p>
          <a:p>
            <a:endParaRPr lang="sv-SE" baseline="0" dirty="0" smtClean="0"/>
          </a:p>
          <a:p>
            <a:r>
              <a:rPr lang="sv-SE" baseline="0" dirty="0" smtClean="0"/>
              <a:t>For some specific tasks there were Excel add-ins used to pull data out into Excel, work with it there and then send it back into Hercules.</a:t>
            </a:r>
          </a:p>
          <a:p>
            <a:r>
              <a:rPr lang="sv-SE" baseline="0" dirty="0" smtClean="0"/>
              <a:t>The Excel add-ins where serviced through HTTP-queries by four server sessions running in VM.</a:t>
            </a:r>
          </a:p>
          <a:p>
            <a:endParaRPr lang="sv-SE" baseline="0" dirty="0" smtClean="0"/>
          </a:p>
          <a:p>
            <a:r>
              <a:rPr lang="sv-SE" baseline="0" dirty="0" smtClean="0"/>
              <a:t>There where also a number of sessions to handle batch jobs and processing of incoming files.</a:t>
            </a:r>
          </a:p>
          <a:p>
            <a:r>
              <a:rPr lang="sv-SE" baseline="0" dirty="0" smtClean="0"/>
              <a:t>Communication with other systems all went through MVS using a mix of different technology, but most of them used the in-house VCOM.</a:t>
            </a:r>
          </a:p>
          <a:p>
            <a:endParaRPr lang="sv-SE"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sv-SE" baseline="0" dirty="0" smtClean="0"/>
              <a:t>All data storage as well as the major part of the application code was stored in SHAREFILE.</a:t>
            </a:r>
          </a:p>
        </p:txBody>
      </p:sp>
      <p:sp>
        <p:nvSpPr>
          <p:cNvPr id="4" name="Slide Number Placeholder 3"/>
          <p:cNvSpPr>
            <a:spLocks noGrp="1"/>
          </p:cNvSpPr>
          <p:nvPr>
            <p:ph type="sldNum" sz="quarter" idx="10"/>
          </p:nvPr>
        </p:nvSpPr>
        <p:spPr/>
        <p:txBody>
          <a:bodyPr/>
          <a:lstStyle/>
          <a:p>
            <a:fld id="{0DFCE168-F515-4479-B17F-9E56720826C3}" type="slidenum">
              <a:rPr lang="sv-SE" smtClean="0"/>
              <a:pPr/>
              <a:t>13</a:t>
            </a:fld>
            <a:endParaRPr lang="sv-S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sv-SE" b="1" dirty="0" smtClean="0"/>
              <a:t>After Migration</a:t>
            </a:r>
          </a:p>
          <a:p>
            <a:endParaRPr lang="sv-SE" dirty="0" smtClean="0"/>
          </a:p>
          <a:p>
            <a:r>
              <a:rPr lang="sv-SE" baseline="0" dirty="0" smtClean="0"/>
              <a:t>After the migration the users log on by starting up an application execuatble installed on their PC. The executable fetches all code from the server, thus it has no application logic and only needs to be replaced for Dyalog upgrades.</a:t>
            </a:r>
          </a:p>
          <a:p>
            <a:r>
              <a:rPr lang="sv-SE" baseline="0" dirty="0" smtClean="0"/>
              <a:t>The client is a fat client, i.e all processing of data (except batch jobs) in the application is done locally in the client, and the server is only contacted to perform tasks that the client cannot do itself, such as sending mails, send queries to other systems, sumbit batch jobs, et.c. </a:t>
            </a:r>
          </a:p>
          <a:p>
            <a:endParaRPr lang="sv-SE" baseline="0" dirty="0" smtClean="0"/>
          </a:p>
          <a:p>
            <a:r>
              <a:rPr lang="sv-SE" baseline="0" dirty="0" smtClean="0"/>
              <a:t>SHAREFILE has been replaced with Dyalog File Server.</a:t>
            </a:r>
          </a:p>
          <a:p>
            <a:endParaRPr lang="sv-SE" baseline="0" dirty="0" smtClean="0"/>
          </a:p>
          <a:p>
            <a:r>
              <a:rPr lang="sv-SE" baseline="0" dirty="0" smtClean="0"/>
              <a:t>We have developed (or rather adapted the existing solution from another system) batch queue handing and set up all external communication to go through WebSphere MQ.</a:t>
            </a:r>
          </a:p>
        </p:txBody>
      </p:sp>
      <p:sp>
        <p:nvSpPr>
          <p:cNvPr id="4" name="Slide Number Placeholder 3"/>
          <p:cNvSpPr>
            <a:spLocks noGrp="1"/>
          </p:cNvSpPr>
          <p:nvPr>
            <p:ph type="sldNum" sz="quarter" idx="10"/>
          </p:nvPr>
        </p:nvSpPr>
        <p:spPr/>
        <p:txBody>
          <a:bodyPr/>
          <a:lstStyle/>
          <a:p>
            <a:fld id="{0DFCE168-F515-4479-B17F-9E56720826C3}" type="slidenum">
              <a:rPr lang="sv-SE" smtClean="0"/>
              <a:pPr/>
              <a:t>14</a:t>
            </a:fld>
            <a:endParaRPr lang="sv-S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200" b="1" kern="1200" dirty="0" smtClean="0">
                <a:solidFill>
                  <a:schemeClr val="tx1"/>
                </a:solidFill>
                <a:latin typeface="+mn-lt"/>
                <a:ea typeface="+mn-ea"/>
                <a:cs typeface="+mn-cs"/>
              </a:rPr>
              <a:t>Code and Data Transfer</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For transfer of code and data from VM to Windows we have made use of SCAR (Self-Contained Array) format.</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On the VM side we created a set of functions to read the SHAREFILE component files, convert them to SCAR using the ATS function supplied by IBM and writing the result into CMS files. The files where then sent over to Windows through FTP, picked up on the Windows side, converted into APL using the SCAR functions in </a:t>
            </a:r>
            <a:r>
              <a:rPr lang="en-US" sz="1200" kern="1200" dirty="0" err="1" smtClean="0">
                <a:solidFill>
                  <a:schemeClr val="tx1"/>
                </a:solidFill>
                <a:latin typeface="+mn-lt"/>
                <a:ea typeface="+mn-ea"/>
                <a:cs typeface="+mn-cs"/>
              </a:rPr>
              <a:t>Dyalog’s</a:t>
            </a:r>
            <a:r>
              <a:rPr lang="en-US" sz="1200" kern="1200" dirty="0" smtClean="0">
                <a:solidFill>
                  <a:schemeClr val="tx1"/>
                </a:solidFill>
                <a:latin typeface="+mn-lt"/>
                <a:ea typeface="+mn-ea"/>
                <a:cs typeface="+mn-cs"/>
              </a:rPr>
              <a:t> SQAPL workspace and saved into </a:t>
            </a:r>
            <a:r>
              <a:rPr lang="en-US" sz="1200" kern="1200" dirty="0" err="1" smtClean="0">
                <a:solidFill>
                  <a:schemeClr val="tx1"/>
                </a:solidFill>
                <a:latin typeface="+mn-lt"/>
                <a:ea typeface="+mn-ea"/>
                <a:cs typeface="+mn-cs"/>
              </a:rPr>
              <a:t>Dyalog</a:t>
            </a:r>
            <a:r>
              <a:rPr lang="en-US" sz="1200" kern="1200" dirty="0" smtClean="0">
                <a:solidFill>
                  <a:schemeClr val="tx1"/>
                </a:solidFill>
                <a:latin typeface="+mn-lt"/>
                <a:ea typeface="+mn-ea"/>
                <a:cs typeface="+mn-cs"/>
              </a:rPr>
              <a:t> component files.</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configuration file aplunicd.ini had to be tuned somewhat to get all character correct, but with that done this was a very quick way of moving data. Total time to transfer 30GB of production data and converting it into </a:t>
            </a:r>
            <a:r>
              <a:rPr lang="en-US" sz="1200" kern="1200" dirty="0" err="1" smtClean="0">
                <a:solidFill>
                  <a:schemeClr val="tx1"/>
                </a:solidFill>
                <a:latin typeface="+mn-lt"/>
                <a:ea typeface="+mn-ea"/>
                <a:cs typeface="+mn-cs"/>
              </a:rPr>
              <a:t>Dyalog</a:t>
            </a:r>
            <a:r>
              <a:rPr lang="en-US" sz="1200" kern="1200" dirty="0" smtClean="0">
                <a:solidFill>
                  <a:schemeClr val="tx1"/>
                </a:solidFill>
                <a:latin typeface="+mn-lt"/>
                <a:ea typeface="+mn-ea"/>
                <a:cs typeface="+mn-cs"/>
              </a:rPr>
              <a:t> component files was about 6 hours.</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For transfer of code we made use of the same functions, only with the additional step of first converting the code into transfer format using the []TF function in APL2. The transfer format of the code was written down into component files that were transferred and read into </a:t>
            </a:r>
            <a:r>
              <a:rPr lang="en-US" sz="1200" kern="1200" dirty="0" err="1" smtClean="0">
                <a:solidFill>
                  <a:schemeClr val="tx1"/>
                </a:solidFill>
                <a:latin typeface="+mn-lt"/>
                <a:ea typeface="+mn-ea"/>
                <a:cs typeface="+mn-cs"/>
              </a:rPr>
              <a:t>Dyalog</a:t>
            </a:r>
            <a:r>
              <a:rPr lang="en-US" sz="1200" kern="1200" dirty="0" smtClean="0">
                <a:solidFill>
                  <a:schemeClr val="tx1"/>
                </a:solidFill>
                <a:latin typeface="+mn-lt"/>
                <a:ea typeface="+mn-ea"/>
                <a:cs typeface="+mn-cs"/>
              </a:rPr>
              <a:t> APL where variables and functions were created by simply doing an execute on the transfer format strings.</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To save time on the go-live weekend we first did a full data transfer one week ahead, saving a record of files transferred and the update timestamp each file had when transferred. Then on the go-live weekend we only needed to retransfer files that had been changed since the complete transfer one week earlier.</a:t>
            </a:r>
            <a:endParaRPr lang="sv-SE" sz="1200" kern="1200" dirty="0" smtClean="0">
              <a:solidFill>
                <a:schemeClr val="tx1"/>
              </a:solidFill>
              <a:latin typeface="+mn-lt"/>
              <a:ea typeface="+mn-ea"/>
              <a:cs typeface="+mn-cs"/>
            </a:endParaRPr>
          </a:p>
          <a:p>
            <a:endParaRPr lang="sv-SE" dirty="0"/>
          </a:p>
        </p:txBody>
      </p:sp>
      <p:sp>
        <p:nvSpPr>
          <p:cNvPr id="4" name="Slide Number Placeholder 3"/>
          <p:cNvSpPr>
            <a:spLocks noGrp="1"/>
          </p:cNvSpPr>
          <p:nvPr>
            <p:ph type="sldNum" sz="quarter" idx="10"/>
          </p:nvPr>
        </p:nvSpPr>
        <p:spPr/>
        <p:txBody>
          <a:bodyPr/>
          <a:lstStyle/>
          <a:p>
            <a:fld id="{0DFCE168-F515-4479-B17F-9E56720826C3}" type="slidenum">
              <a:rPr lang="sv-SE" smtClean="0"/>
              <a:pPr/>
              <a:t>15</a:t>
            </a:fld>
            <a:endParaRPr lang="sv-S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b="1" noProof="0" dirty="0" smtClean="0"/>
              <a:t>Code</a:t>
            </a:r>
            <a:r>
              <a:rPr lang="en-US" b="1" baseline="0" noProof="0" dirty="0" smtClean="0"/>
              <a:t> Migration</a:t>
            </a:r>
            <a:endParaRPr lang="en-US" b="0" baseline="0" noProof="0" dirty="0" smtClean="0"/>
          </a:p>
          <a:p>
            <a:endParaRPr lang="en-US" b="0" baseline="0" noProof="0" dirty="0" smtClean="0"/>
          </a:p>
          <a:p>
            <a:r>
              <a:rPr lang="en-US" b="0" baseline="0" noProof="0" dirty="0" smtClean="0"/>
              <a:t>Code migration was needed for three main reasons</a:t>
            </a:r>
          </a:p>
          <a:p>
            <a:endParaRPr lang="en-US" b="0" baseline="0" noProof="0" dirty="0" smtClean="0"/>
          </a:p>
          <a:p>
            <a:pPr marL="228600" indent="-228600">
              <a:buAutoNum type="arabicPeriod"/>
            </a:pPr>
            <a:r>
              <a:rPr lang="en-US" b="0" baseline="0" noProof="0" dirty="0" smtClean="0"/>
              <a:t>There are several language differences that you have to take care of and actually change the code.</a:t>
            </a:r>
          </a:p>
          <a:p>
            <a:pPr marL="457200" lvl="1" indent="0">
              <a:buNone/>
            </a:pPr>
            <a:r>
              <a:rPr lang="en-US" b="0" baseline="0" noProof="0" dirty="0" smtClean="0"/>
              <a:t>The three main differences are:</a:t>
            </a:r>
          </a:p>
          <a:p>
            <a:pPr marL="685800" lvl="1" indent="-228600">
              <a:buFont typeface="+mj-lt"/>
              <a:buAutoNum type="alphaLcPeriod"/>
            </a:pPr>
            <a:r>
              <a:rPr lang="en-US" b="0" baseline="0" noProof="0" dirty="0" smtClean="0"/>
              <a:t>Selective assignment in </a:t>
            </a:r>
            <a:r>
              <a:rPr lang="en-US" b="0" baseline="0" noProof="0" dirty="0" err="1" smtClean="0"/>
              <a:t>Dyalog</a:t>
            </a:r>
            <a:r>
              <a:rPr lang="en-US" b="0" baseline="0" noProof="0" dirty="0" smtClean="0"/>
              <a:t> is much more limited. You cannot e.g. do the following:  (A/B)[;⍳3]←</a:t>
            </a:r>
          </a:p>
          <a:p>
            <a:pPr marL="685800" lvl="1" indent="-228600">
              <a:buFont typeface="+mj-lt"/>
              <a:buAutoNum type="alphaLcPeriod"/>
            </a:pPr>
            <a:r>
              <a:rPr lang="en-US" b="0" baseline="0" noProof="0" dirty="0" smtClean="0"/>
              <a:t>Compress ¨ is a bit funny in APL2 and </a:t>
            </a:r>
            <a:r>
              <a:rPr lang="en-US" b="0" baseline="0" noProof="0" dirty="0" err="1" smtClean="0"/>
              <a:t>Dyalog</a:t>
            </a:r>
            <a:r>
              <a:rPr lang="en-US" b="0" baseline="0" noProof="0" dirty="0" smtClean="0"/>
              <a:t> is different. </a:t>
            </a:r>
            <a:r>
              <a:rPr lang="en-US" b="0" baseline="0" noProof="0" dirty="0" err="1" smtClean="0"/>
              <a:t>bool</a:t>
            </a:r>
            <a:r>
              <a:rPr lang="en-US" b="0" baseline="0" noProof="0" dirty="0" smtClean="0"/>
              <a:t>/¨A B can be done in APL2 while in </a:t>
            </a:r>
            <a:r>
              <a:rPr lang="en-US" b="0" baseline="0" noProof="0" dirty="0" err="1" smtClean="0"/>
              <a:t>Dyalog</a:t>
            </a:r>
            <a:r>
              <a:rPr lang="en-US" b="0" baseline="0" noProof="0" dirty="0" smtClean="0"/>
              <a:t> you must enclose the </a:t>
            </a:r>
            <a:r>
              <a:rPr lang="en-US" b="0" baseline="0" noProof="0" dirty="0" err="1" smtClean="0"/>
              <a:t>boolean</a:t>
            </a:r>
            <a:r>
              <a:rPr lang="en-US" b="0" baseline="0" noProof="0" dirty="0" smtClean="0"/>
              <a:t> vector.</a:t>
            </a:r>
          </a:p>
          <a:p>
            <a:pPr marL="685800" lvl="1" indent="-228600">
              <a:buFont typeface="+mj-lt"/>
              <a:buAutoNum type="alphaLcPeriod"/>
            </a:pPr>
            <a:r>
              <a:rPr lang="en-US" b="0" baseline="0" noProof="0" dirty="0" smtClean="0"/>
              <a:t>Index range is different and if you write A B[x] in APL2 you must write A (B[x]) in </a:t>
            </a:r>
            <a:r>
              <a:rPr lang="en-US" b="0" baseline="0" noProof="0" dirty="0" err="1" smtClean="0"/>
              <a:t>Dyalog</a:t>
            </a:r>
            <a:r>
              <a:rPr lang="en-US" b="0" baseline="0" noProof="0" dirty="0" smtClean="0"/>
              <a:t>.</a:t>
            </a:r>
          </a:p>
          <a:p>
            <a:pPr marL="685800" lvl="1" indent="-228600">
              <a:buFont typeface="+mj-lt"/>
              <a:buAutoNum type="alphaLcPeriod"/>
            </a:pPr>
            <a:endParaRPr lang="en-US" b="0" baseline="0" noProof="0" dirty="0" smtClean="0"/>
          </a:p>
          <a:p>
            <a:pPr marL="228600" lvl="0" indent="-228600">
              <a:buFont typeface="+mj-lt"/>
              <a:buAutoNum type="arabicPeriod"/>
            </a:pPr>
            <a:r>
              <a:rPr lang="en-US" b="0" baseline="0" noProof="0" dirty="0" smtClean="0"/>
              <a:t>Additional functionality like formatting, error trapping and optional left argument in functions are different.</a:t>
            </a:r>
          </a:p>
          <a:p>
            <a:pPr marL="228600" lvl="0" indent="-228600">
              <a:buFont typeface="+mj-lt"/>
              <a:buAutoNum type="arabicPeriod"/>
            </a:pPr>
            <a:endParaRPr lang="en-US" b="0" baseline="0" noProof="0" dirty="0" smtClean="0"/>
          </a:p>
          <a:p>
            <a:pPr marL="228600" lvl="0" indent="-228600">
              <a:buFont typeface="+mj-lt"/>
              <a:buAutoNum type="arabicPeriod"/>
            </a:pPr>
            <a:r>
              <a:rPr lang="en-US" b="0" baseline="0" noProof="0" dirty="0" smtClean="0"/>
              <a:t>Naming and namespaces. </a:t>
            </a:r>
          </a:p>
          <a:p>
            <a:pPr marL="457200" lvl="1" indent="0">
              <a:buFont typeface="+mj-lt"/>
              <a:buNone/>
            </a:pPr>
            <a:r>
              <a:rPr lang="en-US" b="0" baseline="0" noProof="0" dirty="0" smtClean="0"/>
              <a:t>We wanted to use namespaces for groups of functions. All our basic functions needed to be renamed and all calls to them needed to be changed.</a:t>
            </a:r>
          </a:p>
          <a:p>
            <a:pPr marL="457200" lvl="1" indent="0">
              <a:buFont typeface="+mj-lt"/>
              <a:buNone/>
            </a:pPr>
            <a:endParaRPr lang="en-US" b="0" baseline="0" noProof="0" dirty="0" smtClean="0"/>
          </a:p>
          <a:p>
            <a:pPr marL="457200" lvl="1" indent="0">
              <a:buNone/>
            </a:pPr>
            <a:endParaRPr lang="en-US" b="1" noProof="0" dirty="0"/>
          </a:p>
        </p:txBody>
      </p:sp>
      <p:sp>
        <p:nvSpPr>
          <p:cNvPr id="4" name="Platshållare för bildnummer 3"/>
          <p:cNvSpPr>
            <a:spLocks noGrp="1"/>
          </p:cNvSpPr>
          <p:nvPr>
            <p:ph type="sldNum" sz="quarter" idx="10"/>
          </p:nvPr>
        </p:nvSpPr>
        <p:spPr/>
        <p:txBody>
          <a:bodyPr/>
          <a:lstStyle/>
          <a:p>
            <a:fld id="{0DFCE168-F515-4479-B17F-9E56720826C3}" type="slidenum">
              <a:rPr lang="sv-SE" smtClean="0"/>
              <a:pPr/>
              <a:t>16</a:t>
            </a:fld>
            <a:endParaRPr lang="sv-SE"/>
          </a:p>
        </p:txBody>
      </p:sp>
    </p:spTree>
    <p:extLst>
      <p:ext uri="{BB962C8B-B14F-4D97-AF65-F5344CB8AC3E}">
        <p14:creationId xmlns:p14="http://schemas.microsoft.com/office/powerpoint/2010/main" xmlns="" val="146674938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b="1" noProof="0" dirty="0" smtClean="0"/>
              <a:t>Code Migration Tooling</a:t>
            </a:r>
            <a:endParaRPr lang="en-US" b="0" noProof="0" dirty="0" smtClean="0"/>
          </a:p>
          <a:p>
            <a:endParaRPr lang="en-US" b="0" noProof="0" dirty="0" smtClean="0"/>
          </a:p>
          <a:p>
            <a:r>
              <a:rPr lang="en-US" b="0" noProof="0" dirty="0" smtClean="0"/>
              <a:t>Our</a:t>
            </a:r>
            <a:r>
              <a:rPr lang="en-US" b="0" baseline="0" noProof="0" dirty="0" smtClean="0"/>
              <a:t> wish was to migrate the code as automatic as possible. For this purpose we developed tools that automatically changed the code. This was possible to a high degree but for e.g. the selective assignment problem, for formatting and error trapping we could not do it easily. So we developed tools to find these special situations and give diagnostic messages for them and then they were rewritten manually.</a:t>
            </a:r>
          </a:p>
          <a:p>
            <a:endParaRPr lang="en-US" b="0" baseline="0" noProof="0" dirty="0" smtClean="0"/>
          </a:p>
          <a:p>
            <a:r>
              <a:rPr lang="en-US" b="0" baseline="0" noProof="0" dirty="0" smtClean="0"/>
              <a:t>The code generator was re-written to generate code with correct </a:t>
            </a:r>
            <a:r>
              <a:rPr lang="en-US" b="0" baseline="0" noProof="0" dirty="0" err="1" smtClean="0"/>
              <a:t>Dyalog</a:t>
            </a:r>
            <a:r>
              <a:rPr lang="en-US" b="0" baseline="0" noProof="0" dirty="0" smtClean="0"/>
              <a:t> syntax and using the new namespaces and naming conventions.  </a:t>
            </a:r>
            <a:endParaRPr lang="en-US" b="1" noProof="0" dirty="0"/>
          </a:p>
        </p:txBody>
      </p:sp>
      <p:sp>
        <p:nvSpPr>
          <p:cNvPr id="4" name="Platshållare för bildnummer 3"/>
          <p:cNvSpPr>
            <a:spLocks noGrp="1"/>
          </p:cNvSpPr>
          <p:nvPr>
            <p:ph type="sldNum" sz="quarter" idx="10"/>
          </p:nvPr>
        </p:nvSpPr>
        <p:spPr/>
        <p:txBody>
          <a:bodyPr/>
          <a:lstStyle/>
          <a:p>
            <a:fld id="{0DFCE168-F515-4479-B17F-9E56720826C3}" type="slidenum">
              <a:rPr lang="sv-SE" smtClean="0"/>
              <a:pPr/>
              <a:t>17</a:t>
            </a:fld>
            <a:endParaRPr lang="sv-SE"/>
          </a:p>
        </p:txBody>
      </p:sp>
    </p:spTree>
    <p:extLst>
      <p:ext uri="{BB962C8B-B14F-4D97-AF65-F5344CB8AC3E}">
        <p14:creationId xmlns:p14="http://schemas.microsoft.com/office/powerpoint/2010/main" xmlns="" val="33790630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lnSpcReduction="10000"/>
          </a:bodyPr>
          <a:lstStyle/>
          <a:p>
            <a:r>
              <a:rPr lang="en-US" b="1" noProof="0" dirty="0" smtClean="0"/>
              <a:t>Testing</a:t>
            </a:r>
            <a:r>
              <a:rPr lang="en-US" b="1" baseline="0" noProof="0" dirty="0" smtClean="0"/>
              <a:t> and Testing Tools</a:t>
            </a:r>
            <a:endParaRPr lang="en-US" b="0" baseline="0" noProof="0" dirty="0" smtClean="0"/>
          </a:p>
          <a:p>
            <a:endParaRPr lang="en-US" b="0" baseline="0" noProof="0" dirty="0" smtClean="0"/>
          </a:p>
          <a:p>
            <a:r>
              <a:rPr lang="en-US" b="0" noProof="0" dirty="0" smtClean="0"/>
              <a:t>Testin</a:t>
            </a:r>
            <a:r>
              <a:rPr lang="en-US" b="0" baseline="0" noProof="0" dirty="0" smtClean="0"/>
              <a:t>g for was done in several ways. The basic thought about testing was the original code was correct and that the logic was there from the old system. But since we needed to change parts of the code manually it was necessary to test that this was done correctly. The basic approach was to run through all or most lines of code.</a:t>
            </a:r>
          </a:p>
          <a:p>
            <a:endParaRPr lang="en-US" b="0" baseline="0" noProof="0" dirty="0" smtClean="0"/>
          </a:p>
          <a:p>
            <a:r>
              <a:rPr lang="en-US" b="0" baseline="0" noProof="0" dirty="0" smtClean="0"/>
              <a:t>At the real low level we did actually run through each single line of code. This was done with our basic functions and standard functions altogether 600-700. For this we used a small set of functions utilizing the ⎕MONITOR function in </a:t>
            </a:r>
            <a:r>
              <a:rPr lang="en-US" b="0" baseline="0" noProof="0" dirty="0" err="1" smtClean="0"/>
              <a:t>Dyalog</a:t>
            </a:r>
            <a:r>
              <a:rPr lang="en-US" b="0" baseline="0" noProof="0" dirty="0" smtClean="0"/>
              <a:t> APL.</a:t>
            </a:r>
          </a:p>
          <a:p>
            <a:endParaRPr lang="en-US" b="0" baseline="0" noProof="0" dirty="0" smtClean="0"/>
          </a:p>
          <a:p>
            <a:r>
              <a:rPr lang="en-US" b="0" baseline="0" noProof="0" dirty="0" smtClean="0"/>
              <a:t>On a higher level of the system we concentrated on a core set of interactive user functions – dialogs. These were also tested using an extended and more interactive tools also using ⎕MONITOR.</a:t>
            </a:r>
          </a:p>
          <a:p>
            <a:endParaRPr lang="en-US" b="0" baseline="0" noProof="0" dirty="0" smtClean="0"/>
          </a:p>
          <a:p>
            <a:r>
              <a:rPr lang="en-US" b="0" baseline="0" noProof="0" dirty="0" smtClean="0"/>
              <a:t>System integrations testing was of course important since we had changed all file sending and receiving to use MQ. This meant a lot of work with the other systems and with Integration Center at Volvo Cars IT. A large part of this was testing.</a:t>
            </a:r>
          </a:p>
          <a:p>
            <a:endParaRPr lang="en-US" b="0" baseline="0" noProof="0" dirty="0" smtClean="0"/>
          </a:p>
          <a:p>
            <a:r>
              <a:rPr lang="en-US" b="0" baseline="0" noProof="0" dirty="0" smtClean="0"/>
              <a:t>Finally we had user testing by a reference group. This also prepared the users for the switch over. The user tested the 3270 emulator, the performance and did catch remaining bugs. The last two weeks the old and new systems were run in parallel with the same data. </a:t>
            </a:r>
          </a:p>
          <a:p>
            <a:endParaRPr lang="en-US" b="0" baseline="0" noProof="0" dirty="0" smtClean="0"/>
          </a:p>
          <a:p>
            <a:r>
              <a:rPr lang="en-US" b="0" baseline="0" noProof="0" dirty="0" smtClean="0"/>
              <a:t>  </a:t>
            </a:r>
            <a:endParaRPr lang="en-US" b="0" noProof="0" dirty="0"/>
          </a:p>
        </p:txBody>
      </p:sp>
      <p:sp>
        <p:nvSpPr>
          <p:cNvPr id="4" name="Platshållare för bildnummer 3"/>
          <p:cNvSpPr>
            <a:spLocks noGrp="1"/>
          </p:cNvSpPr>
          <p:nvPr>
            <p:ph type="sldNum" sz="quarter" idx="10"/>
          </p:nvPr>
        </p:nvSpPr>
        <p:spPr/>
        <p:txBody>
          <a:bodyPr/>
          <a:lstStyle/>
          <a:p>
            <a:fld id="{0DFCE168-F515-4479-B17F-9E56720826C3}" type="slidenum">
              <a:rPr lang="sv-SE" smtClean="0"/>
              <a:pPr/>
              <a:t>18</a:t>
            </a:fld>
            <a:endParaRPr lang="sv-SE" dirty="0"/>
          </a:p>
        </p:txBody>
      </p:sp>
    </p:spTree>
    <p:extLst>
      <p:ext uri="{BB962C8B-B14F-4D97-AF65-F5344CB8AC3E}">
        <p14:creationId xmlns:p14="http://schemas.microsoft.com/office/powerpoint/2010/main" xmlns="" val="6464536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b="1" kern="1200" dirty="0" smtClean="0">
                <a:solidFill>
                  <a:schemeClr val="tx1"/>
                </a:solidFill>
                <a:latin typeface="+mn-lt"/>
                <a:ea typeface="+mn-ea"/>
                <a:cs typeface="+mn-cs"/>
              </a:rPr>
              <a:t>3270 Emulation</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Rather than rewriting the user interface of over 400 screens, we decided to emulate the 3270 user interface.</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Some first attempts were made with the Screen Map ([]SM) functions in </a:t>
            </a:r>
            <a:r>
              <a:rPr lang="en-US" sz="1200" kern="1200" dirty="0" err="1" smtClean="0">
                <a:solidFill>
                  <a:schemeClr val="tx1"/>
                </a:solidFill>
                <a:latin typeface="+mn-lt"/>
                <a:ea typeface="+mn-ea"/>
                <a:cs typeface="+mn-cs"/>
              </a:rPr>
              <a:t>Dyalog</a:t>
            </a:r>
            <a:r>
              <a:rPr lang="en-US" sz="1200" kern="1200" dirty="0" smtClean="0">
                <a:solidFill>
                  <a:schemeClr val="tx1"/>
                </a:solidFill>
                <a:latin typeface="+mn-lt"/>
                <a:ea typeface="+mn-ea"/>
                <a:cs typeface="+mn-cs"/>
              </a:rPr>
              <a:t>, but given it had some problems and </a:t>
            </a:r>
            <a:r>
              <a:rPr lang="en-US" sz="1200" kern="1200" dirty="0" err="1" smtClean="0">
                <a:solidFill>
                  <a:schemeClr val="tx1"/>
                </a:solidFill>
                <a:latin typeface="+mn-lt"/>
                <a:ea typeface="+mn-ea"/>
                <a:cs typeface="+mn-cs"/>
              </a:rPr>
              <a:t>Dyalog</a:t>
            </a:r>
            <a:r>
              <a:rPr lang="en-US" sz="1200" kern="1200" dirty="0" smtClean="0">
                <a:solidFill>
                  <a:schemeClr val="tx1"/>
                </a:solidFill>
                <a:latin typeface="+mn-lt"/>
                <a:ea typeface="+mn-ea"/>
                <a:cs typeface="+mn-cs"/>
              </a:rPr>
              <a:t> not being very keen on supporting it for the future, we eventually decided to go for developing our own emulator with Windows Presentation Foundation (WPF).</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As the application only made use of as small subset of the GDDM (Graphic Data Display Manager) functions, implementing a basic emulation of it was fairly straight-forward. But implementing everything around it that users were used to from IBM Personal Communications took a lot more time. Block selection of text on the screen, being able to position the cursor anywhere, freely resizable window, etc.</a:t>
            </a:r>
            <a:endParaRPr lang="sv-SE"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application also made use of some graphics functions to produce on-screen graphs, but that was early decided to be unnecessary given that no one actually used those function any more - Excel had taken over.</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 lot of work is being done in Excel, thus there is a need to get data from the application into Excel. One way is the Excel add-ins and another is export of data from the application screens to Excel. In VM that was done by sending the data in Excel format (or actually tab-separated values saved as .XLS) as mail attachment to the users inbox. With the move to Windows we could instead make use of the Excel OLE object thereby adding the option to directly open an Excel sheet filled with data. That also added the possibility to do some formatting of the produced Excel sheets.</a:t>
            </a:r>
            <a:endParaRPr lang="sv-SE"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0DFCE168-F515-4479-B17F-9E56720826C3}" type="slidenum">
              <a:rPr lang="sv-SE" smtClean="0"/>
              <a:pPr/>
              <a:t>19</a:t>
            </a:fld>
            <a:endParaRPr lang="sv-S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noProof="0" dirty="0" smtClean="0"/>
              <a:t>Hercules</a:t>
            </a:r>
            <a:r>
              <a:rPr lang="en-US" b="1" baseline="0" noProof="0" dirty="0" smtClean="0"/>
              <a:t> Story</a:t>
            </a:r>
            <a:endParaRPr lang="en-US" b="1" noProof="0" dirty="0" smtClean="0"/>
          </a:p>
          <a:p>
            <a:endParaRPr lang="en-US" noProof="0" dirty="0" smtClean="0"/>
          </a:p>
          <a:p>
            <a:r>
              <a:rPr lang="en-US" noProof="0" dirty="0" smtClean="0"/>
              <a:t>We had the large Hercules system that was over 20 years old. It was based on IBM</a:t>
            </a:r>
            <a:r>
              <a:rPr lang="en-US" baseline="0" noProof="0" dirty="0" smtClean="0"/>
              <a:t> mainframe VM and APL2. Just over a week ago the migration to Windows was ready. Now the new system is up and running. It is on Windows and based on </a:t>
            </a:r>
            <a:r>
              <a:rPr lang="en-US" baseline="0" noProof="0" dirty="0" err="1" smtClean="0"/>
              <a:t>Dyalog</a:t>
            </a:r>
            <a:r>
              <a:rPr lang="en-US" baseline="0" noProof="0" dirty="0" smtClean="0"/>
              <a:t> APL.</a:t>
            </a:r>
          </a:p>
          <a:p>
            <a:endParaRPr lang="en-US" baseline="0" noProof="0" dirty="0" smtClean="0"/>
          </a:p>
          <a:p>
            <a:r>
              <a:rPr lang="en-US" baseline="0" noProof="0" dirty="0" smtClean="0"/>
              <a:t>The migration was done during a short period of time. We haven't done any major changes in functionality of the system.</a:t>
            </a:r>
            <a:endParaRPr lang="en-US" noProof="0" dirty="0"/>
          </a:p>
        </p:txBody>
      </p:sp>
      <p:sp>
        <p:nvSpPr>
          <p:cNvPr id="4" name="Slide Number Placeholder 3"/>
          <p:cNvSpPr>
            <a:spLocks noGrp="1"/>
          </p:cNvSpPr>
          <p:nvPr>
            <p:ph type="sldNum" sz="quarter" idx="10"/>
          </p:nvPr>
        </p:nvSpPr>
        <p:spPr/>
        <p:txBody>
          <a:bodyPr/>
          <a:lstStyle/>
          <a:p>
            <a:fld id="{0DFCE168-F515-4479-B17F-9E56720826C3}" type="slidenum">
              <a:rPr lang="sv-SE" smtClean="0"/>
              <a:pPr/>
              <a:t>2</a:t>
            </a:fld>
            <a:endParaRPr lang="sv-SE"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err="1" smtClean="0">
                <a:solidFill>
                  <a:schemeClr val="tx1"/>
                </a:solidFill>
                <a:latin typeface="+mn-lt"/>
                <a:ea typeface="+mn-ea"/>
                <a:cs typeface="+mn-cs"/>
              </a:rPr>
              <a:t>Dyalog</a:t>
            </a:r>
            <a:r>
              <a:rPr lang="en-US" sz="1200" b="1" kern="1200" dirty="0" smtClean="0">
                <a:solidFill>
                  <a:schemeClr val="tx1"/>
                </a:solidFill>
                <a:latin typeface="+mn-lt"/>
                <a:ea typeface="+mn-ea"/>
                <a:cs typeface="+mn-cs"/>
              </a:rPr>
              <a:t> File Server</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For data storage we needed a replacement for SHAREFILE/AP. While the component files in </a:t>
            </a:r>
            <a:r>
              <a:rPr lang="en-US" sz="1200" kern="1200" dirty="0" err="1" smtClean="0">
                <a:solidFill>
                  <a:schemeClr val="tx1"/>
                </a:solidFill>
                <a:latin typeface="+mn-lt"/>
                <a:ea typeface="+mn-ea"/>
                <a:cs typeface="+mn-cs"/>
              </a:rPr>
              <a:t>Dyalog</a:t>
            </a:r>
            <a:r>
              <a:rPr lang="en-US" sz="1200" kern="1200" dirty="0" smtClean="0">
                <a:solidFill>
                  <a:schemeClr val="tx1"/>
                </a:solidFill>
                <a:latin typeface="+mn-lt"/>
                <a:ea typeface="+mn-ea"/>
                <a:cs typeface="+mn-cs"/>
              </a:rPr>
              <a:t> APL provides almost the same functionality as SHAREFILE/AP does, there was a need for a secure and robust client/server setup.</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Here we got help from </a:t>
            </a:r>
            <a:r>
              <a:rPr lang="en-US" sz="1200" kern="1200" dirty="0" err="1" smtClean="0">
                <a:solidFill>
                  <a:schemeClr val="tx1"/>
                </a:solidFill>
                <a:latin typeface="+mn-lt"/>
                <a:ea typeface="+mn-ea"/>
                <a:cs typeface="+mn-cs"/>
              </a:rPr>
              <a:t>Dyalog</a:t>
            </a:r>
            <a:r>
              <a:rPr lang="en-US" sz="1200" kern="1200" dirty="0" smtClean="0">
                <a:solidFill>
                  <a:schemeClr val="tx1"/>
                </a:solidFill>
                <a:latin typeface="+mn-lt"/>
                <a:ea typeface="+mn-ea"/>
                <a:cs typeface="+mn-cs"/>
              </a:rPr>
              <a:t> with the development of DFS (</a:t>
            </a:r>
            <a:r>
              <a:rPr lang="en-US" sz="1200" kern="1200" dirty="0" err="1" smtClean="0">
                <a:solidFill>
                  <a:schemeClr val="tx1"/>
                </a:solidFill>
                <a:latin typeface="+mn-lt"/>
                <a:ea typeface="+mn-ea"/>
                <a:cs typeface="+mn-cs"/>
              </a:rPr>
              <a:t>Dyalog</a:t>
            </a:r>
            <a:r>
              <a:rPr lang="en-US" sz="1200" kern="1200" dirty="0" smtClean="0">
                <a:solidFill>
                  <a:schemeClr val="tx1"/>
                </a:solidFill>
                <a:latin typeface="+mn-lt"/>
                <a:ea typeface="+mn-ea"/>
                <a:cs typeface="+mn-cs"/>
              </a:rPr>
              <a:t> File Server).</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With the use of DFS only minor code changes were needed in the application. There were changes in the calling of the F-functions (FTIE, FREAD, etc) of course, but we also needed to make some adaption of code that made excessive amounts of data accesses.</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In VM the access to data was local and hence a large amount of small reads took no time at all. But since with the DFS data is sent over the network those small reads get costly.</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noProof="0" dirty="0" smtClean="0"/>
              <a:t>Extensive testing was necessary since the DFS was being developed in parallel with our migration project and partly based on our requirements. This included both functional testing as well testing performance, stability and load.</a:t>
            </a:r>
          </a:p>
        </p:txBody>
      </p:sp>
      <p:sp>
        <p:nvSpPr>
          <p:cNvPr id="4" name="Slide Number Placeholder 3"/>
          <p:cNvSpPr>
            <a:spLocks noGrp="1"/>
          </p:cNvSpPr>
          <p:nvPr>
            <p:ph type="sldNum" sz="quarter" idx="10"/>
          </p:nvPr>
        </p:nvSpPr>
        <p:spPr/>
        <p:txBody>
          <a:bodyPr/>
          <a:lstStyle/>
          <a:p>
            <a:fld id="{0DFCE168-F515-4479-B17F-9E56720826C3}" type="slidenum">
              <a:rPr lang="sv-SE" smtClean="0"/>
              <a:pPr/>
              <a:t>20</a:t>
            </a:fld>
            <a:endParaRPr lang="sv-SE"/>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1" kern="1200" dirty="0" smtClean="0">
                <a:solidFill>
                  <a:schemeClr val="tx1"/>
                </a:solidFill>
                <a:latin typeface="+mn-lt"/>
                <a:ea typeface="+mn-ea"/>
                <a:cs typeface="+mn-cs"/>
              </a:rPr>
              <a:t>Authentication</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On VM everyone had an ACF2-ID to logon with, and this was also used for the Excel add-ins. On Windows we needed to make use of the domain user ids and for that we needed an authentication mechanism.</a:t>
            </a:r>
          </a:p>
          <a:p>
            <a:endParaRPr lang="sv-SE"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We took lesson from </a:t>
            </a:r>
            <a:r>
              <a:rPr lang="en-US" sz="1200" kern="1200" dirty="0" err="1" smtClean="0">
                <a:solidFill>
                  <a:schemeClr val="tx1"/>
                </a:solidFill>
                <a:latin typeface="+mn-lt"/>
                <a:ea typeface="+mn-ea"/>
                <a:cs typeface="+mn-cs"/>
              </a:rPr>
              <a:t>Dyalog’s</a:t>
            </a:r>
            <a:r>
              <a:rPr lang="en-US" sz="1200" kern="1200" dirty="0" smtClean="0">
                <a:solidFill>
                  <a:schemeClr val="tx1"/>
                </a:solidFill>
                <a:latin typeface="+mn-lt"/>
                <a:ea typeface="+mn-ea"/>
                <a:cs typeface="+mn-cs"/>
              </a:rPr>
              <a:t> development of the DFS, where they decided to implement IWA (Integrated Windows Authentication) as part of Conga (which is now available for everyone with the official release of Conga 2.3). Based on their code we implemented the same authentication method for use both between clients and server as well as between Excel add-ins and the server.</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solution makes use of SSPI (Security Support Provider Interface) to establish an authenticated connection between client and server using a challenge-response protocol (NTLM).</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big advantage of using IWA is that the users don’t have to log on to the specific application. Instead the user credentials of the current logged on Windows user is used. Thus, only if you need to log on as a different user from the current Windows user, you have to enter username and password.</a:t>
            </a:r>
            <a:endParaRPr lang="sv-SE" sz="1200" kern="1200" dirty="0" smtClean="0">
              <a:solidFill>
                <a:schemeClr val="tx1"/>
              </a:solidFill>
              <a:latin typeface="+mn-lt"/>
              <a:ea typeface="+mn-ea"/>
              <a:cs typeface="+mn-cs"/>
            </a:endParaRPr>
          </a:p>
          <a:p>
            <a:endParaRPr lang="sv-SE" dirty="0"/>
          </a:p>
        </p:txBody>
      </p:sp>
      <p:sp>
        <p:nvSpPr>
          <p:cNvPr id="4" name="Slide Number Placeholder 3"/>
          <p:cNvSpPr>
            <a:spLocks noGrp="1"/>
          </p:cNvSpPr>
          <p:nvPr>
            <p:ph type="sldNum" sz="quarter" idx="10"/>
          </p:nvPr>
        </p:nvSpPr>
        <p:spPr/>
        <p:txBody>
          <a:bodyPr/>
          <a:lstStyle/>
          <a:p>
            <a:fld id="{0DFCE168-F515-4479-B17F-9E56720826C3}" type="slidenum">
              <a:rPr lang="sv-SE" smtClean="0"/>
              <a:pPr/>
              <a:t>21</a:t>
            </a:fld>
            <a:endParaRPr lang="sv-SE"/>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sz="1200" b="1" kern="1200" dirty="0" smtClean="0">
                <a:solidFill>
                  <a:schemeClr val="tx1"/>
                </a:solidFill>
                <a:latin typeface="+mn-lt"/>
                <a:ea typeface="+mn-ea"/>
                <a:cs typeface="+mn-cs"/>
              </a:rPr>
              <a:t>Integrations</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Most of the integrations made use of the in-house developed solution VCOM. All these integrations as well as a few using other methods such as VM </a:t>
            </a:r>
            <a:r>
              <a:rPr lang="en-US" sz="1200" kern="1200" dirty="0" err="1" smtClean="0">
                <a:solidFill>
                  <a:schemeClr val="tx1"/>
                </a:solidFill>
                <a:latin typeface="+mn-lt"/>
                <a:ea typeface="+mn-ea"/>
                <a:cs typeface="+mn-cs"/>
              </a:rPr>
              <a:t>Sendfile</a:t>
            </a:r>
            <a:r>
              <a:rPr lang="en-US" sz="1200" kern="1200" dirty="0" smtClean="0">
                <a:solidFill>
                  <a:schemeClr val="tx1"/>
                </a:solidFill>
                <a:latin typeface="+mn-lt"/>
                <a:ea typeface="+mn-ea"/>
                <a:cs typeface="+mn-cs"/>
              </a:rPr>
              <a:t> where changed to use </a:t>
            </a:r>
            <a:r>
              <a:rPr lang="en-US" sz="1200" kern="1200" dirty="0" err="1" smtClean="0">
                <a:solidFill>
                  <a:schemeClr val="tx1"/>
                </a:solidFill>
                <a:latin typeface="+mn-lt"/>
                <a:ea typeface="+mn-ea"/>
                <a:cs typeface="+mn-cs"/>
              </a:rPr>
              <a:t>WebSphere</a:t>
            </a:r>
            <a:r>
              <a:rPr lang="en-US" sz="1200" kern="1200" dirty="0" smtClean="0">
                <a:solidFill>
                  <a:schemeClr val="tx1"/>
                </a:solidFill>
                <a:latin typeface="+mn-lt"/>
                <a:ea typeface="+mn-ea"/>
                <a:cs typeface="+mn-cs"/>
              </a:rPr>
              <a:t> MQ, which is today the standard solution at Volvo Cars.</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All the integrations were prepared, configured and tested well in advance in both Test and QA environments. In production the migration was executed in two steps.</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First, before go-live, all outbound integrations were set up and tested. From the new production environment simple ping-tests were done by sending a small test file to each downstream system, just to verify the connection. Up till this point (with one exception) no changes were required in the receiving systems production environments.</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During go-live, the old system was shutdown and instead configured to automatically forward any incoming file to the new system.</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Then, after successful go-live, the inbound integrations were switched over one by one. Over a period of two weeks one system at a time installed changes to start sending to the new system instead of the old one.</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For a few integrations that were using FTP already we have for now kept it. These of course required no more effort than a simple change of FTP parameters.</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Same goes for web-services, nothing more than configuration changes was needed.</a:t>
            </a:r>
          </a:p>
          <a:p>
            <a:endParaRPr lang="sv-SE" dirty="0"/>
          </a:p>
        </p:txBody>
      </p:sp>
      <p:sp>
        <p:nvSpPr>
          <p:cNvPr id="4" name="Slide Number Placeholder 3"/>
          <p:cNvSpPr>
            <a:spLocks noGrp="1"/>
          </p:cNvSpPr>
          <p:nvPr>
            <p:ph type="sldNum" sz="quarter" idx="10"/>
          </p:nvPr>
        </p:nvSpPr>
        <p:spPr/>
        <p:txBody>
          <a:bodyPr/>
          <a:lstStyle/>
          <a:p>
            <a:fld id="{0DFCE168-F515-4479-B17F-9E56720826C3}" type="slidenum">
              <a:rPr lang="sv-SE" smtClean="0"/>
              <a:pPr/>
              <a:t>22</a:t>
            </a:fld>
            <a:endParaRPr lang="sv-SE"/>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10"/>
          </p:nvPr>
        </p:nvSpPr>
        <p:spPr/>
        <p:txBody>
          <a:bodyPr/>
          <a:lstStyle/>
          <a:p>
            <a:fld id="{0DFCE168-F515-4479-B17F-9E56720826C3}" type="slidenum">
              <a:rPr lang="sv-SE" smtClean="0"/>
              <a:pPr/>
              <a:t>23</a:t>
            </a:fld>
            <a:endParaRPr lang="sv-SE"/>
          </a:p>
        </p:txBody>
      </p:sp>
    </p:spTree>
    <p:extLst>
      <p:ext uri="{BB962C8B-B14F-4D97-AF65-F5344CB8AC3E}">
        <p14:creationId xmlns:p14="http://schemas.microsoft.com/office/powerpoint/2010/main" xmlns="" val="26772208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a:bodyPr>
          <a:lstStyle/>
          <a:p>
            <a:r>
              <a:rPr lang="en-US" sz="1200" b="1" kern="1200" noProof="0" dirty="0" err="1" smtClean="0">
                <a:solidFill>
                  <a:schemeClr val="tx1"/>
                </a:solidFill>
                <a:latin typeface="+mn-lt"/>
                <a:ea typeface="+mn-ea"/>
                <a:cs typeface="+mn-cs"/>
              </a:rPr>
              <a:t>Swedbank</a:t>
            </a:r>
            <a:endParaRPr lang="en-US" sz="1200" b="1" kern="1200" noProof="0" dirty="0" smtClean="0">
              <a:solidFill>
                <a:schemeClr val="tx1"/>
              </a:solidFill>
              <a:latin typeface="+mn-lt"/>
              <a:ea typeface="+mn-ea"/>
              <a:cs typeface="+mn-cs"/>
            </a:endParaRPr>
          </a:p>
          <a:p>
            <a:endParaRPr lang="en-US" sz="1200" kern="1200" noProof="0" dirty="0" smtClean="0">
              <a:solidFill>
                <a:schemeClr val="tx1"/>
              </a:solidFill>
              <a:latin typeface="+mn-lt"/>
              <a:ea typeface="+mn-ea"/>
              <a:cs typeface="+mn-cs"/>
            </a:endParaRPr>
          </a:p>
          <a:p>
            <a:r>
              <a:rPr lang="en-US" sz="1200" kern="1200" noProof="0" dirty="0" smtClean="0">
                <a:solidFill>
                  <a:schemeClr val="tx1"/>
                </a:solidFill>
                <a:latin typeface="+mn-lt"/>
                <a:ea typeface="+mn-ea"/>
                <a:cs typeface="+mn-cs"/>
              </a:rPr>
              <a:t>Our</a:t>
            </a:r>
            <a:r>
              <a:rPr lang="en-US" sz="1200" kern="1200" baseline="0" noProof="0" dirty="0" smtClean="0">
                <a:solidFill>
                  <a:schemeClr val="tx1"/>
                </a:solidFill>
                <a:latin typeface="+mn-lt"/>
                <a:ea typeface="+mn-ea"/>
                <a:cs typeface="+mn-cs"/>
              </a:rPr>
              <a:t> second client is </a:t>
            </a:r>
            <a:r>
              <a:rPr lang="en-US" sz="1200" kern="1200" baseline="0" noProof="0" dirty="0" err="1" smtClean="0">
                <a:solidFill>
                  <a:schemeClr val="tx1"/>
                </a:solidFill>
                <a:latin typeface="+mn-lt"/>
                <a:ea typeface="+mn-ea"/>
                <a:cs typeface="+mn-cs"/>
              </a:rPr>
              <a:t>Swedbank</a:t>
            </a:r>
            <a:r>
              <a:rPr lang="en-US" sz="1200" kern="1200" baseline="0" noProof="0" dirty="0" smtClean="0">
                <a:solidFill>
                  <a:schemeClr val="tx1"/>
                </a:solidFill>
                <a:latin typeface="+mn-lt"/>
                <a:ea typeface="+mn-ea"/>
                <a:cs typeface="+mn-cs"/>
              </a:rPr>
              <a:t>. It</a:t>
            </a:r>
            <a:r>
              <a:rPr lang="en-US" sz="1200" kern="1200" noProof="0" dirty="0" smtClean="0">
                <a:solidFill>
                  <a:schemeClr val="tx1"/>
                </a:solidFill>
                <a:latin typeface="+mn-lt"/>
                <a:ea typeface="+mn-ea"/>
                <a:cs typeface="+mn-cs"/>
              </a:rPr>
              <a:t> is one of the largest banks in Sweden. </a:t>
            </a:r>
          </a:p>
          <a:p>
            <a:endParaRPr lang="en-US" sz="1200" kern="1200" noProof="0" dirty="0" smtClean="0">
              <a:solidFill>
                <a:schemeClr val="tx1"/>
              </a:solidFill>
              <a:latin typeface="+mn-lt"/>
              <a:ea typeface="+mn-ea"/>
              <a:cs typeface="+mn-cs"/>
            </a:endParaRPr>
          </a:p>
          <a:p>
            <a:r>
              <a:rPr lang="en-US" sz="1200" kern="1200" noProof="0" dirty="0" smtClean="0">
                <a:solidFill>
                  <a:schemeClr val="tx1"/>
                </a:solidFill>
                <a:latin typeface="+mn-lt"/>
                <a:ea typeface="+mn-ea"/>
                <a:cs typeface="+mn-cs"/>
              </a:rPr>
              <a:t>It has a somewhat atypical organization structure. The corporate group consists of a large number of companies. In addition to this, it is connected to a number of stand-alone banks with whom it shares IT resources (applications).</a:t>
            </a:r>
          </a:p>
          <a:p>
            <a:endParaRPr lang="en-US" sz="1200" kern="1200" noProof="0" dirty="0" smtClean="0">
              <a:solidFill>
                <a:schemeClr val="tx1"/>
              </a:solidFill>
              <a:latin typeface="+mn-lt"/>
              <a:ea typeface="+mn-ea"/>
              <a:cs typeface="+mn-cs"/>
            </a:endParaRPr>
          </a:p>
          <a:p>
            <a:r>
              <a:rPr lang="en-US" sz="1200" kern="1200" noProof="0" dirty="0" smtClean="0">
                <a:solidFill>
                  <a:schemeClr val="tx1"/>
                </a:solidFill>
                <a:latin typeface="+mn-lt"/>
                <a:ea typeface="+mn-ea"/>
                <a:cs typeface="+mn-cs"/>
              </a:rPr>
              <a:t>Here follows </a:t>
            </a:r>
            <a:r>
              <a:rPr lang="en-US" sz="1200" kern="1200" noProof="0" dirty="0" smtClean="0">
                <a:solidFill>
                  <a:schemeClr val="tx1"/>
                </a:solidFill>
                <a:latin typeface="+mn-lt"/>
                <a:ea typeface="+mn-ea"/>
                <a:cs typeface="+mn-cs"/>
              </a:rPr>
              <a:t>the presentation of </a:t>
            </a:r>
            <a:r>
              <a:rPr lang="en-US" sz="1200" kern="1200" noProof="0" dirty="0" smtClean="0">
                <a:solidFill>
                  <a:schemeClr val="tx1"/>
                </a:solidFill>
                <a:latin typeface="+mn-lt"/>
                <a:ea typeface="+mn-ea"/>
                <a:cs typeface="+mn-cs"/>
              </a:rPr>
              <a:t>the migration that we did for </a:t>
            </a:r>
            <a:r>
              <a:rPr lang="en-US" sz="1200" kern="1200" noProof="0" dirty="0" err="1" smtClean="0">
                <a:solidFill>
                  <a:schemeClr val="tx1"/>
                </a:solidFill>
                <a:latin typeface="+mn-lt"/>
                <a:ea typeface="+mn-ea"/>
                <a:cs typeface="+mn-cs"/>
              </a:rPr>
              <a:t>Swedbank</a:t>
            </a:r>
            <a:r>
              <a:rPr lang="en-US" sz="1200" kern="1200" noProof="0" dirty="0" smtClean="0">
                <a:solidFill>
                  <a:schemeClr val="tx1"/>
                </a:solidFill>
                <a:latin typeface="+mn-lt"/>
                <a:ea typeface="+mn-ea"/>
                <a:cs typeface="+mn-cs"/>
              </a:rPr>
              <a:t>. </a:t>
            </a:r>
          </a:p>
          <a:p>
            <a:endParaRPr lang="en-US" noProof="0" dirty="0"/>
          </a:p>
        </p:txBody>
      </p:sp>
      <p:sp>
        <p:nvSpPr>
          <p:cNvPr id="4" name="Platshållare för bildnummer 3"/>
          <p:cNvSpPr>
            <a:spLocks noGrp="1"/>
          </p:cNvSpPr>
          <p:nvPr>
            <p:ph type="sldNum" sz="quarter" idx="10"/>
          </p:nvPr>
        </p:nvSpPr>
        <p:spPr/>
        <p:txBody>
          <a:bodyPr/>
          <a:lstStyle/>
          <a:p>
            <a:fld id="{0DFCE168-F515-4479-B17F-9E56720826C3}" type="slidenum">
              <a:rPr lang="sv-SE" smtClean="0"/>
              <a:pPr/>
              <a:t>24</a:t>
            </a:fld>
            <a:endParaRPr lang="sv-SE"/>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a:bodyPr>
          <a:lstStyle/>
          <a:p>
            <a:r>
              <a:rPr lang="en-US" sz="1200" b="1" kern="1200" noProof="0" dirty="0" smtClean="0">
                <a:solidFill>
                  <a:schemeClr val="tx1"/>
                </a:solidFill>
                <a:latin typeface="+mn-lt"/>
                <a:ea typeface="+mn-ea"/>
                <a:cs typeface="+mn-cs"/>
              </a:rPr>
              <a:t>MARS System </a:t>
            </a:r>
          </a:p>
          <a:p>
            <a:endParaRPr lang="en-US" sz="1200" kern="1200" noProof="0" dirty="0" smtClean="0">
              <a:solidFill>
                <a:schemeClr val="tx1"/>
              </a:solidFill>
              <a:latin typeface="+mn-lt"/>
              <a:ea typeface="+mn-ea"/>
              <a:cs typeface="+mn-cs"/>
            </a:endParaRPr>
          </a:p>
          <a:p>
            <a:r>
              <a:rPr lang="en-US" sz="1200" kern="1200" noProof="0" dirty="0" smtClean="0">
                <a:solidFill>
                  <a:schemeClr val="tx1"/>
                </a:solidFill>
                <a:latin typeface="+mn-lt"/>
                <a:ea typeface="+mn-ea"/>
                <a:cs typeface="+mn-cs"/>
              </a:rPr>
              <a:t>The MARS system is used for management accounting and reporting. Most of the reports produced by the system are for internal use. The system also delivers data that is used to produce the external financial statement.</a:t>
            </a:r>
            <a:br>
              <a:rPr lang="en-US" sz="1200" kern="1200" noProof="0" dirty="0" smtClean="0">
                <a:solidFill>
                  <a:schemeClr val="tx1"/>
                </a:solidFill>
                <a:latin typeface="+mn-lt"/>
                <a:ea typeface="+mn-ea"/>
                <a:cs typeface="+mn-cs"/>
              </a:rPr>
            </a:br>
            <a:endParaRPr lang="en-US" sz="1200" kern="1200" noProof="0" dirty="0" smtClean="0">
              <a:solidFill>
                <a:schemeClr val="tx1"/>
              </a:solidFill>
              <a:latin typeface="+mn-lt"/>
              <a:ea typeface="+mn-ea"/>
              <a:cs typeface="+mn-cs"/>
            </a:endParaRPr>
          </a:p>
          <a:p>
            <a:r>
              <a:rPr lang="en-US" sz="1200" kern="1200" noProof="0" dirty="0" smtClean="0">
                <a:solidFill>
                  <a:schemeClr val="tx1"/>
                </a:solidFill>
                <a:latin typeface="+mn-lt"/>
                <a:ea typeface="+mn-ea"/>
                <a:cs typeface="+mn-cs"/>
              </a:rPr>
              <a:t>The</a:t>
            </a:r>
            <a:r>
              <a:rPr lang="en-US" sz="1200" kern="1200" baseline="0" noProof="0" dirty="0" smtClean="0">
                <a:solidFill>
                  <a:schemeClr val="tx1"/>
                </a:solidFill>
                <a:latin typeface="+mn-lt"/>
                <a:ea typeface="+mn-ea"/>
                <a:cs typeface="+mn-cs"/>
              </a:rPr>
              <a:t> system is also the supplier of the organizational structure. The structure is used to produce reports for different organizational units and levels.</a:t>
            </a:r>
            <a:endParaRPr lang="en-US" sz="1200" kern="1200" noProof="0" dirty="0" smtClean="0">
              <a:solidFill>
                <a:schemeClr val="tx1"/>
              </a:solidFill>
              <a:latin typeface="+mn-lt"/>
              <a:ea typeface="+mn-ea"/>
              <a:cs typeface="+mn-cs"/>
            </a:endParaRPr>
          </a:p>
          <a:p>
            <a:r>
              <a:rPr lang="en-US" sz="1200" kern="1200" noProof="0" dirty="0" smtClean="0">
                <a:solidFill>
                  <a:schemeClr val="tx1"/>
                </a:solidFill>
                <a:latin typeface="+mn-lt"/>
                <a:ea typeface="+mn-ea"/>
                <a:cs typeface="+mn-cs"/>
              </a:rPr>
              <a:t/>
            </a:r>
            <a:br>
              <a:rPr lang="en-US" sz="1200" kern="1200" noProof="0" dirty="0" smtClean="0">
                <a:solidFill>
                  <a:schemeClr val="tx1"/>
                </a:solidFill>
                <a:latin typeface="+mn-lt"/>
                <a:ea typeface="+mn-ea"/>
                <a:cs typeface="+mn-cs"/>
              </a:rPr>
            </a:br>
            <a:r>
              <a:rPr lang="en-US" sz="1200" kern="1200" noProof="0" dirty="0" smtClean="0">
                <a:solidFill>
                  <a:schemeClr val="tx1"/>
                </a:solidFill>
                <a:latin typeface="+mn-lt"/>
                <a:ea typeface="+mn-ea"/>
                <a:cs typeface="+mn-cs"/>
              </a:rPr>
              <a:t>There are two types of users, administrators and end-users. Administrators are responsible for designing and producing reports. End-users are using the system to view reports. </a:t>
            </a:r>
          </a:p>
          <a:p>
            <a:endParaRPr lang="en-US" noProof="0" dirty="0"/>
          </a:p>
        </p:txBody>
      </p:sp>
      <p:sp>
        <p:nvSpPr>
          <p:cNvPr id="4" name="Platshållare för bildnummer 3"/>
          <p:cNvSpPr>
            <a:spLocks noGrp="1"/>
          </p:cNvSpPr>
          <p:nvPr>
            <p:ph type="sldNum" sz="quarter" idx="10"/>
          </p:nvPr>
        </p:nvSpPr>
        <p:spPr/>
        <p:txBody>
          <a:bodyPr/>
          <a:lstStyle/>
          <a:p>
            <a:fld id="{0DFCE168-F515-4479-B17F-9E56720826C3}" type="slidenum">
              <a:rPr lang="sv-SE" smtClean="0"/>
              <a:pPr/>
              <a:t>25</a:t>
            </a:fld>
            <a:endParaRPr lang="sv-SE"/>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a:bodyPr>
          <a:lstStyle/>
          <a:p>
            <a:r>
              <a:rPr lang="en-US" sz="1200" b="1" kern="1200" dirty="0" smtClean="0">
                <a:solidFill>
                  <a:schemeClr val="tx1"/>
                </a:solidFill>
                <a:latin typeface="+mn-lt"/>
                <a:ea typeface="+mn-ea"/>
                <a:cs typeface="+mn-cs"/>
              </a:rPr>
              <a:t>History</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system dates back to the 80’s. In the beginning, it was a single APL workspace which each user opened in its own session. Reports were created and could be viewed in the session.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In the year 2001, an Excel add-in was created. Now end-users could connect to an APL2 server and get the reports directly into Excel. Administrators still worked in APL sessions. </a:t>
            </a:r>
            <a:endParaRPr lang="sv-SE"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Back then, there were no intentions to shut down the mainframe but it was decided that a new Windows user interface should be built for the administrators. This was more of a new application than a migration. All parts of the old user interface were to be included in the new application. But most functions were redesigned with greater usability in mind. Also, many new functions have been added to this application over the years. </a:t>
            </a:r>
          </a:p>
          <a:p>
            <a:endParaRPr lang="sv-SE"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In 2010, the migration of the server application was initiated. The main motivation was to cut costs. </a:t>
            </a:r>
            <a:endParaRPr lang="sv-SE" sz="1200" kern="1200" dirty="0" smtClean="0">
              <a:solidFill>
                <a:schemeClr val="tx1"/>
              </a:solidFill>
              <a:latin typeface="+mn-lt"/>
              <a:ea typeface="+mn-ea"/>
              <a:cs typeface="+mn-cs"/>
            </a:endParaRPr>
          </a:p>
          <a:p>
            <a:endParaRPr lang="sv-SE" dirty="0"/>
          </a:p>
        </p:txBody>
      </p:sp>
      <p:sp>
        <p:nvSpPr>
          <p:cNvPr id="4" name="Platshållare för bildnummer 3"/>
          <p:cNvSpPr>
            <a:spLocks noGrp="1"/>
          </p:cNvSpPr>
          <p:nvPr>
            <p:ph type="sldNum" sz="quarter" idx="10"/>
          </p:nvPr>
        </p:nvSpPr>
        <p:spPr/>
        <p:txBody>
          <a:bodyPr/>
          <a:lstStyle/>
          <a:p>
            <a:fld id="{0DFCE168-F515-4479-B17F-9E56720826C3}" type="slidenum">
              <a:rPr lang="sv-SE" smtClean="0"/>
              <a:pPr/>
              <a:t>26</a:t>
            </a:fld>
            <a:endParaRPr lang="sv-SE"/>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sv-SE" dirty="0"/>
          </a:p>
        </p:txBody>
      </p:sp>
      <p:sp>
        <p:nvSpPr>
          <p:cNvPr id="4" name="Slide Number Placeholder 3"/>
          <p:cNvSpPr>
            <a:spLocks noGrp="1"/>
          </p:cNvSpPr>
          <p:nvPr>
            <p:ph type="sldNum" sz="quarter" idx="10"/>
          </p:nvPr>
        </p:nvSpPr>
        <p:spPr/>
        <p:txBody>
          <a:bodyPr/>
          <a:lstStyle/>
          <a:p>
            <a:fld id="{0DFCE168-F515-4479-B17F-9E56720826C3}" type="slidenum">
              <a:rPr lang="sv-SE" smtClean="0"/>
              <a:pPr/>
              <a:t>27</a:t>
            </a:fld>
            <a:endParaRPr lang="sv-SE"/>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a:bodyPr>
          <a:lstStyle/>
          <a:p>
            <a:r>
              <a:rPr lang="en-US" sz="1200" b="1" kern="1200" dirty="0" smtClean="0">
                <a:solidFill>
                  <a:schemeClr val="tx1"/>
                </a:solidFill>
                <a:latin typeface="+mn-lt"/>
                <a:ea typeface="+mn-ea"/>
                <a:cs typeface="+mn-cs"/>
              </a:rPr>
              <a:t>Client Application</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The client application is written in </a:t>
            </a:r>
            <a:r>
              <a:rPr lang="en-US" sz="1200" kern="1200" dirty="0" err="1" smtClean="0">
                <a:solidFill>
                  <a:schemeClr val="tx1"/>
                </a:solidFill>
                <a:latin typeface="+mn-lt"/>
                <a:ea typeface="+mn-ea"/>
                <a:cs typeface="+mn-cs"/>
              </a:rPr>
              <a:t>Dyalog</a:t>
            </a:r>
            <a:r>
              <a:rPr lang="en-US" sz="1200" kern="1200" dirty="0" smtClean="0">
                <a:solidFill>
                  <a:schemeClr val="tx1"/>
                </a:solidFill>
                <a:latin typeface="+mn-lt"/>
                <a:ea typeface="+mn-ea"/>
                <a:cs typeface="+mn-cs"/>
              </a:rPr>
              <a:t> APL. It is a classic Windows MDI application. It consists of a number of sub applications for various purposes. </a:t>
            </a:r>
          </a:p>
          <a:p>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p:txBody>
      </p:sp>
      <p:sp>
        <p:nvSpPr>
          <p:cNvPr id="4" name="Platshållare för bildnummer 3"/>
          <p:cNvSpPr>
            <a:spLocks noGrp="1"/>
          </p:cNvSpPr>
          <p:nvPr>
            <p:ph type="sldNum" sz="quarter" idx="10"/>
          </p:nvPr>
        </p:nvSpPr>
        <p:spPr/>
        <p:txBody>
          <a:bodyPr/>
          <a:lstStyle/>
          <a:p>
            <a:fld id="{0DFCE168-F515-4479-B17F-9E56720826C3}" type="slidenum">
              <a:rPr lang="sv-SE" smtClean="0"/>
              <a:pPr/>
              <a:t>28</a:t>
            </a:fld>
            <a:endParaRPr lang="sv-SE"/>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a:bodyPr>
          <a:lstStyle/>
          <a:p>
            <a:r>
              <a:rPr lang="en-US" b="1" noProof="0" dirty="0" smtClean="0"/>
              <a:t>Old User Interface</a:t>
            </a:r>
          </a:p>
          <a:p>
            <a:endParaRPr lang="en-US" noProof="0" dirty="0" smtClean="0"/>
          </a:p>
          <a:p>
            <a:r>
              <a:rPr lang="en-US" noProof="0" dirty="0" smtClean="0"/>
              <a:t>This is an example of the old user interface. It shows the dialog</a:t>
            </a:r>
            <a:r>
              <a:rPr lang="en-US" baseline="0" noProof="0" dirty="0" smtClean="0"/>
              <a:t> for editing the organizational structure. </a:t>
            </a:r>
          </a:p>
          <a:p>
            <a:endParaRPr lang="en-US" baseline="0" noProof="0" dirty="0" smtClean="0"/>
          </a:p>
          <a:p>
            <a:r>
              <a:rPr lang="en-US" baseline="0" noProof="0" dirty="0" smtClean="0"/>
              <a:t>Each line represents an organizational unit. The tree structure is visualized by the dashes in the left column. Lines can be cut and pasted, but there is no easy way to actually move a unit from one place to another. </a:t>
            </a:r>
          </a:p>
          <a:p>
            <a:endParaRPr lang="en-US" baseline="0" noProof="0" dirty="0" smtClean="0"/>
          </a:p>
          <a:p>
            <a:r>
              <a:rPr lang="en-US" baseline="0" noProof="0" dirty="0" smtClean="0"/>
              <a:t>Editing the details of a line, in this case a unit, typically involves opening a new dialog.</a:t>
            </a:r>
            <a:endParaRPr lang="en-US" noProof="0" dirty="0"/>
          </a:p>
        </p:txBody>
      </p:sp>
      <p:sp>
        <p:nvSpPr>
          <p:cNvPr id="4" name="Platshållare för bildnummer 3"/>
          <p:cNvSpPr>
            <a:spLocks noGrp="1"/>
          </p:cNvSpPr>
          <p:nvPr>
            <p:ph type="sldNum" sz="quarter" idx="10"/>
          </p:nvPr>
        </p:nvSpPr>
        <p:spPr/>
        <p:txBody>
          <a:bodyPr/>
          <a:lstStyle/>
          <a:p>
            <a:fld id="{0DFCE168-F515-4479-B17F-9E56720826C3}" type="slidenum">
              <a:rPr lang="sv-SE" smtClean="0"/>
              <a:pPr/>
              <a:t>29</a:t>
            </a:fld>
            <a:endParaRPr lang="sv-S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b="1" noProof="0" dirty="0" smtClean="0"/>
              <a:t>What</a:t>
            </a:r>
            <a:r>
              <a:rPr lang="en-US" b="1" baseline="0" noProof="0" dirty="0" smtClean="0"/>
              <a:t> is Hercules?</a:t>
            </a:r>
          </a:p>
          <a:p>
            <a:endParaRPr lang="en-US" baseline="0" noProof="0" dirty="0" smtClean="0"/>
          </a:p>
          <a:p>
            <a:r>
              <a:rPr lang="en-US" baseline="0" noProof="0" dirty="0" smtClean="0"/>
              <a:t>Hercules is the Volvo Cars system for planning of the car production. </a:t>
            </a:r>
          </a:p>
          <a:p>
            <a:endParaRPr lang="en-US" baseline="0" noProof="0" dirty="0" smtClean="0"/>
          </a:p>
          <a:p>
            <a:r>
              <a:rPr lang="en-US" baseline="0" noProof="0" dirty="0" smtClean="0"/>
              <a:t>The main output is the monthly master plan: MPS – Master Production Schedule. It is a detailed plan of how many cars with a detailed specification are to be produced per market, factory and week during the next 13-15 months. The plan is done based on market requirements, available production capacity and material supplier capacity on critical components. The main use of the plan is to break it down to Bill Of Material, which is used to send out material forecasts to the suppliers.</a:t>
            </a:r>
          </a:p>
          <a:p>
            <a:endParaRPr lang="en-US" baseline="0" noProof="0" dirty="0" smtClean="0"/>
          </a:p>
          <a:p>
            <a:r>
              <a:rPr lang="en-US" baseline="0" noProof="0" dirty="0" smtClean="0"/>
              <a:t>Hercules also contains other functions e.g.</a:t>
            </a:r>
          </a:p>
          <a:p>
            <a:r>
              <a:rPr lang="en-US" baseline="0" noProof="0" dirty="0" smtClean="0"/>
              <a:t>- Functions for Long Range Planning – 9 years</a:t>
            </a:r>
          </a:p>
          <a:p>
            <a:r>
              <a:rPr lang="en-US" baseline="0" noProof="0" dirty="0" smtClean="0"/>
              <a:t>- Handling of production and material capacities used for order slotting and for </a:t>
            </a:r>
            <a:r>
              <a:rPr lang="en-US" baseline="0" noProof="0" smtClean="0"/>
              <a:t>checking theforecasted </a:t>
            </a:r>
            <a:r>
              <a:rPr lang="en-US" baseline="0" noProof="0" dirty="0" smtClean="0"/>
              <a:t>volumes.</a:t>
            </a:r>
            <a:endParaRPr lang="en-US" noProof="0" dirty="0"/>
          </a:p>
        </p:txBody>
      </p:sp>
      <p:sp>
        <p:nvSpPr>
          <p:cNvPr id="4" name="Platshållare för bildnummer 3"/>
          <p:cNvSpPr>
            <a:spLocks noGrp="1"/>
          </p:cNvSpPr>
          <p:nvPr>
            <p:ph type="sldNum" sz="quarter" idx="10"/>
          </p:nvPr>
        </p:nvSpPr>
        <p:spPr/>
        <p:txBody>
          <a:bodyPr/>
          <a:lstStyle/>
          <a:p>
            <a:fld id="{0DFCE168-F515-4479-B17F-9E56720826C3}" type="slidenum">
              <a:rPr lang="sv-SE" smtClean="0"/>
              <a:pPr/>
              <a:t>3</a:t>
            </a:fld>
            <a:endParaRPr lang="sv-SE"/>
          </a:p>
        </p:txBody>
      </p:sp>
    </p:spTree>
    <p:extLst>
      <p:ext uri="{BB962C8B-B14F-4D97-AF65-F5344CB8AC3E}">
        <p14:creationId xmlns:p14="http://schemas.microsoft.com/office/powerpoint/2010/main" xmlns="" val="1580343869"/>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a:bodyPr>
          <a:lstStyle/>
          <a:p>
            <a:r>
              <a:rPr lang="en-US" b="1" noProof="0" dirty="0" smtClean="0"/>
              <a:t>New</a:t>
            </a:r>
            <a:r>
              <a:rPr lang="en-US" b="1" baseline="0" noProof="0" dirty="0" smtClean="0"/>
              <a:t> User Interface</a:t>
            </a:r>
          </a:p>
          <a:p>
            <a:endParaRPr lang="en-US" noProof="0" dirty="0" smtClean="0"/>
          </a:p>
          <a:p>
            <a:r>
              <a:rPr lang="en-US" noProof="0" dirty="0" smtClean="0"/>
              <a:t>This is an example of the new user interface. It shows the dialog</a:t>
            </a:r>
            <a:r>
              <a:rPr lang="en-US" baseline="0" noProof="0" dirty="0" smtClean="0"/>
              <a:t> for editing the organizational structure. </a:t>
            </a:r>
          </a:p>
          <a:p>
            <a:endParaRPr lang="en-US" baseline="0" noProof="0" dirty="0" smtClean="0"/>
          </a:p>
          <a:p>
            <a:r>
              <a:rPr lang="en-US" baseline="0" noProof="0" dirty="0" smtClean="0"/>
              <a:t>The tree structure is visualized in the tree view to the left. The selected unit is displayed in the middle. The idea was to make it look like the Windows Explorer. On the right is a table of all units in the organization. </a:t>
            </a:r>
          </a:p>
          <a:p>
            <a:endParaRPr lang="en-US" baseline="0" noProof="0" dirty="0" smtClean="0"/>
          </a:p>
          <a:p>
            <a:r>
              <a:rPr lang="en-US" baseline="0" noProof="0" dirty="0" smtClean="0"/>
              <a:t>Units can easily be moved from one place to another. Undo/Redo functionality everywhere in the application.</a:t>
            </a:r>
          </a:p>
          <a:p>
            <a:endParaRPr lang="en-US" baseline="0" noProof="0" dirty="0" smtClean="0"/>
          </a:p>
          <a:p>
            <a:r>
              <a:rPr lang="en-US" baseline="0" noProof="0" dirty="0" smtClean="0"/>
              <a:t>We make heavy use of the Grid control. Anywhere where information can be presented in table form we use the Grid control. </a:t>
            </a:r>
          </a:p>
          <a:p>
            <a:endParaRPr lang="en-US" baseline="0" noProof="0" dirty="0" smtClean="0"/>
          </a:p>
          <a:p>
            <a:endParaRPr lang="en-US" baseline="0" noProof="0" dirty="0" smtClean="0"/>
          </a:p>
        </p:txBody>
      </p:sp>
      <p:sp>
        <p:nvSpPr>
          <p:cNvPr id="4" name="Platshållare för bildnummer 3"/>
          <p:cNvSpPr>
            <a:spLocks noGrp="1"/>
          </p:cNvSpPr>
          <p:nvPr>
            <p:ph type="sldNum" sz="quarter" idx="10"/>
          </p:nvPr>
        </p:nvSpPr>
        <p:spPr/>
        <p:txBody>
          <a:bodyPr/>
          <a:lstStyle/>
          <a:p>
            <a:fld id="{0DFCE168-F515-4479-B17F-9E56720826C3}" type="slidenum">
              <a:rPr lang="sv-SE" smtClean="0"/>
              <a:pPr/>
              <a:t>30</a:t>
            </a:fld>
            <a:endParaRPr lang="sv-SE"/>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latin typeface="+mn-lt"/>
                <a:ea typeface="+mn-ea"/>
                <a:cs typeface="+mn-cs"/>
              </a:rPr>
              <a:t>MARS</a:t>
            </a:r>
            <a:r>
              <a:rPr lang="en-US" sz="1200" b="1" kern="1200" baseline="0" dirty="0" smtClean="0">
                <a:solidFill>
                  <a:schemeClr val="tx1"/>
                </a:solidFill>
                <a:latin typeface="+mn-lt"/>
                <a:ea typeface="+mn-ea"/>
                <a:cs typeface="+mn-cs"/>
              </a:rPr>
              <a:t> - Server Application Migration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The project was started with the motivation of cutting cost. </a:t>
            </a:r>
            <a:br>
              <a:rPr lang="en-US" sz="1200" kern="1200" dirty="0" smtClean="0">
                <a:solidFill>
                  <a:schemeClr val="tx1"/>
                </a:solidFill>
                <a:latin typeface="+mn-lt"/>
                <a:ea typeface="+mn-ea"/>
                <a:cs typeface="+mn-cs"/>
              </a:rPr>
            </a:br>
            <a:r>
              <a:rPr lang="en-US" sz="1200" kern="1200" dirty="0" smtClean="0">
                <a:solidFill>
                  <a:schemeClr val="tx1"/>
                </a:solidFill>
                <a:latin typeface="+mn-lt"/>
                <a:ea typeface="+mn-ea"/>
                <a:cs typeface="+mn-cs"/>
              </a:rPr>
              <a:t>Performance and stability should be at least equally good.</a:t>
            </a:r>
            <a:br>
              <a:rPr lang="en-US" sz="1200" kern="1200" dirty="0" smtClean="0">
                <a:solidFill>
                  <a:schemeClr val="tx1"/>
                </a:solidFill>
                <a:latin typeface="+mn-lt"/>
                <a:ea typeface="+mn-ea"/>
                <a:cs typeface="+mn-cs"/>
              </a:rPr>
            </a:br>
            <a:r>
              <a:rPr lang="en-US" sz="1200" kern="1200" dirty="0" smtClean="0">
                <a:solidFill>
                  <a:schemeClr val="tx1"/>
                </a:solidFill>
                <a:latin typeface="+mn-lt"/>
                <a:ea typeface="+mn-ea"/>
                <a:cs typeface="+mn-cs"/>
              </a:rPr>
              <a:t>Moving to a modern environment was desired.</a:t>
            </a:r>
            <a:br>
              <a:rPr lang="en-US" sz="1200" kern="1200" dirty="0" smtClean="0">
                <a:solidFill>
                  <a:schemeClr val="tx1"/>
                </a:solidFill>
                <a:latin typeface="+mn-lt"/>
                <a:ea typeface="+mn-ea"/>
                <a:cs typeface="+mn-cs"/>
              </a:rPr>
            </a:br>
            <a:r>
              <a:rPr lang="en-US" sz="1200" kern="1200" dirty="0" smtClean="0">
                <a:solidFill>
                  <a:schemeClr val="tx1"/>
                </a:solidFill>
                <a:latin typeface="+mn-lt"/>
                <a:ea typeface="+mn-ea"/>
                <a:cs typeface="+mn-cs"/>
              </a:rPr>
              <a:t>Code should be version handled.</a:t>
            </a:r>
            <a:br>
              <a:rPr lang="en-US" sz="1200" kern="1200" dirty="0" smtClean="0">
                <a:solidFill>
                  <a:schemeClr val="tx1"/>
                </a:solidFill>
                <a:latin typeface="+mn-lt"/>
                <a:ea typeface="+mn-ea"/>
                <a:cs typeface="+mn-cs"/>
              </a:rPr>
            </a:br>
            <a:r>
              <a:rPr lang="en-US" sz="1200" kern="1200" dirty="0" smtClean="0">
                <a:solidFill>
                  <a:schemeClr val="tx1"/>
                </a:solidFill>
                <a:latin typeface="+mn-lt"/>
                <a:ea typeface="+mn-ea"/>
                <a:cs typeface="+mn-cs"/>
              </a:rPr>
              <a:t>Client applications should use secure methods for authorization and authentication (and messaging).</a:t>
            </a:r>
            <a:endParaRPr lang="sv-SE" sz="1200" kern="1200" dirty="0" smtClean="0">
              <a:solidFill>
                <a:schemeClr val="tx1"/>
              </a:solidFill>
              <a:latin typeface="+mn-lt"/>
              <a:ea typeface="+mn-ea"/>
              <a:cs typeface="+mn-cs"/>
            </a:endParaRPr>
          </a:p>
          <a:p>
            <a:endParaRPr lang="sv-SE" dirty="0"/>
          </a:p>
        </p:txBody>
      </p:sp>
      <p:sp>
        <p:nvSpPr>
          <p:cNvPr id="4" name="Platshållare för bildnummer 3"/>
          <p:cNvSpPr>
            <a:spLocks noGrp="1"/>
          </p:cNvSpPr>
          <p:nvPr>
            <p:ph type="sldNum" sz="quarter" idx="10"/>
          </p:nvPr>
        </p:nvSpPr>
        <p:spPr/>
        <p:txBody>
          <a:bodyPr/>
          <a:lstStyle/>
          <a:p>
            <a:fld id="{0DFCE168-F515-4479-B17F-9E56720826C3}" type="slidenum">
              <a:rPr lang="sv-SE" smtClean="0"/>
              <a:pPr/>
              <a:t>31</a:t>
            </a:fld>
            <a:endParaRPr lang="sv-SE"/>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a:bodyPr>
          <a:lstStyle/>
          <a:p>
            <a:r>
              <a:rPr lang="en-US" b="1" noProof="0" dirty="0" smtClean="0"/>
              <a:t>Result</a:t>
            </a:r>
          </a:p>
          <a:p>
            <a:endParaRPr lang="en-US" noProof="0" dirty="0" smtClean="0"/>
          </a:p>
          <a:p>
            <a:r>
              <a:rPr lang="en-US" noProof="0" dirty="0" smtClean="0"/>
              <a:t>After the migration the hardware costs had</a:t>
            </a:r>
            <a:r>
              <a:rPr lang="en-US" baseline="0" noProof="0" dirty="0" smtClean="0"/>
              <a:t> been reduced from </a:t>
            </a:r>
            <a:r>
              <a:rPr lang="en-US" noProof="0" dirty="0" smtClean="0"/>
              <a:t>€1.4M to less than €200k. The performance</a:t>
            </a:r>
            <a:r>
              <a:rPr lang="en-US" baseline="0" noProof="0" dirty="0" smtClean="0"/>
              <a:t> had roughly doubled. </a:t>
            </a:r>
          </a:p>
          <a:p>
            <a:endParaRPr lang="en-US" baseline="0" noProof="0" dirty="0" smtClean="0"/>
          </a:p>
          <a:p>
            <a:r>
              <a:rPr lang="en-US" baseline="0" noProof="0" dirty="0" smtClean="0"/>
              <a:t>The new server runs in a virtual machine. It and has already been moved once from one data center to another. The move was performed without any downtime.   </a:t>
            </a:r>
            <a:endParaRPr lang="en-US" noProof="0" dirty="0"/>
          </a:p>
        </p:txBody>
      </p:sp>
      <p:sp>
        <p:nvSpPr>
          <p:cNvPr id="4" name="Platshållare för bildnummer 3"/>
          <p:cNvSpPr>
            <a:spLocks noGrp="1"/>
          </p:cNvSpPr>
          <p:nvPr>
            <p:ph type="sldNum" sz="quarter" idx="10"/>
          </p:nvPr>
        </p:nvSpPr>
        <p:spPr/>
        <p:txBody>
          <a:bodyPr/>
          <a:lstStyle/>
          <a:p>
            <a:fld id="{0DFCE168-F515-4479-B17F-9E56720826C3}" type="slidenum">
              <a:rPr lang="sv-SE" smtClean="0"/>
              <a:pPr/>
              <a:t>32</a:t>
            </a:fld>
            <a:endParaRPr lang="sv-SE"/>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0" noProof="0" dirty="0" smtClean="0"/>
              <a:t>Before Migration</a:t>
            </a:r>
          </a:p>
          <a:p>
            <a:endParaRPr lang="en-US" noProof="0" dirty="0" smtClean="0"/>
          </a:p>
          <a:p>
            <a:r>
              <a:rPr lang="en-US" noProof="0" dirty="0" smtClean="0"/>
              <a:t>This is a picture of </a:t>
            </a:r>
            <a:r>
              <a:rPr lang="en-US" baseline="0" noProof="0" dirty="0" smtClean="0"/>
              <a:t>the architecture before the migration. </a:t>
            </a:r>
          </a:p>
          <a:p>
            <a:endParaRPr lang="en-US" baseline="0" noProof="0" dirty="0" smtClean="0"/>
          </a:p>
          <a:p>
            <a:r>
              <a:rPr lang="en-US" baseline="0" noProof="0" dirty="0" smtClean="0"/>
              <a:t>The client applications communicated with the APL2 server. Requests were sent using the HTTP protocol without encryption. Security was poor because the user id was sent along with the message and authorization was based on that.</a:t>
            </a:r>
          </a:p>
          <a:p>
            <a:endParaRPr lang="en-US" baseline="0" noProof="0" dirty="0" smtClean="0"/>
          </a:p>
          <a:p>
            <a:r>
              <a:rPr lang="en-US" baseline="0" noProof="0" dirty="0" smtClean="0"/>
              <a:t>The server consisted of 8 APL2 sessions working in parallel to handle requests. Some requests could initiate batch jobs. Batch jobs were created in the file system and handled by VM Batch sessions.</a:t>
            </a:r>
          </a:p>
          <a:p>
            <a:endParaRPr lang="en-US" baseline="0" noProof="0" dirty="0" smtClean="0"/>
          </a:p>
          <a:p>
            <a:r>
              <a:rPr lang="en-US" baseline="0" noProof="0" dirty="0" smtClean="0"/>
              <a:t>The system uses two shared data sources. One of them is DB2 which is directly accessible from VM using an IBM SQL workspace. The other is </a:t>
            </a:r>
            <a:r>
              <a:rPr lang="en-US" baseline="0" noProof="0" dirty="0" err="1" smtClean="0"/>
              <a:t>Teradata</a:t>
            </a:r>
            <a:r>
              <a:rPr lang="en-US" baseline="0" noProof="0" dirty="0" smtClean="0"/>
              <a:t> which could not be directly accessed from VM. In order to access </a:t>
            </a:r>
            <a:r>
              <a:rPr lang="en-US" baseline="0" noProof="0" dirty="0" err="1" smtClean="0"/>
              <a:t>Teradata</a:t>
            </a:r>
            <a:r>
              <a:rPr lang="en-US" baseline="0" noProof="0" dirty="0" smtClean="0"/>
              <a:t>, we used a </a:t>
            </a:r>
            <a:r>
              <a:rPr lang="en-US" baseline="0" noProof="0" dirty="0" err="1" smtClean="0"/>
              <a:t>Dyalog</a:t>
            </a:r>
            <a:r>
              <a:rPr lang="en-US" baseline="0" noProof="0" dirty="0" smtClean="0"/>
              <a:t> APL server. The server was running on UNIX and relayed SQL requests to </a:t>
            </a:r>
            <a:r>
              <a:rPr lang="en-US" baseline="0" noProof="0" dirty="0" err="1" smtClean="0"/>
              <a:t>Teradata</a:t>
            </a:r>
            <a:r>
              <a:rPr lang="en-US" baseline="0" noProof="0" dirty="0" smtClean="0"/>
              <a:t> using the </a:t>
            </a:r>
            <a:r>
              <a:rPr lang="en-US" baseline="0" noProof="0" dirty="0" err="1" smtClean="0"/>
              <a:t>Dyalog</a:t>
            </a:r>
            <a:r>
              <a:rPr lang="en-US" baseline="0" noProof="0" dirty="0" smtClean="0"/>
              <a:t> SQAPL interface.</a:t>
            </a:r>
          </a:p>
          <a:p>
            <a:endParaRPr lang="en-US" baseline="0" noProof="0" dirty="0" smtClean="0"/>
          </a:p>
        </p:txBody>
      </p:sp>
      <p:sp>
        <p:nvSpPr>
          <p:cNvPr id="4" name="Slide Number Placeholder 3"/>
          <p:cNvSpPr>
            <a:spLocks noGrp="1"/>
          </p:cNvSpPr>
          <p:nvPr>
            <p:ph type="sldNum" sz="quarter" idx="10"/>
          </p:nvPr>
        </p:nvSpPr>
        <p:spPr/>
        <p:txBody>
          <a:bodyPr/>
          <a:lstStyle/>
          <a:p>
            <a:fld id="{0DFCE168-F515-4479-B17F-9E56720826C3}" type="slidenum">
              <a:rPr lang="sv-SE" smtClean="0"/>
              <a:pPr/>
              <a:t>33</a:t>
            </a:fld>
            <a:endParaRPr lang="sv-SE"/>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noProof="0" dirty="0" smtClean="0"/>
              <a:t>After Migration</a:t>
            </a:r>
          </a:p>
          <a:p>
            <a:endParaRPr lang="en-US" noProof="0" dirty="0" smtClean="0"/>
          </a:p>
          <a:p>
            <a:r>
              <a:rPr lang="en-US" noProof="0" dirty="0" smtClean="0"/>
              <a:t>This</a:t>
            </a:r>
            <a:r>
              <a:rPr lang="en-US" baseline="0" noProof="0" dirty="0" smtClean="0"/>
              <a:t> is a picture of the architecture after the migration. </a:t>
            </a:r>
          </a:p>
          <a:p>
            <a:endParaRPr lang="en-US" baseline="0" noProof="0" dirty="0" smtClean="0"/>
          </a:p>
          <a:p>
            <a:r>
              <a:rPr lang="en-US" noProof="0" dirty="0" smtClean="0"/>
              <a:t>To</a:t>
            </a:r>
            <a:r>
              <a:rPr lang="en-US" baseline="0" noProof="0" dirty="0" smtClean="0"/>
              <a:t> increase the application security, we decided to use Integrated Windows Authentication. Back then, there was no support for this in Conga. Therefore, we decided to use IIS on the server. Client applications communicated with IIS which in turn relayed the requests to the </a:t>
            </a:r>
            <a:r>
              <a:rPr lang="en-US" baseline="0" noProof="0" dirty="0" err="1" smtClean="0"/>
              <a:t>Dyalog</a:t>
            </a:r>
            <a:r>
              <a:rPr lang="en-US" baseline="0" noProof="0" dirty="0" smtClean="0"/>
              <a:t> server. </a:t>
            </a:r>
          </a:p>
          <a:p>
            <a:endParaRPr lang="en-US" baseline="0" noProof="0" dirty="0" smtClean="0"/>
          </a:p>
          <a:p>
            <a:r>
              <a:rPr lang="en-US" baseline="0" noProof="0" dirty="0" smtClean="0"/>
              <a:t>IIS handles all the security. Messages are encrypted and the user is properly authenticated with the Windows user id. This is a single sign-on system. The user does not need to log on when using our applications.</a:t>
            </a:r>
          </a:p>
          <a:p>
            <a:endParaRPr lang="en-US" baseline="0" noProof="0" dirty="0" smtClean="0"/>
          </a:p>
          <a:p>
            <a:r>
              <a:rPr lang="en-US" baseline="0" noProof="0" dirty="0" smtClean="0"/>
              <a:t>The Windows server consists of 16 </a:t>
            </a:r>
            <a:r>
              <a:rPr lang="en-US" baseline="0" noProof="0" dirty="0" err="1" smtClean="0"/>
              <a:t>Dyalog</a:t>
            </a:r>
            <a:r>
              <a:rPr lang="en-US" baseline="0" noProof="0" dirty="0" smtClean="0"/>
              <a:t> processes. We have implemented a Windows service that is responsible for starting all the processes and keeps them running.</a:t>
            </a:r>
          </a:p>
          <a:p>
            <a:endParaRPr lang="en-US" baseline="0" noProof="0" dirty="0" smtClean="0"/>
          </a:p>
          <a:p>
            <a:r>
              <a:rPr lang="en-US" baseline="0" noProof="0" dirty="0" smtClean="0"/>
              <a:t>Since there is no VM Batch in Windows, we had to implement our own batch handling. We did this in the </a:t>
            </a:r>
            <a:r>
              <a:rPr lang="en-US" baseline="0" noProof="0" dirty="0" err="1" smtClean="0"/>
              <a:t>Dyalog</a:t>
            </a:r>
            <a:r>
              <a:rPr lang="en-US" baseline="0" noProof="0" dirty="0" smtClean="0"/>
              <a:t> server so batch jobs are executed just like regular requests.</a:t>
            </a:r>
          </a:p>
          <a:p>
            <a:endParaRPr lang="en-US" baseline="0" noProof="0" dirty="0" smtClean="0"/>
          </a:p>
          <a:p>
            <a:r>
              <a:rPr lang="en-US" baseline="0" noProof="0" dirty="0" smtClean="0"/>
              <a:t>Finally, we used the </a:t>
            </a:r>
            <a:r>
              <a:rPr lang="en-US" baseline="0" noProof="0" dirty="0" err="1" smtClean="0"/>
              <a:t>Dyalog</a:t>
            </a:r>
            <a:r>
              <a:rPr lang="en-US" baseline="0" noProof="0" dirty="0" smtClean="0"/>
              <a:t> SQAPL interface to access our data sources. This eliminated the need for the UNIX server. </a:t>
            </a:r>
          </a:p>
          <a:p>
            <a:endParaRPr lang="en-US" baseline="0" noProof="0" dirty="0" smtClean="0"/>
          </a:p>
        </p:txBody>
      </p:sp>
      <p:sp>
        <p:nvSpPr>
          <p:cNvPr id="4" name="Slide Number Placeholder 3"/>
          <p:cNvSpPr>
            <a:spLocks noGrp="1"/>
          </p:cNvSpPr>
          <p:nvPr>
            <p:ph type="sldNum" sz="quarter" idx="10"/>
          </p:nvPr>
        </p:nvSpPr>
        <p:spPr/>
        <p:txBody>
          <a:bodyPr/>
          <a:lstStyle/>
          <a:p>
            <a:fld id="{0DFCE168-F515-4479-B17F-9E56720826C3}" type="slidenum">
              <a:rPr lang="sv-SE" smtClean="0"/>
              <a:pPr/>
              <a:t>34</a:t>
            </a:fld>
            <a:endParaRPr lang="sv-SE"/>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lnSpcReduction="10000"/>
          </a:bodyPr>
          <a:lstStyle/>
          <a:p>
            <a:r>
              <a:rPr lang="en-US" b="1" noProof="0" dirty="0" smtClean="0"/>
              <a:t>Load Balancing and Batch Handling</a:t>
            </a:r>
          </a:p>
          <a:p>
            <a:endParaRPr lang="en-US" noProof="0" dirty="0" smtClean="0"/>
          </a:p>
          <a:p>
            <a:r>
              <a:rPr lang="en-US" noProof="0" dirty="0" smtClean="0"/>
              <a:t>The</a:t>
            </a:r>
            <a:r>
              <a:rPr lang="en-US" baseline="0" noProof="0" dirty="0" smtClean="0"/>
              <a:t> server uses the Master-Slave model. One master process controls 15 slave processes. </a:t>
            </a:r>
          </a:p>
          <a:p>
            <a:endParaRPr lang="en-US" baseline="0" noProof="0" dirty="0" smtClean="0"/>
          </a:p>
          <a:p>
            <a:r>
              <a:rPr lang="en-US" baseline="0" noProof="0" dirty="0" smtClean="0"/>
              <a:t>When a request comes in, the header is received by the master. The master </a:t>
            </a:r>
            <a:r>
              <a:rPr lang="en-US" baseline="0" noProof="0" dirty="0" err="1" smtClean="0"/>
              <a:t>enqueues</a:t>
            </a:r>
            <a:r>
              <a:rPr lang="en-US" baseline="0" noProof="0" dirty="0" smtClean="0"/>
              <a:t> it and assigns it to a slave when one is available. The slave then fetches the header and the body of the message. The body of the message never goes through the master.</a:t>
            </a:r>
          </a:p>
          <a:p>
            <a:endParaRPr lang="en-US" baseline="0" noProof="0" dirty="0" smtClean="0"/>
          </a:p>
          <a:p>
            <a:r>
              <a:rPr lang="en-US" baseline="0" noProof="0" dirty="0" smtClean="0"/>
              <a:t>All valid requests are categorized as being slow or fast jobs. A fast job should not take more than a few seconds to be executed. Slow jobs, on the other hand, may take some minutes and are more likely to be waiting in queue. Batch jobs are categorized as a third job type. </a:t>
            </a:r>
          </a:p>
          <a:p>
            <a:endParaRPr lang="en-US" baseline="0" noProof="0" dirty="0" smtClean="0"/>
          </a:p>
          <a:p>
            <a:r>
              <a:rPr lang="en-US" baseline="0" noProof="0" dirty="0" smtClean="0"/>
              <a:t>The master has three job queues, one for each type. Each queue has a dedicated set of slave processes. This ensures that jobs that are categorized as being fast, never get queued up very long. This also ensures that batch jobs are executed independently of regular requests.</a:t>
            </a:r>
          </a:p>
          <a:p>
            <a:endParaRPr lang="en-US" baseline="0" noProof="0" dirty="0" smtClean="0"/>
          </a:p>
          <a:p>
            <a:r>
              <a:rPr lang="en-US" baseline="0" noProof="0" dirty="0" smtClean="0"/>
              <a:t>The batch queue is stored in the file system. In case the server goes down or is restarted the batch queue is restored and the jobs are resumed. </a:t>
            </a:r>
          </a:p>
          <a:p>
            <a:endParaRPr lang="en-US" baseline="0" noProof="0" dirty="0" smtClean="0"/>
          </a:p>
          <a:p>
            <a:r>
              <a:rPr lang="en-US" baseline="0" noProof="0" dirty="0" smtClean="0"/>
              <a:t>A job can create new batch jobs. In this case, the newly created jobs become children of the first. The parent is not considered to be completed until all child jobs have completed. </a:t>
            </a:r>
          </a:p>
        </p:txBody>
      </p:sp>
      <p:sp>
        <p:nvSpPr>
          <p:cNvPr id="4" name="Platshållare för bildnummer 3"/>
          <p:cNvSpPr>
            <a:spLocks noGrp="1"/>
          </p:cNvSpPr>
          <p:nvPr>
            <p:ph type="sldNum" sz="quarter" idx="10"/>
          </p:nvPr>
        </p:nvSpPr>
        <p:spPr/>
        <p:txBody>
          <a:bodyPr/>
          <a:lstStyle/>
          <a:p>
            <a:fld id="{0DFCE168-F515-4479-B17F-9E56720826C3}" type="slidenum">
              <a:rPr lang="sv-SE" smtClean="0"/>
              <a:pPr/>
              <a:t>35</a:t>
            </a:fld>
            <a:endParaRPr lang="sv-SE"/>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b="1" noProof="0" dirty="0" smtClean="0"/>
              <a:t>AXML</a:t>
            </a:r>
          </a:p>
          <a:p>
            <a:endParaRPr lang="en-US" noProof="0" dirty="0" smtClean="0"/>
          </a:p>
          <a:p>
            <a:r>
              <a:rPr lang="en-US" noProof="0" dirty="0" smtClean="0"/>
              <a:t>We</a:t>
            </a:r>
            <a:r>
              <a:rPr lang="en-US" baseline="0" noProof="0" dirty="0" smtClean="0"/>
              <a:t> have developed an XML format for APL arrays. We call this format AXML. It can serialize any regular APL array. The only exception is arrays containing objects or other types of pointers.</a:t>
            </a:r>
          </a:p>
          <a:p>
            <a:endParaRPr lang="en-US" noProof="0" dirty="0" smtClean="0"/>
          </a:p>
          <a:p>
            <a:r>
              <a:rPr lang="en-US" baseline="0" noProof="0" dirty="0" smtClean="0"/>
              <a:t>The format was developed in order to simplify messaging between our </a:t>
            </a:r>
            <a:r>
              <a:rPr lang="en-US" baseline="0" noProof="0" dirty="0" err="1" smtClean="0"/>
              <a:t>Dyalog</a:t>
            </a:r>
            <a:r>
              <a:rPr lang="en-US" baseline="0" noProof="0" dirty="0" smtClean="0"/>
              <a:t> client and APL2 server. A request may contain an AXML serialized array in the body of the message.</a:t>
            </a:r>
          </a:p>
          <a:p>
            <a:endParaRPr lang="en-US" baseline="0" noProof="0" dirty="0" smtClean="0"/>
          </a:p>
          <a:p>
            <a:r>
              <a:rPr lang="en-US" baseline="0" noProof="0" dirty="0" smtClean="0"/>
              <a:t>When communicating with APL2, one needs to take the different character encodings into account. We choose to implement our own character translation functions for this.</a:t>
            </a:r>
          </a:p>
          <a:p>
            <a:endParaRPr lang="en-US" baseline="0" noProof="0" dirty="0" smtClean="0"/>
          </a:p>
          <a:p>
            <a:r>
              <a:rPr lang="en-US" baseline="0" noProof="0" dirty="0" smtClean="0"/>
              <a:t>This format is also used in communication between our server processes. Furthermore the format is used to store data in text files. Now that we no longer communicate with APL2 we have replaced the character translation functions. We now use UTF-8 encoding instead.</a:t>
            </a:r>
          </a:p>
        </p:txBody>
      </p:sp>
      <p:sp>
        <p:nvSpPr>
          <p:cNvPr id="4" name="Slide Number Placeholder 3"/>
          <p:cNvSpPr>
            <a:spLocks noGrp="1"/>
          </p:cNvSpPr>
          <p:nvPr>
            <p:ph type="sldNum" sz="quarter" idx="10"/>
          </p:nvPr>
        </p:nvSpPr>
        <p:spPr/>
        <p:txBody>
          <a:bodyPr/>
          <a:lstStyle/>
          <a:p>
            <a:fld id="{0DFCE168-F515-4479-B17F-9E56720826C3}" type="slidenum">
              <a:rPr lang="sv-SE" smtClean="0"/>
              <a:pPr/>
              <a:t>36</a:t>
            </a:fld>
            <a:endParaRPr lang="sv-SE"/>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a:bodyPr>
          <a:lstStyle/>
          <a:p>
            <a:r>
              <a:rPr lang="en-US" b="1" noProof="0" dirty="0" smtClean="0"/>
              <a:t>Subversion</a:t>
            </a:r>
          </a:p>
          <a:p>
            <a:endParaRPr lang="en-US" noProof="0" dirty="0" smtClean="0"/>
          </a:p>
          <a:p>
            <a:r>
              <a:rPr lang="en-US" noProof="0" dirty="0" smtClean="0"/>
              <a:t>We</a:t>
            </a:r>
            <a:r>
              <a:rPr lang="en-US" baseline="0" noProof="0" dirty="0" smtClean="0"/>
              <a:t> use Subversion for version handling of workspaces. For this we have developed a tool. </a:t>
            </a:r>
          </a:p>
          <a:p>
            <a:endParaRPr lang="en-US" baseline="0" noProof="0" dirty="0" smtClean="0"/>
          </a:p>
          <a:p>
            <a:r>
              <a:rPr lang="en-US" baseline="0" noProof="0" dirty="0" smtClean="0"/>
              <a:t>Code is divided into modules. In our Subversion tool, a module is a directory. A module can contain functions, classes, variables and subdirectories. When loaded into </a:t>
            </a:r>
            <a:r>
              <a:rPr lang="en-US" baseline="0" noProof="0" dirty="0" err="1" smtClean="0"/>
              <a:t>Dyalog</a:t>
            </a:r>
            <a:r>
              <a:rPr lang="en-US" baseline="0" noProof="0" dirty="0" smtClean="0"/>
              <a:t> APL each module has its own root namespace. Subdirectories represents sub namespaces.</a:t>
            </a:r>
          </a:p>
          <a:p>
            <a:endParaRPr lang="en-US" baseline="0" noProof="0" dirty="0" smtClean="0"/>
          </a:p>
          <a:p>
            <a:r>
              <a:rPr lang="en-US" baseline="0" noProof="0" dirty="0" smtClean="0"/>
              <a:t>Modules can have dependencies to other modules. When a module is loaded, all of its dependents and their dependents and so on are also loaded.</a:t>
            </a:r>
          </a:p>
          <a:p>
            <a:endParaRPr lang="en-US" baseline="0" noProof="0" dirty="0" smtClean="0"/>
          </a:p>
          <a:p>
            <a:r>
              <a:rPr lang="en-US" baseline="0" noProof="0" dirty="0" smtClean="0"/>
              <a:t>Functions and classes are stored as regular text files. This is done in the same way as in SALT. Variables are stored as XML files using our AXML format.</a:t>
            </a:r>
          </a:p>
          <a:p>
            <a:endParaRPr lang="en-US" baseline="0" noProof="0" dirty="0" smtClean="0"/>
          </a:p>
          <a:p>
            <a:r>
              <a:rPr lang="en-US" baseline="0" noProof="0" dirty="0" smtClean="0"/>
              <a:t>A session is started by loading a module, the project main module. When this happens a workspace is created dynamically. Different projects can share the same code modules. </a:t>
            </a:r>
          </a:p>
          <a:p>
            <a:endParaRPr lang="en-US" baseline="0" noProof="0" dirty="0" smtClean="0"/>
          </a:p>
          <a:p>
            <a:r>
              <a:rPr lang="en-US" baseline="0" noProof="0" dirty="0" smtClean="0"/>
              <a:t>When changes are made in the workspace, the tool keeps track of those changes. Saving the workspace means saving those changes. Working with the tool is much like the regular way of loading and saving a workspace. </a:t>
            </a:r>
          </a:p>
          <a:p>
            <a:endParaRPr lang="en-US" baseline="0" noProof="0" dirty="0" smtClean="0"/>
          </a:p>
          <a:p>
            <a:r>
              <a:rPr lang="en-US" baseline="0" noProof="0" dirty="0" smtClean="0"/>
              <a:t>With the tool you can also make commits, full or partial, directly from within the </a:t>
            </a:r>
            <a:r>
              <a:rPr lang="en-US" baseline="0" noProof="0" dirty="0" err="1" smtClean="0"/>
              <a:t>Dyalog</a:t>
            </a:r>
            <a:r>
              <a:rPr lang="en-US" baseline="0" noProof="0" dirty="0" smtClean="0"/>
              <a:t> session. If a module is loaded, namespace names can be used to specify what to commit.</a:t>
            </a:r>
          </a:p>
        </p:txBody>
      </p:sp>
      <p:sp>
        <p:nvSpPr>
          <p:cNvPr id="4" name="Platshållare för bildnummer 3"/>
          <p:cNvSpPr>
            <a:spLocks noGrp="1"/>
          </p:cNvSpPr>
          <p:nvPr>
            <p:ph type="sldNum" sz="quarter" idx="10"/>
          </p:nvPr>
        </p:nvSpPr>
        <p:spPr/>
        <p:txBody>
          <a:bodyPr/>
          <a:lstStyle/>
          <a:p>
            <a:fld id="{0DFCE168-F515-4479-B17F-9E56720826C3}" type="slidenum">
              <a:rPr lang="sv-SE" smtClean="0"/>
              <a:pPr/>
              <a:t>37</a:t>
            </a:fld>
            <a:endParaRPr lang="sv-SE"/>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10"/>
          </p:nvPr>
        </p:nvSpPr>
        <p:spPr/>
        <p:txBody>
          <a:bodyPr/>
          <a:lstStyle/>
          <a:p>
            <a:fld id="{0DFCE168-F515-4479-B17F-9E56720826C3}" type="slidenum">
              <a:rPr lang="sv-SE" smtClean="0"/>
              <a:pPr/>
              <a:t>38</a:t>
            </a:fld>
            <a:endParaRPr lang="sv-SE"/>
          </a:p>
        </p:txBody>
      </p:sp>
    </p:spTree>
    <p:extLst>
      <p:ext uri="{BB962C8B-B14F-4D97-AF65-F5344CB8AC3E}">
        <p14:creationId xmlns:p14="http://schemas.microsoft.com/office/powerpoint/2010/main" xmlns="" val="35484391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b="1" noProof="0" dirty="0" smtClean="0"/>
              <a:t>Hercules</a:t>
            </a:r>
            <a:r>
              <a:rPr lang="en-US" b="1" baseline="0" noProof="0" dirty="0" smtClean="0"/>
              <a:t> Main Functions</a:t>
            </a:r>
            <a:endParaRPr lang="en-US" b="1" noProof="0" dirty="0" smtClean="0"/>
          </a:p>
          <a:p>
            <a:endParaRPr lang="en-US" noProof="0" dirty="0" smtClean="0"/>
          </a:p>
          <a:p>
            <a:r>
              <a:rPr lang="en-US" noProof="0" dirty="0" smtClean="0"/>
              <a:t>This is an overview of all</a:t>
            </a:r>
            <a:r>
              <a:rPr lang="en-US" baseline="0" noProof="0" dirty="0" smtClean="0"/>
              <a:t> the functions of Hercules. In addition to the previously mentioned functions Hercules does we have</a:t>
            </a:r>
          </a:p>
          <a:p>
            <a:endParaRPr lang="en-US" baseline="0" noProof="0" dirty="0" smtClean="0"/>
          </a:p>
          <a:p>
            <a:pPr marL="171450" indent="-171450">
              <a:buFont typeface="Arial" pitchFamily="34" charset="0"/>
              <a:buChar char="•"/>
            </a:pPr>
            <a:r>
              <a:rPr lang="en-US" baseline="0" noProof="0" dirty="0" smtClean="0"/>
              <a:t>Market Plans – Retail Orders, Retail Deliveries and Wholesale Deliveries – as a first step to make the industrial plan MPS - and in order to do financial planning. </a:t>
            </a:r>
          </a:p>
          <a:p>
            <a:pPr marL="171450" indent="-171450">
              <a:buFont typeface="Arial" pitchFamily="34" charset="0"/>
              <a:buChar char="•"/>
            </a:pPr>
            <a:endParaRPr lang="en-US" baseline="0" noProof="0" dirty="0" smtClean="0"/>
          </a:p>
          <a:p>
            <a:pPr marL="171450" indent="-171450">
              <a:buFont typeface="Arial" pitchFamily="34" charset="0"/>
              <a:buChar char="•"/>
            </a:pPr>
            <a:r>
              <a:rPr lang="en-US" baseline="0" noProof="0" dirty="0" smtClean="0"/>
              <a:t>Guidelines for ordering made for the ordering system. Based on order capacities it will give the expected lead time for each order and thus you can present the customer with a delivery time.</a:t>
            </a:r>
          </a:p>
          <a:p>
            <a:pPr marL="171450" indent="-171450">
              <a:buFont typeface="Arial" pitchFamily="34" charset="0"/>
              <a:buChar char="•"/>
            </a:pPr>
            <a:endParaRPr lang="en-US" baseline="0" noProof="0" dirty="0" smtClean="0"/>
          </a:p>
          <a:p>
            <a:pPr marL="171450" indent="-171450">
              <a:buFont typeface="Arial" pitchFamily="34" charset="0"/>
              <a:buChar char="•"/>
            </a:pPr>
            <a:r>
              <a:rPr lang="en-US" baseline="0" noProof="0" dirty="0" smtClean="0"/>
              <a:t>For many users within Volvo Cars there are general analysis functions for the volumes plans.</a:t>
            </a:r>
          </a:p>
          <a:p>
            <a:pPr marL="171450" indent="-171450">
              <a:buFont typeface="Arial" pitchFamily="34" charset="0"/>
              <a:buChar char="•"/>
            </a:pPr>
            <a:endParaRPr lang="en-US" baseline="0" noProof="0" dirty="0" smtClean="0"/>
          </a:p>
          <a:p>
            <a:pPr marL="171450" indent="-171450">
              <a:buFont typeface="Arial" pitchFamily="34" charset="0"/>
              <a:buChar char="•"/>
            </a:pPr>
            <a:r>
              <a:rPr lang="en-US" baseline="0" noProof="0" dirty="0" smtClean="0"/>
              <a:t>The information is not only used within the Hercules system but distributed to other system for e.g. Material Planning, Data Warehouse functions etc.</a:t>
            </a:r>
          </a:p>
          <a:p>
            <a:pPr marL="171450" indent="-171450">
              <a:buFont typeface="Arial" pitchFamily="34" charset="0"/>
              <a:buChar char="•"/>
            </a:pPr>
            <a:endParaRPr lang="en-US" baseline="0" noProof="0" dirty="0" smtClean="0"/>
          </a:p>
          <a:p>
            <a:pPr marL="171450" indent="-171450">
              <a:buFont typeface="Arial" pitchFamily="34" charset="0"/>
              <a:buChar char="•"/>
            </a:pPr>
            <a:r>
              <a:rPr lang="en-US" baseline="0" noProof="0" dirty="0" smtClean="0"/>
              <a:t>For some functions we use E</a:t>
            </a:r>
            <a:r>
              <a:rPr lang="en-US" sz="1100" baseline="0" noProof="0" dirty="0" smtClean="0"/>
              <a:t>xcel with Add-ins working towards a central server.</a:t>
            </a:r>
            <a:endParaRPr lang="en-US" noProof="0" dirty="0"/>
          </a:p>
        </p:txBody>
      </p:sp>
      <p:sp>
        <p:nvSpPr>
          <p:cNvPr id="4" name="Platshållare för bildnummer 3"/>
          <p:cNvSpPr>
            <a:spLocks noGrp="1"/>
          </p:cNvSpPr>
          <p:nvPr>
            <p:ph type="sldNum" sz="quarter" idx="10"/>
          </p:nvPr>
        </p:nvSpPr>
        <p:spPr/>
        <p:txBody>
          <a:bodyPr/>
          <a:lstStyle/>
          <a:p>
            <a:fld id="{0DFCE168-F515-4479-B17F-9E56720826C3}" type="slidenum">
              <a:rPr lang="sv-SE" smtClean="0"/>
              <a:pPr/>
              <a:t>4</a:t>
            </a:fld>
            <a:endParaRPr lang="sv-SE"/>
          </a:p>
        </p:txBody>
      </p:sp>
    </p:spTree>
    <p:extLst>
      <p:ext uri="{BB962C8B-B14F-4D97-AF65-F5344CB8AC3E}">
        <p14:creationId xmlns:p14="http://schemas.microsoft.com/office/powerpoint/2010/main" xmlns="" val="25386321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b="1" noProof="0" dirty="0" smtClean="0"/>
              <a:t>What is Volvo Cars</a:t>
            </a:r>
          </a:p>
          <a:p>
            <a:endParaRPr lang="en-US" noProof="0" dirty="0" smtClean="0"/>
          </a:p>
          <a:p>
            <a:r>
              <a:rPr lang="en-US" noProof="0" dirty="0" smtClean="0"/>
              <a:t>Volvo Cars is a well known car company</a:t>
            </a:r>
            <a:r>
              <a:rPr lang="en-US" baseline="0" noProof="0" dirty="0" smtClean="0"/>
              <a:t> producing cars in the </a:t>
            </a:r>
            <a:r>
              <a:rPr lang="en-US" noProof="0" dirty="0" smtClean="0"/>
              <a:t>premium</a:t>
            </a:r>
            <a:r>
              <a:rPr lang="en-US" baseline="0" noProof="0" dirty="0" smtClean="0"/>
              <a:t> segment. On the picture you see the latest presented car, which is a relatively small car called V40 Cross Country.</a:t>
            </a:r>
          </a:p>
          <a:p>
            <a:endParaRPr lang="en-US" baseline="0" noProof="0" dirty="0" smtClean="0"/>
          </a:p>
          <a:p>
            <a:r>
              <a:rPr lang="en-US" baseline="0" noProof="0" dirty="0" smtClean="0"/>
              <a:t>The core values of Volvo Cars are quality, design, environment and safety. Volvo cars is since long well-known for being a leading maker of advanced safety systems.</a:t>
            </a:r>
          </a:p>
          <a:p>
            <a:endParaRPr lang="en-US" baseline="0" noProof="0" dirty="0" smtClean="0"/>
          </a:p>
          <a:p>
            <a:r>
              <a:rPr lang="en-US" baseline="0" noProof="0" dirty="0" smtClean="0"/>
              <a:t>The head office and product development is in Gothenburg.</a:t>
            </a:r>
          </a:p>
          <a:p>
            <a:endParaRPr lang="en-US" baseline="0" noProof="0" dirty="0" smtClean="0"/>
          </a:p>
          <a:p>
            <a:r>
              <a:rPr lang="en-US" baseline="0" noProof="0" dirty="0" smtClean="0"/>
              <a:t>The main production units of cars are in Gothenburg, Ghent and soon in Chengdu in China.</a:t>
            </a:r>
          </a:p>
          <a:p>
            <a:endParaRPr lang="en-US" baseline="0" noProof="0" dirty="0" smtClean="0"/>
          </a:p>
          <a:p>
            <a:r>
              <a:rPr lang="en-US" baseline="0" noProof="0" dirty="0" smtClean="0"/>
              <a:t>Last year – 2011 – around 450 000 cars were produced.</a:t>
            </a:r>
          </a:p>
          <a:p>
            <a:endParaRPr lang="en-US" baseline="0" noProof="0" dirty="0" smtClean="0"/>
          </a:p>
          <a:p>
            <a:r>
              <a:rPr lang="en-US" baseline="0" noProof="0" dirty="0" smtClean="0"/>
              <a:t>Volvo Cars is now owned by Chinese investors mainly from the Chinese automotive company </a:t>
            </a:r>
            <a:r>
              <a:rPr lang="en-US" baseline="0" noProof="0" dirty="0" err="1" smtClean="0"/>
              <a:t>Geely</a:t>
            </a:r>
            <a:r>
              <a:rPr lang="en-US" baseline="0" noProof="0" dirty="0" smtClean="0"/>
              <a:t>.</a:t>
            </a:r>
            <a:endParaRPr lang="en-US" noProof="0" dirty="0"/>
          </a:p>
        </p:txBody>
      </p:sp>
      <p:sp>
        <p:nvSpPr>
          <p:cNvPr id="4" name="Platshållare för bildnummer 3"/>
          <p:cNvSpPr>
            <a:spLocks noGrp="1"/>
          </p:cNvSpPr>
          <p:nvPr>
            <p:ph type="sldNum" sz="quarter" idx="10"/>
          </p:nvPr>
        </p:nvSpPr>
        <p:spPr/>
        <p:txBody>
          <a:bodyPr/>
          <a:lstStyle/>
          <a:p>
            <a:fld id="{0DFCE168-F515-4479-B17F-9E56720826C3}" type="slidenum">
              <a:rPr lang="sv-SE" smtClean="0"/>
              <a:pPr/>
              <a:t>5</a:t>
            </a:fld>
            <a:endParaRPr lang="sv-SE"/>
          </a:p>
        </p:txBody>
      </p:sp>
    </p:spTree>
    <p:extLst>
      <p:ext uri="{BB962C8B-B14F-4D97-AF65-F5344CB8AC3E}">
        <p14:creationId xmlns:p14="http://schemas.microsoft.com/office/powerpoint/2010/main" xmlns="" val="33712539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noProof="0" dirty="0" smtClean="0"/>
              <a:t>Hercules</a:t>
            </a:r>
            <a:r>
              <a:rPr lang="en-US" b="1" baseline="0" noProof="0" dirty="0" smtClean="0"/>
              <a:t> Figures</a:t>
            </a:r>
            <a:endParaRPr lang="en-US" b="1" noProof="0" dirty="0" smtClean="0"/>
          </a:p>
          <a:p>
            <a:endParaRPr lang="en-US" noProof="0" dirty="0" smtClean="0"/>
          </a:p>
          <a:p>
            <a:r>
              <a:rPr lang="en-US" noProof="0" dirty="0" smtClean="0"/>
              <a:t>Hercules</a:t>
            </a:r>
            <a:r>
              <a:rPr lang="en-US" baseline="0" noProof="0" dirty="0" smtClean="0"/>
              <a:t> is a very large system. Volvo Cars has a way of describing the size of a system by counting the number of users, lines of code, screens, tables and integrations.</a:t>
            </a:r>
          </a:p>
          <a:p>
            <a:endParaRPr lang="en-US" baseline="0" noProof="0" dirty="0" smtClean="0"/>
          </a:p>
          <a:p>
            <a:r>
              <a:rPr lang="en-US" baseline="0" noProof="0" dirty="0" smtClean="0"/>
              <a:t>The number of direct users are not so high. There is a small core of expert users that do most of the work. The remaining user mostly analyze data. </a:t>
            </a:r>
          </a:p>
          <a:p>
            <a:endParaRPr lang="en-US" baseline="0" noProof="0" dirty="0" smtClean="0"/>
          </a:p>
          <a:p>
            <a:r>
              <a:rPr lang="en-US" baseline="0" noProof="0" dirty="0" smtClean="0"/>
              <a:t>The number of lines of code is very high. This is partly because all the basic code for screen handling is generated by the code generator Dialog. But there is also lots of complicated logic for batch runs intricate interactive functions as well as some automatic services. Most of the code is APL but part is also VBA-code in the Excel add-ins. From earlier done comparisons we know that one line of APL code will do as much as 5-10 lines of code in other languages.</a:t>
            </a:r>
          </a:p>
          <a:p>
            <a:endParaRPr lang="en-US" baseline="0" noProof="0" dirty="0" smtClean="0"/>
          </a:p>
          <a:p>
            <a:r>
              <a:rPr lang="en-US" baseline="0" noProof="0" dirty="0" smtClean="0"/>
              <a:t>Hercules interact with 17 systems using several integrations with each system.</a:t>
            </a:r>
          </a:p>
          <a:p>
            <a:r>
              <a:rPr lang="en-US" baseline="0" noProof="0" dirty="0" smtClean="0"/>
              <a:t>Hercules uses 25 on-line services (web-services) towards the product data system in order to handle all configuration rules.</a:t>
            </a:r>
          </a:p>
          <a:p>
            <a:r>
              <a:rPr lang="en-US" baseline="0" noProof="0" dirty="0" smtClean="0"/>
              <a:t>It gets information from other system like order and sales statistics.</a:t>
            </a:r>
          </a:p>
          <a:p>
            <a:r>
              <a:rPr lang="en-US" baseline="0" noProof="0" dirty="0" smtClean="0"/>
              <a:t>It sends out the plans and other information to be used elsewhere.</a:t>
            </a:r>
          </a:p>
          <a:p>
            <a:r>
              <a:rPr lang="en-US" baseline="0" noProof="0" dirty="0" smtClean="0"/>
              <a:t> </a:t>
            </a:r>
            <a:endParaRPr lang="en-US" noProof="0" dirty="0"/>
          </a:p>
        </p:txBody>
      </p:sp>
      <p:sp>
        <p:nvSpPr>
          <p:cNvPr id="4" name="Slide Number Placeholder 3"/>
          <p:cNvSpPr>
            <a:spLocks noGrp="1"/>
          </p:cNvSpPr>
          <p:nvPr>
            <p:ph type="sldNum" sz="quarter" idx="10"/>
          </p:nvPr>
        </p:nvSpPr>
        <p:spPr/>
        <p:txBody>
          <a:bodyPr/>
          <a:lstStyle/>
          <a:p>
            <a:fld id="{0DFCE168-F515-4479-B17F-9E56720826C3}" type="slidenum">
              <a:rPr lang="sv-SE" smtClean="0"/>
              <a:pPr/>
              <a:t>6</a:t>
            </a:fld>
            <a:endParaRPr lang="sv-SE"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normAutofit lnSpcReduction="10000"/>
          </a:bodyPr>
          <a:lstStyle/>
          <a:p>
            <a:r>
              <a:rPr lang="en-US" b="1" noProof="0" dirty="0" smtClean="0"/>
              <a:t>Original Technology</a:t>
            </a:r>
          </a:p>
          <a:p>
            <a:endParaRPr lang="en-US" noProof="0" dirty="0" smtClean="0"/>
          </a:p>
          <a:p>
            <a:r>
              <a:rPr lang="en-US" noProof="0" dirty="0" smtClean="0"/>
              <a:t>The</a:t>
            </a:r>
            <a:r>
              <a:rPr lang="en-US" baseline="0" noProof="0" dirty="0" smtClean="0"/>
              <a:t> Hercules system used traditional technology common with most mainframe APL2 systems i.e. APL2 and GDDM.</a:t>
            </a:r>
          </a:p>
          <a:p>
            <a:endParaRPr lang="en-US" baseline="0" noProof="0" dirty="0" smtClean="0"/>
          </a:p>
          <a:p>
            <a:r>
              <a:rPr lang="en-US" baseline="0" noProof="0" dirty="0" smtClean="0"/>
              <a:t>But in addition to this we used a number of special components that we needed.</a:t>
            </a:r>
          </a:p>
          <a:p>
            <a:endParaRPr lang="en-US" baseline="0" noProof="0" dirty="0" smtClean="0"/>
          </a:p>
          <a:p>
            <a:r>
              <a:rPr lang="en-US" baseline="0" noProof="0" dirty="0" smtClean="0"/>
              <a:t>All data storage was handled by the </a:t>
            </a:r>
            <a:r>
              <a:rPr lang="en-US" baseline="0" noProof="0" dirty="0" err="1" smtClean="0"/>
              <a:t>Sharefile</a:t>
            </a:r>
            <a:r>
              <a:rPr lang="en-US" baseline="0" noProof="0" dirty="0" smtClean="0"/>
              <a:t>/AP component file system once developed by </a:t>
            </a:r>
            <a:r>
              <a:rPr lang="en-US" baseline="0" noProof="0" dirty="0" err="1" smtClean="0"/>
              <a:t>Manugistics</a:t>
            </a:r>
            <a:r>
              <a:rPr lang="en-US" baseline="0" noProof="0" dirty="0" smtClean="0"/>
              <a:t>. This was an essential tool to handle the planning data which is the core of Hercules.</a:t>
            </a:r>
          </a:p>
          <a:p>
            <a:endParaRPr lang="en-US" baseline="0" noProof="0" dirty="0" smtClean="0"/>
          </a:p>
          <a:p>
            <a:r>
              <a:rPr lang="en-US" baseline="0" noProof="0" dirty="0" smtClean="0"/>
              <a:t>I addition to this we use a mainframe version of ROWFIND. It was specifically ordered for Hercules and developed by </a:t>
            </a:r>
            <a:r>
              <a:rPr lang="en-US" baseline="0" noProof="0" dirty="0" err="1" smtClean="0"/>
              <a:t>Manugistics</a:t>
            </a:r>
            <a:r>
              <a:rPr lang="en-US" baseline="0" noProof="0" dirty="0" smtClean="0"/>
              <a:t>.</a:t>
            </a:r>
          </a:p>
          <a:p>
            <a:endParaRPr lang="en-US" baseline="0" noProof="0" dirty="0" smtClean="0"/>
          </a:p>
          <a:p>
            <a:r>
              <a:rPr lang="en-US" baseline="0" noProof="0" dirty="0" smtClean="0"/>
              <a:t>Other bought components were the </a:t>
            </a:r>
            <a:r>
              <a:rPr lang="en-US" baseline="0" noProof="0" dirty="0" err="1" smtClean="0"/>
              <a:t>iedit</a:t>
            </a:r>
            <a:r>
              <a:rPr lang="en-US" baseline="0" noProof="0" dirty="0" smtClean="0"/>
              <a:t> and </a:t>
            </a:r>
            <a:r>
              <a:rPr lang="en-US" baseline="0" noProof="0" dirty="0" err="1" smtClean="0"/>
              <a:t>powercode</a:t>
            </a:r>
            <a:r>
              <a:rPr lang="en-US" baseline="0" noProof="0" dirty="0" smtClean="0"/>
              <a:t> functions developed by </a:t>
            </a:r>
            <a:r>
              <a:rPr lang="en-US" baseline="0" noProof="0" dirty="0" err="1" smtClean="0"/>
              <a:t>Interprocess</a:t>
            </a:r>
            <a:r>
              <a:rPr lang="en-US" baseline="0" noProof="0" dirty="0" smtClean="0"/>
              <a:t>.</a:t>
            </a:r>
          </a:p>
          <a:p>
            <a:endParaRPr lang="en-US" baseline="0" noProof="0" dirty="0" smtClean="0"/>
          </a:p>
          <a:p>
            <a:r>
              <a:rPr lang="en-US" baseline="0" noProof="0" dirty="0" smtClean="0"/>
              <a:t>For all handling of dialogs the Dialog code generator developed by </a:t>
            </a:r>
            <a:r>
              <a:rPr lang="en-US" baseline="0" noProof="0" dirty="0" err="1" smtClean="0"/>
              <a:t>Cybex</a:t>
            </a:r>
            <a:r>
              <a:rPr lang="en-US" baseline="0" noProof="0" dirty="0" smtClean="0"/>
              <a:t> was used.</a:t>
            </a:r>
          </a:p>
          <a:p>
            <a:endParaRPr lang="en-US" baseline="0" noProof="0" dirty="0" smtClean="0"/>
          </a:p>
          <a:p>
            <a:r>
              <a:rPr lang="en-US" baseline="0" noProof="0" dirty="0" smtClean="0"/>
              <a:t>For most of the file transfer the Volvo in-house tool VCOM was used.</a:t>
            </a:r>
          </a:p>
          <a:p>
            <a:endParaRPr lang="en-US" baseline="0" noProof="0" dirty="0" smtClean="0"/>
          </a:p>
          <a:p>
            <a:r>
              <a:rPr lang="en-US" baseline="0" noProof="0" dirty="0" smtClean="0"/>
              <a:t> </a:t>
            </a:r>
            <a:endParaRPr lang="en-US" noProof="0" dirty="0"/>
          </a:p>
        </p:txBody>
      </p:sp>
      <p:sp>
        <p:nvSpPr>
          <p:cNvPr id="4" name="Platshållare för bildnummer 3"/>
          <p:cNvSpPr>
            <a:spLocks noGrp="1"/>
          </p:cNvSpPr>
          <p:nvPr>
            <p:ph type="sldNum" sz="quarter" idx="10"/>
          </p:nvPr>
        </p:nvSpPr>
        <p:spPr/>
        <p:txBody>
          <a:bodyPr/>
          <a:lstStyle/>
          <a:p>
            <a:fld id="{0DFCE168-F515-4479-B17F-9E56720826C3}" type="slidenum">
              <a:rPr lang="sv-SE" smtClean="0"/>
              <a:pPr/>
              <a:t>7</a:t>
            </a:fld>
            <a:endParaRPr lang="sv-SE"/>
          </a:p>
        </p:txBody>
      </p:sp>
    </p:spTree>
    <p:extLst>
      <p:ext uri="{BB962C8B-B14F-4D97-AF65-F5344CB8AC3E}">
        <p14:creationId xmlns:p14="http://schemas.microsoft.com/office/powerpoint/2010/main" xmlns="" val="35186232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b="1" noProof="0" dirty="0" smtClean="0"/>
              <a:t>The Ideas</a:t>
            </a:r>
            <a:r>
              <a:rPr lang="en-US" b="1" baseline="0" noProof="0" dirty="0" smtClean="0"/>
              <a:t> Behind Migration</a:t>
            </a:r>
            <a:endParaRPr lang="en-US" b="1" noProof="0" dirty="0" smtClean="0"/>
          </a:p>
          <a:p>
            <a:endParaRPr lang="en-US" noProof="0" dirty="0" smtClean="0"/>
          </a:p>
          <a:p>
            <a:r>
              <a:rPr lang="en-US" noProof="0" dirty="0" smtClean="0"/>
              <a:t>The migration</a:t>
            </a:r>
            <a:r>
              <a:rPr lang="en-US" baseline="0" noProof="0" dirty="0" smtClean="0"/>
              <a:t> discussion started four years back. The system was working well and we continuously updated and enhanced the system.</a:t>
            </a:r>
          </a:p>
          <a:p>
            <a:endParaRPr lang="en-US" baseline="0" noProof="0" dirty="0" smtClean="0"/>
          </a:p>
          <a:p>
            <a:r>
              <a:rPr lang="en-US" baseline="0" noProof="0" dirty="0" smtClean="0"/>
              <a:t>There were no plans to replace Hercules. The car industry was in trouble. This included Ford, the owner of Volvo Cars at that time. There was also a history of failures of some large system development projects to replace other systems. So it was not a time to make a new system.</a:t>
            </a:r>
          </a:p>
          <a:p>
            <a:endParaRPr lang="en-US" baseline="0" noProof="0" dirty="0" smtClean="0"/>
          </a:p>
          <a:p>
            <a:r>
              <a:rPr lang="en-US" baseline="0" noProof="0" dirty="0" smtClean="0"/>
              <a:t>At the same time the technology in Hercules was declining. The upgrades of APL2 were few. The owner of </a:t>
            </a:r>
            <a:r>
              <a:rPr lang="en-US" baseline="0" noProof="0" dirty="0" err="1" smtClean="0"/>
              <a:t>Sharefile</a:t>
            </a:r>
            <a:r>
              <a:rPr lang="en-US" baseline="0" noProof="0" dirty="0" smtClean="0"/>
              <a:t> was a very small company with limited support. Some of the other components were totally without support.</a:t>
            </a:r>
          </a:p>
          <a:p>
            <a:endParaRPr lang="en-US" baseline="0" noProof="0" dirty="0" smtClean="0"/>
          </a:p>
          <a:p>
            <a:r>
              <a:rPr lang="en-US" baseline="0" noProof="0" dirty="0" smtClean="0"/>
              <a:t>Running cost were high in the mainframe. We had experience with another system that we could run an APL system much cheaper using a Windows server.</a:t>
            </a:r>
          </a:p>
          <a:p>
            <a:endParaRPr lang="en-US" baseline="0" noProof="0" dirty="0" smtClean="0"/>
          </a:p>
          <a:p>
            <a:r>
              <a:rPr lang="en-US" baseline="0" noProof="0" dirty="0" smtClean="0"/>
              <a:t>There was no possibility to develop a new Graphical User Interface, we were stuck with GDDM and 3270 screens.</a:t>
            </a:r>
          </a:p>
          <a:p>
            <a:endParaRPr lang="en-US" baseline="0" noProof="0" dirty="0" smtClean="0"/>
          </a:p>
          <a:p>
            <a:r>
              <a:rPr lang="en-US" baseline="0" noProof="0" dirty="0" smtClean="0"/>
              <a:t>Finally Volvo Cars IT wanted to harmonize the APL platform used in this system and some other important APL applications in order to better support them in the future.</a:t>
            </a:r>
            <a:endParaRPr lang="en-US" noProof="0" dirty="0"/>
          </a:p>
        </p:txBody>
      </p:sp>
      <p:sp>
        <p:nvSpPr>
          <p:cNvPr id="4" name="Platshållare för bildnummer 3"/>
          <p:cNvSpPr>
            <a:spLocks noGrp="1"/>
          </p:cNvSpPr>
          <p:nvPr>
            <p:ph type="sldNum" sz="quarter" idx="10"/>
          </p:nvPr>
        </p:nvSpPr>
        <p:spPr/>
        <p:txBody>
          <a:bodyPr/>
          <a:lstStyle/>
          <a:p>
            <a:fld id="{0DFCE168-F515-4479-B17F-9E56720826C3}" type="slidenum">
              <a:rPr lang="sv-SE" smtClean="0"/>
              <a:pPr/>
              <a:t>8</a:t>
            </a:fld>
            <a:endParaRPr lang="sv-SE"/>
          </a:p>
        </p:txBody>
      </p:sp>
    </p:spTree>
    <p:extLst>
      <p:ext uri="{BB962C8B-B14F-4D97-AF65-F5344CB8AC3E}">
        <p14:creationId xmlns:p14="http://schemas.microsoft.com/office/powerpoint/2010/main" xmlns="" val="7733197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US" b="1" noProof="0" dirty="0" smtClean="0"/>
              <a:t>Focus</a:t>
            </a:r>
          </a:p>
          <a:p>
            <a:endParaRPr lang="en-US" noProof="0" dirty="0" smtClean="0"/>
          </a:p>
          <a:p>
            <a:r>
              <a:rPr lang="en-US" noProof="0" dirty="0" smtClean="0"/>
              <a:t>In</a:t>
            </a:r>
            <a:r>
              <a:rPr lang="en-US" baseline="0" noProof="0" dirty="0" smtClean="0"/>
              <a:t> order to secure the platform the decision was to migrate the system rather than re-write it. </a:t>
            </a:r>
          </a:p>
          <a:p>
            <a:r>
              <a:rPr lang="en-US" baseline="0" noProof="0" dirty="0" smtClean="0"/>
              <a:t>It should also be done during a limited time. </a:t>
            </a:r>
          </a:p>
          <a:p>
            <a:r>
              <a:rPr lang="en-US" baseline="0" noProof="0" dirty="0" smtClean="0"/>
              <a:t>From that point we can move on to change more.</a:t>
            </a:r>
            <a:endParaRPr lang="en-US" noProof="0" dirty="0"/>
          </a:p>
        </p:txBody>
      </p:sp>
      <p:sp>
        <p:nvSpPr>
          <p:cNvPr id="4" name="Platshållare för bildnummer 3"/>
          <p:cNvSpPr>
            <a:spLocks noGrp="1"/>
          </p:cNvSpPr>
          <p:nvPr>
            <p:ph type="sldNum" sz="quarter" idx="10"/>
          </p:nvPr>
        </p:nvSpPr>
        <p:spPr/>
        <p:txBody>
          <a:bodyPr/>
          <a:lstStyle/>
          <a:p>
            <a:fld id="{0DFCE168-F515-4479-B17F-9E56720826C3}" type="slidenum">
              <a:rPr lang="sv-SE" smtClean="0"/>
              <a:pPr/>
              <a:t>9</a:t>
            </a:fld>
            <a:endParaRPr lang="sv-SE"/>
          </a:p>
        </p:txBody>
      </p:sp>
    </p:spTree>
    <p:extLst>
      <p:ext uri="{BB962C8B-B14F-4D97-AF65-F5344CB8AC3E}">
        <p14:creationId xmlns:p14="http://schemas.microsoft.com/office/powerpoint/2010/main" xmlns="" val="16581625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sv-SE"/>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sv-SE"/>
          </a:p>
        </p:txBody>
      </p:sp>
      <p:sp>
        <p:nvSpPr>
          <p:cNvPr id="4" name="Date Placeholder 3"/>
          <p:cNvSpPr>
            <a:spLocks noGrp="1"/>
          </p:cNvSpPr>
          <p:nvPr>
            <p:ph type="dt" sz="half" idx="10"/>
          </p:nvPr>
        </p:nvSpPr>
        <p:spPr/>
        <p:txBody>
          <a:bodyPr/>
          <a:lstStyle/>
          <a:p>
            <a:r>
              <a:rPr lang="sv-SE" smtClean="0"/>
              <a:t>10/17/2012</a:t>
            </a:r>
            <a:endParaRPr lang="sv-SE"/>
          </a:p>
        </p:txBody>
      </p:sp>
      <p:sp>
        <p:nvSpPr>
          <p:cNvPr id="5" name="Footer Placeholder 4"/>
          <p:cNvSpPr>
            <a:spLocks noGrp="1"/>
          </p:cNvSpPr>
          <p:nvPr>
            <p:ph type="ftr" sz="quarter" idx="11"/>
          </p:nvPr>
        </p:nvSpPr>
        <p:spPr/>
        <p:txBody>
          <a:bodyPr/>
          <a:lstStyle/>
          <a:p>
            <a:r>
              <a:rPr lang="sv-SE" smtClean="0"/>
              <a:t>Jonas Stensiö, Peter Simonsson, Lars Wentzel  Aplensia AB</a:t>
            </a:r>
            <a:endParaRPr lang="sv-SE"/>
          </a:p>
        </p:txBody>
      </p:sp>
      <p:sp>
        <p:nvSpPr>
          <p:cNvPr id="6" name="Slide Number Placeholder 5"/>
          <p:cNvSpPr>
            <a:spLocks noGrp="1"/>
          </p:cNvSpPr>
          <p:nvPr>
            <p:ph type="sldNum" sz="quarter" idx="12"/>
          </p:nvPr>
        </p:nvSpPr>
        <p:spPr/>
        <p:txBody>
          <a:bodyPr/>
          <a:lstStyle/>
          <a:p>
            <a:fld id="{5A320314-F25D-44A0-AB66-06B152D6C869}" type="slidenum">
              <a:rPr lang="sv-SE" smtClean="0"/>
              <a:pPr/>
              <a:t>‹#›</a:t>
            </a:fld>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10"/>
          </p:nvPr>
        </p:nvSpPr>
        <p:spPr/>
        <p:txBody>
          <a:bodyPr/>
          <a:lstStyle/>
          <a:p>
            <a:r>
              <a:rPr lang="sv-SE" smtClean="0"/>
              <a:t>10/17/2012</a:t>
            </a:r>
            <a:endParaRPr lang="sv-SE"/>
          </a:p>
        </p:txBody>
      </p:sp>
      <p:sp>
        <p:nvSpPr>
          <p:cNvPr id="5" name="Footer Placeholder 4"/>
          <p:cNvSpPr>
            <a:spLocks noGrp="1"/>
          </p:cNvSpPr>
          <p:nvPr>
            <p:ph type="ftr" sz="quarter" idx="11"/>
          </p:nvPr>
        </p:nvSpPr>
        <p:spPr/>
        <p:txBody>
          <a:bodyPr/>
          <a:lstStyle/>
          <a:p>
            <a:r>
              <a:rPr lang="sv-SE" smtClean="0"/>
              <a:t>Jonas Stensiö, Peter Simonsson, Lars Wentzel  Aplensia AB</a:t>
            </a:r>
            <a:endParaRPr lang="sv-SE"/>
          </a:p>
        </p:txBody>
      </p:sp>
      <p:sp>
        <p:nvSpPr>
          <p:cNvPr id="6" name="Slide Number Placeholder 5"/>
          <p:cNvSpPr>
            <a:spLocks noGrp="1"/>
          </p:cNvSpPr>
          <p:nvPr>
            <p:ph type="sldNum" sz="quarter" idx="12"/>
          </p:nvPr>
        </p:nvSpPr>
        <p:spPr/>
        <p:txBody>
          <a:bodyPr/>
          <a:lstStyle/>
          <a:p>
            <a:fld id="{5A320314-F25D-44A0-AB66-06B152D6C869}" type="slidenum">
              <a:rPr lang="sv-SE" smtClean="0"/>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sv-S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10"/>
          </p:nvPr>
        </p:nvSpPr>
        <p:spPr/>
        <p:txBody>
          <a:bodyPr/>
          <a:lstStyle/>
          <a:p>
            <a:r>
              <a:rPr lang="sv-SE" smtClean="0"/>
              <a:t>10/17/2012</a:t>
            </a:r>
            <a:endParaRPr lang="sv-SE"/>
          </a:p>
        </p:txBody>
      </p:sp>
      <p:sp>
        <p:nvSpPr>
          <p:cNvPr id="5" name="Footer Placeholder 4"/>
          <p:cNvSpPr>
            <a:spLocks noGrp="1"/>
          </p:cNvSpPr>
          <p:nvPr>
            <p:ph type="ftr" sz="quarter" idx="11"/>
          </p:nvPr>
        </p:nvSpPr>
        <p:spPr/>
        <p:txBody>
          <a:bodyPr/>
          <a:lstStyle/>
          <a:p>
            <a:r>
              <a:rPr lang="sv-SE" smtClean="0"/>
              <a:t>Jonas Stensiö, Peter Simonsson, Lars Wentzel  Aplensia AB</a:t>
            </a:r>
            <a:endParaRPr lang="sv-SE"/>
          </a:p>
        </p:txBody>
      </p:sp>
      <p:sp>
        <p:nvSpPr>
          <p:cNvPr id="6" name="Slide Number Placeholder 5"/>
          <p:cNvSpPr>
            <a:spLocks noGrp="1"/>
          </p:cNvSpPr>
          <p:nvPr>
            <p:ph type="sldNum" sz="quarter" idx="12"/>
          </p:nvPr>
        </p:nvSpPr>
        <p:spPr/>
        <p:txBody>
          <a:bodyPr/>
          <a:lstStyle/>
          <a:p>
            <a:fld id="{5A320314-F25D-44A0-AB66-06B152D6C869}" type="slidenum">
              <a:rPr lang="sv-SE" smtClean="0"/>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10"/>
          </p:nvPr>
        </p:nvSpPr>
        <p:spPr/>
        <p:txBody>
          <a:bodyPr/>
          <a:lstStyle/>
          <a:p>
            <a:r>
              <a:rPr lang="sv-SE" smtClean="0"/>
              <a:t>10/17/2012</a:t>
            </a:r>
            <a:endParaRPr lang="sv-SE"/>
          </a:p>
        </p:txBody>
      </p:sp>
      <p:sp>
        <p:nvSpPr>
          <p:cNvPr id="5" name="Footer Placeholder 4"/>
          <p:cNvSpPr>
            <a:spLocks noGrp="1"/>
          </p:cNvSpPr>
          <p:nvPr>
            <p:ph type="ftr" sz="quarter" idx="11"/>
          </p:nvPr>
        </p:nvSpPr>
        <p:spPr/>
        <p:txBody>
          <a:bodyPr/>
          <a:lstStyle/>
          <a:p>
            <a:r>
              <a:rPr lang="sv-SE" smtClean="0"/>
              <a:t>Jonas Stensiö, Peter Simonsson, Lars Wentzel  Aplensia AB</a:t>
            </a:r>
            <a:endParaRPr lang="sv-SE"/>
          </a:p>
        </p:txBody>
      </p:sp>
      <p:sp>
        <p:nvSpPr>
          <p:cNvPr id="6" name="Slide Number Placeholder 5"/>
          <p:cNvSpPr>
            <a:spLocks noGrp="1"/>
          </p:cNvSpPr>
          <p:nvPr>
            <p:ph type="sldNum" sz="quarter" idx="12"/>
          </p:nvPr>
        </p:nvSpPr>
        <p:spPr/>
        <p:txBody>
          <a:bodyPr/>
          <a:lstStyle/>
          <a:p>
            <a:fld id="{5A320314-F25D-44A0-AB66-06B152D6C869}" type="slidenum">
              <a:rPr lang="sv-SE" smtClean="0"/>
              <a:pPr/>
              <a:t>‹#›</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sv-S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sv-SE" smtClean="0"/>
              <a:t>10/17/2012</a:t>
            </a:r>
            <a:endParaRPr lang="sv-SE"/>
          </a:p>
        </p:txBody>
      </p:sp>
      <p:sp>
        <p:nvSpPr>
          <p:cNvPr id="5" name="Footer Placeholder 4"/>
          <p:cNvSpPr>
            <a:spLocks noGrp="1"/>
          </p:cNvSpPr>
          <p:nvPr>
            <p:ph type="ftr" sz="quarter" idx="11"/>
          </p:nvPr>
        </p:nvSpPr>
        <p:spPr/>
        <p:txBody>
          <a:bodyPr/>
          <a:lstStyle/>
          <a:p>
            <a:r>
              <a:rPr lang="sv-SE" smtClean="0"/>
              <a:t>Jonas Stensiö, Peter Simonsson, Lars Wentzel  Aplensia AB</a:t>
            </a:r>
            <a:endParaRPr lang="sv-SE"/>
          </a:p>
        </p:txBody>
      </p:sp>
      <p:sp>
        <p:nvSpPr>
          <p:cNvPr id="6" name="Slide Number Placeholder 5"/>
          <p:cNvSpPr>
            <a:spLocks noGrp="1"/>
          </p:cNvSpPr>
          <p:nvPr>
            <p:ph type="sldNum" sz="quarter" idx="12"/>
          </p:nvPr>
        </p:nvSpPr>
        <p:spPr/>
        <p:txBody>
          <a:bodyPr/>
          <a:lstStyle/>
          <a:p>
            <a:fld id="{5A320314-F25D-44A0-AB66-06B152D6C869}" type="slidenum">
              <a:rPr lang="sv-SE" smtClean="0"/>
              <a:pPr/>
              <a:t>‹#›</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5" name="Date Placeholder 4"/>
          <p:cNvSpPr>
            <a:spLocks noGrp="1"/>
          </p:cNvSpPr>
          <p:nvPr>
            <p:ph type="dt" sz="half" idx="10"/>
          </p:nvPr>
        </p:nvSpPr>
        <p:spPr/>
        <p:txBody>
          <a:bodyPr/>
          <a:lstStyle/>
          <a:p>
            <a:r>
              <a:rPr lang="sv-SE" smtClean="0"/>
              <a:t>10/17/2012</a:t>
            </a:r>
            <a:endParaRPr lang="sv-SE"/>
          </a:p>
        </p:txBody>
      </p:sp>
      <p:sp>
        <p:nvSpPr>
          <p:cNvPr id="6" name="Footer Placeholder 5"/>
          <p:cNvSpPr>
            <a:spLocks noGrp="1"/>
          </p:cNvSpPr>
          <p:nvPr>
            <p:ph type="ftr" sz="quarter" idx="11"/>
          </p:nvPr>
        </p:nvSpPr>
        <p:spPr/>
        <p:txBody>
          <a:bodyPr/>
          <a:lstStyle/>
          <a:p>
            <a:r>
              <a:rPr lang="sv-SE" smtClean="0"/>
              <a:t>Jonas Stensiö, Peter Simonsson, Lars Wentzel  Aplensia AB</a:t>
            </a:r>
            <a:endParaRPr lang="sv-SE"/>
          </a:p>
        </p:txBody>
      </p:sp>
      <p:sp>
        <p:nvSpPr>
          <p:cNvPr id="7" name="Slide Number Placeholder 6"/>
          <p:cNvSpPr>
            <a:spLocks noGrp="1"/>
          </p:cNvSpPr>
          <p:nvPr>
            <p:ph type="sldNum" sz="quarter" idx="12"/>
          </p:nvPr>
        </p:nvSpPr>
        <p:spPr/>
        <p:txBody>
          <a:bodyPr/>
          <a:lstStyle/>
          <a:p>
            <a:fld id="{5A320314-F25D-44A0-AB66-06B152D6C869}" type="slidenum">
              <a:rPr lang="sv-SE" smtClean="0"/>
              <a:pPr/>
              <a:t>‹#›</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sv-S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7" name="Date Placeholder 6"/>
          <p:cNvSpPr>
            <a:spLocks noGrp="1"/>
          </p:cNvSpPr>
          <p:nvPr>
            <p:ph type="dt" sz="half" idx="10"/>
          </p:nvPr>
        </p:nvSpPr>
        <p:spPr/>
        <p:txBody>
          <a:bodyPr/>
          <a:lstStyle/>
          <a:p>
            <a:r>
              <a:rPr lang="sv-SE" smtClean="0"/>
              <a:t>10/17/2012</a:t>
            </a:r>
            <a:endParaRPr lang="sv-SE"/>
          </a:p>
        </p:txBody>
      </p:sp>
      <p:sp>
        <p:nvSpPr>
          <p:cNvPr id="8" name="Footer Placeholder 7"/>
          <p:cNvSpPr>
            <a:spLocks noGrp="1"/>
          </p:cNvSpPr>
          <p:nvPr>
            <p:ph type="ftr" sz="quarter" idx="11"/>
          </p:nvPr>
        </p:nvSpPr>
        <p:spPr/>
        <p:txBody>
          <a:bodyPr/>
          <a:lstStyle/>
          <a:p>
            <a:r>
              <a:rPr lang="sv-SE" smtClean="0"/>
              <a:t>Jonas Stensiö, Peter Simonsson, Lars Wentzel  Aplensia AB</a:t>
            </a:r>
            <a:endParaRPr lang="sv-SE"/>
          </a:p>
        </p:txBody>
      </p:sp>
      <p:sp>
        <p:nvSpPr>
          <p:cNvPr id="9" name="Slide Number Placeholder 8"/>
          <p:cNvSpPr>
            <a:spLocks noGrp="1"/>
          </p:cNvSpPr>
          <p:nvPr>
            <p:ph type="sldNum" sz="quarter" idx="12"/>
          </p:nvPr>
        </p:nvSpPr>
        <p:spPr/>
        <p:txBody>
          <a:bodyPr/>
          <a:lstStyle/>
          <a:p>
            <a:fld id="{5A320314-F25D-44A0-AB66-06B152D6C869}" type="slidenum">
              <a:rPr lang="sv-SE" smtClean="0"/>
              <a:pPr/>
              <a:t>‹#›</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sv-SE"/>
          </a:p>
        </p:txBody>
      </p:sp>
      <p:sp>
        <p:nvSpPr>
          <p:cNvPr id="3" name="Date Placeholder 2"/>
          <p:cNvSpPr>
            <a:spLocks noGrp="1"/>
          </p:cNvSpPr>
          <p:nvPr>
            <p:ph type="dt" sz="half" idx="10"/>
          </p:nvPr>
        </p:nvSpPr>
        <p:spPr/>
        <p:txBody>
          <a:bodyPr/>
          <a:lstStyle/>
          <a:p>
            <a:r>
              <a:rPr lang="sv-SE" smtClean="0"/>
              <a:t>10/17/2012</a:t>
            </a:r>
            <a:endParaRPr lang="sv-SE"/>
          </a:p>
        </p:txBody>
      </p:sp>
      <p:sp>
        <p:nvSpPr>
          <p:cNvPr id="4" name="Footer Placeholder 3"/>
          <p:cNvSpPr>
            <a:spLocks noGrp="1"/>
          </p:cNvSpPr>
          <p:nvPr>
            <p:ph type="ftr" sz="quarter" idx="11"/>
          </p:nvPr>
        </p:nvSpPr>
        <p:spPr/>
        <p:txBody>
          <a:bodyPr/>
          <a:lstStyle/>
          <a:p>
            <a:r>
              <a:rPr lang="sv-SE" smtClean="0"/>
              <a:t>Jonas Stensiö, Peter Simonsson, Lars Wentzel  Aplensia AB</a:t>
            </a:r>
            <a:endParaRPr lang="sv-SE"/>
          </a:p>
        </p:txBody>
      </p:sp>
      <p:sp>
        <p:nvSpPr>
          <p:cNvPr id="5" name="Slide Number Placeholder 4"/>
          <p:cNvSpPr>
            <a:spLocks noGrp="1"/>
          </p:cNvSpPr>
          <p:nvPr>
            <p:ph type="sldNum" sz="quarter" idx="12"/>
          </p:nvPr>
        </p:nvSpPr>
        <p:spPr/>
        <p:txBody>
          <a:bodyPr/>
          <a:lstStyle/>
          <a:p>
            <a:fld id="{5A320314-F25D-44A0-AB66-06B152D6C869}" type="slidenum">
              <a:rPr lang="sv-SE" smtClean="0"/>
              <a:pPr/>
              <a:t>‹#›</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sv-SE" smtClean="0"/>
              <a:t>10/17/2012</a:t>
            </a:r>
            <a:endParaRPr lang="sv-SE"/>
          </a:p>
        </p:txBody>
      </p:sp>
      <p:sp>
        <p:nvSpPr>
          <p:cNvPr id="3" name="Footer Placeholder 2"/>
          <p:cNvSpPr>
            <a:spLocks noGrp="1"/>
          </p:cNvSpPr>
          <p:nvPr>
            <p:ph type="ftr" sz="quarter" idx="11"/>
          </p:nvPr>
        </p:nvSpPr>
        <p:spPr/>
        <p:txBody>
          <a:bodyPr/>
          <a:lstStyle/>
          <a:p>
            <a:r>
              <a:rPr lang="sv-SE" smtClean="0"/>
              <a:t>Jonas Stensiö, Peter Simonsson, Lars Wentzel  Aplensia AB</a:t>
            </a:r>
            <a:endParaRPr lang="sv-SE"/>
          </a:p>
        </p:txBody>
      </p:sp>
      <p:sp>
        <p:nvSpPr>
          <p:cNvPr id="4" name="Slide Number Placeholder 3"/>
          <p:cNvSpPr>
            <a:spLocks noGrp="1"/>
          </p:cNvSpPr>
          <p:nvPr>
            <p:ph type="sldNum" sz="quarter" idx="12"/>
          </p:nvPr>
        </p:nvSpPr>
        <p:spPr/>
        <p:txBody>
          <a:bodyPr/>
          <a:lstStyle/>
          <a:p>
            <a:fld id="{5A320314-F25D-44A0-AB66-06B152D6C869}" type="slidenum">
              <a:rPr lang="sv-SE" smtClean="0"/>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sv-S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sv-SE" smtClean="0"/>
              <a:t>10/17/2012</a:t>
            </a:r>
            <a:endParaRPr lang="sv-SE"/>
          </a:p>
        </p:txBody>
      </p:sp>
      <p:sp>
        <p:nvSpPr>
          <p:cNvPr id="6" name="Footer Placeholder 5"/>
          <p:cNvSpPr>
            <a:spLocks noGrp="1"/>
          </p:cNvSpPr>
          <p:nvPr>
            <p:ph type="ftr" sz="quarter" idx="11"/>
          </p:nvPr>
        </p:nvSpPr>
        <p:spPr/>
        <p:txBody>
          <a:bodyPr/>
          <a:lstStyle/>
          <a:p>
            <a:r>
              <a:rPr lang="sv-SE" smtClean="0"/>
              <a:t>Jonas Stensiö, Peter Simonsson, Lars Wentzel  Aplensia AB</a:t>
            </a:r>
            <a:endParaRPr lang="sv-SE"/>
          </a:p>
        </p:txBody>
      </p:sp>
      <p:sp>
        <p:nvSpPr>
          <p:cNvPr id="7" name="Slide Number Placeholder 6"/>
          <p:cNvSpPr>
            <a:spLocks noGrp="1"/>
          </p:cNvSpPr>
          <p:nvPr>
            <p:ph type="sldNum" sz="quarter" idx="12"/>
          </p:nvPr>
        </p:nvSpPr>
        <p:spPr/>
        <p:txBody>
          <a:bodyPr/>
          <a:lstStyle/>
          <a:p>
            <a:fld id="{5A320314-F25D-44A0-AB66-06B152D6C869}" type="slidenum">
              <a:rPr lang="sv-SE" smtClean="0"/>
              <a:pPr/>
              <a:t>‹#›</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sv-S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sv-SE" smtClean="0"/>
              <a:t>10/17/2012</a:t>
            </a:r>
            <a:endParaRPr lang="sv-SE"/>
          </a:p>
        </p:txBody>
      </p:sp>
      <p:sp>
        <p:nvSpPr>
          <p:cNvPr id="6" name="Footer Placeholder 5"/>
          <p:cNvSpPr>
            <a:spLocks noGrp="1"/>
          </p:cNvSpPr>
          <p:nvPr>
            <p:ph type="ftr" sz="quarter" idx="11"/>
          </p:nvPr>
        </p:nvSpPr>
        <p:spPr/>
        <p:txBody>
          <a:bodyPr/>
          <a:lstStyle/>
          <a:p>
            <a:r>
              <a:rPr lang="sv-SE" smtClean="0"/>
              <a:t>Jonas Stensiö, Peter Simonsson, Lars Wentzel  Aplensia AB</a:t>
            </a:r>
            <a:endParaRPr lang="sv-SE"/>
          </a:p>
        </p:txBody>
      </p:sp>
      <p:sp>
        <p:nvSpPr>
          <p:cNvPr id="7" name="Slide Number Placeholder 6"/>
          <p:cNvSpPr>
            <a:spLocks noGrp="1"/>
          </p:cNvSpPr>
          <p:nvPr>
            <p:ph type="sldNum" sz="quarter" idx="12"/>
          </p:nvPr>
        </p:nvSpPr>
        <p:spPr/>
        <p:txBody>
          <a:bodyPr/>
          <a:lstStyle/>
          <a:p>
            <a:fld id="{5A320314-F25D-44A0-AB66-06B152D6C869}" type="slidenum">
              <a:rPr lang="sv-SE" smtClean="0"/>
              <a:pPr/>
              <a:t>‹#›</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sv-SE"/>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sv-SE"/>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sv-SE" smtClean="0"/>
              <a:t>10/17/2012</a:t>
            </a:r>
            <a:endParaRPr lang="sv-S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sv-SE" smtClean="0"/>
              <a:t>Jonas Stensiö, Peter Simonsson, Lars Wentzel  Aplensia AB</a:t>
            </a:r>
            <a:endParaRPr lang="sv-S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320314-F25D-44A0-AB66-06B152D6C869}" type="slidenum">
              <a:rPr lang="sv-SE" smtClean="0"/>
              <a:pPr/>
              <a:t>‹#›</a:t>
            </a:fld>
            <a:endParaRPr lang="sv-SE"/>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Migrating APL2 Mainframe to Dyalog APL</a:t>
            </a:r>
            <a:endParaRPr lang="sv-SE" dirty="0"/>
          </a:p>
        </p:txBody>
      </p:sp>
      <p:sp>
        <p:nvSpPr>
          <p:cNvPr id="3" name="Subtitle 2"/>
          <p:cNvSpPr>
            <a:spLocks noGrp="1"/>
          </p:cNvSpPr>
          <p:nvPr>
            <p:ph type="subTitle" idx="1"/>
          </p:nvPr>
        </p:nvSpPr>
        <p:spPr>
          <a:xfrm>
            <a:off x="611560" y="3886200"/>
            <a:ext cx="7776864" cy="1752600"/>
          </a:xfrm>
        </p:spPr>
        <p:txBody>
          <a:bodyPr/>
          <a:lstStyle/>
          <a:p>
            <a:r>
              <a:rPr lang="en-US" dirty="0" smtClean="0"/>
              <a:t>Jonas Stensiö, Peter Simonsson, Lars Wentzel</a:t>
            </a:r>
          </a:p>
          <a:p>
            <a:r>
              <a:rPr lang="en-US" dirty="0" smtClean="0"/>
              <a:t>Aplensia AB</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Old User Interface</a:t>
            </a:r>
            <a:endParaRPr lang="sv-SE" dirty="0"/>
          </a:p>
        </p:txBody>
      </p:sp>
      <p:sp>
        <p:nvSpPr>
          <p:cNvPr id="3" name="Content Placeholder 2"/>
          <p:cNvSpPr>
            <a:spLocks noGrp="1"/>
          </p:cNvSpPr>
          <p:nvPr>
            <p:ph idx="1"/>
          </p:nvPr>
        </p:nvSpPr>
        <p:spPr/>
        <p:txBody>
          <a:bodyPr/>
          <a:lstStyle/>
          <a:p>
            <a:pPr marL="0" indent="0">
              <a:buNone/>
            </a:pPr>
            <a:endParaRPr lang="sv-SE" dirty="0" smtClean="0"/>
          </a:p>
          <a:p>
            <a:pPr marL="0" indent="0">
              <a:buNone/>
            </a:pPr>
            <a:endParaRPr lang="sv-SE" dirty="0"/>
          </a:p>
        </p:txBody>
      </p:sp>
      <p:sp>
        <p:nvSpPr>
          <p:cNvPr id="4" name="Date Placeholder 3"/>
          <p:cNvSpPr>
            <a:spLocks noGrp="1"/>
          </p:cNvSpPr>
          <p:nvPr>
            <p:ph type="dt" sz="half" idx="10"/>
          </p:nvPr>
        </p:nvSpPr>
        <p:spPr/>
        <p:txBody>
          <a:bodyPr/>
          <a:lstStyle/>
          <a:p>
            <a:r>
              <a:rPr lang="sv-SE" smtClean="0"/>
              <a:t>10/17/2012</a:t>
            </a:r>
            <a:endParaRPr lang="sv-SE"/>
          </a:p>
        </p:txBody>
      </p:sp>
      <p:sp>
        <p:nvSpPr>
          <p:cNvPr id="5" name="Footer Placeholder 4"/>
          <p:cNvSpPr>
            <a:spLocks noGrp="1"/>
          </p:cNvSpPr>
          <p:nvPr>
            <p:ph type="ftr" sz="quarter" idx="11"/>
          </p:nvPr>
        </p:nvSpPr>
        <p:spPr/>
        <p:txBody>
          <a:bodyPr/>
          <a:lstStyle/>
          <a:p>
            <a:r>
              <a:rPr lang="sv-SE" smtClean="0"/>
              <a:t>Jonas Stensiö, Peter Simonsson, Lars Wentzel  Aplensia AB</a:t>
            </a:r>
            <a:endParaRPr lang="sv-SE"/>
          </a:p>
        </p:txBody>
      </p:sp>
      <p:sp>
        <p:nvSpPr>
          <p:cNvPr id="6" name="Slide Number Placeholder 5"/>
          <p:cNvSpPr>
            <a:spLocks noGrp="1"/>
          </p:cNvSpPr>
          <p:nvPr>
            <p:ph type="sldNum" sz="quarter" idx="12"/>
          </p:nvPr>
        </p:nvSpPr>
        <p:spPr/>
        <p:txBody>
          <a:bodyPr/>
          <a:lstStyle/>
          <a:p>
            <a:fld id="{5A320314-F25D-44A0-AB66-06B152D6C869}" type="slidenum">
              <a:rPr lang="sv-SE" smtClean="0"/>
              <a:pPr/>
              <a:t>10</a:t>
            </a:fld>
            <a:endParaRPr lang="sv-SE"/>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380258" y="1196752"/>
            <a:ext cx="6400800" cy="525065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New User Interface</a:t>
            </a:r>
            <a:endParaRPr lang="sv-SE" dirty="0"/>
          </a:p>
        </p:txBody>
      </p:sp>
      <p:sp>
        <p:nvSpPr>
          <p:cNvPr id="3" name="Content Placeholder 2"/>
          <p:cNvSpPr>
            <a:spLocks noGrp="1"/>
          </p:cNvSpPr>
          <p:nvPr>
            <p:ph idx="1"/>
          </p:nvPr>
        </p:nvSpPr>
        <p:spPr/>
        <p:txBody>
          <a:bodyPr/>
          <a:lstStyle/>
          <a:p>
            <a:pPr marL="0" indent="0">
              <a:buNone/>
            </a:pPr>
            <a:endParaRPr lang="sv-SE" dirty="0" smtClean="0"/>
          </a:p>
          <a:p>
            <a:pPr marL="0" indent="0">
              <a:buNone/>
            </a:pPr>
            <a:endParaRPr lang="sv-SE" dirty="0"/>
          </a:p>
        </p:txBody>
      </p:sp>
      <p:sp>
        <p:nvSpPr>
          <p:cNvPr id="4" name="Date Placeholder 3"/>
          <p:cNvSpPr>
            <a:spLocks noGrp="1"/>
          </p:cNvSpPr>
          <p:nvPr>
            <p:ph type="dt" sz="half" idx="10"/>
          </p:nvPr>
        </p:nvSpPr>
        <p:spPr/>
        <p:txBody>
          <a:bodyPr/>
          <a:lstStyle/>
          <a:p>
            <a:r>
              <a:rPr lang="sv-SE" smtClean="0"/>
              <a:t>10/17/2012</a:t>
            </a:r>
            <a:endParaRPr lang="sv-SE"/>
          </a:p>
        </p:txBody>
      </p:sp>
      <p:sp>
        <p:nvSpPr>
          <p:cNvPr id="5" name="Footer Placeholder 4"/>
          <p:cNvSpPr>
            <a:spLocks noGrp="1"/>
          </p:cNvSpPr>
          <p:nvPr>
            <p:ph type="ftr" sz="quarter" idx="11"/>
          </p:nvPr>
        </p:nvSpPr>
        <p:spPr/>
        <p:txBody>
          <a:bodyPr/>
          <a:lstStyle/>
          <a:p>
            <a:r>
              <a:rPr lang="sv-SE" smtClean="0"/>
              <a:t>Jonas Stensiö, Peter Simonsson, Lars Wentzel  Aplensia AB</a:t>
            </a:r>
            <a:endParaRPr lang="sv-SE"/>
          </a:p>
        </p:txBody>
      </p:sp>
      <p:sp>
        <p:nvSpPr>
          <p:cNvPr id="6" name="Slide Number Placeholder 5"/>
          <p:cNvSpPr>
            <a:spLocks noGrp="1"/>
          </p:cNvSpPr>
          <p:nvPr>
            <p:ph type="sldNum" sz="quarter" idx="12"/>
          </p:nvPr>
        </p:nvSpPr>
        <p:spPr/>
        <p:txBody>
          <a:bodyPr/>
          <a:lstStyle/>
          <a:p>
            <a:fld id="{5A320314-F25D-44A0-AB66-06B152D6C869}" type="slidenum">
              <a:rPr lang="sv-SE" smtClean="0"/>
              <a:pPr/>
              <a:t>11</a:t>
            </a:fld>
            <a:endParaRPr lang="sv-SE"/>
          </a:p>
        </p:txBody>
      </p:sp>
      <p:pic>
        <p:nvPicPr>
          <p:cNvPr id="2050"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1457324" y="1415281"/>
            <a:ext cx="6343650" cy="48220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We Did</a:t>
            </a:r>
            <a:endParaRPr lang="en-US" dirty="0"/>
          </a:p>
        </p:txBody>
      </p:sp>
      <p:sp>
        <p:nvSpPr>
          <p:cNvPr id="3" name="Content Placeholder 2"/>
          <p:cNvSpPr>
            <a:spLocks noGrp="1"/>
          </p:cNvSpPr>
          <p:nvPr>
            <p:ph idx="1"/>
          </p:nvPr>
        </p:nvSpPr>
        <p:spPr/>
        <p:txBody>
          <a:bodyPr>
            <a:normAutofit lnSpcReduction="10000"/>
          </a:bodyPr>
          <a:lstStyle/>
          <a:p>
            <a:r>
              <a:rPr lang="en-US" dirty="0" err="1" smtClean="0"/>
              <a:t>Dyalog</a:t>
            </a:r>
            <a:r>
              <a:rPr lang="en-US" dirty="0" smtClean="0"/>
              <a:t> APL Windows</a:t>
            </a:r>
          </a:p>
          <a:p>
            <a:r>
              <a:rPr lang="en-US" dirty="0" smtClean="0"/>
              <a:t>Code migration – syntax differences exist</a:t>
            </a:r>
          </a:p>
          <a:p>
            <a:r>
              <a:rPr lang="en-US" dirty="0" smtClean="0"/>
              <a:t>New naming conventions using name-spaces</a:t>
            </a:r>
          </a:p>
          <a:p>
            <a:r>
              <a:rPr lang="en-US" dirty="0" smtClean="0"/>
              <a:t>3270 screen emulation</a:t>
            </a:r>
          </a:p>
          <a:p>
            <a:r>
              <a:rPr lang="en-US" dirty="0" err="1" smtClean="0"/>
              <a:t>Dyalog</a:t>
            </a:r>
            <a:r>
              <a:rPr lang="en-US" dirty="0" smtClean="0"/>
              <a:t> File Server</a:t>
            </a:r>
          </a:p>
          <a:p>
            <a:r>
              <a:rPr lang="en-US" dirty="0" smtClean="0"/>
              <a:t>Authentication</a:t>
            </a:r>
          </a:p>
          <a:p>
            <a:r>
              <a:rPr lang="en-US" dirty="0" smtClean="0"/>
              <a:t>Integrations using </a:t>
            </a:r>
            <a:r>
              <a:rPr lang="en-US" dirty="0" err="1" smtClean="0"/>
              <a:t>WebSphere</a:t>
            </a:r>
            <a:r>
              <a:rPr lang="en-US" dirty="0" smtClean="0"/>
              <a:t> MQ</a:t>
            </a:r>
          </a:p>
          <a:p>
            <a:r>
              <a:rPr lang="en-US" dirty="0" smtClean="0"/>
              <a:t>Batch process handling</a:t>
            </a:r>
          </a:p>
          <a:p>
            <a:endParaRPr lang="en-US" dirty="0"/>
          </a:p>
        </p:txBody>
      </p:sp>
      <p:sp>
        <p:nvSpPr>
          <p:cNvPr id="11" name="Slide Number Placeholder 10"/>
          <p:cNvSpPr>
            <a:spLocks noGrp="1"/>
          </p:cNvSpPr>
          <p:nvPr>
            <p:ph type="sldNum" sz="quarter" idx="12"/>
          </p:nvPr>
        </p:nvSpPr>
        <p:spPr/>
        <p:txBody>
          <a:bodyPr/>
          <a:lstStyle/>
          <a:p>
            <a:fld id="{5A320314-F25D-44A0-AB66-06B152D6C869}" type="slidenum">
              <a:rPr lang="en-US" smtClean="0"/>
              <a:pPr/>
              <a:t>12</a:t>
            </a:fld>
            <a:endParaRPr lang="en-US"/>
          </a:p>
        </p:txBody>
      </p:sp>
      <p:sp>
        <p:nvSpPr>
          <p:cNvPr id="4" name="Platshållare för datum 3"/>
          <p:cNvSpPr>
            <a:spLocks noGrp="1"/>
          </p:cNvSpPr>
          <p:nvPr>
            <p:ph type="dt" sz="half" idx="10"/>
          </p:nvPr>
        </p:nvSpPr>
        <p:spPr/>
        <p:txBody>
          <a:bodyPr/>
          <a:lstStyle/>
          <a:p>
            <a:r>
              <a:rPr lang="en-US" smtClean="0"/>
              <a:t>10/17/2012</a:t>
            </a:r>
            <a:endParaRPr lang="en-US"/>
          </a:p>
        </p:txBody>
      </p:sp>
      <p:sp>
        <p:nvSpPr>
          <p:cNvPr id="5" name="Platshållare för sidfot 4"/>
          <p:cNvSpPr>
            <a:spLocks noGrp="1"/>
          </p:cNvSpPr>
          <p:nvPr>
            <p:ph type="ftr" sz="quarter" idx="11"/>
          </p:nvPr>
        </p:nvSpPr>
        <p:spPr>
          <a:xfrm>
            <a:off x="3124200" y="6356350"/>
            <a:ext cx="3320008" cy="501650"/>
          </a:xfrm>
        </p:spPr>
        <p:txBody>
          <a:bodyPr/>
          <a:lstStyle/>
          <a:p>
            <a:r>
              <a:rPr lang="en-US" smtClean="0"/>
              <a:t>Jonas Stensiö, Peter Simonsson, Lars Wentzel  Aplensia AB</a:t>
            </a:r>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sv-SE" dirty="0" smtClean="0"/>
              <a:t>Before Migration</a:t>
            </a:r>
            <a:endParaRPr lang="sv-SE" dirty="0"/>
          </a:p>
        </p:txBody>
      </p:sp>
      <p:sp>
        <p:nvSpPr>
          <p:cNvPr id="3" name="Content Placeholder 2"/>
          <p:cNvSpPr>
            <a:spLocks noGrp="1"/>
          </p:cNvSpPr>
          <p:nvPr>
            <p:ph idx="1"/>
          </p:nvPr>
        </p:nvSpPr>
        <p:spPr/>
        <p:txBody>
          <a:bodyPr/>
          <a:lstStyle/>
          <a:p>
            <a:pPr>
              <a:buNone/>
            </a:pPr>
            <a:endParaRPr lang="sv-SE" dirty="0" smtClean="0"/>
          </a:p>
          <a:p>
            <a:pPr>
              <a:buNone/>
            </a:pPr>
            <a:endParaRPr lang="sv-SE" dirty="0"/>
          </a:p>
        </p:txBody>
      </p:sp>
      <p:sp>
        <p:nvSpPr>
          <p:cNvPr id="33" name="Freeform 18"/>
          <p:cNvSpPr>
            <a:spLocks/>
          </p:cNvSpPr>
          <p:nvPr/>
        </p:nvSpPr>
        <p:spPr bwMode="auto">
          <a:xfrm>
            <a:off x="2339678" y="2493665"/>
            <a:ext cx="792162" cy="719137"/>
          </a:xfrm>
          <a:custGeom>
            <a:avLst/>
            <a:gdLst/>
            <a:ahLst/>
            <a:cxnLst>
              <a:cxn ang="0">
                <a:pos x="0" y="590"/>
              </a:cxn>
              <a:cxn ang="0">
                <a:pos x="234" y="590"/>
              </a:cxn>
              <a:cxn ang="0">
                <a:pos x="234" y="0"/>
              </a:cxn>
              <a:cxn ang="0">
                <a:pos x="499" y="0"/>
              </a:cxn>
            </a:cxnLst>
            <a:rect l="0" t="0" r="r" b="b"/>
            <a:pathLst>
              <a:path w="499" h="590">
                <a:moveTo>
                  <a:pt x="0" y="590"/>
                </a:moveTo>
                <a:lnTo>
                  <a:pt x="234" y="590"/>
                </a:lnTo>
                <a:lnTo>
                  <a:pt x="234" y="0"/>
                </a:lnTo>
                <a:lnTo>
                  <a:pt x="499" y="0"/>
                </a:lnTo>
              </a:path>
            </a:pathLst>
          </a:custGeom>
          <a:noFill/>
          <a:ln w="9525">
            <a:solidFill>
              <a:schemeClr val="tx1"/>
            </a:solidFill>
            <a:round/>
            <a:headEnd type="triangle" w="med" len="med"/>
            <a:tailEnd type="triangle" w="med" len="med"/>
          </a:ln>
          <a:effectLst/>
        </p:spPr>
        <p:txBody>
          <a:bodyPr/>
          <a:lstStyle/>
          <a:p>
            <a:endParaRPr lang="sv-SE"/>
          </a:p>
        </p:txBody>
      </p:sp>
      <p:sp>
        <p:nvSpPr>
          <p:cNvPr id="34" name="Freeform 19"/>
          <p:cNvSpPr>
            <a:spLocks/>
          </p:cNvSpPr>
          <p:nvPr/>
        </p:nvSpPr>
        <p:spPr bwMode="auto">
          <a:xfrm>
            <a:off x="2339678" y="4654252"/>
            <a:ext cx="792162" cy="358775"/>
          </a:xfrm>
          <a:custGeom>
            <a:avLst/>
            <a:gdLst/>
            <a:ahLst/>
            <a:cxnLst>
              <a:cxn ang="0">
                <a:pos x="0" y="0"/>
              </a:cxn>
              <a:cxn ang="0">
                <a:pos x="225" y="0"/>
              </a:cxn>
              <a:cxn ang="0">
                <a:pos x="225" y="226"/>
              </a:cxn>
              <a:cxn ang="0">
                <a:pos x="499" y="226"/>
              </a:cxn>
            </a:cxnLst>
            <a:rect l="0" t="0" r="r" b="b"/>
            <a:pathLst>
              <a:path w="499" h="226">
                <a:moveTo>
                  <a:pt x="0" y="0"/>
                </a:moveTo>
                <a:lnTo>
                  <a:pt x="225" y="0"/>
                </a:lnTo>
                <a:lnTo>
                  <a:pt x="225" y="226"/>
                </a:lnTo>
                <a:lnTo>
                  <a:pt x="499" y="226"/>
                </a:lnTo>
              </a:path>
            </a:pathLst>
          </a:custGeom>
          <a:noFill/>
          <a:ln w="9525">
            <a:solidFill>
              <a:schemeClr val="tx1"/>
            </a:solidFill>
            <a:round/>
            <a:headEnd type="triangle" w="med" len="med"/>
            <a:tailEnd type="triangle" w="med" len="med"/>
          </a:ln>
          <a:effectLst/>
        </p:spPr>
        <p:txBody>
          <a:bodyPr/>
          <a:lstStyle/>
          <a:p>
            <a:endParaRPr lang="sv-SE"/>
          </a:p>
        </p:txBody>
      </p:sp>
      <p:sp>
        <p:nvSpPr>
          <p:cNvPr id="35" name="Rectangle 21"/>
          <p:cNvSpPr>
            <a:spLocks noChangeArrowheads="1"/>
          </p:cNvSpPr>
          <p:nvPr/>
        </p:nvSpPr>
        <p:spPr bwMode="auto">
          <a:xfrm>
            <a:off x="323553" y="2277765"/>
            <a:ext cx="2160587" cy="2879725"/>
          </a:xfrm>
          <a:prstGeom prst="rect">
            <a:avLst/>
          </a:prstGeom>
          <a:solidFill>
            <a:schemeClr val="accent1">
              <a:alpha val="0"/>
            </a:schemeClr>
          </a:solidFill>
          <a:ln w="9525">
            <a:solidFill>
              <a:schemeClr val="tx1"/>
            </a:solidFill>
            <a:miter lim="800000"/>
            <a:headEnd/>
            <a:tailEnd/>
          </a:ln>
          <a:effectLst/>
        </p:spPr>
        <p:txBody>
          <a:bodyPr wrap="none" anchor="ctr"/>
          <a:lstStyle/>
          <a:p>
            <a:pPr algn="ctr"/>
            <a:endParaRPr lang="sv-SE"/>
          </a:p>
        </p:txBody>
      </p:sp>
      <p:sp>
        <p:nvSpPr>
          <p:cNvPr id="36" name="Rectangle 13"/>
          <p:cNvSpPr>
            <a:spLocks noChangeArrowheads="1"/>
          </p:cNvSpPr>
          <p:nvPr/>
        </p:nvSpPr>
        <p:spPr bwMode="auto">
          <a:xfrm>
            <a:off x="468015" y="2781002"/>
            <a:ext cx="1871663" cy="129698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anchor="ctr"/>
          <a:lstStyle/>
          <a:p>
            <a:pPr algn="ctr"/>
            <a:r>
              <a:rPr lang="sv-SE" dirty="0"/>
              <a:t>Global Client</a:t>
            </a:r>
          </a:p>
          <a:p>
            <a:pPr algn="ctr"/>
            <a:r>
              <a:rPr lang="sv-SE" sz="1200" dirty="0"/>
              <a:t>PC Communication</a:t>
            </a:r>
          </a:p>
          <a:p>
            <a:pPr algn="ctr"/>
            <a:r>
              <a:rPr lang="en-US" sz="1200" dirty="0"/>
              <a:t>3270</a:t>
            </a:r>
          </a:p>
        </p:txBody>
      </p:sp>
      <p:sp>
        <p:nvSpPr>
          <p:cNvPr id="37" name="Rectangle 14"/>
          <p:cNvSpPr>
            <a:spLocks noChangeArrowheads="1"/>
          </p:cNvSpPr>
          <p:nvPr/>
        </p:nvSpPr>
        <p:spPr bwMode="auto">
          <a:xfrm>
            <a:off x="468015" y="4293890"/>
            <a:ext cx="1871663" cy="72072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anchor="ctr"/>
          <a:lstStyle/>
          <a:p>
            <a:pPr algn="ctr"/>
            <a:r>
              <a:rPr lang="sv-SE" dirty="0"/>
              <a:t>Excel </a:t>
            </a:r>
            <a:r>
              <a:rPr lang="sv-SE" dirty="0" smtClean="0"/>
              <a:t>add-in</a:t>
            </a:r>
            <a:endParaRPr lang="sv-SE" dirty="0"/>
          </a:p>
        </p:txBody>
      </p:sp>
      <p:sp>
        <p:nvSpPr>
          <p:cNvPr id="38" name="Text Box 29"/>
          <p:cNvSpPr txBox="1">
            <a:spLocks noChangeArrowheads="1"/>
          </p:cNvSpPr>
          <p:nvPr/>
        </p:nvSpPr>
        <p:spPr bwMode="auto">
          <a:xfrm>
            <a:off x="323553" y="2349202"/>
            <a:ext cx="1111250" cy="366713"/>
          </a:xfrm>
          <a:prstGeom prst="rect">
            <a:avLst/>
          </a:prstGeom>
          <a:noFill/>
          <a:ln w="9525">
            <a:noFill/>
            <a:miter lim="800000"/>
            <a:headEnd/>
            <a:tailEnd/>
          </a:ln>
          <a:effectLst/>
        </p:spPr>
        <p:txBody>
          <a:bodyPr wrap="none">
            <a:spAutoFit/>
          </a:bodyPr>
          <a:lstStyle/>
          <a:p>
            <a:r>
              <a:rPr lang="sv-SE"/>
              <a:t> User PC</a:t>
            </a:r>
            <a:endParaRPr lang="en-US"/>
          </a:p>
        </p:txBody>
      </p:sp>
      <p:sp>
        <p:nvSpPr>
          <p:cNvPr id="39" name="Rectangle 31"/>
          <p:cNvSpPr>
            <a:spLocks noChangeArrowheads="1"/>
          </p:cNvSpPr>
          <p:nvPr/>
        </p:nvSpPr>
        <p:spPr bwMode="auto">
          <a:xfrm>
            <a:off x="2987824" y="1484784"/>
            <a:ext cx="4320480" cy="3960813"/>
          </a:xfrm>
          <a:prstGeom prst="rect">
            <a:avLst/>
          </a:prstGeom>
          <a:solidFill>
            <a:schemeClr val="accent1">
              <a:alpha val="0"/>
            </a:schemeClr>
          </a:solidFill>
          <a:ln w="9525">
            <a:solidFill>
              <a:schemeClr val="tx1"/>
            </a:solidFill>
            <a:miter lim="800000"/>
            <a:headEnd/>
            <a:tailEnd/>
          </a:ln>
          <a:effectLst/>
        </p:spPr>
        <p:txBody>
          <a:bodyPr wrap="none" anchor="ctr"/>
          <a:lstStyle/>
          <a:p>
            <a:pPr algn="ctr"/>
            <a:endParaRPr lang="sv-SE"/>
          </a:p>
        </p:txBody>
      </p:sp>
      <p:sp>
        <p:nvSpPr>
          <p:cNvPr id="40" name="Rectangle 8"/>
          <p:cNvSpPr>
            <a:spLocks noChangeArrowheads="1"/>
          </p:cNvSpPr>
          <p:nvPr/>
        </p:nvSpPr>
        <p:spPr bwMode="auto">
          <a:xfrm>
            <a:off x="3131840" y="3501727"/>
            <a:ext cx="2376488" cy="7191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anchor="ctr"/>
          <a:lstStyle/>
          <a:p>
            <a:pPr algn="ctr"/>
            <a:r>
              <a:rPr lang="sv-SE" dirty="0"/>
              <a:t>       </a:t>
            </a:r>
            <a:r>
              <a:rPr lang="sv-SE" dirty="0" smtClean="0"/>
              <a:t>  Sharefile server</a:t>
            </a:r>
            <a:endParaRPr lang="sv-SE" dirty="0"/>
          </a:p>
          <a:p>
            <a:pPr algn="ctr"/>
            <a:r>
              <a:rPr lang="sv-SE" sz="1200" dirty="0"/>
              <a:t>             Stores code and data.</a:t>
            </a:r>
            <a:endParaRPr lang="en-US" sz="1200" dirty="0"/>
          </a:p>
        </p:txBody>
      </p:sp>
      <p:sp>
        <p:nvSpPr>
          <p:cNvPr id="41" name="Rectangle 10"/>
          <p:cNvSpPr>
            <a:spLocks noChangeArrowheads="1"/>
          </p:cNvSpPr>
          <p:nvPr/>
        </p:nvSpPr>
        <p:spPr bwMode="auto">
          <a:xfrm>
            <a:off x="3131840" y="1988840"/>
            <a:ext cx="2376488" cy="10810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anchor="ctr"/>
          <a:lstStyle/>
          <a:p>
            <a:pPr algn="ctr"/>
            <a:r>
              <a:rPr lang="sv-SE" dirty="0"/>
              <a:t>User Session</a:t>
            </a:r>
          </a:p>
          <a:p>
            <a:pPr algn="ctr"/>
            <a:r>
              <a:rPr lang="sv-SE" sz="1200" dirty="0"/>
              <a:t>Performs all interactive operations</a:t>
            </a:r>
          </a:p>
          <a:p>
            <a:pPr algn="ctr"/>
            <a:r>
              <a:rPr lang="sv-SE" sz="1200" dirty="0"/>
              <a:t> </a:t>
            </a:r>
            <a:endParaRPr lang="sv-SE" dirty="0"/>
          </a:p>
        </p:txBody>
      </p:sp>
      <p:sp>
        <p:nvSpPr>
          <p:cNvPr id="42" name="Rectangle 20"/>
          <p:cNvSpPr>
            <a:spLocks noChangeArrowheads="1"/>
          </p:cNvSpPr>
          <p:nvPr/>
        </p:nvSpPr>
        <p:spPr bwMode="auto">
          <a:xfrm>
            <a:off x="3131840" y="4654252"/>
            <a:ext cx="2376488" cy="64928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anchor="ctr"/>
          <a:lstStyle/>
          <a:p>
            <a:pPr algn="ctr"/>
            <a:r>
              <a:rPr lang="sv-SE"/>
              <a:t>Excel server</a:t>
            </a:r>
            <a:endParaRPr lang="en-US"/>
          </a:p>
        </p:txBody>
      </p:sp>
      <p:sp>
        <p:nvSpPr>
          <p:cNvPr id="43" name="Line 24"/>
          <p:cNvSpPr>
            <a:spLocks noChangeShapeType="1"/>
          </p:cNvSpPr>
          <p:nvPr/>
        </p:nvSpPr>
        <p:spPr bwMode="auto">
          <a:xfrm flipV="1">
            <a:off x="4284365" y="3069927"/>
            <a:ext cx="0" cy="431800"/>
          </a:xfrm>
          <a:prstGeom prst="line">
            <a:avLst/>
          </a:prstGeom>
          <a:noFill/>
          <a:ln w="9525">
            <a:solidFill>
              <a:schemeClr val="tx1"/>
            </a:solidFill>
            <a:round/>
            <a:headEnd type="triangle" w="med" len="med"/>
            <a:tailEnd type="triangle" w="med" len="med"/>
          </a:ln>
          <a:effectLst/>
        </p:spPr>
        <p:txBody>
          <a:bodyPr/>
          <a:lstStyle/>
          <a:p>
            <a:endParaRPr lang="sv-SE"/>
          </a:p>
        </p:txBody>
      </p:sp>
      <p:sp>
        <p:nvSpPr>
          <p:cNvPr id="44" name="Line 25"/>
          <p:cNvSpPr>
            <a:spLocks noChangeShapeType="1"/>
          </p:cNvSpPr>
          <p:nvPr/>
        </p:nvSpPr>
        <p:spPr bwMode="auto">
          <a:xfrm flipV="1">
            <a:off x="4284365" y="4220865"/>
            <a:ext cx="0" cy="431800"/>
          </a:xfrm>
          <a:prstGeom prst="line">
            <a:avLst/>
          </a:prstGeom>
          <a:noFill/>
          <a:ln w="9525">
            <a:solidFill>
              <a:schemeClr val="tx1"/>
            </a:solidFill>
            <a:round/>
            <a:headEnd type="triangle" w="med" len="med"/>
            <a:tailEnd type="triangle" w="med" len="med"/>
          </a:ln>
          <a:effectLst/>
        </p:spPr>
        <p:txBody>
          <a:bodyPr/>
          <a:lstStyle/>
          <a:p>
            <a:endParaRPr lang="sv-SE"/>
          </a:p>
        </p:txBody>
      </p:sp>
      <p:sp>
        <p:nvSpPr>
          <p:cNvPr id="47" name="Text Box 32"/>
          <p:cNvSpPr txBox="1">
            <a:spLocks noChangeArrowheads="1"/>
          </p:cNvSpPr>
          <p:nvPr/>
        </p:nvSpPr>
        <p:spPr bwMode="auto">
          <a:xfrm>
            <a:off x="2987378" y="1557040"/>
            <a:ext cx="1486112" cy="369332"/>
          </a:xfrm>
          <a:prstGeom prst="rect">
            <a:avLst/>
          </a:prstGeom>
          <a:noFill/>
          <a:ln w="9525">
            <a:noFill/>
            <a:miter lim="800000"/>
            <a:headEnd/>
            <a:tailEnd/>
          </a:ln>
          <a:effectLst/>
        </p:spPr>
        <p:txBody>
          <a:bodyPr wrap="none">
            <a:spAutoFit/>
          </a:bodyPr>
          <a:lstStyle/>
          <a:p>
            <a:r>
              <a:rPr lang="sv-SE" dirty="0"/>
              <a:t> </a:t>
            </a:r>
            <a:r>
              <a:rPr lang="sv-SE" dirty="0" smtClean="0"/>
              <a:t>VM </a:t>
            </a:r>
            <a:r>
              <a:rPr lang="sv-SE" dirty="0"/>
              <a:t>Hercules </a:t>
            </a:r>
            <a:endParaRPr lang="en-US" dirty="0"/>
          </a:p>
        </p:txBody>
      </p:sp>
      <p:sp>
        <p:nvSpPr>
          <p:cNvPr id="48" name="Rectangle 35"/>
          <p:cNvSpPr>
            <a:spLocks noChangeArrowheads="1"/>
          </p:cNvSpPr>
          <p:nvPr/>
        </p:nvSpPr>
        <p:spPr bwMode="auto">
          <a:xfrm>
            <a:off x="6229053" y="5662315"/>
            <a:ext cx="1152525" cy="1008062"/>
          </a:xfrm>
          <a:prstGeom prst="rect">
            <a:avLst/>
          </a:prstGeom>
          <a:noFill/>
          <a:ln w="9525">
            <a:solidFill>
              <a:schemeClr val="tx1"/>
            </a:solidFill>
            <a:miter lim="800000"/>
            <a:headEnd/>
            <a:tailEnd/>
          </a:ln>
          <a:effectLst/>
        </p:spPr>
        <p:txBody>
          <a:bodyPr wrap="none" anchor="ctr"/>
          <a:lstStyle/>
          <a:p>
            <a:pPr algn="ctr"/>
            <a:r>
              <a:rPr lang="sv-SE"/>
              <a:t>MVS</a:t>
            </a:r>
          </a:p>
          <a:p>
            <a:pPr algn="ctr"/>
            <a:r>
              <a:rPr lang="sv-SE" sz="1200"/>
              <a:t>VCOM</a:t>
            </a:r>
          </a:p>
          <a:p>
            <a:pPr algn="ctr"/>
            <a:r>
              <a:rPr lang="sv-SE" sz="1200"/>
              <a:t>SNA</a:t>
            </a:r>
          </a:p>
          <a:p>
            <a:pPr algn="ctr"/>
            <a:r>
              <a:rPr lang="sv-SE" sz="1200"/>
              <a:t>External</a:t>
            </a:r>
          </a:p>
          <a:p>
            <a:pPr algn="ctr"/>
            <a:r>
              <a:rPr lang="sv-SE" sz="1200"/>
              <a:t>communication</a:t>
            </a:r>
          </a:p>
        </p:txBody>
      </p:sp>
      <p:sp>
        <p:nvSpPr>
          <p:cNvPr id="49" name="Line 43"/>
          <p:cNvSpPr>
            <a:spLocks noChangeShapeType="1"/>
          </p:cNvSpPr>
          <p:nvPr/>
        </p:nvSpPr>
        <p:spPr bwMode="auto">
          <a:xfrm flipH="1" flipV="1">
            <a:off x="6803728" y="2996902"/>
            <a:ext cx="0" cy="2665413"/>
          </a:xfrm>
          <a:prstGeom prst="line">
            <a:avLst/>
          </a:prstGeom>
          <a:noFill/>
          <a:ln w="9525">
            <a:solidFill>
              <a:schemeClr val="tx1"/>
            </a:solidFill>
            <a:round/>
            <a:headEnd type="triangle" w="med" len="med"/>
            <a:tailEnd type="triangle" w="med" len="med"/>
          </a:ln>
          <a:effectLst/>
        </p:spPr>
        <p:txBody>
          <a:bodyPr/>
          <a:lstStyle/>
          <a:p>
            <a:endParaRPr lang="sv-SE"/>
          </a:p>
        </p:txBody>
      </p:sp>
      <p:sp>
        <p:nvSpPr>
          <p:cNvPr id="51" name="Freeform 98"/>
          <p:cNvSpPr>
            <a:spLocks/>
          </p:cNvSpPr>
          <p:nvPr/>
        </p:nvSpPr>
        <p:spPr bwMode="auto">
          <a:xfrm>
            <a:off x="5508328" y="909340"/>
            <a:ext cx="2663825" cy="1223962"/>
          </a:xfrm>
          <a:custGeom>
            <a:avLst/>
            <a:gdLst/>
            <a:ahLst/>
            <a:cxnLst>
              <a:cxn ang="0">
                <a:pos x="0" y="816"/>
              </a:cxn>
              <a:cxn ang="0">
                <a:pos x="132" y="816"/>
              </a:cxn>
              <a:cxn ang="0">
                <a:pos x="131" y="1"/>
              </a:cxn>
              <a:cxn ang="0">
                <a:pos x="1678" y="0"/>
              </a:cxn>
            </a:cxnLst>
            <a:rect l="0" t="0" r="r" b="b"/>
            <a:pathLst>
              <a:path w="1678" h="816">
                <a:moveTo>
                  <a:pt x="0" y="816"/>
                </a:moveTo>
                <a:lnTo>
                  <a:pt x="132" y="816"/>
                </a:lnTo>
                <a:lnTo>
                  <a:pt x="131" y="1"/>
                </a:lnTo>
                <a:lnTo>
                  <a:pt x="1678" y="0"/>
                </a:lnTo>
              </a:path>
            </a:pathLst>
          </a:custGeom>
          <a:noFill/>
          <a:ln w="9525">
            <a:solidFill>
              <a:schemeClr val="tx1"/>
            </a:solidFill>
            <a:round/>
            <a:headEnd type="triangle" w="med" len="med"/>
            <a:tailEnd type="triangle" w="med" len="med"/>
          </a:ln>
          <a:effectLst/>
        </p:spPr>
        <p:txBody>
          <a:bodyPr/>
          <a:lstStyle/>
          <a:p>
            <a:endParaRPr lang="sv-SE"/>
          </a:p>
        </p:txBody>
      </p:sp>
      <p:sp>
        <p:nvSpPr>
          <p:cNvPr id="53" name="Freeform 109"/>
          <p:cNvSpPr>
            <a:spLocks/>
          </p:cNvSpPr>
          <p:nvPr/>
        </p:nvSpPr>
        <p:spPr bwMode="auto">
          <a:xfrm>
            <a:off x="5508328" y="2854027"/>
            <a:ext cx="720725" cy="3311525"/>
          </a:xfrm>
          <a:custGeom>
            <a:avLst/>
            <a:gdLst/>
            <a:ahLst/>
            <a:cxnLst>
              <a:cxn ang="0">
                <a:pos x="0" y="0"/>
              </a:cxn>
              <a:cxn ang="0">
                <a:pos x="131" y="0"/>
              </a:cxn>
              <a:cxn ang="0">
                <a:pos x="131" y="861"/>
              </a:cxn>
              <a:cxn ang="0">
                <a:pos x="454" y="861"/>
              </a:cxn>
            </a:cxnLst>
            <a:rect l="0" t="0" r="r" b="b"/>
            <a:pathLst>
              <a:path w="454" h="861">
                <a:moveTo>
                  <a:pt x="0" y="0"/>
                </a:moveTo>
                <a:lnTo>
                  <a:pt x="131" y="0"/>
                </a:lnTo>
                <a:lnTo>
                  <a:pt x="131" y="861"/>
                </a:lnTo>
                <a:lnTo>
                  <a:pt x="454" y="861"/>
                </a:lnTo>
              </a:path>
            </a:pathLst>
          </a:custGeom>
          <a:noFill/>
          <a:ln w="9525">
            <a:solidFill>
              <a:schemeClr val="tx1"/>
            </a:solidFill>
            <a:round/>
            <a:headEnd type="none" w="med" len="med"/>
            <a:tailEnd type="triangle" w="med" len="med"/>
          </a:ln>
          <a:effectLst/>
        </p:spPr>
        <p:txBody>
          <a:bodyPr/>
          <a:lstStyle/>
          <a:p>
            <a:endParaRPr lang="sv-SE"/>
          </a:p>
        </p:txBody>
      </p:sp>
      <p:grpSp>
        <p:nvGrpSpPr>
          <p:cNvPr id="54" name="Group 110"/>
          <p:cNvGrpSpPr>
            <a:grpSpLocks/>
          </p:cNvGrpSpPr>
          <p:nvPr/>
        </p:nvGrpSpPr>
        <p:grpSpPr bwMode="auto">
          <a:xfrm>
            <a:off x="3203278" y="3646190"/>
            <a:ext cx="506412" cy="430212"/>
            <a:chOff x="4286" y="3113"/>
            <a:chExt cx="318" cy="317"/>
          </a:xfrm>
        </p:grpSpPr>
        <p:sp>
          <p:nvSpPr>
            <p:cNvPr id="55" name="Rectangle 111"/>
            <p:cNvSpPr>
              <a:spLocks noChangeArrowheads="1"/>
            </p:cNvSpPr>
            <p:nvPr/>
          </p:nvSpPr>
          <p:spPr bwMode="auto">
            <a:xfrm>
              <a:off x="4286" y="3159"/>
              <a:ext cx="318" cy="226"/>
            </a:xfrm>
            <a:prstGeom prst="rect">
              <a:avLst/>
            </a:prstGeom>
            <a:solidFill>
              <a:srgbClr val="CCFFFF"/>
            </a:solidFill>
            <a:ln w="9525">
              <a:solidFill>
                <a:srgbClr val="000000"/>
              </a:solidFill>
              <a:miter lim="800000"/>
              <a:headEnd/>
              <a:tailEnd/>
            </a:ln>
          </p:spPr>
          <p:txBody>
            <a:bodyPr anchor="ctr"/>
            <a:lstStyle/>
            <a:p>
              <a:endParaRPr lang="sv-SE"/>
            </a:p>
          </p:txBody>
        </p:sp>
        <p:sp>
          <p:nvSpPr>
            <p:cNvPr id="56" name="Oval 112"/>
            <p:cNvSpPr>
              <a:spLocks noChangeArrowheads="1"/>
            </p:cNvSpPr>
            <p:nvPr/>
          </p:nvSpPr>
          <p:spPr bwMode="auto">
            <a:xfrm>
              <a:off x="4286" y="3113"/>
              <a:ext cx="318" cy="90"/>
            </a:xfrm>
            <a:prstGeom prst="ellipse">
              <a:avLst/>
            </a:prstGeom>
            <a:solidFill>
              <a:srgbClr val="CCFFFF"/>
            </a:solidFill>
            <a:ln w="9525">
              <a:solidFill>
                <a:srgbClr val="000000"/>
              </a:solidFill>
              <a:round/>
              <a:headEnd/>
              <a:tailEnd/>
            </a:ln>
          </p:spPr>
          <p:txBody>
            <a:bodyPr anchor="ctr"/>
            <a:lstStyle/>
            <a:p>
              <a:endParaRPr lang="sv-SE"/>
            </a:p>
          </p:txBody>
        </p:sp>
        <p:sp>
          <p:nvSpPr>
            <p:cNvPr id="57" name="Oval 113"/>
            <p:cNvSpPr>
              <a:spLocks noChangeArrowheads="1"/>
            </p:cNvSpPr>
            <p:nvPr/>
          </p:nvSpPr>
          <p:spPr bwMode="auto">
            <a:xfrm>
              <a:off x="4286" y="3340"/>
              <a:ext cx="318" cy="90"/>
            </a:xfrm>
            <a:prstGeom prst="ellipse">
              <a:avLst/>
            </a:prstGeom>
            <a:solidFill>
              <a:srgbClr val="CCFFFF"/>
            </a:solidFill>
            <a:ln w="9525">
              <a:solidFill>
                <a:srgbClr val="000000"/>
              </a:solidFill>
              <a:round/>
              <a:headEnd/>
              <a:tailEnd/>
            </a:ln>
          </p:spPr>
          <p:txBody>
            <a:bodyPr anchor="ctr"/>
            <a:lstStyle/>
            <a:p>
              <a:endParaRPr lang="sv-SE"/>
            </a:p>
          </p:txBody>
        </p:sp>
      </p:grpSp>
      <p:sp>
        <p:nvSpPr>
          <p:cNvPr id="58" name="Freeform 122"/>
          <p:cNvSpPr>
            <a:spLocks/>
          </p:cNvSpPr>
          <p:nvPr/>
        </p:nvSpPr>
        <p:spPr bwMode="auto">
          <a:xfrm flipV="1">
            <a:off x="7379990" y="3789064"/>
            <a:ext cx="792559" cy="2376487"/>
          </a:xfrm>
          <a:custGeom>
            <a:avLst/>
            <a:gdLst/>
            <a:ahLst/>
            <a:cxnLst>
              <a:cxn ang="0">
                <a:pos x="0" y="0"/>
              </a:cxn>
              <a:cxn ang="0">
                <a:pos x="131" y="0"/>
              </a:cxn>
              <a:cxn ang="0">
                <a:pos x="131" y="861"/>
              </a:cxn>
              <a:cxn ang="0">
                <a:pos x="454" y="861"/>
              </a:cxn>
            </a:cxnLst>
            <a:rect l="0" t="0" r="r" b="b"/>
            <a:pathLst>
              <a:path w="454" h="861">
                <a:moveTo>
                  <a:pt x="0" y="0"/>
                </a:moveTo>
                <a:lnTo>
                  <a:pt x="131" y="0"/>
                </a:lnTo>
                <a:lnTo>
                  <a:pt x="131" y="861"/>
                </a:lnTo>
                <a:lnTo>
                  <a:pt x="454" y="861"/>
                </a:lnTo>
              </a:path>
            </a:pathLst>
          </a:custGeom>
          <a:noFill/>
          <a:ln w="9525">
            <a:solidFill>
              <a:schemeClr val="tx1"/>
            </a:solidFill>
            <a:round/>
            <a:headEnd type="none" w="med" len="med"/>
            <a:tailEnd type="triangle" w="med" len="med"/>
          </a:ln>
          <a:effectLst/>
        </p:spPr>
        <p:txBody>
          <a:bodyPr/>
          <a:lstStyle/>
          <a:p>
            <a:endParaRPr lang="sv-SE"/>
          </a:p>
        </p:txBody>
      </p:sp>
      <p:sp>
        <p:nvSpPr>
          <p:cNvPr id="60" name="Rectangle 26"/>
          <p:cNvSpPr>
            <a:spLocks noChangeArrowheads="1"/>
          </p:cNvSpPr>
          <p:nvPr/>
        </p:nvSpPr>
        <p:spPr bwMode="auto">
          <a:xfrm>
            <a:off x="8172549" y="1700808"/>
            <a:ext cx="576064" cy="439308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vert="vert270" wrap="none" anchor="ctr"/>
          <a:lstStyle/>
          <a:p>
            <a:pPr algn="ctr"/>
            <a:r>
              <a:rPr lang="sv-SE" dirty="0" smtClean="0"/>
              <a:t>Other systems</a:t>
            </a:r>
            <a:endParaRPr lang="sv-SE" dirty="0"/>
          </a:p>
        </p:txBody>
      </p:sp>
      <p:sp>
        <p:nvSpPr>
          <p:cNvPr id="61" name="Freeform 128"/>
          <p:cNvSpPr>
            <a:spLocks/>
          </p:cNvSpPr>
          <p:nvPr/>
        </p:nvSpPr>
        <p:spPr bwMode="auto">
          <a:xfrm>
            <a:off x="5508898" y="1052636"/>
            <a:ext cx="2663825" cy="3959225"/>
          </a:xfrm>
          <a:custGeom>
            <a:avLst/>
            <a:gdLst/>
            <a:ahLst/>
            <a:cxnLst>
              <a:cxn ang="0">
                <a:pos x="0" y="2724"/>
              </a:cxn>
              <a:cxn ang="0">
                <a:pos x="275" y="2724"/>
              </a:cxn>
              <a:cxn ang="0">
                <a:pos x="277" y="0"/>
              </a:cxn>
              <a:cxn ang="0">
                <a:pos x="1810" y="0"/>
              </a:cxn>
            </a:cxnLst>
            <a:rect l="0" t="0" r="r" b="b"/>
            <a:pathLst>
              <a:path w="1810" h="2724">
                <a:moveTo>
                  <a:pt x="0" y="2724"/>
                </a:moveTo>
                <a:lnTo>
                  <a:pt x="275" y="2724"/>
                </a:lnTo>
                <a:lnTo>
                  <a:pt x="277" y="0"/>
                </a:lnTo>
                <a:lnTo>
                  <a:pt x="1810" y="0"/>
                </a:lnTo>
              </a:path>
            </a:pathLst>
          </a:custGeom>
          <a:noFill/>
          <a:ln w="9525">
            <a:solidFill>
              <a:schemeClr val="tx1"/>
            </a:solidFill>
            <a:round/>
            <a:headEnd type="triangle" w="med" len="med"/>
            <a:tailEnd type="triangle" w="med" len="med"/>
          </a:ln>
          <a:effectLst/>
        </p:spPr>
        <p:txBody>
          <a:bodyPr/>
          <a:lstStyle/>
          <a:p>
            <a:endParaRPr lang="sv-SE"/>
          </a:p>
        </p:txBody>
      </p:sp>
      <p:sp>
        <p:nvSpPr>
          <p:cNvPr id="62" name="Freeform 99"/>
          <p:cNvSpPr>
            <a:spLocks/>
          </p:cNvSpPr>
          <p:nvPr/>
        </p:nvSpPr>
        <p:spPr bwMode="auto">
          <a:xfrm>
            <a:off x="6448698" y="1195511"/>
            <a:ext cx="1724025" cy="1008063"/>
          </a:xfrm>
          <a:custGeom>
            <a:avLst/>
            <a:gdLst/>
            <a:ahLst/>
            <a:cxnLst>
              <a:cxn ang="0">
                <a:pos x="0" y="635"/>
              </a:cxn>
              <a:cxn ang="0">
                <a:pos x="0" y="0"/>
              </a:cxn>
              <a:cxn ang="0">
                <a:pos x="1086" y="0"/>
              </a:cxn>
            </a:cxnLst>
            <a:rect l="0" t="0" r="r" b="b"/>
            <a:pathLst>
              <a:path w="1086" h="635">
                <a:moveTo>
                  <a:pt x="0" y="635"/>
                </a:moveTo>
                <a:lnTo>
                  <a:pt x="0" y="0"/>
                </a:lnTo>
                <a:lnTo>
                  <a:pt x="1086" y="0"/>
                </a:lnTo>
              </a:path>
            </a:pathLst>
          </a:custGeom>
          <a:noFill/>
          <a:ln w="9525">
            <a:solidFill>
              <a:schemeClr val="tx1"/>
            </a:solidFill>
            <a:round/>
            <a:headEnd type="triangle" w="med" len="med"/>
            <a:tailEnd type="triangle" w="med" len="med"/>
          </a:ln>
          <a:effectLst/>
        </p:spPr>
        <p:txBody>
          <a:bodyPr/>
          <a:lstStyle/>
          <a:p>
            <a:endParaRPr lang="sv-SE"/>
          </a:p>
        </p:txBody>
      </p:sp>
      <p:sp>
        <p:nvSpPr>
          <p:cNvPr id="63" name="Rectangle 26"/>
          <p:cNvSpPr>
            <a:spLocks noChangeArrowheads="1"/>
          </p:cNvSpPr>
          <p:nvPr/>
        </p:nvSpPr>
        <p:spPr bwMode="auto">
          <a:xfrm>
            <a:off x="6156176" y="2204864"/>
            <a:ext cx="1009650" cy="79216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anchor="ctr"/>
          <a:lstStyle/>
          <a:p>
            <a:pPr algn="ctr"/>
            <a:r>
              <a:rPr lang="sv-SE" dirty="0" smtClean="0"/>
              <a:t>Batch</a:t>
            </a:r>
          </a:p>
          <a:p>
            <a:pPr algn="ctr"/>
            <a:r>
              <a:rPr lang="sv-SE" dirty="0" smtClean="0"/>
              <a:t>sessions</a:t>
            </a:r>
            <a:endParaRPr lang="sv-SE" dirty="0"/>
          </a:p>
        </p:txBody>
      </p:sp>
      <p:sp>
        <p:nvSpPr>
          <p:cNvPr id="64" name="Line 27"/>
          <p:cNvSpPr>
            <a:spLocks noChangeShapeType="1"/>
          </p:cNvSpPr>
          <p:nvPr/>
        </p:nvSpPr>
        <p:spPr bwMode="auto">
          <a:xfrm flipH="1" flipV="1">
            <a:off x="5508898" y="2563936"/>
            <a:ext cx="647278" cy="968"/>
          </a:xfrm>
          <a:prstGeom prst="line">
            <a:avLst/>
          </a:prstGeom>
          <a:noFill/>
          <a:ln w="9525">
            <a:solidFill>
              <a:schemeClr val="tx1"/>
            </a:solidFill>
            <a:round/>
            <a:headEnd type="triangle" w="med" len="med"/>
            <a:tailEnd/>
          </a:ln>
          <a:effectLst/>
        </p:spPr>
        <p:txBody>
          <a:bodyPr/>
          <a:lstStyle/>
          <a:p>
            <a:endParaRPr lang="sv-SE"/>
          </a:p>
        </p:txBody>
      </p:sp>
      <p:sp>
        <p:nvSpPr>
          <p:cNvPr id="65" name="Freeform 94"/>
          <p:cNvSpPr>
            <a:spLocks/>
          </p:cNvSpPr>
          <p:nvPr/>
        </p:nvSpPr>
        <p:spPr bwMode="auto">
          <a:xfrm>
            <a:off x="5508898" y="2997324"/>
            <a:ext cx="1079500" cy="862012"/>
          </a:xfrm>
          <a:custGeom>
            <a:avLst/>
            <a:gdLst/>
            <a:ahLst/>
            <a:cxnLst>
              <a:cxn ang="0">
                <a:pos x="0" y="543"/>
              </a:cxn>
              <a:cxn ang="0">
                <a:pos x="362" y="543"/>
              </a:cxn>
              <a:cxn ang="0">
                <a:pos x="362" y="0"/>
              </a:cxn>
            </a:cxnLst>
            <a:rect l="0" t="0" r="r" b="b"/>
            <a:pathLst>
              <a:path w="362" h="543">
                <a:moveTo>
                  <a:pt x="0" y="543"/>
                </a:moveTo>
                <a:lnTo>
                  <a:pt x="362" y="543"/>
                </a:lnTo>
                <a:lnTo>
                  <a:pt x="362" y="0"/>
                </a:lnTo>
              </a:path>
            </a:pathLst>
          </a:custGeom>
          <a:noFill/>
          <a:ln w="9525">
            <a:solidFill>
              <a:schemeClr val="tx1"/>
            </a:solidFill>
            <a:round/>
            <a:headEnd type="triangle" w="med" len="med"/>
            <a:tailEnd type="triangle" w="med" len="med"/>
          </a:ln>
          <a:effectLst/>
        </p:spPr>
        <p:txBody>
          <a:bodyPr/>
          <a:lstStyle/>
          <a:p>
            <a:endParaRPr lang="sv-SE"/>
          </a:p>
        </p:txBody>
      </p:sp>
      <p:sp>
        <p:nvSpPr>
          <p:cNvPr id="66" name="Rectangle 26"/>
          <p:cNvSpPr>
            <a:spLocks noChangeArrowheads="1"/>
          </p:cNvSpPr>
          <p:nvPr/>
        </p:nvSpPr>
        <p:spPr bwMode="auto">
          <a:xfrm>
            <a:off x="8172400" y="620688"/>
            <a:ext cx="576064" cy="864096"/>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vert="vert270" wrap="none" anchor="ctr"/>
          <a:lstStyle/>
          <a:p>
            <a:pPr algn="ctr"/>
            <a:r>
              <a:rPr lang="sv-SE" dirty="0" smtClean="0"/>
              <a:t>CPAM</a:t>
            </a:r>
            <a:endParaRPr lang="sv-SE" dirty="0"/>
          </a:p>
        </p:txBody>
      </p:sp>
      <p:sp>
        <p:nvSpPr>
          <p:cNvPr id="74" name="Slide Number Placeholder 73"/>
          <p:cNvSpPr>
            <a:spLocks noGrp="1"/>
          </p:cNvSpPr>
          <p:nvPr>
            <p:ph type="sldNum" sz="quarter" idx="12"/>
          </p:nvPr>
        </p:nvSpPr>
        <p:spPr/>
        <p:txBody>
          <a:bodyPr/>
          <a:lstStyle/>
          <a:p>
            <a:fld id="{5A320314-F25D-44A0-AB66-06B152D6C869}" type="slidenum">
              <a:rPr lang="sv-SE" smtClean="0"/>
              <a:pPr/>
              <a:t>13</a:t>
            </a:fld>
            <a:endParaRPr lang="sv-SE"/>
          </a:p>
        </p:txBody>
      </p:sp>
      <p:sp>
        <p:nvSpPr>
          <p:cNvPr id="4" name="Platshållare för datum 3"/>
          <p:cNvSpPr>
            <a:spLocks noGrp="1"/>
          </p:cNvSpPr>
          <p:nvPr>
            <p:ph type="dt" sz="half" idx="10"/>
          </p:nvPr>
        </p:nvSpPr>
        <p:spPr/>
        <p:txBody>
          <a:bodyPr/>
          <a:lstStyle/>
          <a:p>
            <a:r>
              <a:rPr lang="sv-SE" smtClean="0"/>
              <a:t>10/17/2012</a:t>
            </a:r>
            <a:endParaRPr lang="sv-SE"/>
          </a:p>
        </p:txBody>
      </p:sp>
      <p:sp>
        <p:nvSpPr>
          <p:cNvPr id="5" name="Platshållare för sidfot 4"/>
          <p:cNvSpPr>
            <a:spLocks noGrp="1"/>
          </p:cNvSpPr>
          <p:nvPr>
            <p:ph type="ftr" sz="quarter" idx="11"/>
          </p:nvPr>
        </p:nvSpPr>
        <p:spPr/>
        <p:txBody>
          <a:bodyPr/>
          <a:lstStyle/>
          <a:p>
            <a:r>
              <a:rPr lang="sv-SE" smtClean="0"/>
              <a:t>Jonas Stensiö, Peter Simonsson, Lars Wentzel  Aplensia AB</a:t>
            </a:r>
            <a:endParaRPr lang="sv-SE"/>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txBody>
          <a:bodyPr/>
          <a:lstStyle/>
          <a:p>
            <a:pPr algn="l"/>
            <a:r>
              <a:rPr lang="sv-SE" dirty="0" smtClean="0"/>
              <a:t>After Migration</a:t>
            </a:r>
            <a:endParaRPr lang="sv-SE" dirty="0"/>
          </a:p>
        </p:txBody>
      </p:sp>
      <p:sp>
        <p:nvSpPr>
          <p:cNvPr id="3" name="Content Placeholder 2"/>
          <p:cNvSpPr>
            <a:spLocks noGrp="1"/>
          </p:cNvSpPr>
          <p:nvPr>
            <p:ph idx="1"/>
          </p:nvPr>
        </p:nvSpPr>
        <p:spPr>
          <a:xfrm>
            <a:off x="385762" y="1166986"/>
            <a:ext cx="8229600" cy="4525963"/>
          </a:xfrm>
        </p:spPr>
        <p:txBody>
          <a:bodyPr/>
          <a:lstStyle/>
          <a:p>
            <a:pPr>
              <a:buNone/>
            </a:pPr>
            <a:endParaRPr lang="sv-SE" dirty="0" smtClean="0"/>
          </a:p>
          <a:p>
            <a:pPr>
              <a:buNone/>
            </a:pPr>
            <a:endParaRPr lang="sv-SE" dirty="0" smtClean="0"/>
          </a:p>
        </p:txBody>
      </p:sp>
      <p:sp>
        <p:nvSpPr>
          <p:cNvPr id="64" name="Rectangle 21"/>
          <p:cNvSpPr>
            <a:spLocks noChangeArrowheads="1"/>
          </p:cNvSpPr>
          <p:nvPr/>
        </p:nvSpPr>
        <p:spPr bwMode="auto">
          <a:xfrm>
            <a:off x="324123" y="2276599"/>
            <a:ext cx="2160587" cy="2879725"/>
          </a:xfrm>
          <a:prstGeom prst="rect">
            <a:avLst/>
          </a:prstGeom>
          <a:solidFill>
            <a:schemeClr val="accent1">
              <a:alpha val="0"/>
            </a:schemeClr>
          </a:solidFill>
          <a:ln w="9525">
            <a:solidFill>
              <a:schemeClr val="tx1"/>
            </a:solidFill>
            <a:miter lim="800000"/>
            <a:headEnd/>
            <a:tailEnd/>
          </a:ln>
          <a:effectLst/>
        </p:spPr>
        <p:txBody>
          <a:bodyPr wrap="none" anchor="ctr"/>
          <a:lstStyle/>
          <a:p>
            <a:pPr algn="ctr"/>
            <a:endParaRPr lang="sv-SE"/>
          </a:p>
        </p:txBody>
      </p:sp>
      <p:sp>
        <p:nvSpPr>
          <p:cNvPr id="65" name="Rectangle 13"/>
          <p:cNvSpPr>
            <a:spLocks noChangeArrowheads="1"/>
          </p:cNvSpPr>
          <p:nvPr/>
        </p:nvSpPr>
        <p:spPr bwMode="auto">
          <a:xfrm>
            <a:off x="468585" y="2779836"/>
            <a:ext cx="1871663" cy="129698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anchor="ctr"/>
          <a:lstStyle/>
          <a:p>
            <a:pPr algn="ctr"/>
            <a:r>
              <a:rPr lang="sv-SE" dirty="0"/>
              <a:t>Client</a:t>
            </a:r>
          </a:p>
          <a:p>
            <a:pPr algn="ctr"/>
            <a:r>
              <a:rPr lang="sv-SE" sz="1200" dirty="0"/>
              <a:t>Emulates 3270.</a:t>
            </a:r>
          </a:p>
          <a:p>
            <a:pPr algn="ctr"/>
            <a:r>
              <a:rPr lang="sv-SE" sz="1200" dirty="0"/>
              <a:t>Logs on to client server.</a:t>
            </a:r>
          </a:p>
          <a:p>
            <a:pPr algn="ctr"/>
            <a:r>
              <a:rPr lang="sv-SE" sz="1200" dirty="0"/>
              <a:t>Fetches code from server.</a:t>
            </a:r>
          </a:p>
          <a:p>
            <a:pPr algn="ctr"/>
            <a:r>
              <a:rPr lang="sv-SE" sz="1200" dirty="0"/>
              <a:t>Does all processing</a:t>
            </a:r>
          </a:p>
          <a:p>
            <a:pPr algn="ctr"/>
            <a:r>
              <a:rPr lang="sv-SE" sz="1200" dirty="0"/>
              <a:t>except for batch jobs</a:t>
            </a:r>
            <a:endParaRPr lang="en-US" sz="1200" dirty="0"/>
          </a:p>
        </p:txBody>
      </p:sp>
      <p:sp>
        <p:nvSpPr>
          <p:cNvPr id="67" name="Text Box 29"/>
          <p:cNvSpPr txBox="1">
            <a:spLocks noChangeArrowheads="1"/>
          </p:cNvSpPr>
          <p:nvPr/>
        </p:nvSpPr>
        <p:spPr bwMode="auto">
          <a:xfrm>
            <a:off x="324123" y="2348036"/>
            <a:ext cx="1111250" cy="366713"/>
          </a:xfrm>
          <a:prstGeom prst="rect">
            <a:avLst/>
          </a:prstGeom>
          <a:noFill/>
          <a:ln w="9525">
            <a:noFill/>
            <a:miter lim="800000"/>
            <a:headEnd/>
            <a:tailEnd/>
          </a:ln>
          <a:effectLst/>
        </p:spPr>
        <p:txBody>
          <a:bodyPr wrap="none">
            <a:spAutoFit/>
          </a:bodyPr>
          <a:lstStyle/>
          <a:p>
            <a:r>
              <a:rPr lang="sv-SE"/>
              <a:t> User PC</a:t>
            </a:r>
            <a:endParaRPr lang="en-US"/>
          </a:p>
        </p:txBody>
      </p:sp>
      <p:sp>
        <p:nvSpPr>
          <p:cNvPr id="68" name="Rectangle 31"/>
          <p:cNvSpPr>
            <a:spLocks noChangeArrowheads="1"/>
          </p:cNvSpPr>
          <p:nvPr/>
        </p:nvSpPr>
        <p:spPr bwMode="auto">
          <a:xfrm>
            <a:off x="2987949" y="1484437"/>
            <a:ext cx="4464372" cy="3672755"/>
          </a:xfrm>
          <a:prstGeom prst="rect">
            <a:avLst/>
          </a:prstGeom>
          <a:solidFill>
            <a:schemeClr val="accent1">
              <a:alpha val="0"/>
            </a:schemeClr>
          </a:solidFill>
          <a:ln w="9525">
            <a:solidFill>
              <a:schemeClr val="tx1"/>
            </a:solidFill>
            <a:miter lim="800000"/>
            <a:headEnd/>
            <a:tailEnd/>
          </a:ln>
          <a:effectLst/>
        </p:spPr>
        <p:txBody>
          <a:bodyPr wrap="none" anchor="ctr"/>
          <a:lstStyle/>
          <a:p>
            <a:pPr algn="ctr"/>
            <a:endParaRPr lang="sv-SE"/>
          </a:p>
        </p:txBody>
      </p:sp>
      <p:sp>
        <p:nvSpPr>
          <p:cNvPr id="69" name="Rectangle 8"/>
          <p:cNvSpPr>
            <a:spLocks noChangeArrowheads="1"/>
          </p:cNvSpPr>
          <p:nvPr/>
        </p:nvSpPr>
        <p:spPr bwMode="auto">
          <a:xfrm>
            <a:off x="3132410" y="3500561"/>
            <a:ext cx="2376488" cy="7191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anchor="ctr"/>
          <a:lstStyle/>
          <a:p>
            <a:pPr algn="ctr"/>
            <a:r>
              <a:rPr lang="sv-SE" dirty="0"/>
              <a:t>       </a:t>
            </a:r>
            <a:r>
              <a:rPr lang="sv-SE" dirty="0" smtClean="0"/>
              <a:t>    Dyalog File </a:t>
            </a:r>
            <a:r>
              <a:rPr lang="sv-SE" dirty="0"/>
              <a:t>server</a:t>
            </a:r>
          </a:p>
          <a:p>
            <a:pPr algn="ctr"/>
            <a:r>
              <a:rPr lang="sv-SE" sz="1200" dirty="0"/>
              <a:t>             Stores code and data.</a:t>
            </a:r>
            <a:endParaRPr lang="en-US" sz="1200" dirty="0"/>
          </a:p>
        </p:txBody>
      </p:sp>
      <p:sp>
        <p:nvSpPr>
          <p:cNvPr id="70" name="Rectangle 10"/>
          <p:cNvSpPr>
            <a:spLocks noChangeArrowheads="1"/>
          </p:cNvSpPr>
          <p:nvPr/>
        </p:nvSpPr>
        <p:spPr bwMode="auto">
          <a:xfrm>
            <a:off x="3132410" y="1987674"/>
            <a:ext cx="2376488" cy="10810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anchor="ctr"/>
          <a:lstStyle/>
          <a:p>
            <a:pPr algn="ctr"/>
            <a:r>
              <a:rPr lang="sv-SE" dirty="0" smtClean="0"/>
              <a:t>Client/Excel </a:t>
            </a:r>
            <a:r>
              <a:rPr lang="sv-SE" dirty="0"/>
              <a:t>server</a:t>
            </a:r>
          </a:p>
          <a:p>
            <a:pPr algn="ctr"/>
            <a:r>
              <a:rPr lang="sv-SE" sz="1200" dirty="0"/>
              <a:t>Handles login, sending of mails,</a:t>
            </a:r>
          </a:p>
          <a:p>
            <a:pPr algn="ctr"/>
            <a:r>
              <a:rPr lang="sv-SE" sz="1200" dirty="0"/>
              <a:t> forwards queries to </a:t>
            </a:r>
            <a:r>
              <a:rPr lang="sv-SE" sz="1200" dirty="0" smtClean="0"/>
              <a:t>other systems,</a:t>
            </a:r>
            <a:endParaRPr lang="sv-SE" sz="1200" dirty="0"/>
          </a:p>
          <a:p>
            <a:pPr algn="ctr"/>
            <a:r>
              <a:rPr lang="sv-SE" sz="1200" dirty="0"/>
              <a:t>submits batch jobs, et.c.</a:t>
            </a:r>
            <a:endParaRPr lang="sv-SE" dirty="0"/>
          </a:p>
        </p:txBody>
      </p:sp>
      <p:sp>
        <p:nvSpPr>
          <p:cNvPr id="72" name="Line 24"/>
          <p:cNvSpPr>
            <a:spLocks noChangeShapeType="1"/>
          </p:cNvSpPr>
          <p:nvPr/>
        </p:nvSpPr>
        <p:spPr bwMode="auto">
          <a:xfrm flipV="1">
            <a:off x="4284935" y="3068761"/>
            <a:ext cx="0" cy="431800"/>
          </a:xfrm>
          <a:prstGeom prst="line">
            <a:avLst/>
          </a:prstGeom>
          <a:noFill/>
          <a:ln w="9525">
            <a:solidFill>
              <a:schemeClr val="tx1"/>
            </a:solidFill>
            <a:round/>
            <a:headEnd type="triangle" w="med" len="med"/>
            <a:tailEnd type="triangle" w="med" len="med"/>
          </a:ln>
          <a:effectLst/>
        </p:spPr>
        <p:txBody>
          <a:bodyPr/>
          <a:lstStyle/>
          <a:p>
            <a:endParaRPr lang="sv-SE"/>
          </a:p>
        </p:txBody>
      </p:sp>
      <p:sp>
        <p:nvSpPr>
          <p:cNvPr id="74" name="Rectangle 26"/>
          <p:cNvSpPr>
            <a:spLocks noChangeArrowheads="1"/>
          </p:cNvSpPr>
          <p:nvPr/>
        </p:nvSpPr>
        <p:spPr bwMode="auto">
          <a:xfrm>
            <a:off x="6156176" y="2204864"/>
            <a:ext cx="1009650" cy="79216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anchor="ctr"/>
          <a:lstStyle/>
          <a:p>
            <a:pPr algn="ctr"/>
            <a:r>
              <a:rPr lang="sv-SE" dirty="0" smtClean="0"/>
              <a:t>Batch</a:t>
            </a:r>
          </a:p>
          <a:p>
            <a:pPr algn="ctr"/>
            <a:r>
              <a:rPr lang="sv-SE" dirty="0" smtClean="0"/>
              <a:t>queue</a:t>
            </a:r>
            <a:endParaRPr lang="sv-SE" dirty="0"/>
          </a:p>
        </p:txBody>
      </p:sp>
      <p:sp>
        <p:nvSpPr>
          <p:cNvPr id="75" name="Line 27"/>
          <p:cNvSpPr>
            <a:spLocks noChangeShapeType="1"/>
          </p:cNvSpPr>
          <p:nvPr/>
        </p:nvSpPr>
        <p:spPr bwMode="auto">
          <a:xfrm flipH="1" flipV="1">
            <a:off x="5508898" y="2563936"/>
            <a:ext cx="647278" cy="968"/>
          </a:xfrm>
          <a:prstGeom prst="line">
            <a:avLst/>
          </a:prstGeom>
          <a:noFill/>
          <a:ln w="9525">
            <a:solidFill>
              <a:schemeClr val="tx1"/>
            </a:solidFill>
            <a:round/>
            <a:headEnd type="triangle" w="med" len="med"/>
            <a:tailEnd/>
          </a:ln>
          <a:effectLst/>
        </p:spPr>
        <p:txBody>
          <a:bodyPr/>
          <a:lstStyle/>
          <a:p>
            <a:endParaRPr lang="sv-SE"/>
          </a:p>
        </p:txBody>
      </p:sp>
      <p:sp>
        <p:nvSpPr>
          <p:cNvPr id="76" name="Text Box 32"/>
          <p:cNvSpPr txBox="1">
            <a:spLocks noChangeArrowheads="1"/>
          </p:cNvSpPr>
          <p:nvPr/>
        </p:nvSpPr>
        <p:spPr bwMode="auto">
          <a:xfrm>
            <a:off x="2987948" y="1555874"/>
            <a:ext cx="2617961" cy="369332"/>
          </a:xfrm>
          <a:prstGeom prst="rect">
            <a:avLst/>
          </a:prstGeom>
          <a:noFill/>
          <a:ln w="9525">
            <a:noFill/>
            <a:miter lim="800000"/>
            <a:headEnd/>
            <a:tailEnd/>
          </a:ln>
          <a:effectLst/>
        </p:spPr>
        <p:txBody>
          <a:bodyPr wrap="none">
            <a:spAutoFit/>
          </a:bodyPr>
          <a:lstStyle/>
          <a:p>
            <a:r>
              <a:rPr lang="sv-SE" dirty="0"/>
              <a:t> </a:t>
            </a:r>
            <a:r>
              <a:rPr lang="sv-SE" dirty="0" smtClean="0"/>
              <a:t>Windows Hercules </a:t>
            </a:r>
            <a:r>
              <a:rPr lang="sv-SE" dirty="0"/>
              <a:t>server</a:t>
            </a:r>
            <a:endParaRPr lang="en-US" dirty="0"/>
          </a:p>
        </p:txBody>
      </p:sp>
      <p:sp>
        <p:nvSpPr>
          <p:cNvPr id="77" name="Rectangle 35"/>
          <p:cNvSpPr>
            <a:spLocks noChangeArrowheads="1"/>
          </p:cNvSpPr>
          <p:nvPr/>
        </p:nvSpPr>
        <p:spPr bwMode="auto">
          <a:xfrm>
            <a:off x="6156598" y="4003799"/>
            <a:ext cx="1152525" cy="100806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anchor="ctr"/>
          <a:lstStyle/>
          <a:p>
            <a:pPr algn="ctr"/>
            <a:r>
              <a:rPr lang="sv-SE"/>
              <a:t>MQ</a:t>
            </a:r>
          </a:p>
          <a:p>
            <a:pPr algn="ctr"/>
            <a:r>
              <a:rPr lang="sv-SE" sz="1200"/>
              <a:t>Handles all</a:t>
            </a:r>
          </a:p>
          <a:p>
            <a:pPr algn="ctr"/>
            <a:r>
              <a:rPr lang="sv-SE" sz="1200"/>
              <a:t>external</a:t>
            </a:r>
          </a:p>
          <a:p>
            <a:pPr algn="ctr"/>
            <a:r>
              <a:rPr lang="sv-SE" sz="1200"/>
              <a:t>communication</a:t>
            </a:r>
          </a:p>
        </p:txBody>
      </p:sp>
      <p:sp>
        <p:nvSpPr>
          <p:cNvPr id="78" name="Line 43"/>
          <p:cNvSpPr>
            <a:spLocks noChangeShapeType="1"/>
          </p:cNvSpPr>
          <p:nvPr/>
        </p:nvSpPr>
        <p:spPr bwMode="auto">
          <a:xfrm flipH="1" flipV="1">
            <a:off x="6804248" y="2996952"/>
            <a:ext cx="0" cy="1008063"/>
          </a:xfrm>
          <a:prstGeom prst="line">
            <a:avLst/>
          </a:prstGeom>
          <a:noFill/>
          <a:ln w="9525">
            <a:solidFill>
              <a:schemeClr val="tx1"/>
            </a:solidFill>
            <a:round/>
            <a:headEnd type="triangle" w="med" len="med"/>
            <a:tailEnd type="triangle" w="med" len="med"/>
          </a:ln>
          <a:effectLst/>
        </p:spPr>
        <p:txBody>
          <a:bodyPr/>
          <a:lstStyle/>
          <a:p>
            <a:endParaRPr lang="sv-SE"/>
          </a:p>
        </p:txBody>
      </p:sp>
      <p:sp>
        <p:nvSpPr>
          <p:cNvPr id="79" name="Freeform 94"/>
          <p:cNvSpPr>
            <a:spLocks/>
          </p:cNvSpPr>
          <p:nvPr/>
        </p:nvSpPr>
        <p:spPr bwMode="auto">
          <a:xfrm>
            <a:off x="5508898" y="2997324"/>
            <a:ext cx="1079500" cy="862012"/>
          </a:xfrm>
          <a:custGeom>
            <a:avLst/>
            <a:gdLst/>
            <a:ahLst/>
            <a:cxnLst>
              <a:cxn ang="0">
                <a:pos x="0" y="543"/>
              </a:cxn>
              <a:cxn ang="0">
                <a:pos x="362" y="543"/>
              </a:cxn>
              <a:cxn ang="0">
                <a:pos x="362" y="0"/>
              </a:cxn>
            </a:cxnLst>
            <a:rect l="0" t="0" r="r" b="b"/>
            <a:pathLst>
              <a:path w="362" h="543">
                <a:moveTo>
                  <a:pt x="0" y="543"/>
                </a:moveTo>
                <a:lnTo>
                  <a:pt x="362" y="543"/>
                </a:lnTo>
                <a:lnTo>
                  <a:pt x="362" y="0"/>
                </a:lnTo>
              </a:path>
            </a:pathLst>
          </a:custGeom>
          <a:noFill/>
          <a:ln w="9525">
            <a:solidFill>
              <a:schemeClr val="tx1"/>
            </a:solidFill>
            <a:round/>
            <a:headEnd type="triangle" w="med" len="med"/>
            <a:tailEnd type="triangle" w="med" len="med"/>
          </a:ln>
          <a:effectLst/>
        </p:spPr>
        <p:txBody>
          <a:bodyPr/>
          <a:lstStyle/>
          <a:p>
            <a:endParaRPr lang="sv-SE"/>
          </a:p>
        </p:txBody>
      </p:sp>
      <p:sp>
        <p:nvSpPr>
          <p:cNvPr id="80" name="Freeform 98"/>
          <p:cNvSpPr>
            <a:spLocks/>
          </p:cNvSpPr>
          <p:nvPr/>
        </p:nvSpPr>
        <p:spPr bwMode="auto">
          <a:xfrm>
            <a:off x="5508898" y="908174"/>
            <a:ext cx="2663825" cy="1295400"/>
          </a:xfrm>
          <a:custGeom>
            <a:avLst/>
            <a:gdLst/>
            <a:ahLst/>
            <a:cxnLst>
              <a:cxn ang="0">
                <a:pos x="0" y="816"/>
              </a:cxn>
              <a:cxn ang="0">
                <a:pos x="132" y="816"/>
              </a:cxn>
              <a:cxn ang="0">
                <a:pos x="131" y="1"/>
              </a:cxn>
              <a:cxn ang="0">
                <a:pos x="1678" y="0"/>
              </a:cxn>
            </a:cxnLst>
            <a:rect l="0" t="0" r="r" b="b"/>
            <a:pathLst>
              <a:path w="1678" h="816">
                <a:moveTo>
                  <a:pt x="0" y="816"/>
                </a:moveTo>
                <a:lnTo>
                  <a:pt x="132" y="816"/>
                </a:lnTo>
                <a:lnTo>
                  <a:pt x="131" y="1"/>
                </a:lnTo>
                <a:lnTo>
                  <a:pt x="1678" y="0"/>
                </a:lnTo>
              </a:path>
            </a:pathLst>
          </a:custGeom>
          <a:noFill/>
          <a:ln w="9525">
            <a:solidFill>
              <a:schemeClr val="tx1"/>
            </a:solidFill>
            <a:round/>
            <a:headEnd type="triangle" w="med" len="med"/>
            <a:tailEnd type="triangle" w="med" len="med"/>
          </a:ln>
          <a:effectLst/>
        </p:spPr>
        <p:txBody>
          <a:bodyPr/>
          <a:lstStyle/>
          <a:p>
            <a:endParaRPr lang="sv-SE"/>
          </a:p>
        </p:txBody>
      </p:sp>
      <p:sp>
        <p:nvSpPr>
          <p:cNvPr id="81" name="Freeform 99"/>
          <p:cNvSpPr>
            <a:spLocks/>
          </p:cNvSpPr>
          <p:nvPr/>
        </p:nvSpPr>
        <p:spPr bwMode="auto">
          <a:xfrm>
            <a:off x="6448698" y="1196752"/>
            <a:ext cx="1724025" cy="1006822"/>
          </a:xfrm>
          <a:custGeom>
            <a:avLst/>
            <a:gdLst/>
            <a:ahLst/>
            <a:cxnLst>
              <a:cxn ang="0">
                <a:pos x="0" y="635"/>
              </a:cxn>
              <a:cxn ang="0">
                <a:pos x="0" y="0"/>
              </a:cxn>
              <a:cxn ang="0">
                <a:pos x="1086" y="0"/>
              </a:cxn>
            </a:cxnLst>
            <a:rect l="0" t="0" r="r" b="b"/>
            <a:pathLst>
              <a:path w="1086" h="635">
                <a:moveTo>
                  <a:pt x="0" y="635"/>
                </a:moveTo>
                <a:lnTo>
                  <a:pt x="0" y="0"/>
                </a:lnTo>
                <a:lnTo>
                  <a:pt x="1086" y="0"/>
                </a:lnTo>
              </a:path>
            </a:pathLst>
          </a:custGeom>
          <a:noFill/>
          <a:ln w="9525">
            <a:solidFill>
              <a:schemeClr val="tx1"/>
            </a:solidFill>
            <a:round/>
            <a:headEnd type="triangle" w="med" len="med"/>
            <a:tailEnd type="triangle" w="med" len="med"/>
          </a:ln>
          <a:effectLst/>
        </p:spPr>
        <p:txBody>
          <a:bodyPr/>
          <a:lstStyle/>
          <a:p>
            <a:endParaRPr lang="sv-SE"/>
          </a:p>
        </p:txBody>
      </p:sp>
      <p:sp>
        <p:nvSpPr>
          <p:cNvPr id="82" name="Line 101"/>
          <p:cNvSpPr>
            <a:spLocks noChangeShapeType="1"/>
          </p:cNvSpPr>
          <p:nvPr/>
        </p:nvSpPr>
        <p:spPr bwMode="auto">
          <a:xfrm flipV="1">
            <a:off x="7309123" y="4508549"/>
            <a:ext cx="863996" cy="75"/>
          </a:xfrm>
          <a:prstGeom prst="line">
            <a:avLst/>
          </a:prstGeom>
          <a:noFill/>
          <a:ln w="9525">
            <a:solidFill>
              <a:schemeClr val="tx1"/>
            </a:solidFill>
            <a:round/>
            <a:headEnd type="triangle"/>
            <a:tailEnd type="triangle"/>
          </a:ln>
          <a:effectLst/>
        </p:spPr>
        <p:txBody>
          <a:bodyPr/>
          <a:lstStyle/>
          <a:p>
            <a:endParaRPr lang="sv-SE"/>
          </a:p>
        </p:txBody>
      </p:sp>
      <p:sp>
        <p:nvSpPr>
          <p:cNvPr id="83" name="Freeform 109"/>
          <p:cNvSpPr>
            <a:spLocks/>
          </p:cNvSpPr>
          <p:nvPr/>
        </p:nvSpPr>
        <p:spPr bwMode="auto">
          <a:xfrm>
            <a:off x="5508898" y="2852861"/>
            <a:ext cx="647700" cy="1655763"/>
          </a:xfrm>
          <a:custGeom>
            <a:avLst/>
            <a:gdLst/>
            <a:ahLst/>
            <a:cxnLst>
              <a:cxn ang="0">
                <a:pos x="0" y="0"/>
              </a:cxn>
              <a:cxn ang="0">
                <a:pos x="131" y="0"/>
              </a:cxn>
              <a:cxn ang="0">
                <a:pos x="131" y="861"/>
              </a:cxn>
              <a:cxn ang="0">
                <a:pos x="454" y="861"/>
              </a:cxn>
            </a:cxnLst>
            <a:rect l="0" t="0" r="r" b="b"/>
            <a:pathLst>
              <a:path w="454" h="861">
                <a:moveTo>
                  <a:pt x="0" y="0"/>
                </a:moveTo>
                <a:lnTo>
                  <a:pt x="131" y="0"/>
                </a:lnTo>
                <a:lnTo>
                  <a:pt x="131" y="861"/>
                </a:lnTo>
                <a:lnTo>
                  <a:pt x="454" y="861"/>
                </a:lnTo>
              </a:path>
            </a:pathLst>
          </a:custGeom>
          <a:noFill/>
          <a:ln w="9525">
            <a:solidFill>
              <a:schemeClr val="tx1"/>
            </a:solidFill>
            <a:round/>
            <a:headEnd type="none" w="med" len="med"/>
            <a:tailEnd type="triangle" w="med" len="med"/>
          </a:ln>
          <a:effectLst/>
        </p:spPr>
        <p:txBody>
          <a:bodyPr/>
          <a:lstStyle/>
          <a:p>
            <a:endParaRPr lang="sv-SE"/>
          </a:p>
        </p:txBody>
      </p:sp>
      <p:grpSp>
        <p:nvGrpSpPr>
          <p:cNvPr id="84" name="Group 110"/>
          <p:cNvGrpSpPr>
            <a:grpSpLocks/>
          </p:cNvGrpSpPr>
          <p:nvPr/>
        </p:nvGrpSpPr>
        <p:grpSpPr bwMode="auto">
          <a:xfrm>
            <a:off x="3203848" y="3645024"/>
            <a:ext cx="506412" cy="430212"/>
            <a:chOff x="4286" y="3113"/>
            <a:chExt cx="318" cy="317"/>
          </a:xfrm>
        </p:grpSpPr>
        <p:sp>
          <p:nvSpPr>
            <p:cNvPr id="85" name="Rectangle 111"/>
            <p:cNvSpPr>
              <a:spLocks noChangeArrowheads="1"/>
            </p:cNvSpPr>
            <p:nvPr/>
          </p:nvSpPr>
          <p:spPr bwMode="auto">
            <a:xfrm>
              <a:off x="4286" y="3159"/>
              <a:ext cx="318" cy="226"/>
            </a:xfrm>
            <a:prstGeom prst="rect">
              <a:avLst/>
            </a:prstGeom>
            <a:solidFill>
              <a:srgbClr val="CCFFFF"/>
            </a:solidFill>
            <a:ln w="9525">
              <a:solidFill>
                <a:srgbClr val="000000"/>
              </a:solidFill>
              <a:miter lim="800000"/>
              <a:headEnd/>
              <a:tailEnd/>
            </a:ln>
          </p:spPr>
          <p:txBody>
            <a:bodyPr anchor="ctr"/>
            <a:lstStyle/>
            <a:p>
              <a:endParaRPr lang="sv-SE"/>
            </a:p>
          </p:txBody>
        </p:sp>
        <p:sp>
          <p:nvSpPr>
            <p:cNvPr id="86" name="Oval 112"/>
            <p:cNvSpPr>
              <a:spLocks noChangeArrowheads="1"/>
            </p:cNvSpPr>
            <p:nvPr/>
          </p:nvSpPr>
          <p:spPr bwMode="auto">
            <a:xfrm>
              <a:off x="4286" y="3113"/>
              <a:ext cx="318" cy="90"/>
            </a:xfrm>
            <a:prstGeom prst="ellipse">
              <a:avLst/>
            </a:prstGeom>
            <a:solidFill>
              <a:srgbClr val="CCFFFF"/>
            </a:solidFill>
            <a:ln w="9525">
              <a:solidFill>
                <a:srgbClr val="000000"/>
              </a:solidFill>
              <a:round/>
              <a:headEnd/>
              <a:tailEnd/>
            </a:ln>
          </p:spPr>
          <p:txBody>
            <a:bodyPr anchor="ctr"/>
            <a:lstStyle/>
            <a:p>
              <a:endParaRPr lang="sv-SE"/>
            </a:p>
          </p:txBody>
        </p:sp>
        <p:sp>
          <p:nvSpPr>
            <p:cNvPr id="87" name="Oval 113"/>
            <p:cNvSpPr>
              <a:spLocks noChangeArrowheads="1"/>
            </p:cNvSpPr>
            <p:nvPr/>
          </p:nvSpPr>
          <p:spPr bwMode="auto">
            <a:xfrm>
              <a:off x="4286" y="3340"/>
              <a:ext cx="318" cy="90"/>
            </a:xfrm>
            <a:prstGeom prst="ellipse">
              <a:avLst/>
            </a:prstGeom>
            <a:solidFill>
              <a:srgbClr val="CCFFFF"/>
            </a:solidFill>
            <a:ln w="9525">
              <a:solidFill>
                <a:srgbClr val="000000"/>
              </a:solidFill>
              <a:round/>
              <a:headEnd/>
              <a:tailEnd/>
            </a:ln>
          </p:spPr>
          <p:txBody>
            <a:bodyPr anchor="ctr"/>
            <a:lstStyle/>
            <a:p>
              <a:endParaRPr lang="sv-SE"/>
            </a:p>
          </p:txBody>
        </p:sp>
      </p:grpSp>
      <p:sp>
        <p:nvSpPr>
          <p:cNvPr id="88" name="Line 120"/>
          <p:cNvSpPr>
            <a:spLocks noChangeShapeType="1"/>
          </p:cNvSpPr>
          <p:nvPr/>
        </p:nvSpPr>
        <p:spPr bwMode="auto">
          <a:xfrm flipH="1" flipV="1">
            <a:off x="2340248" y="3716461"/>
            <a:ext cx="790575" cy="0"/>
          </a:xfrm>
          <a:prstGeom prst="line">
            <a:avLst/>
          </a:prstGeom>
          <a:noFill/>
          <a:ln w="9525">
            <a:solidFill>
              <a:schemeClr val="tx1"/>
            </a:solidFill>
            <a:round/>
            <a:headEnd type="triangle" w="med" len="med"/>
            <a:tailEnd type="triangle" w="med" len="med"/>
          </a:ln>
          <a:effectLst/>
        </p:spPr>
        <p:txBody>
          <a:bodyPr/>
          <a:lstStyle/>
          <a:p>
            <a:endParaRPr lang="sv-SE"/>
          </a:p>
        </p:txBody>
      </p:sp>
      <p:sp>
        <p:nvSpPr>
          <p:cNvPr id="119" name="Rectangle 26"/>
          <p:cNvSpPr>
            <a:spLocks noChangeArrowheads="1"/>
          </p:cNvSpPr>
          <p:nvPr/>
        </p:nvSpPr>
        <p:spPr bwMode="auto">
          <a:xfrm>
            <a:off x="8172400" y="620688"/>
            <a:ext cx="576064" cy="864096"/>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vert="vert270" wrap="none" anchor="ctr"/>
          <a:lstStyle/>
          <a:p>
            <a:pPr algn="ctr"/>
            <a:r>
              <a:rPr lang="sv-SE" dirty="0" smtClean="0"/>
              <a:t>CPAM</a:t>
            </a:r>
            <a:endParaRPr lang="sv-SE" dirty="0"/>
          </a:p>
        </p:txBody>
      </p:sp>
      <p:sp>
        <p:nvSpPr>
          <p:cNvPr id="134" name="Freeform 18"/>
          <p:cNvSpPr>
            <a:spLocks/>
          </p:cNvSpPr>
          <p:nvPr/>
        </p:nvSpPr>
        <p:spPr bwMode="auto">
          <a:xfrm>
            <a:off x="2339678" y="2492874"/>
            <a:ext cx="792162" cy="720072"/>
          </a:xfrm>
          <a:custGeom>
            <a:avLst/>
            <a:gdLst>
              <a:gd name="connsiteX0" fmla="*/ 0 w 10000"/>
              <a:gd name="connsiteY0" fmla="*/ 10011 h 10011"/>
              <a:gd name="connsiteX1" fmla="*/ 4689 w 10000"/>
              <a:gd name="connsiteY1" fmla="*/ 10011 h 10011"/>
              <a:gd name="connsiteX2" fmla="*/ 3637 w 10000"/>
              <a:gd name="connsiteY2" fmla="*/ 0 h 10011"/>
              <a:gd name="connsiteX3" fmla="*/ 10000 w 10000"/>
              <a:gd name="connsiteY3" fmla="*/ 11 h 10011"/>
              <a:gd name="connsiteX0" fmla="*/ 0 w 10000"/>
              <a:gd name="connsiteY0" fmla="*/ 10011 h 10013"/>
              <a:gd name="connsiteX1" fmla="*/ 3637 w 10000"/>
              <a:gd name="connsiteY1" fmla="*/ 10013 h 10013"/>
              <a:gd name="connsiteX2" fmla="*/ 3637 w 10000"/>
              <a:gd name="connsiteY2" fmla="*/ 0 h 10013"/>
              <a:gd name="connsiteX3" fmla="*/ 10000 w 10000"/>
              <a:gd name="connsiteY3" fmla="*/ 11 h 10013"/>
            </a:gdLst>
            <a:ahLst/>
            <a:cxnLst>
              <a:cxn ang="0">
                <a:pos x="connsiteX0" y="connsiteY0"/>
              </a:cxn>
              <a:cxn ang="0">
                <a:pos x="connsiteX1" y="connsiteY1"/>
              </a:cxn>
              <a:cxn ang="0">
                <a:pos x="connsiteX2" y="connsiteY2"/>
              </a:cxn>
              <a:cxn ang="0">
                <a:pos x="connsiteX3" y="connsiteY3"/>
              </a:cxn>
            </a:cxnLst>
            <a:rect l="l" t="t" r="r" b="b"/>
            <a:pathLst>
              <a:path w="10000" h="10013">
                <a:moveTo>
                  <a:pt x="0" y="10011"/>
                </a:moveTo>
                <a:lnTo>
                  <a:pt x="3637" y="10013"/>
                </a:lnTo>
                <a:lnTo>
                  <a:pt x="3637" y="0"/>
                </a:lnTo>
                <a:lnTo>
                  <a:pt x="10000" y="11"/>
                </a:lnTo>
              </a:path>
            </a:pathLst>
          </a:custGeom>
          <a:noFill/>
          <a:ln w="9525">
            <a:solidFill>
              <a:schemeClr val="tx1"/>
            </a:solidFill>
            <a:round/>
            <a:headEnd type="triangle" w="med" len="med"/>
            <a:tailEnd type="triangle" w="med" len="med"/>
          </a:ln>
          <a:effectLst/>
        </p:spPr>
        <p:txBody>
          <a:bodyPr/>
          <a:lstStyle/>
          <a:p>
            <a:endParaRPr lang="sv-SE"/>
          </a:p>
        </p:txBody>
      </p:sp>
      <p:sp>
        <p:nvSpPr>
          <p:cNvPr id="138" name="Freeform 18"/>
          <p:cNvSpPr>
            <a:spLocks/>
          </p:cNvSpPr>
          <p:nvPr/>
        </p:nvSpPr>
        <p:spPr bwMode="auto">
          <a:xfrm rot="10800000">
            <a:off x="2339752" y="2708920"/>
            <a:ext cx="792162" cy="1944208"/>
          </a:xfrm>
          <a:custGeom>
            <a:avLst/>
            <a:gdLst>
              <a:gd name="connsiteX0" fmla="*/ 0 w 10000"/>
              <a:gd name="connsiteY0" fmla="*/ 10011 h 10011"/>
              <a:gd name="connsiteX1" fmla="*/ 4689 w 10000"/>
              <a:gd name="connsiteY1" fmla="*/ 10011 h 10011"/>
              <a:gd name="connsiteX2" fmla="*/ 3637 w 10000"/>
              <a:gd name="connsiteY2" fmla="*/ 0 h 10011"/>
              <a:gd name="connsiteX3" fmla="*/ 10000 w 10000"/>
              <a:gd name="connsiteY3" fmla="*/ 11 h 10011"/>
              <a:gd name="connsiteX0" fmla="*/ 0 w 10000"/>
              <a:gd name="connsiteY0" fmla="*/ 10011 h 10013"/>
              <a:gd name="connsiteX1" fmla="*/ 3637 w 10000"/>
              <a:gd name="connsiteY1" fmla="*/ 10013 h 10013"/>
              <a:gd name="connsiteX2" fmla="*/ 3637 w 10000"/>
              <a:gd name="connsiteY2" fmla="*/ 0 h 10013"/>
              <a:gd name="connsiteX3" fmla="*/ 10000 w 10000"/>
              <a:gd name="connsiteY3" fmla="*/ 11 h 10013"/>
            </a:gdLst>
            <a:ahLst/>
            <a:cxnLst>
              <a:cxn ang="0">
                <a:pos x="connsiteX0" y="connsiteY0"/>
              </a:cxn>
              <a:cxn ang="0">
                <a:pos x="connsiteX1" y="connsiteY1"/>
              </a:cxn>
              <a:cxn ang="0">
                <a:pos x="connsiteX2" y="connsiteY2"/>
              </a:cxn>
              <a:cxn ang="0">
                <a:pos x="connsiteX3" y="connsiteY3"/>
              </a:cxn>
            </a:cxnLst>
            <a:rect l="l" t="t" r="r" b="b"/>
            <a:pathLst>
              <a:path w="10000" h="10013">
                <a:moveTo>
                  <a:pt x="0" y="10011"/>
                </a:moveTo>
                <a:lnTo>
                  <a:pt x="3637" y="10013"/>
                </a:lnTo>
                <a:lnTo>
                  <a:pt x="3637" y="0"/>
                </a:lnTo>
                <a:lnTo>
                  <a:pt x="10000" y="11"/>
                </a:lnTo>
              </a:path>
            </a:pathLst>
          </a:custGeom>
          <a:noFill/>
          <a:ln w="9525">
            <a:solidFill>
              <a:schemeClr val="tx1"/>
            </a:solidFill>
            <a:round/>
            <a:headEnd type="triangle" w="med" len="med"/>
            <a:tailEnd type="triangle" w="med" len="med"/>
          </a:ln>
          <a:effectLst/>
        </p:spPr>
        <p:txBody>
          <a:bodyPr/>
          <a:lstStyle/>
          <a:p>
            <a:endParaRPr lang="sv-SE"/>
          </a:p>
        </p:txBody>
      </p:sp>
      <p:sp>
        <p:nvSpPr>
          <p:cNvPr id="140" name="Rectangle 14"/>
          <p:cNvSpPr>
            <a:spLocks noChangeArrowheads="1"/>
          </p:cNvSpPr>
          <p:nvPr/>
        </p:nvSpPr>
        <p:spPr bwMode="auto">
          <a:xfrm>
            <a:off x="468015" y="4293890"/>
            <a:ext cx="1871663" cy="72072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anchor="ctr"/>
          <a:lstStyle/>
          <a:p>
            <a:pPr algn="ctr"/>
            <a:r>
              <a:rPr lang="sv-SE" dirty="0"/>
              <a:t>Excel </a:t>
            </a:r>
            <a:r>
              <a:rPr lang="sv-SE" dirty="0" smtClean="0"/>
              <a:t>add-in</a:t>
            </a:r>
            <a:endParaRPr lang="sv-SE" dirty="0"/>
          </a:p>
        </p:txBody>
      </p:sp>
      <p:sp>
        <p:nvSpPr>
          <p:cNvPr id="141" name="Rectangle 26"/>
          <p:cNvSpPr>
            <a:spLocks noChangeArrowheads="1"/>
          </p:cNvSpPr>
          <p:nvPr/>
        </p:nvSpPr>
        <p:spPr bwMode="auto">
          <a:xfrm>
            <a:off x="8172549" y="1700808"/>
            <a:ext cx="576064" cy="439308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vert="vert270" wrap="none" anchor="ctr"/>
          <a:lstStyle/>
          <a:p>
            <a:pPr algn="ctr"/>
            <a:r>
              <a:rPr lang="sv-SE" dirty="0" smtClean="0"/>
              <a:t>Other systems</a:t>
            </a:r>
            <a:endParaRPr lang="sv-SE" dirty="0"/>
          </a:p>
        </p:txBody>
      </p:sp>
      <p:sp>
        <p:nvSpPr>
          <p:cNvPr id="149" name="Slide Number Placeholder 148"/>
          <p:cNvSpPr>
            <a:spLocks noGrp="1"/>
          </p:cNvSpPr>
          <p:nvPr>
            <p:ph type="sldNum" sz="quarter" idx="12"/>
          </p:nvPr>
        </p:nvSpPr>
        <p:spPr/>
        <p:txBody>
          <a:bodyPr/>
          <a:lstStyle/>
          <a:p>
            <a:fld id="{5A320314-F25D-44A0-AB66-06B152D6C869}" type="slidenum">
              <a:rPr lang="sv-SE" smtClean="0"/>
              <a:pPr/>
              <a:t>14</a:t>
            </a:fld>
            <a:endParaRPr lang="sv-SE"/>
          </a:p>
        </p:txBody>
      </p:sp>
      <p:sp>
        <p:nvSpPr>
          <p:cNvPr id="4" name="Platshållare för datum 3"/>
          <p:cNvSpPr>
            <a:spLocks noGrp="1"/>
          </p:cNvSpPr>
          <p:nvPr>
            <p:ph type="dt" sz="half" idx="10"/>
          </p:nvPr>
        </p:nvSpPr>
        <p:spPr/>
        <p:txBody>
          <a:bodyPr/>
          <a:lstStyle/>
          <a:p>
            <a:r>
              <a:rPr lang="sv-SE" smtClean="0"/>
              <a:t>10/17/2012</a:t>
            </a:r>
            <a:endParaRPr lang="sv-SE"/>
          </a:p>
        </p:txBody>
      </p:sp>
      <p:sp>
        <p:nvSpPr>
          <p:cNvPr id="5" name="Platshållare för sidfot 4"/>
          <p:cNvSpPr>
            <a:spLocks noGrp="1"/>
          </p:cNvSpPr>
          <p:nvPr>
            <p:ph type="ftr" sz="quarter" idx="11"/>
          </p:nvPr>
        </p:nvSpPr>
        <p:spPr/>
        <p:txBody>
          <a:bodyPr/>
          <a:lstStyle/>
          <a:p>
            <a:r>
              <a:rPr lang="sv-SE" smtClean="0"/>
              <a:t>Jonas Stensiö, Peter Simonsson, Lars Wentzel  Aplensia AB</a:t>
            </a:r>
            <a:endParaRPr lang="sv-SE"/>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Code and Data Transfer</a:t>
            </a:r>
            <a:endParaRPr lang="sv-SE" dirty="0"/>
          </a:p>
        </p:txBody>
      </p:sp>
      <p:sp>
        <p:nvSpPr>
          <p:cNvPr id="3" name="Content Placeholder 2"/>
          <p:cNvSpPr>
            <a:spLocks noGrp="1"/>
          </p:cNvSpPr>
          <p:nvPr>
            <p:ph idx="1"/>
          </p:nvPr>
        </p:nvSpPr>
        <p:spPr/>
        <p:txBody>
          <a:bodyPr/>
          <a:lstStyle/>
          <a:p>
            <a:r>
              <a:rPr lang="sv-SE" dirty="0" smtClean="0"/>
              <a:t>SHAREFILE -&gt; Dyalog component files using SCAR (Self-Contained Array) and FTP</a:t>
            </a:r>
          </a:p>
          <a:p>
            <a:pPr>
              <a:buNone/>
            </a:pPr>
            <a:r>
              <a:rPr lang="sv-SE" sz="2000" dirty="0" smtClean="0"/>
              <a:t>	ATS function from IBM and the SCAR functions in SQAPL workspace from Dyalog.</a:t>
            </a:r>
          </a:p>
          <a:p>
            <a:r>
              <a:rPr lang="sv-SE" dirty="0" smtClean="0"/>
              <a:t>Code in transfer format, </a:t>
            </a:r>
            <a:r>
              <a:rPr lang="sv-SE" dirty="0" smtClean="0">
                <a:latin typeface="APL385 Unicode" pitchFamily="49" charset="0"/>
              </a:rPr>
              <a:t>⎕TF</a:t>
            </a:r>
            <a:endParaRPr lang="sv-SE" sz="2000" dirty="0" smtClean="0">
              <a:latin typeface="APL385 Unicode" pitchFamily="49" charset="0"/>
            </a:endParaRPr>
          </a:p>
          <a:p>
            <a:r>
              <a:rPr lang="sv-SE" dirty="0" smtClean="0"/>
              <a:t>Full and incremental data transfers</a:t>
            </a:r>
          </a:p>
          <a:p>
            <a:pPr>
              <a:buNone/>
            </a:pPr>
            <a:r>
              <a:rPr lang="sv-SE" sz="2000" dirty="0" smtClean="0"/>
              <a:t>	To save time during go-live.</a:t>
            </a:r>
          </a:p>
          <a:p>
            <a:r>
              <a:rPr lang="sv-SE" dirty="0" smtClean="0"/>
              <a:t>6 hours to transfer 30GB of production data</a:t>
            </a:r>
            <a:endParaRPr lang="sv-SE" dirty="0"/>
          </a:p>
        </p:txBody>
      </p:sp>
      <p:sp>
        <p:nvSpPr>
          <p:cNvPr id="11" name="Slide Number Placeholder 10"/>
          <p:cNvSpPr>
            <a:spLocks noGrp="1"/>
          </p:cNvSpPr>
          <p:nvPr>
            <p:ph type="sldNum" sz="quarter" idx="12"/>
          </p:nvPr>
        </p:nvSpPr>
        <p:spPr/>
        <p:txBody>
          <a:bodyPr/>
          <a:lstStyle/>
          <a:p>
            <a:fld id="{5A320314-F25D-44A0-AB66-06B152D6C869}" type="slidenum">
              <a:rPr lang="sv-SE" smtClean="0"/>
              <a:pPr/>
              <a:t>15</a:t>
            </a:fld>
            <a:endParaRPr lang="sv-SE"/>
          </a:p>
        </p:txBody>
      </p:sp>
      <p:sp>
        <p:nvSpPr>
          <p:cNvPr id="4" name="Platshållare för datum 3"/>
          <p:cNvSpPr>
            <a:spLocks noGrp="1"/>
          </p:cNvSpPr>
          <p:nvPr>
            <p:ph type="dt" sz="half" idx="10"/>
          </p:nvPr>
        </p:nvSpPr>
        <p:spPr/>
        <p:txBody>
          <a:bodyPr/>
          <a:lstStyle/>
          <a:p>
            <a:r>
              <a:rPr lang="sv-SE" smtClean="0"/>
              <a:t>10/17/2012</a:t>
            </a:r>
            <a:endParaRPr lang="sv-SE"/>
          </a:p>
        </p:txBody>
      </p:sp>
      <p:sp>
        <p:nvSpPr>
          <p:cNvPr id="5" name="Platshållare för sidfot 4"/>
          <p:cNvSpPr>
            <a:spLocks noGrp="1"/>
          </p:cNvSpPr>
          <p:nvPr>
            <p:ph type="ftr" sz="quarter" idx="11"/>
          </p:nvPr>
        </p:nvSpPr>
        <p:spPr/>
        <p:txBody>
          <a:bodyPr/>
          <a:lstStyle/>
          <a:p>
            <a:r>
              <a:rPr lang="sv-SE" smtClean="0"/>
              <a:t>Jonas Stensiö, Peter Simonsson, Lars Wentzel  Aplensia AB</a:t>
            </a:r>
            <a:endParaRPr lang="sv-SE"/>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Code Migration</a:t>
            </a:r>
            <a:endParaRPr lang="sv-SE" dirty="0"/>
          </a:p>
        </p:txBody>
      </p:sp>
      <p:sp>
        <p:nvSpPr>
          <p:cNvPr id="3" name="Content Placeholder 2"/>
          <p:cNvSpPr>
            <a:spLocks noGrp="1"/>
          </p:cNvSpPr>
          <p:nvPr>
            <p:ph idx="1"/>
          </p:nvPr>
        </p:nvSpPr>
        <p:spPr/>
        <p:txBody>
          <a:bodyPr>
            <a:normAutofit lnSpcReduction="10000"/>
          </a:bodyPr>
          <a:lstStyle/>
          <a:p>
            <a:r>
              <a:rPr lang="sv-SE" dirty="0" smtClean="0"/>
              <a:t>Code language differences, e.g.</a:t>
            </a:r>
            <a:endParaRPr lang="sv-SE" dirty="0"/>
          </a:p>
          <a:p>
            <a:pPr lvl="1"/>
            <a:r>
              <a:rPr lang="en-US" sz="2000" dirty="0" smtClean="0"/>
              <a:t>Selective assignment more limited in Dyalog -  (A/B)[;⍳3]←</a:t>
            </a:r>
          </a:p>
          <a:p>
            <a:pPr lvl="1"/>
            <a:r>
              <a:rPr lang="en-US" sz="2000" dirty="0" smtClean="0"/>
              <a:t>Nesting of left argument for </a:t>
            </a:r>
            <a:r>
              <a:rPr lang="en-US" sz="2000" dirty="0" err="1" smtClean="0"/>
              <a:t>bool</a:t>
            </a:r>
            <a:r>
              <a:rPr lang="en-US" sz="2000" dirty="0" smtClean="0"/>
              <a:t>/¨A B</a:t>
            </a:r>
          </a:p>
          <a:p>
            <a:pPr lvl="1"/>
            <a:r>
              <a:rPr lang="en-US" sz="2000" dirty="0" smtClean="0"/>
              <a:t>Index Range - A B[x]</a:t>
            </a:r>
            <a:endParaRPr lang="sv-SE" sz="2000" dirty="0" smtClean="0"/>
          </a:p>
          <a:p>
            <a:r>
              <a:rPr lang="sv-SE" dirty="0" smtClean="0"/>
              <a:t>Additional functionality differ, e.g.</a:t>
            </a:r>
          </a:p>
          <a:p>
            <a:pPr lvl="1"/>
            <a:r>
              <a:rPr lang="sv-SE" sz="2000" dirty="0" smtClean="0"/>
              <a:t>Formatting</a:t>
            </a:r>
          </a:p>
          <a:p>
            <a:pPr lvl="1"/>
            <a:r>
              <a:rPr lang="sv-SE" sz="2000" dirty="0" smtClean="0"/>
              <a:t>Error trapping</a:t>
            </a:r>
          </a:p>
          <a:p>
            <a:pPr lvl="1"/>
            <a:r>
              <a:rPr lang="en-US" sz="2000" dirty="0" smtClean="0"/>
              <a:t>Optional left argument in functions</a:t>
            </a:r>
            <a:endParaRPr lang="sv-SE" sz="2000" dirty="0" smtClean="0"/>
          </a:p>
          <a:p>
            <a:r>
              <a:rPr lang="sv-SE" dirty="0" smtClean="0"/>
              <a:t>Namespaces and new naming conventions</a:t>
            </a:r>
          </a:p>
          <a:p>
            <a:pPr lvl="1"/>
            <a:r>
              <a:rPr lang="sv-SE" sz="2000" dirty="0" smtClean="0"/>
              <a:t>New names on functions</a:t>
            </a:r>
          </a:p>
          <a:p>
            <a:pPr lvl="1"/>
            <a:r>
              <a:rPr lang="sv-SE" sz="2000" dirty="0" smtClean="0"/>
              <a:t>New function calls</a:t>
            </a:r>
            <a:endParaRPr lang="sv-SE" sz="2000" dirty="0"/>
          </a:p>
        </p:txBody>
      </p:sp>
      <p:sp>
        <p:nvSpPr>
          <p:cNvPr id="11" name="Slide Number Placeholder 10"/>
          <p:cNvSpPr>
            <a:spLocks noGrp="1"/>
          </p:cNvSpPr>
          <p:nvPr>
            <p:ph type="sldNum" sz="quarter" idx="12"/>
          </p:nvPr>
        </p:nvSpPr>
        <p:spPr/>
        <p:txBody>
          <a:bodyPr/>
          <a:lstStyle/>
          <a:p>
            <a:fld id="{5A320314-F25D-44A0-AB66-06B152D6C869}" type="slidenum">
              <a:rPr lang="sv-SE" smtClean="0"/>
              <a:pPr/>
              <a:t>16</a:t>
            </a:fld>
            <a:endParaRPr lang="sv-SE"/>
          </a:p>
        </p:txBody>
      </p:sp>
      <p:sp>
        <p:nvSpPr>
          <p:cNvPr id="4" name="Platshållare för datum 3"/>
          <p:cNvSpPr>
            <a:spLocks noGrp="1"/>
          </p:cNvSpPr>
          <p:nvPr>
            <p:ph type="dt" sz="half" idx="10"/>
          </p:nvPr>
        </p:nvSpPr>
        <p:spPr/>
        <p:txBody>
          <a:bodyPr/>
          <a:lstStyle/>
          <a:p>
            <a:r>
              <a:rPr lang="sv-SE" smtClean="0"/>
              <a:t>10/17/2012</a:t>
            </a:r>
            <a:endParaRPr lang="sv-SE"/>
          </a:p>
        </p:txBody>
      </p:sp>
      <p:sp>
        <p:nvSpPr>
          <p:cNvPr id="5" name="Platshållare för sidfot 4"/>
          <p:cNvSpPr>
            <a:spLocks noGrp="1"/>
          </p:cNvSpPr>
          <p:nvPr>
            <p:ph type="ftr" sz="quarter" idx="11"/>
          </p:nvPr>
        </p:nvSpPr>
        <p:spPr/>
        <p:txBody>
          <a:bodyPr/>
          <a:lstStyle/>
          <a:p>
            <a:r>
              <a:rPr lang="sv-SE" smtClean="0"/>
              <a:t>Jonas Stensiö, Peter Simonsson, Lars Wentzel  Aplensia AB</a:t>
            </a:r>
            <a:endParaRPr lang="sv-SE"/>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Code Migration Tooling</a:t>
            </a:r>
            <a:endParaRPr lang="sv-SE" dirty="0"/>
          </a:p>
        </p:txBody>
      </p:sp>
      <p:sp>
        <p:nvSpPr>
          <p:cNvPr id="3" name="Content Placeholder 2"/>
          <p:cNvSpPr>
            <a:spLocks noGrp="1"/>
          </p:cNvSpPr>
          <p:nvPr>
            <p:ph idx="1"/>
          </p:nvPr>
        </p:nvSpPr>
        <p:spPr/>
        <p:txBody>
          <a:bodyPr>
            <a:normAutofit/>
          </a:bodyPr>
          <a:lstStyle/>
          <a:p>
            <a:r>
              <a:rPr lang="en-US" dirty="0" smtClean="0"/>
              <a:t>Automatic translation</a:t>
            </a:r>
          </a:p>
          <a:p>
            <a:pPr>
              <a:buNone/>
            </a:pPr>
            <a:r>
              <a:rPr lang="en-US" sz="2000" dirty="0"/>
              <a:t>	</a:t>
            </a:r>
            <a:r>
              <a:rPr lang="en-US" sz="2000" dirty="0" smtClean="0"/>
              <a:t>A large part could be done this way</a:t>
            </a:r>
            <a:endParaRPr lang="en-US" dirty="0" smtClean="0"/>
          </a:p>
          <a:p>
            <a:r>
              <a:rPr lang="en-US" dirty="0" smtClean="0"/>
              <a:t>Diagnostics</a:t>
            </a:r>
          </a:p>
          <a:p>
            <a:pPr>
              <a:buNone/>
            </a:pPr>
            <a:r>
              <a:rPr lang="en-US" sz="2000" dirty="0"/>
              <a:t>	</a:t>
            </a:r>
            <a:r>
              <a:rPr lang="en-US" sz="2000" dirty="0" smtClean="0"/>
              <a:t>To find use of incompatible code requiring a manual re-write</a:t>
            </a:r>
            <a:endParaRPr lang="en-US" dirty="0" smtClean="0"/>
          </a:p>
          <a:p>
            <a:r>
              <a:rPr lang="en-US" dirty="0" smtClean="0"/>
              <a:t>Migrated code generator creates new code</a:t>
            </a:r>
          </a:p>
        </p:txBody>
      </p:sp>
      <p:sp>
        <p:nvSpPr>
          <p:cNvPr id="11" name="Slide Number Placeholder 10"/>
          <p:cNvSpPr>
            <a:spLocks noGrp="1"/>
          </p:cNvSpPr>
          <p:nvPr>
            <p:ph type="sldNum" sz="quarter" idx="12"/>
          </p:nvPr>
        </p:nvSpPr>
        <p:spPr/>
        <p:txBody>
          <a:bodyPr/>
          <a:lstStyle/>
          <a:p>
            <a:fld id="{5A320314-F25D-44A0-AB66-06B152D6C869}" type="slidenum">
              <a:rPr lang="sv-SE" smtClean="0"/>
              <a:pPr/>
              <a:t>17</a:t>
            </a:fld>
            <a:endParaRPr lang="sv-SE"/>
          </a:p>
        </p:txBody>
      </p:sp>
      <p:sp>
        <p:nvSpPr>
          <p:cNvPr id="4" name="Platshållare för datum 3"/>
          <p:cNvSpPr>
            <a:spLocks noGrp="1"/>
          </p:cNvSpPr>
          <p:nvPr>
            <p:ph type="dt" sz="half" idx="10"/>
          </p:nvPr>
        </p:nvSpPr>
        <p:spPr/>
        <p:txBody>
          <a:bodyPr/>
          <a:lstStyle/>
          <a:p>
            <a:r>
              <a:rPr lang="sv-SE" smtClean="0"/>
              <a:t>10/17/2012</a:t>
            </a:r>
            <a:endParaRPr lang="sv-SE"/>
          </a:p>
        </p:txBody>
      </p:sp>
      <p:sp>
        <p:nvSpPr>
          <p:cNvPr id="5" name="Platshållare för sidfot 4"/>
          <p:cNvSpPr>
            <a:spLocks noGrp="1"/>
          </p:cNvSpPr>
          <p:nvPr>
            <p:ph type="ftr" sz="quarter" idx="11"/>
          </p:nvPr>
        </p:nvSpPr>
        <p:spPr/>
        <p:txBody>
          <a:bodyPr/>
          <a:lstStyle/>
          <a:p>
            <a:r>
              <a:rPr lang="sv-SE" smtClean="0"/>
              <a:t>Jonas Stensiö, Peter Simonsson, Lars Wentzel  Aplensia AB</a:t>
            </a:r>
            <a:endParaRPr lang="sv-SE"/>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Testing and Testing Tools</a:t>
            </a:r>
            <a:endParaRPr lang="sv-SE" dirty="0"/>
          </a:p>
        </p:txBody>
      </p:sp>
      <p:sp>
        <p:nvSpPr>
          <p:cNvPr id="3" name="Content Placeholder 2"/>
          <p:cNvSpPr>
            <a:spLocks noGrp="1"/>
          </p:cNvSpPr>
          <p:nvPr>
            <p:ph idx="1"/>
          </p:nvPr>
        </p:nvSpPr>
        <p:spPr/>
        <p:txBody>
          <a:bodyPr>
            <a:normAutofit fontScale="92500" lnSpcReduction="20000"/>
          </a:bodyPr>
          <a:lstStyle/>
          <a:p>
            <a:r>
              <a:rPr lang="en-US" dirty="0" smtClean="0"/>
              <a:t>Low level testing</a:t>
            </a:r>
          </a:p>
          <a:p>
            <a:pPr>
              <a:buNone/>
            </a:pPr>
            <a:r>
              <a:rPr lang="en-US" sz="2200" dirty="0" smtClean="0"/>
              <a:t>	Focus on running through all lines of code. </a:t>
            </a:r>
          </a:p>
          <a:p>
            <a:pPr>
              <a:buNone/>
            </a:pPr>
            <a:r>
              <a:rPr lang="en-US" sz="2200" dirty="0" smtClean="0"/>
              <a:t>	In basic functions we tested all lines using monitor function</a:t>
            </a:r>
          </a:p>
          <a:p>
            <a:r>
              <a:rPr lang="en-US" dirty="0" smtClean="0"/>
              <a:t>System testing</a:t>
            </a:r>
          </a:p>
          <a:p>
            <a:pPr>
              <a:buNone/>
            </a:pPr>
            <a:r>
              <a:rPr lang="en-US" sz="2400" dirty="0" smtClean="0"/>
              <a:t>	For core dialog code we used an extended interactive tool using monitor.</a:t>
            </a:r>
          </a:p>
          <a:p>
            <a:r>
              <a:rPr lang="en-US" dirty="0" smtClean="0"/>
              <a:t>System integration testing</a:t>
            </a:r>
          </a:p>
          <a:p>
            <a:pPr>
              <a:buNone/>
            </a:pPr>
            <a:r>
              <a:rPr lang="en-US" sz="2200" dirty="0" smtClean="0"/>
              <a:t>	Testing all sending and receiving to and from other systems.</a:t>
            </a:r>
          </a:p>
          <a:p>
            <a:pPr>
              <a:buNone/>
            </a:pPr>
            <a:r>
              <a:rPr lang="en-US" sz="2200" dirty="0" smtClean="0"/>
              <a:t>	Comparing the results.</a:t>
            </a:r>
          </a:p>
          <a:p>
            <a:r>
              <a:rPr lang="en-US" dirty="0" smtClean="0"/>
              <a:t>User testing</a:t>
            </a:r>
          </a:p>
          <a:p>
            <a:pPr>
              <a:buNone/>
            </a:pPr>
            <a:r>
              <a:rPr lang="en-US" sz="2400" dirty="0" smtClean="0"/>
              <a:t>	A user reference group did this.</a:t>
            </a:r>
          </a:p>
          <a:p>
            <a:pPr>
              <a:buNone/>
            </a:pPr>
            <a:r>
              <a:rPr lang="en-US" sz="2400" dirty="0" smtClean="0"/>
              <a:t>	Running new and old systems in parallel</a:t>
            </a:r>
          </a:p>
          <a:p>
            <a:endParaRPr lang="en-US" dirty="0" smtClean="0"/>
          </a:p>
          <a:p>
            <a:endParaRPr lang="sv-SE" dirty="0"/>
          </a:p>
        </p:txBody>
      </p:sp>
      <p:sp>
        <p:nvSpPr>
          <p:cNvPr id="11" name="Slide Number Placeholder 10"/>
          <p:cNvSpPr>
            <a:spLocks noGrp="1"/>
          </p:cNvSpPr>
          <p:nvPr>
            <p:ph type="sldNum" sz="quarter" idx="12"/>
          </p:nvPr>
        </p:nvSpPr>
        <p:spPr/>
        <p:txBody>
          <a:bodyPr/>
          <a:lstStyle/>
          <a:p>
            <a:fld id="{5A320314-F25D-44A0-AB66-06B152D6C869}" type="slidenum">
              <a:rPr lang="sv-SE" smtClean="0"/>
              <a:pPr/>
              <a:t>18</a:t>
            </a:fld>
            <a:endParaRPr lang="sv-SE" dirty="0"/>
          </a:p>
        </p:txBody>
      </p:sp>
      <p:sp>
        <p:nvSpPr>
          <p:cNvPr id="4" name="Platshållare för datum 3"/>
          <p:cNvSpPr>
            <a:spLocks noGrp="1"/>
          </p:cNvSpPr>
          <p:nvPr>
            <p:ph type="dt" sz="half" idx="10"/>
          </p:nvPr>
        </p:nvSpPr>
        <p:spPr/>
        <p:txBody>
          <a:bodyPr/>
          <a:lstStyle/>
          <a:p>
            <a:r>
              <a:rPr lang="sv-SE" dirty="0" smtClean="0"/>
              <a:t>10/17/2012</a:t>
            </a:r>
            <a:endParaRPr lang="sv-SE" dirty="0"/>
          </a:p>
        </p:txBody>
      </p:sp>
      <p:sp>
        <p:nvSpPr>
          <p:cNvPr id="5" name="Platshållare för sidfot 4"/>
          <p:cNvSpPr>
            <a:spLocks noGrp="1"/>
          </p:cNvSpPr>
          <p:nvPr>
            <p:ph type="ftr" sz="quarter" idx="11"/>
          </p:nvPr>
        </p:nvSpPr>
        <p:spPr/>
        <p:txBody>
          <a:bodyPr/>
          <a:lstStyle/>
          <a:p>
            <a:r>
              <a:rPr lang="sv-SE" dirty="0" smtClean="0"/>
              <a:t>Jonas Stensiö, Peter Simonsson, Lars Wentzel  </a:t>
            </a:r>
            <a:r>
              <a:rPr lang="sv-SE" dirty="0" err="1" smtClean="0"/>
              <a:t>Aplensia</a:t>
            </a:r>
            <a:r>
              <a:rPr lang="sv-SE" dirty="0" smtClean="0"/>
              <a:t> AB</a:t>
            </a:r>
            <a:endParaRPr lang="sv-SE"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3270 Emulation</a:t>
            </a:r>
            <a:endParaRPr lang="sv-SE" dirty="0"/>
          </a:p>
        </p:txBody>
      </p:sp>
      <p:sp>
        <p:nvSpPr>
          <p:cNvPr id="3" name="Content Placeholder 2"/>
          <p:cNvSpPr>
            <a:spLocks noGrp="1"/>
          </p:cNvSpPr>
          <p:nvPr>
            <p:ph idx="1"/>
          </p:nvPr>
        </p:nvSpPr>
        <p:spPr/>
        <p:txBody>
          <a:bodyPr>
            <a:normAutofit lnSpcReduction="10000"/>
          </a:bodyPr>
          <a:lstStyle/>
          <a:p>
            <a:r>
              <a:rPr lang="sv-SE" dirty="0" smtClean="0"/>
              <a:t>Emulation rather than rewrite</a:t>
            </a:r>
          </a:p>
          <a:p>
            <a:pPr>
              <a:buNone/>
            </a:pPr>
            <a:r>
              <a:rPr lang="sv-SE" sz="2000" dirty="0" smtClean="0"/>
              <a:t>	More than 400 screens</a:t>
            </a:r>
          </a:p>
          <a:p>
            <a:r>
              <a:rPr lang="sv-SE" dirty="0" smtClean="0"/>
              <a:t>Windows Presentaion Foundation (WPF)</a:t>
            </a:r>
          </a:p>
          <a:p>
            <a:pPr>
              <a:buNone/>
            </a:pPr>
            <a:r>
              <a:rPr lang="sv-SE" sz="2000" dirty="0" smtClean="0"/>
              <a:t>	Chosen over </a:t>
            </a:r>
            <a:r>
              <a:rPr lang="sv-SE" sz="2000" dirty="0" smtClean="0">
                <a:latin typeface="APL385 Unicode" pitchFamily="49" charset="0"/>
              </a:rPr>
              <a:t>⎕SM</a:t>
            </a:r>
            <a:r>
              <a:rPr lang="sv-SE" sz="2000" dirty="0" smtClean="0"/>
              <a:t> and Dyalog APL GUI.</a:t>
            </a:r>
          </a:p>
          <a:p>
            <a:r>
              <a:rPr lang="sv-SE" dirty="0" smtClean="0"/>
              <a:t>Subset of GDDM (Graphic Data Display Manager)</a:t>
            </a:r>
          </a:p>
          <a:p>
            <a:r>
              <a:rPr lang="sv-SE" dirty="0" smtClean="0"/>
              <a:t>Features of IBM Personal Communications</a:t>
            </a:r>
          </a:p>
          <a:p>
            <a:pPr>
              <a:buNone/>
            </a:pPr>
            <a:r>
              <a:rPr lang="sv-SE" sz="2000" dirty="0" smtClean="0"/>
              <a:t>	</a:t>
            </a:r>
            <a:r>
              <a:rPr lang="en-US" sz="2000" dirty="0" smtClean="0"/>
              <a:t>Block selection of text on the screen, being able to position the cursor anywhere, freely resizable window, etc.</a:t>
            </a:r>
            <a:endParaRPr lang="sv-SE" sz="2000" dirty="0" smtClean="0"/>
          </a:p>
          <a:p>
            <a:r>
              <a:rPr lang="sv-SE" dirty="0" smtClean="0"/>
              <a:t>Excel OLE Automation</a:t>
            </a:r>
            <a:endParaRPr lang="sv-SE" dirty="0"/>
          </a:p>
        </p:txBody>
      </p:sp>
      <p:sp>
        <p:nvSpPr>
          <p:cNvPr id="11" name="Slide Number Placeholder 10"/>
          <p:cNvSpPr>
            <a:spLocks noGrp="1"/>
          </p:cNvSpPr>
          <p:nvPr>
            <p:ph type="sldNum" sz="quarter" idx="12"/>
          </p:nvPr>
        </p:nvSpPr>
        <p:spPr/>
        <p:txBody>
          <a:bodyPr/>
          <a:lstStyle/>
          <a:p>
            <a:fld id="{5A320314-F25D-44A0-AB66-06B152D6C869}" type="slidenum">
              <a:rPr lang="sv-SE" smtClean="0"/>
              <a:pPr/>
              <a:t>19</a:t>
            </a:fld>
            <a:endParaRPr lang="sv-SE" dirty="0"/>
          </a:p>
        </p:txBody>
      </p:sp>
      <p:sp>
        <p:nvSpPr>
          <p:cNvPr id="4" name="Platshållare för datum 3"/>
          <p:cNvSpPr>
            <a:spLocks noGrp="1"/>
          </p:cNvSpPr>
          <p:nvPr>
            <p:ph type="dt" sz="half" idx="10"/>
          </p:nvPr>
        </p:nvSpPr>
        <p:spPr/>
        <p:txBody>
          <a:bodyPr/>
          <a:lstStyle/>
          <a:p>
            <a:r>
              <a:rPr lang="sv-SE" smtClean="0"/>
              <a:t>10/17/2012</a:t>
            </a:r>
            <a:endParaRPr lang="sv-SE" dirty="0"/>
          </a:p>
        </p:txBody>
      </p:sp>
      <p:sp>
        <p:nvSpPr>
          <p:cNvPr id="5" name="Platshållare för sidfot 4"/>
          <p:cNvSpPr>
            <a:spLocks noGrp="1"/>
          </p:cNvSpPr>
          <p:nvPr>
            <p:ph type="ftr" sz="quarter" idx="11"/>
          </p:nvPr>
        </p:nvSpPr>
        <p:spPr/>
        <p:txBody>
          <a:bodyPr/>
          <a:lstStyle/>
          <a:p>
            <a:r>
              <a:rPr lang="sv-SE" dirty="0" smtClean="0"/>
              <a:t>Jonas Stensiö, Peter Simonsson, Lars Wentzel  </a:t>
            </a:r>
            <a:r>
              <a:rPr lang="sv-SE" dirty="0" err="1" smtClean="0"/>
              <a:t>Aplensia</a:t>
            </a:r>
            <a:r>
              <a:rPr lang="sv-SE" dirty="0" smtClean="0"/>
              <a:t> AB</a:t>
            </a:r>
            <a:endParaRPr lang="sv-SE" dirty="0"/>
          </a:p>
        </p:txBody>
      </p:sp>
    </p:spTree>
    <p:extLst>
      <p:ext uri="{BB962C8B-B14F-4D97-AF65-F5344CB8AC3E}">
        <p14:creationId xmlns:p14="http://schemas.microsoft.com/office/powerpoint/2010/main" xmlns="" val="7649470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Hercules Story</a:t>
            </a:r>
            <a:endParaRPr lang="sv-SE" dirty="0"/>
          </a:p>
        </p:txBody>
      </p:sp>
      <p:sp>
        <p:nvSpPr>
          <p:cNvPr id="3" name="Content Placeholder 2"/>
          <p:cNvSpPr>
            <a:spLocks noGrp="1"/>
          </p:cNvSpPr>
          <p:nvPr>
            <p:ph idx="1"/>
          </p:nvPr>
        </p:nvSpPr>
        <p:spPr/>
        <p:txBody>
          <a:bodyPr/>
          <a:lstStyle/>
          <a:p>
            <a:pPr>
              <a:buNone/>
            </a:pPr>
            <a:r>
              <a:rPr lang="en-US" dirty="0" smtClean="0"/>
              <a:t>	We have recently migrated a 20 years old VM mainframe APL2 system to a Dyalog APL Windows platform</a:t>
            </a:r>
          </a:p>
          <a:p>
            <a:endParaRPr lang="en-US" dirty="0" smtClean="0"/>
          </a:p>
          <a:p>
            <a:pPr>
              <a:buNone/>
            </a:pPr>
            <a:r>
              <a:rPr lang="en-US" dirty="0" smtClean="0"/>
              <a:t>	It has been done during a short period of time and without major changes in the system functionality or its user interface. </a:t>
            </a:r>
          </a:p>
          <a:p>
            <a:endParaRPr lang="sv-SE" dirty="0"/>
          </a:p>
        </p:txBody>
      </p:sp>
      <p:sp>
        <p:nvSpPr>
          <p:cNvPr id="11" name="Slide Number Placeholder 10"/>
          <p:cNvSpPr>
            <a:spLocks noGrp="1"/>
          </p:cNvSpPr>
          <p:nvPr>
            <p:ph type="sldNum" sz="quarter" idx="12"/>
          </p:nvPr>
        </p:nvSpPr>
        <p:spPr/>
        <p:txBody>
          <a:bodyPr/>
          <a:lstStyle/>
          <a:p>
            <a:fld id="{5A320314-F25D-44A0-AB66-06B152D6C869}" type="slidenum">
              <a:rPr lang="sv-SE" smtClean="0"/>
              <a:pPr/>
              <a:t>2</a:t>
            </a:fld>
            <a:endParaRPr lang="sv-SE" dirty="0"/>
          </a:p>
        </p:txBody>
      </p:sp>
      <p:sp>
        <p:nvSpPr>
          <p:cNvPr id="4" name="Platshållare för datum 3"/>
          <p:cNvSpPr>
            <a:spLocks noGrp="1"/>
          </p:cNvSpPr>
          <p:nvPr>
            <p:ph type="dt" sz="half" idx="10"/>
          </p:nvPr>
        </p:nvSpPr>
        <p:spPr/>
        <p:txBody>
          <a:bodyPr/>
          <a:lstStyle/>
          <a:p>
            <a:r>
              <a:rPr lang="sv-SE" dirty="0" smtClean="0"/>
              <a:t>10/17/2012</a:t>
            </a:r>
            <a:endParaRPr lang="sv-SE" dirty="0"/>
          </a:p>
        </p:txBody>
      </p:sp>
      <p:sp>
        <p:nvSpPr>
          <p:cNvPr id="5" name="Platshållare för sidfot 4"/>
          <p:cNvSpPr>
            <a:spLocks noGrp="1"/>
          </p:cNvSpPr>
          <p:nvPr>
            <p:ph type="ftr" sz="quarter" idx="11"/>
          </p:nvPr>
        </p:nvSpPr>
        <p:spPr/>
        <p:txBody>
          <a:bodyPr/>
          <a:lstStyle/>
          <a:p>
            <a:r>
              <a:rPr lang="sv-SE" dirty="0" smtClean="0"/>
              <a:t>Jonas Stensiö, Peter Simonsson, Lars Wentzel  </a:t>
            </a:r>
            <a:r>
              <a:rPr lang="sv-SE" dirty="0" err="1" smtClean="0"/>
              <a:t>Aplensia</a:t>
            </a:r>
            <a:r>
              <a:rPr lang="sv-SE" smtClean="0"/>
              <a:t> AB</a:t>
            </a:r>
            <a:endParaRPr lang="sv-SE"/>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Dyalog File Server</a:t>
            </a:r>
            <a:endParaRPr lang="sv-SE" dirty="0"/>
          </a:p>
        </p:txBody>
      </p:sp>
      <p:sp>
        <p:nvSpPr>
          <p:cNvPr id="3" name="Content Placeholder 2"/>
          <p:cNvSpPr>
            <a:spLocks noGrp="1"/>
          </p:cNvSpPr>
          <p:nvPr>
            <p:ph idx="1"/>
          </p:nvPr>
        </p:nvSpPr>
        <p:spPr/>
        <p:txBody>
          <a:bodyPr/>
          <a:lstStyle/>
          <a:p>
            <a:r>
              <a:rPr lang="sv-SE" dirty="0" smtClean="0"/>
              <a:t>Provides the same functionality as SHAREFILE</a:t>
            </a:r>
          </a:p>
          <a:p>
            <a:r>
              <a:rPr lang="sv-SE" dirty="0" smtClean="0"/>
              <a:t>Only minor code changes needed</a:t>
            </a:r>
          </a:p>
          <a:p>
            <a:pPr>
              <a:buNone/>
            </a:pPr>
            <a:r>
              <a:rPr lang="sv-SE" sz="2000" dirty="0" smtClean="0"/>
              <a:t>	Data over the network means small reads get costly.</a:t>
            </a:r>
          </a:p>
          <a:p>
            <a:r>
              <a:rPr lang="en-US" dirty="0" smtClean="0"/>
              <a:t>Testing</a:t>
            </a:r>
          </a:p>
          <a:p>
            <a:pPr marL="400050" lvl="1" indent="0">
              <a:buNone/>
            </a:pPr>
            <a:r>
              <a:rPr lang="en-US" sz="2100" dirty="0" smtClean="0"/>
              <a:t>Functional testing </a:t>
            </a:r>
          </a:p>
          <a:p>
            <a:pPr marL="400050" lvl="1" indent="0">
              <a:buNone/>
            </a:pPr>
            <a:r>
              <a:rPr lang="en-US" sz="2100" dirty="0" smtClean="0"/>
              <a:t>Load tests</a:t>
            </a:r>
          </a:p>
          <a:p>
            <a:pPr>
              <a:buNone/>
            </a:pPr>
            <a:endParaRPr lang="sv-SE" sz="2000" dirty="0" smtClean="0"/>
          </a:p>
        </p:txBody>
      </p:sp>
      <p:sp>
        <p:nvSpPr>
          <p:cNvPr id="11" name="Slide Number Placeholder 10"/>
          <p:cNvSpPr>
            <a:spLocks noGrp="1"/>
          </p:cNvSpPr>
          <p:nvPr>
            <p:ph type="sldNum" sz="quarter" idx="12"/>
          </p:nvPr>
        </p:nvSpPr>
        <p:spPr/>
        <p:txBody>
          <a:bodyPr/>
          <a:lstStyle/>
          <a:p>
            <a:fld id="{5A320314-F25D-44A0-AB66-06B152D6C869}" type="slidenum">
              <a:rPr lang="sv-SE" smtClean="0"/>
              <a:pPr/>
              <a:t>20</a:t>
            </a:fld>
            <a:endParaRPr lang="sv-SE"/>
          </a:p>
        </p:txBody>
      </p:sp>
      <p:sp>
        <p:nvSpPr>
          <p:cNvPr id="4" name="Platshållare för datum 3"/>
          <p:cNvSpPr>
            <a:spLocks noGrp="1"/>
          </p:cNvSpPr>
          <p:nvPr>
            <p:ph type="dt" sz="half" idx="10"/>
          </p:nvPr>
        </p:nvSpPr>
        <p:spPr/>
        <p:txBody>
          <a:bodyPr/>
          <a:lstStyle/>
          <a:p>
            <a:r>
              <a:rPr lang="sv-SE" smtClean="0"/>
              <a:t>10/17/2012</a:t>
            </a:r>
            <a:endParaRPr lang="sv-SE"/>
          </a:p>
        </p:txBody>
      </p:sp>
      <p:sp>
        <p:nvSpPr>
          <p:cNvPr id="5" name="Platshållare för sidfot 4"/>
          <p:cNvSpPr>
            <a:spLocks noGrp="1"/>
          </p:cNvSpPr>
          <p:nvPr>
            <p:ph type="ftr" sz="quarter" idx="11"/>
          </p:nvPr>
        </p:nvSpPr>
        <p:spPr/>
        <p:txBody>
          <a:bodyPr/>
          <a:lstStyle/>
          <a:p>
            <a:r>
              <a:rPr lang="sv-SE" smtClean="0"/>
              <a:t>Jonas Stensiö, Peter Simonsson, Lars Wentzel  Aplensia AB</a:t>
            </a:r>
            <a:endParaRPr lang="sv-SE"/>
          </a:p>
        </p:txBody>
      </p:sp>
    </p:spTree>
    <p:extLst>
      <p:ext uri="{BB962C8B-B14F-4D97-AF65-F5344CB8AC3E}">
        <p14:creationId xmlns:p14="http://schemas.microsoft.com/office/powerpoint/2010/main" xmlns="" val="53538722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Authentication</a:t>
            </a:r>
            <a:endParaRPr lang="sv-SE" dirty="0"/>
          </a:p>
        </p:txBody>
      </p:sp>
      <p:sp>
        <p:nvSpPr>
          <p:cNvPr id="3" name="Content Placeholder 2"/>
          <p:cNvSpPr>
            <a:spLocks noGrp="1"/>
          </p:cNvSpPr>
          <p:nvPr>
            <p:ph idx="1"/>
          </p:nvPr>
        </p:nvSpPr>
        <p:spPr/>
        <p:txBody>
          <a:bodyPr/>
          <a:lstStyle/>
          <a:p>
            <a:r>
              <a:rPr lang="sv-SE" dirty="0" smtClean="0"/>
              <a:t>Domain user id instead of ACF2-ID</a:t>
            </a:r>
          </a:p>
          <a:p>
            <a:r>
              <a:rPr lang="sv-SE" dirty="0" smtClean="0"/>
              <a:t>IWA (Integrated Windows Authentication)</a:t>
            </a:r>
          </a:p>
          <a:p>
            <a:pPr>
              <a:buNone/>
            </a:pPr>
            <a:r>
              <a:rPr lang="sv-SE" sz="2000" dirty="0" smtClean="0"/>
              <a:t>	Available with Conga 2.3. We made our own implementation to also handle Excel addins (VBA).</a:t>
            </a:r>
          </a:p>
          <a:p>
            <a:r>
              <a:rPr lang="en-US" dirty="0" smtClean="0"/>
              <a:t>SSPI (Security Support Provider Interface)</a:t>
            </a:r>
          </a:p>
          <a:p>
            <a:pPr>
              <a:buNone/>
            </a:pPr>
            <a:r>
              <a:rPr lang="en-US" sz="2000" dirty="0" smtClean="0"/>
              <a:t>	Used to establish an authenticated connection between client and server using a challenge-response protocol (NTLM).</a:t>
            </a:r>
          </a:p>
          <a:p>
            <a:r>
              <a:rPr lang="sv-SE" dirty="0" smtClean="0"/>
              <a:t>No need for the user to logon</a:t>
            </a:r>
            <a:endParaRPr lang="sv-SE" dirty="0"/>
          </a:p>
        </p:txBody>
      </p:sp>
      <p:sp>
        <p:nvSpPr>
          <p:cNvPr id="11" name="Slide Number Placeholder 10"/>
          <p:cNvSpPr>
            <a:spLocks noGrp="1"/>
          </p:cNvSpPr>
          <p:nvPr>
            <p:ph type="sldNum" sz="quarter" idx="12"/>
          </p:nvPr>
        </p:nvSpPr>
        <p:spPr/>
        <p:txBody>
          <a:bodyPr/>
          <a:lstStyle/>
          <a:p>
            <a:fld id="{5A320314-F25D-44A0-AB66-06B152D6C869}" type="slidenum">
              <a:rPr lang="sv-SE" smtClean="0"/>
              <a:pPr/>
              <a:t>21</a:t>
            </a:fld>
            <a:endParaRPr lang="sv-SE"/>
          </a:p>
        </p:txBody>
      </p:sp>
      <p:sp>
        <p:nvSpPr>
          <p:cNvPr id="4" name="Platshållare för datum 3"/>
          <p:cNvSpPr>
            <a:spLocks noGrp="1"/>
          </p:cNvSpPr>
          <p:nvPr>
            <p:ph type="dt" sz="half" idx="10"/>
          </p:nvPr>
        </p:nvSpPr>
        <p:spPr/>
        <p:txBody>
          <a:bodyPr/>
          <a:lstStyle/>
          <a:p>
            <a:r>
              <a:rPr lang="sv-SE" smtClean="0"/>
              <a:t>10/17/2012</a:t>
            </a:r>
            <a:endParaRPr lang="sv-SE"/>
          </a:p>
        </p:txBody>
      </p:sp>
      <p:sp>
        <p:nvSpPr>
          <p:cNvPr id="5" name="Platshållare för sidfot 4"/>
          <p:cNvSpPr>
            <a:spLocks noGrp="1"/>
          </p:cNvSpPr>
          <p:nvPr>
            <p:ph type="ftr" sz="quarter" idx="11"/>
          </p:nvPr>
        </p:nvSpPr>
        <p:spPr/>
        <p:txBody>
          <a:bodyPr/>
          <a:lstStyle/>
          <a:p>
            <a:r>
              <a:rPr lang="sv-SE" smtClean="0"/>
              <a:t>Jonas Stensiö, Peter Simonsson, Lars Wentzel  Aplensia AB</a:t>
            </a:r>
            <a:endParaRPr lang="sv-SE"/>
          </a:p>
        </p:txBody>
      </p:sp>
    </p:spTree>
    <p:extLst>
      <p:ext uri="{BB962C8B-B14F-4D97-AF65-F5344CB8AC3E}">
        <p14:creationId xmlns:p14="http://schemas.microsoft.com/office/powerpoint/2010/main" xmlns="" val="406914670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Integrations</a:t>
            </a:r>
            <a:endParaRPr lang="sv-SE" dirty="0"/>
          </a:p>
        </p:txBody>
      </p:sp>
      <p:sp>
        <p:nvSpPr>
          <p:cNvPr id="3" name="Content Placeholder 2"/>
          <p:cNvSpPr>
            <a:spLocks noGrp="1"/>
          </p:cNvSpPr>
          <p:nvPr>
            <p:ph idx="1"/>
          </p:nvPr>
        </p:nvSpPr>
        <p:spPr/>
        <p:txBody>
          <a:bodyPr>
            <a:normAutofit lnSpcReduction="10000"/>
          </a:bodyPr>
          <a:lstStyle/>
          <a:p>
            <a:r>
              <a:rPr lang="sv-SE" dirty="0" smtClean="0"/>
              <a:t>WebSphere MQ</a:t>
            </a:r>
          </a:p>
          <a:p>
            <a:pPr>
              <a:buNone/>
            </a:pPr>
            <a:r>
              <a:rPr lang="sv-SE" sz="2000" dirty="0" smtClean="0"/>
              <a:t>	Most integrations where changed to use MQ.</a:t>
            </a:r>
          </a:p>
          <a:p>
            <a:r>
              <a:rPr lang="sv-SE" dirty="0" smtClean="0"/>
              <a:t>Migrated in two steps</a:t>
            </a:r>
          </a:p>
          <a:p>
            <a:pPr lvl="1"/>
            <a:r>
              <a:rPr lang="sv-SE" sz="2000" dirty="0" smtClean="0"/>
              <a:t>First outbound integrations. Connections were set up to send to receiving systems with no changes required in these.</a:t>
            </a:r>
          </a:p>
          <a:p>
            <a:pPr lvl="1"/>
            <a:r>
              <a:rPr lang="sv-SE" sz="2000" dirty="0" smtClean="0"/>
              <a:t>On go-live the old system was shutdown and configured to forward all incoming files to the new system.</a:t>
            </a:r>
          </a:p>
          <a:p>
            <a:pPr lvl="1"/>
            <a:r>
              <a:rPr lang="sv-SE" sz="2000" dirty="0" smtClean="0"/>
              <a:t>After successful go-live the inbound integrations where switched over one by one.</a:t>
            </a:r>
          </a:p>
          <a:p>
            <a:r>
              <a:rPr lang="sv-SE" dirty="0" smtClean="0"/>
              <a:t>FTP</a:t>
            </a:r>
          </a:p>
          <a:p>
            <a:r>
              <a:rPr lang="sv-SE" dirty="0" smtClean="0"/>
              <a:t>Web services</a:t>
            </a:r>
          </a:p>
          <a:p>
            <a:endParaRPr lang="sv-SE" dirty="0"/>
          </a:p>
        </p:txBody>
      </p:sp>
      <p:sp>
        <p:nvSpPr>
          <p:cNvPr id="11" name="Slide Number Placeholder 10"/>
          <p:cNvSpPr>
            <a:spLocks noGrp="1"/>
          </p:cNvSpPr>
          <p:nvPr>
            <p:ph type="sldNum" sz="quarter" idx="12"/>
          </p:nvPr>
        </p:nvSpPr>
        <p:spPr/>
        <p:txBody>
          <a:bodyPr/>
          <a:lstStyle/>
          <a:p>
            <a:fld id="{5A320314-F25D-44A0-AB66-06B152D6C869}" type="slidenum">
              <a:rPr lang="sv-SE" smtClean="0"/>
              <a:pPr/>
              <a:t>22</a:t>
            </a:fld>
            <a:endParaRPr lang="sv-SE"/>
          </a:p>
        </p:txBody>
      </p:sp>
      <p:sp>
        <p:nvSpPr>
          <p:cNvPr id="4" name="Platshållare för datum 3"/>
          <p:cNvSpPr>
            <a:spLocks noGrp="1"/>
          </p:cNvSpPr>
          <p:nvPr>
            <p:ph type="dt" sz="half" idx="10"/>
          </p:nvPr>
        </p:nvSpPr>
        <p:spPr/>
        <p:txBody>
          <a:bodyPr/>
          <a:lstStyle/>
          <a:p>
            <a:r>
              <a:rPr lang="sv-SE" smtClean="0"/>
              <a:t>10/17/2012</a:t>
            </a:r>
            <a:endParaRPr lang="sv-SE"/>
          </a:p>
        </p:txBody>
      </p:sp>
      <p:sp>
        <p:nvSpPr>
          <p:cNvPr id="5" name="Platshållare för sidfot 4"/>
          <p:cNvSpPr>
            <a:spLocks noGrp="1"/>
          </p:cNvSpPr>
          <p:nvPr>
            <p:ph type="ftr" sz="quarter" idx="11"/>
          </p:nvPr>
        </p:nvSpPr>
        <p:spPr/>
        <p:txBody>
          <a:bodyPr/>
          <a:lstStyle/>
          <a:p>
            <a:r>
              <a:rPr lang="sv-SE" smtClean="0"/>
              <a:t>Jonas Stensiö, Peter Simonsson, Lars Wentzel  Aplensia AB</a:t>
            </a:r>
            <a:endParaRPr lang="sv-SE"/>
          </a:p>
        </p:txBody>
      </p:sp>
    </p:spTree>
    <p:extLst>
      <p:ext uri="{BB962C8B-B14F-4D97-AF65-F5344CB8AC3E}">
        <p14:creationId xmlns:p14="http://schemas.microsoft.com/office/powerpoint/2010/main" xmlns="" val="35248977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Project Organization and Manning</a:t>
            </a:r>
            <a:endParaRPr lang="sv-SE" dirty="0"/>
          </a:p>
        </p:txBody>
      </p:sp>
      <p:sp>
        <p:nvSpPr>
          <p:cNvPr id="3" name="Content Placeholder 2"/>
          <p:cNvSpPr>
            <a:spLocks noGrp="1"/>
          </p:cNvSpPr>
          <p:nvPr>
            <p:ph idx="1"/>
          </p:nvPr>
        </p:nvSpPr>
        <p:spPr/>
        <p:txBody>
          <a:bodyPr>
            <a:noAutofit/>
          </a:bodyPr>
          <a:lstStyle/>
          <a:p>
            <a:pPr>
              <a:buNone/>
            </a:pPr>
            <a:r>
              <a:rPr lang="sv-SE" dirty="0" smtClean="0"/>
              <a:t>Early stage with preparation and technical ideas</a:t>
            </a:r>
          </a:p>
          <a:p>
            <a:pPr>
              <a:spcBef>
                <a:spcPts val="432"/>
              </a:spcBef>
            </a:pPr>
            <a:r>
              <a:rPr lang="sv-SE" sz="1800" dirty="0" smtClean="0"/>
              <a:t>Peter Simonsson, Lars Wentzel	Hercules staff</a:t>
            </a:r>
          </a:p>
          <a:p>
            <a:pPr>
              <a:spcBef>
                <a:spcPts val="432"/>
              </a:spcBef>
            </a:pPr>
            <a:r>
              <a:rPr lang="sv-SE" sz="1800" dirty="0" smtClean="0"/>
              <a:t>Morten Kromberg		Dyalog. DFS etc.</a:t>
            </a:r>
          </a:p>
          <a:p>
            <a:pPr>
              <a:buNone/>
            </a:pPr>
            <a:r>
              <a:rPr lang="sv-SE" dirty="0" smtClean="0"/>
              <a:t>Final project</a:t>
            </a:r>
          </a:p>
          <a:p>
            <a:pPr>
              <a:spcBef>
                <a:spcPts val="432"/>
              </a:spcBef>
            </a:pPr>
            <a:r>
              <a:rPr lang="sv-SE" sz="1800" dirty="0" smtClean="0"/>
              <a:t>Project manager part time	</a:t>
            </a:r>
          </a:p>
          <a:p>
            <a:pPr>
              <a:spcBef>
                <a:spcPts val="432"/>
              </a:spcBef>
            </a:pPr>
            <a:r>
              <a:rPr lang="sv-SE" sz="1800" dirty="0" smtClean="0"/>
              <a:t>Technical project manager and team leader Satyam.</a:t>
            </a:r>
          </a:p>
          <a:p>
            <a:pPr>
              <a:spcBef>
                <a:spcPts val="432"/>
              </a:spcBef>
            </a:pPr>
            <a:r>
              <a:rPr lang="sv-SE" sz="1800" dirty="0" smtClean="0"/>
              <a:t>Two developers Satyam		Code migration</a:t>
            </a:r>
          </a:p>
          <a:p>
            <a:pPr>
              <a:spcBef>
                <a:spcPts val="432"/>
              </a:spcBef>
            </a:pPr>
            <a:r>
              <a:rPr lang="sv-SE" sz="1800" dirty="0" smtClean="0"/>
              <a:t>Peter Simonsson		Technical set up and components</a:t>
            </a:r>
          </a:p>
          <a:p>
            <a:pPr>
              <a:spcBef>
                <a:spcPts val="432"/>
              </a:spcBef>
            </a:pPr>
            <a:r>
              <a:rPr lang="sv-SE" sz="1800" dirty="0" smtClean="0"/>
              <a:t>Michael Hughes		3270 emulation and authentication</a:t>
            </a:r>
          </a:p>
          <a:p>
            <a:pPr>
              <a:spcBef>
                <a:spcPts val="432"/>
              </a:spcBef>
            </a:pPr>
            <a:r>
              <a:rPr lang="sv-SE" sz="1800" dirty="0" smtClean="0"/>
              <a:t>Dyalog			File server, authentication, misc.</a:t>
            </a:r>
          </a:p>
          <a:p>
            <a:pPr>
              <a:spcBef>
                <a:spcPts val="432"/>
              </a:spcBef>
            </a:pPr>
            <a:r>
              <a:rPr lang="sv-SE" sz="1800" dirty="0" smtClean="0"/>
              <a:t>Lars Wentzel			Minor testing and reference group</a:t>
            </a:r>
          </a:p>
          <a:p>
            <a:pPr>
              <a:spcBef>
                <a:spcPts val="432"/>
              </a:spcBef>
            </a:pPr>
            <a:r>
              <a:rPr lang="sv-SE" sz="1800" dirty="0" smtClean="0"/>
              <a:t>User reference group</a:t>
            </a:r>
          </a:p>
          <a:p>
            <a:pPr>
              <a:spcBef>
                <a:spcPts val="432"/>
              </a:spcBef>
            </a:pPr>
            <a:r>
              <a:rPr lang="sv-SE" sz="1800" dirty="0" smtClean="0"/>
              <a:t>Steering group</a:t>
            </a:r>
          </a:p>
          <a:p>
            <a:pPr>
              <a:buNone/>
            </a:pPr>
            <a:endParaRPr lang="sv-SE" sz="1800" dirty="0"/>
          </a:p>
        </p:txBody>
      </p:sp>
      <p:sp>
        <p:nvSpPr>
          <p:cNvPr id="11" name="Slide Number Placeholder 10"/>
          <p:cNvSpPr>
            <a:spLocks noGrp="1"/>
          </p:cNvSpPr>
          <p:nvPr>
            <p:ph type="sldNum" sz="quarter" idx="12"/>
          </p:nvPr>
        </p:nvSpPr>
        <p:spPr/>
        <p:txBody>
          <a:bodyPr/>
          <a:lstStyle/>
          <a:p>
            <a:fld id="{5A320314-F25D-44A0-AB66-06B152D6C869}" type="slidenum">
              <a:rPr lang="sv-SE" smtClean="0"/>
              <a:pPr/>
              <a:t>23</a:t>
            </a:fld>
            <a:endParaRPr lang="sv-SE"/>
          </a:p>
        </p:txBody>
      </p:sp>
      <p:sp>
        <p:nvSpPr>
          <p:cNvPr id="4" name="Platshållare för datum 3"/>
          <p:cNvSpPr>
            <a:spLocks noGrp="1"/>
          </p:cNvSpPr>
          <p:nvPr>
            <p:ph type="dt" sz="half" idx="10"/>
          </p:nvPr>
        </p:nvSpPr>
        <p:spPr/>
        <p:txBody>
          <a:bodyPr/>
          <a:lstStyle/>
          <a:p>
            <a:r>
              <a:rPr lang="sv-SE" smtClean="0"/>
              <a:t>10/17/2012</a:t>
            </a:r>
            <a:endParaRPr lang="sv-SE"/>
          </a:p>
        </p:txBody>
      </p:sp>
      <p:sp>
        <p:nvSpPr>
          <p:cNvPr id="5" name="Platshållare för sidfot 4"/>
          <p:cNvSpPr>
            <a:spLocks noGrp="1"/>
          </p:cNvSpPr>
          <p:nvPr>
            <p:ph type="ftr" sz="quarter" idx="11"/>
          </p:nvPr>
        </p:nvSpPr>
        <p:spPr/>
        <p:txBody>
          <a:bodyPr/>
          <a:lstStyle/>
          <a:p>
            <a:r>
              <a:rPr lang="sv-SE" smtClean="0"/>
              <a:t>Jonas Stensiö, Peter Simonsson, Lars Wentzel  Aplensia AB</a:t>
            </a:r>
            <a:endParaRPr lang="sv-SE"/>
          </a:p>
        </p:txBody>
      </p:sp>
    </p:spTree>
    <p:extLst>
      <p:ext uri="{BB962C8B-B14F-4D97-AF65-F5344CB8AC3E}">
        <p14:creationId xmlns:p14="http://schemas.microsoft.com/office/powerpoint/2010/main" xmlns="" val="36184793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sv-SE" dirty="0" err="1" smtClean="0"/>
              <a:t>Swedbank</a:t>
            </a:r>
            <a:endParaRPr lang="sv-SE" sz="3100" dirty="0"/>
          </a:p>
        </p:txBody>
      </p:sp>
      <p:sp>
        <p:nvSpPr>
          <p:cNvPr id="3" name="Content Placeholder 2"/>
          <p:cNvSpPr>
            <a:spLocks noGrp="1"/>
          </p:cNvSpPr>
          <p:nvPr>
            <p:ph idx="1"/>
          </p:nvPr>
        </p:nvSpPr>
        <p:spPr/>
        <p:txBody>
          <a:bodyPr>
            <a:normAutofit/>
          </a:bodyPr>
          <a:lstStyle/>
          <a:p>
            <a:r>
              <a:rPr lang="en-US" dirty="0" smtClean="0"/>
              <a:t>One of Sweden’s largest banks</a:t>
            </a:r>
          </a:p>
          <a:p>
            <a:r>
              <a:rPr lang="en-US" dirty="0" smtClean="0"/>
              <a:t>Organizational structure</a:t>
            </a:r>
          </a:p>
          <a:p>
            <a:r>
              <a:rPr lang="en-US" dirty="0" smtClean="0"/>
              <a:t>Stand-alone banks</a:t>
            </a:r>
          </a:p>
          <a:p>
            <a:endParaRPr lang="en-US" dirty="0" smtClean="0"/>
          </a:p>
        </p:txBody>
      </p:sp>
      <p:sp>
        <p:nvSpPr>
          <p:cNvPr id="11" name="Slide Number Placeholder 10"/>
          <p:cNvSpPr>
            <a:spLocks noGrp="1"/>
          </p:cNvSpPr>
          <p:nvPr>
            <p:ph type="sldNum" sz="quarter" idx="12"/>
          </p:nvPr>
        </p:nvSpPr>
        <p:spPr/>
        <p:txBody>
          <a:bodyPr/>
          <a:lstStyle/>
          <a:p>
            <a:fld id="{5A320314-F25D-44A0-AB66-06B152D6C869}" type="slidenum">
              <a:rPr lang="sv-SE" smtClean="0"/>
              <a:pPr/>
              <a:t>24</a:t>
            </a:fld>
            <a:endParaRPr lang="sv-SE"/>
          </a:p>
        </p:txBody>
      </p:sp>
      <p:pic>
        <p:nvPicPr>
          <p:cNvPr id="1026" name="Picture 2" descr="C:\Documents and Settings\p901stj\Desktop\1198148660logo-swedbank.jpg"/>
          <p:cNvPicPr>
            <a:picLocks noChangeAspect="1" noChangeArrowheads="1"/>
          </p:cNvPicPr>
          <p:nvPr/>
        </p:nvPicPr>
        <p:blipFill>
          <a:blip r:embed="rId3" cstate="print"/>
          <a:srcRect/>
          <a:stretch>
            <a:fillRect/>
          </a:stretch>
        </p:blipFill>
        <p:spPr bwMode="auto">
          <a:xfrm>
            <a:off x="2411760" y="5301208"/>
            <a:ext cx="4278935" cy="918515"/>
          </a:xfrm>
          <a:prstGeom prst="rect">
            <a:avLst/>
          </a:prstGeom>
          <a:noFill/>
        </p:spPr>
      </p:pic>
      <p:sp>
        <p:nvSpPr>
          <p:cNvPr id="6" name="Date Placeholder 5"/>
          <p:cNvSpPr>
            <a:spLocks noGrp="1"/>
          </p:cNvSpPr>
          <p:nvPr>
            <p:ph type="dt" sz="half" idx="10"/>
          </p:nvPr>
        </p:nvSpPr>
        <p:spPr/>
        <p:txBody>
          <a:bodyPr/>
          <a:lstStyle/>
          <a:p>
            <a:r>
              <a:rPr lang="sv-SE" smtClean="0"/>
              <a:t>10/17/2012</a:t>
            </a:r>
            <a:endParaRPr lang="sv-SE"/>
          </a:p>
        </p:txBody>
      </p:sp>
      <p:sp>
        <p:nvSpPr>
          <p:cNvPr id="7" name="Footer Placeholder 6"/>
          <p:cNvSpPr>
            <a:spLocks noGrp="1"/>
          </p:cNvSpPr>
          <p:nvPr>
            <p:ph type="ftr" sz="quarter" idx="11"/>
          </p:nvPr>
        </p:nvSpPr>
        <p:spPr/>
        <p:txBody>
          <a:bodyPr/>
          <a:lstStyle/>
          <a:p>
            <a:r>
              <a:rPr lang="sv-SE" smtClean="0"/>
              <a:t>Jonas Stensiö, Peter Simonsson, Lars Wentzel  Aplensia AB</a:t>
            </a:r>
            <a:endParaRPr lang="sv-SE"/>
          </a:p>
        </p:txBody>
      </p:sp>
    </p:spTree>
    <p:extLst>
      <p:ext uri="{BB962C8B-B14F-4D97-AF65-F5344CB8AC3E}">
        <p14:creationId xmlns:p14="http://schemas.microsoft.com/office/powerpoint/2010/main" xmlns="" val="130766280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mtClean="0"/>
              <a:t>MARS System</a:t>
            </a:r>
            <a:br>
              <a:rPr lang="en-US" smtClean="0"/>
            </a:br>
            <a:r>
              <a:rPr lang="en-US" sz="3100" smtClean="0"/>
              <a:t>Management Accounting and Reporting</a:t>
            </a:r>
            <a:endParaRPr lang="en-US" sz="3100"/>
          </a:p>
        </p:txBody>
      </p:sp>
      <p:sp>
        <p:nvSpPr>
          <p:cNvPr id="3" name="Content Placeholder 2"/>
          <p:cNvSpPr>
            <a:spLocks noGrp="1"/>
          </p:cNvSpPr>
          <p:nvPr>
            <p:ph idx="1"/>
          </p:nvPr>
        </p:nvSpPr>
        <p:spPr/>
        <p:txBody>
          <a:bodyPr>
            <a:normAutofit/>
          </a:bodyPr>
          <a:lstStyle/>
          <a:p>
            <a:r>
              <a:rPr lang="en-US" smtClean="0"/>
              <a:t>Internal financial control and reporting</a:t>
            </a:r>
          </a:p>
          <a:p>
            <a:r>
              <a:rPr lang="en-US" smtClean="0"/>
              <a:t>External financial statement</a:t>
            </a:r>
          </a:p>
          <a:p>
            <a:r>
              <a:rPr lang="en-US" smtClean="0"/>
              <a:t>Organizational structure</a:t>
            </a:r>
          </a:p>
          <a:p>
            <a:r>
              <a:rPr lang="en-US" smtClean="0"/>
              <a:t>Two types of users:</a:t>
            </a:r>
          </a:p>
          <a:p>
            <a:pPr>
              <a:buNone/>
            </a:pPr>
            <a:r>
              <a:rPr lang="en-US" sz="2000" smtClean="0">
                <a:solidFill>
                  <a:prstClr val="black"/>
                </a:solidFill>
              </a:rPr>
              <a:t>	Administrators</a:t>
            </a:r>
            <a:br>
              <a:rPr lang="en-US" sz="2000" smtClean="0">
                <a:solidFill>
                  <a:prstClr val="black"/>
                </a:solidFill>
              </a:rPr>
            </a:br>
            <a:r>
              <a:rPr lang="en-US" sz="2000" smtClean="0">
                <a:solidFill>
                  <a:prstClr val="black"/>
                </a:solidFill>
              </a:rPr>
              <a:t>End-users</a:t>
            </a:r>
            <a:endParaRPr lang="en-US" smtClean="0"/>
          </a:p>
          <a:p>
            <a:endParaRPr lang="en-US" smtClean="0"/>
          </a:p>
        </p:txBody>
      </p:sp>
      <p:sp>
        <p:nvSpPr>
          <p:cNvPr id="11" name="Slide Number Placeholder 10"/>
          <p:cNvSpPr>
            <a:spLocks noGrp="1"/>
          </p:cNvSpPr>
          <p:nvPr>
            <p:ph type="sldNum" sz="quarter" idx="12"/>
          </p:nvPr>
        </p:nvSpPr>
        <p:spPr/>
        <p:txBody>
          <a:bodyPr/>
          <a:lstStyle/>
          <a:p>
            <a:fld id="{5A320314-F25D-44A0-AB66-06B152D6C869}" type="slidenum">
              <a:rPr lang="en-US" smtClean="0"/>
              <a:pPr/>
              <a:t>25</a:t>
            </a:fld>
            <a:endParaRPr lang="en-US"/>
          </a:p>
        </p:txBody>
      </p:sp>
      <p:sp>
        <p:nvSpPr>
          <p:cNvPr id="5" name="Date Placeholder 4"/>
          <p:cNvSpPr>
            <a:spLocks noGrp="1"/>
          </p:cNvSpPr>
          <p:nvPr>
            <p:ph type="dt" sz="half" idx="10"/>
          </p:nvPr>
        </p:nvSpPr>
        <p:spPr/>
        <p:txBody>
          <a:bodyPr/>
          <a:lstStyle/>
          <a:p>
            <a:r>
              <a:rPr lang="sv-SE" smtClean="0"/>
              <a:t>10/17/2012</a:t>
            </a:r>
            <a:endParaRPr lang="en-US"/>
          </a:p>
        </p:txBody>
      </p:sp>
      <p:sp>
        <p:nvSpPr>
          <p:cNvPr id="6" name="Footer Placeholder 5"/>
          <p:cNvSpPr>
            <a:spLocks noGrp="1"/>
          </p:cNvSpPr>
          <p:nvPr>
            <p:ph type="ftr" sz="quarter" idx="11"/>
          </p:nvPr>
        </p:nvSpPr>
        <p:spPr/>
        <p:txBody>
          <a:bodyPr/>
          <a:lstStyle/>
          <a:p>
            <a:r>
              <a:rPr lang="en-US" dirty="0" smtClean="0"/>
              <a:t>Jonas Stensiö, Peter Simonsson, Lars Wentzel  Aplensia AB</a:t>
            </a:r>
            <a:endParaRPr lang="en-US" dirty="0"/>
          </a:p>
        </p:txBody>
      </p:sp>
    </p:spTree>
    <p:extLst>
      <p:ext uri="{BB962C8B-B14F-4D97-AF65-F5344CB8AC3E}">
        <p14:creationId xmlns:p14="http://schemas.microsoft.com/office/powerpoint/2010/main" xmlns="" val="10134328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History</a:t>
            </a:r>
            <a:endParaRPr lang="sv-SE" dirty="0"/>
          </a:p>
        </p:txBody>
      </p:sp>
      <p:sp>
        <p:nvSpPr>
          <p:cNvPr id="3" name="Content Placeholder 2"/>
          <p:cNvSpPr>
            <a:spLocks noGrp="1"/>
          </p:cNvSpPr>
          <p:nvPr>
            <p:ph idx="1"/>
          </p:nvPr>
        </p:nvSpPr>
        <p:spPr/>
        <p:txBody>
          <a:bodyPr>
            <a:normAutofit/>
          </a:bodyPr>
          <a:lstStyle/>
          <a:p>
            <a:r>
              <a:rPr lang="en-US" dirty="0" smtClean="0"/>
              <a:t>System dates back to the 80’s</a:t>
            </a:r>
          </a:p>
          <a:p>
            <a:r>
              <a:rPr lang="en-US" dirty="0" smtClean="0"/>
              <a:t>Excel add-in created in 2001</a:t>
            </a:r>
          </a:p>
          <a:p>
            <a:r>
              <a:rPr lang="en-US" dirty="0" smtClean="0"/>
              <a:t>Windows client application in 2006</a:t>
            </a:r>
          </a:p>
          <a:p>
            <a:r>
              <a:rPr lang="en-US" dirty="0" smtClean="0"/>
              <a:t>Server application migration in 2010</a:t>
            </a:r>
          </a:p>
        </p:txBody>
      </p:sp>
      <p:sp>
        <p:nvSpPr>
          <p:cNvPr id="11" name="Slide Number Placeholder 10"/>
          <p:cNvSpPr>
            <a:spLocks noGrp="1"/>
          </p:cNvSpPr>
          <p:nvPr>
            <p:ph type="sldNum" sz="quarter" idx="12"/>
          </p:nvPr>
        </p:nvSpPr>
        <p:spPr/>
        <p:txBody>
          <a:bodyPr/>
          <a:lstStyle/>
          <a:p>
            <a:fld id="{5A320314-F25D-44A0-AB66-06B152D6C869}" type="slidenum">
              <a:rPr lang="sv-SE" smtClean="0"/>
              <a:pPr/>
              <a:t>26</a:t>
            </a:fld>
            <a:endParaRPr lang="sv-SE"/>
          </a:p>
        </p:txBody>
      </p:sp>
      <p:sp>
        <p:nvSpPr>
          <p:cNvPr id="5" name="Date Placeholder 4"/>
          <p:cNvSpPr>
            <a:spLocks noGrp="1"/>
          </p:cNvSpPr>
          <p:nvPr>
            <p:ph type="dt" sz="half" idx="10"/>
          </p:nvPr>
        </p:nvSpPr>
        <p:spPr/>
        <p:txBody>
          <a:bodyPr/>
          <a:lstStyle/>
          <a:p>
            <a:r>
              <a:rPr lang="sv-SE" smtClean="0"/>
              <a:t>10/17/2012</a:t>
            </a:r>
            <a:endParaRPr lang="sv-SE"/>
          </a:p>
        </p:txBody>
      </p:sp>
      <p:sp>
        <p:nvSpPr>
          <p:cNvPr id="6" name="Footer Placeholder 5"/>
          <p:cNvSpPr>
            <a:spLocks noGrp="1"/>
          </p:cNvSpPr>
          <p:nvPr>
            <p:ph type="ftr" sz="quarter" idx="11"/>
          </p:nvPr>
        </p:nvSpPr>
        <p:spPr/>
        <p:txBody>
          <a:bodyPr/>
          <a:lstStyle/>
          <a:p>
            <a:r>
              <a:rPr lang="sv-SE" smtClean="0"/>
              <a:t>Jonas Stensiö, Peter Simonsson, Lars Wentzel  Aplensia AB</a:t>
            </a:r>
            <a:endParaRPr lang="sv-SE"/>
          </a:p>
        </p:txBody>
      </p:sp>
    </p:spTree>
    <p:extLst>
      <p:ext uri="{BB962C8B-B14F-4D97-AF65-F5344CB8AC3E}">
        <p14:creationId xmlns:p14="http://schemas.microsoft.com/office/powerpoint/2010/main" xmlns="" val="18945204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MARS Figures</a:t>
            </a:r>
            <a:endParaRPr lang="sv-SE" dirty="0"/>
          </a:p>
        </p:txBody>
      </p:sp>
      <p:sp>
        <p:nvSpPr>
          <p:cNvPr id="3" name="Content Placeholder 2"/>
          <p:cNvSpPr>
            <a:spLocks noGrp="1"/>
          </p:cNvSpPr>
          <p:nvPr>
            <p:ph idx="1"/>
          </p:nvPr>
        </p:nvSpPr>
        <p:spPr/>
        <p:txBody>
          <a:bodyPr>
            <a:normAutofit/>
          </a:bodyPr>
          <a:lstStyle/>
          <a:p>
            <a:r>
              <a:rPr lang="en-US" dirty="0" smtClean="0"/>
              <a:t>Number of users: 4,500</a:t>
            </a:r>
          </a:p>
          <a:p>
            <a:r>
              <a:rPr lang="en-US" dirty="0" smtClean="0"/>
              <a:t>Administrators: 8</a:t>
            </a:r>
          </a:p>
          <a:p>
            <a:r>
              <a:rPr lang="en-US" dirty="0" smtClean="0"/>
              <a:t>Transactions per month: 350,000</a:t>
            </a:r>
          </a:p>
          <a:p>
            <a:r>
              <a:rPr lang="en-US" dirty="0" smtClean="0"/>
              <a:t>Transactions per day (peak): 35,000 </a:t>
            </a:r>
          </a:p>
          <a:p>
            <a:r>
              <a:rPr lang="en-US" dirty="0" smtClean="0"/>
              <a:t>Lines of code: 260,000</a:t>
            </a:r>
          </a:p>
        </p:txBody>
      </p:sp>
      <p:sp>
        <p:nvSpPr>
          <p:cNvPr id="11" name="Slide Number Placeholder 10"/>
          <p:cNvSpPr>
            <a:spLocks noGrp="1"/>
          </p:cNvSpPr>
          <p:nvPr>
            <p:ph type="sldNum" sz="quarter" idx="12"/>
          </p:nvPr>
        </p:nvSpPr>
        <p:spPr/>
        <p:txBody>
          <a:bodyPr/>
          <a:lstStyle/>
          <a:p>
            <a:fld id="{5A320314-F25D-44A0-AB66-06B152D6C869}" type="slidenum">
              <a:rPr lang="sv-SE" smtClean="0"/>
              <a:pPr/>
              <a:t>27</a:t>
            </a:fld>
            <a:endParaRPr lang="sv-SE"/>
          </a:p>
        </p:txBody>
      </p:sp>
      <p:sp>
        <p:nvSpPr>
          <p:cNvPr id="5" name="Date Placeholder 4"/>
          <p:cNvSpPr>
            <a:spLocks noGrp="1"/>
          </p:cNvSpPr>
          <p:nvPr>
            <p:ph type="dt" sz="half" idx="10"/>
          </p:nvPr>
        </p:nvSpPr>
        <p:spPr/>
        <p:txBody>
          <a:bodyPr/>
          <a:lstStyle/>
          <a:p>
            <a:r>
              <a:rPr lang="sv-SE" smtClean="0"/>
              <a:t>10/17/2012</a:t>
            </a:r>
            <a:endParaRPr lang="sv-SE"/>
          </a:p>
        </p:txBody>
      </p:sp>
      <p:sp>
        <p:nvSpPr>
          <p:cNvPr id="6" name="Footer Placeholder 5"/>
          <p:cNvSpPr>
            <a:spLocks noGrp="1"/>
          </p:cNvSpPr>
          <p:nvPr>
            <p:ph type="ftr" sz="quarter" idx="11"/>
          </p:nvPr>
        </p:nvSpPr>
        <p:spPr/>
        <p:txBody>
          <a:bodyPr/>
          <a:lstStyle/>
          <a:p>
            <a:r>
              <a:rPr lang="sv-SE" smtClean="0"/>
              <a:t>Jonas Stensiö, Peter Simonsson, Lars Wentzel  Aplensia AB</a:t>
            </a:r>
            <a:endParaRPr lang="sv-SE"/>
          </a:p>
        </p:txBody>
      </p:sp>
    </p:spTree>
    <p:extLst>
      <p:ext uri="{BB962C8B-B14F-4D97-AF65-F5344CB8AC3E}">
        <p14:creationId xmlns:p14="http://schemas.microsoft.com/office/powerpoint/2010/main" xmlns="" val="41464984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US" smtClean="0"/>
              <a:t>Client Application</a:t>
            </a:r>
            <a:endParaRPr lang="en-US"/>
          </a:p>
        </p:txBody>
      </p:sp>
      <p:sp>
        <p:nvSpPr>
          <p:cNvPr id="3" name="Platshållare för innehåll 2"/>
          <p:cNvSpPr>
            <a:spLocks noGrp="1"/>
          </p:cNvSpPr>
          <p:nvPr>
            <p:ph idx="1"/>
          </p:nvPr>
        </p:nvSpPr>
        <p:spPr/>
        <p:txBody>
          <a:bodyPr/>
          <a:lstStyle/>
          <a:p>
            <a:r>
              <a:rPr lang="en-US" smtClean="0"/>
              <a:t>Dyalog APL</a:t>
            </a:r>
          </a:p>
          <a:p>
            <a:r>
              <a:rPr lang="en-US" smtClean="0"/>
              <a:t>Windows MDI application</a:t>
            </a:r>
          </a:p>
          <a:p>
            <a:r>
              <a:rPr lang="en-US" smtClean="0"/>
              <a:t>One application - many sub applications</a:t>
            </a:r>
          </a:p>
          <a:p>
            <a:r>
              <a:rPr lang="en-US" smtClean="0"/>
              <a:t>Demo</a:t>
            </a:r>
            <a:endParaRPr lang="en-US"/>
          </a:p>
        </p:txBody>
      </p:sp>
      <p:sp>
        <p:nvSpPr>
          <p:cNvPr id="4" name="Platshållare för bildnummer 3"/>
          <p:cNvSpPr>
            <a:spLocks noGrp="1"/>
          </p:cNvSpPr>
          <p:nvPr>
            <p:ph type="sldNum" sz="quarter" idx="12"/>
          </p:nvPr>
        </p:nvSpPr>
        <p:spPr/>
        <p:txBody>
          <a:bodyPr/>
          <a:lstStyle/>
          <a:p>
            <a:fld id="{5A320314-F25D-44A0-AB66-06B152D6C869}" type="slidenum">
              <a:rPr lang="en-US" smtClean="0"/>
              <a:pPr/>
              <a:t>28</a:t>
            </a:fld>
            <a:endParaRPr lang="en-US"/>
          </a:p>
        </p:txBody>
      </p:sp>
      <p:sp>
        <p:nvSpPr>
          <p:cNvPr id="5" name="Date Placeholder 4"/>
          <p:cNvSpPr>
            <a:spLocks noGrp="1"/>
          </p:cNvSpPr>
          <p:nvPr>
            <p:ph type="dt" sz="half" idx="10"/>
          </p:nvPr>
        </p:nvSpPr>
        <p:spPr/>
        <p:txBody>
          <a:bodyPr/>
          <a:lstStyle/>
          <a:p>
            <a:r>
              <a:rPr lang="sv-SE" smtClean="0"/>
              <a:t>10/17/2012</a:t>
            </a:r>
            <a:endParaRPr lang="en-US"/>
          </a:p>
        </p:txBody>
      </p:sp>
      <p:sp>
        <p:nvSpPr>
          <p:cNvPr id="6" name="Footer Placeholder 5"/>
          <p:cNvSpPr>
            <a:spLocks noGrp="1"/>
          </p:cNvSpPr>
          <p:nvPr>
            <p:ph type="ftr" sz="quarter" idx="11"/>
          </p:nvPr>
        </p:nvSpPr>
        <p:spPr/>
        <p:txBody>
          <a:bodyPr/>
          <a:lstStyle/>
          <a:p>
            <a:r>
              <a:rPr lang="en-US" dirty="0" smtClean="0"/>
              <a:t>Jonas Stensiö, Peter Simonsson, Lars Wentzel  Aplensia AB</a:t>
            </a:r>
            <a:endParaRPr lang="en-US" dirty="0"/>
          </a:p>
        </p:txBody>
      </p:sp>
    </p:spTree>
    <p:extLst>
      <p:ext uri="{BB962C8B-B14F-4D97-AF65-F5344CB8AC3E}">
        <p14:creationId xmlns:p14="http://schemas.microsoft.com/office/powerpoint/2010/main" xmlns="" val="3640541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US" smtClean="0"/>
              <a:t>Old User Interface</a:t>
            </a:r>
            <a:endParaRPr lang="en-US"/>
          </a:p>
        </p:txBody>
      </p:sp>
      <p:sp>
        <p:nvSpPr>
          <p:cNvPr id="3" name="Platshållare för innehåll 2"/>
          <p:cNvSpPr>
            <a:spLocks noGrp="1"/>
          </p:cNvSpPr>
          <p:nvPr>
            <p:ph idx="1"/>
          </p:nvPr>
        </p:nvSpPr>
        <p:spPr/>
        <p:txBody>
          <a:bodyPr/>
          <a:lstStyle/>
          <a:p>
            <a:endParaRPr lang="en-US"/>
          </a:p>
        </p:txBody>
      </p:sp>
      <p:sp>
        <p:nvSpPr>
          <p:cNvPr id="4" name="Platshållare för bildnummer 3"/>
          <p:cNvSpPr>
            <a:spLocks noGrp="1"/>
          </p:cNvSpPr>
          <p:nvPr>
            <p:ph type="sldNum" sz="quarter" idx="12"/>
          </p:nvPr>
        </p:nvSpPr>
        <p:spPr/>
        <p:txBody>
          <a:bodyPr/>
          <a:lstStyle/>
          <a:p>
            <a:fld id="{5A320314-F25D-44A0-AB66-06B152D6C869}" type="slidenum">
              <a:rPr lang="en-US" smtClean="0"/>
              <a:pPr/>
              <a:t>29</a:t>
            </a:fld>
            <a:endParaRPr lang="en-US"/>
          </a:p>
        </p:txBody>
      </p:sp>
      <p:pic>
        <p:nvPicPr>
          <p:cNvPr id="5" name="Bildobjekt 10" descr="RPA1Classic.bmp"/>
          <p:cNvPicPr>
            <a:picLocks noChangeAspect="1"/>
          </p:cNvPicPr>
          <p:nvPr/>
        </p:nvPicPr>
        <p:blipFill>
          <a:blip r:embed="rId3" cstate="print"/>
          <a:srcRect/>
          <a:stretch>
            <a:fillRect/>
          </a:stretch>
        </p:blipFill>
        <p:spPr bwMode="auto">
          <a:xfrm>
            <a:off x="-1008063" y="1268760"/>
            <a:ext cx="11017251" cy="5276850"/>
          </a:xfrm>
          <a:prstGeom prst="rect">
            <a:avLst/>
          </a:prstGeom>
          <a:noFill/>
          <a:ln w="9525">
            <a:noFill/>
            <a:miter lim="800000"/>
            <a:headEnd/>
            <a:tailEnd/>
          </a:ln>
        </p:spPr>
      </p:pic>
      <p:sp>
        <p:nvSpPr>
          <p:cNvPr id="6" name="Date Placeholder 5"/>
          <p:cNvSpPr>
            <a:spLocks noGrp="1"/>
          </p:cNvSpPr>
          <p:nvPr>
            <p:ph type="dt" sz="half" idx="10"/>
          </p:nvPr>
        </p:nvSpPr>
        <p:spPr/>
        <p:txBody>
          <a:bodyPr/>
          <a:lstStyle/>
          <a:p>
            <a:r>
              <a:rPr lang="sv-SE" smtClean="0"/>
              <a:t>10/17/2012</a:t>
            </a:r>
            <a:endParaRPr lang="en-US"/>
          </a:p>
        </p:txBody>
      </p:sp>
      <p:sp>
        <p:nvSpPr>
          <p:cNvPr id="7" name="Footer Placeholder 6"/>
          <p:cNvSpPr>
            <a:spLocks noGrp="1"/>
          </p:cNvSpPr>
          <p:nvPr>
            <p:ph type="ftr" sz="quarter" idx="11"/>
          </p:nvPr>
        </p:nvSpPr>
        <p:spPr/>
        <p:txBody>
          <a:bodyPr/>
          <a:lstStyle/>
          <a:p>
            <a:r>
              <a:rPr lang="en-US" dirty="0" smtClean="0"/>
              <a:t>Jonas Stensiö, Peter Simonsson, Lars Wentzel  Aplensia AB</a:t>
            </a:r>
            <a:endParaRPr lang="en-US" dirty="0"/>
          </a:p>
        </p:txBody>
      </p:sp>
    </p:spTree>
    <p:extLst>
      <p:ext uri="{BB962C8B-B14F-4D97-AF65-F5344CB8AC3E}">
        <p14:creationId xmlns:p14="http://schemas.microsoft.com/office/powerpoint/2010/main" xmlns="" val="26645760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What is Hercules?</a:t>
            </a:r>
            <a:endParaRPr lang="sv-SE" dirty="0"/>
          </a:p>
        </p:txBody>
      </p:sp>
      <p:sp>
        <p:nvSpPr>
          <p:cNvPr id="3" name="Content Placeholder 2"/>
          <p:cNvSpPr>
            <a:spLocks noGrp="1"/>
          </p:cNvSpPr>
          <p:nvPr>
            <p:ph idx="1"/>
          </p:nvPr>
        </p:nvSpPr>
        <p:spPr/>
        <p:txBody>
          <a:bodyPr/>
          <a:lstStyle/>
          <a:p>
            <a:r>
              <a:rPr lang="en-US" dirty="0" smtClean="0"/>
              <a:t>The Volvo Cars system for planning of car production </a:t>
            </a:r>
          </a:p>
          <a:p>
            <a:r>
              <a:rPr lang="en-US" dirty="0" smtClean="0"/>
              <a:t>The main output is the monthly Master Production Schedule</a:t>
            </a:r>
          </a:p>
          <a:p>
            <a:r>
              <a:rPr lang="en-US" dirty="0" smtClean="0"/>
              <a:t>The Long Range Plan – 9 years – is also done here</a:t>
            </a:r>
          </a:p>
          <a:p>
            <a:r>
              <a:rPr lang="en-US" dirty="0" smtClean="0"/>
              <a:t>It manages capacities – production and material</a:t>
            </a:r>
          </a:p>
          <a:p>
            <a:endParaRPr lang="en-US" dirty="0" smtClean="0"/>
          </a:p>
          <a:p>
            <a:endParaRPr lang="sv-SE" dirty="0"/>
          </a:p>
        </p:txBody>
      </p:sp>
      <p:sp>
        <p:nvSpPr>
          <p:cNvPr id="11" name="Slide Number Placeholder 10"/>
          <p:cNvSpPr>
            <a:spLocks noGrp="1"/>
          </p:cNvSpPr>
          <p:nvPr>
            <p:ph type="sldNum" sz="quarter" idx="12"/>
          </p:nvPr>
        </p:nvSpPr>
        <p:spPr/>
        <p:txBody>
          <a:bodyPr/>
          <a:lstStyle/>
          <a:p>
            <a:fld id="{5A320314-F25D-44A0-AB66-06B152D6C869}" type="slidenum">
              <a:rPr lang="sv-SE" smtClean="0"/>
              <a:pPr/>
              <a:t>3</a:t>
            </a:fld>
            <a:endParaRPr lang="sv-SE" dirty="0"/>
          </a:p>
        </p:txBody>
      </p:sp>
      <p:sp>
        <p:nvSpPr>
          <p:cNvPr id="4" name="Platshållare för datum 3"/>
          <p:cNvSpPr>
            <a:spLocks noGrp="1"/>
          </p:cNvSpPr>
          <p:nvPr>
            <p:ph type="dt" sz="half" idx="10"/>
          </p:nvPr>
        </p:nvSpPr>
        <p:spPr/>
        <p:txBody>
          <a:bodyPr/>
          <a:lstStyle/>
          <a:p>
            <a:r>
              <a:rPr lang="sv-SE" smtClean="0"/>
              <a:t>10/17/2012</a:t>
            </a:r>
            <a:endParaRPr lang="sv-SE"/>
          </a:p>
        </p:txBody>
      </p:sp>
      <p:sp>
        <p:nvSpPr>
          <p:cNvPr id="5" name="Platshållare för sidfot 4"/>
          <p:cNvSpPr>
            <a:spLocks noGrp="1"/>
          </p:cNvSpPr>
          <p:nvPr>
            <p:ph type="ftr" sz="quarter" idx="11"/>
          </p:nvPr>
        </p:nvSpPr>
        <p:spPr/>
        <p:txBody>
          <a:bodyPr/>
          <a:lstStyle/>
          <a:p>
            <a:r>
              <a:rPr lang="sv-SE" smtClean="0"/>
              <a:t>Jonas Stensiö, Peter Simonsson, Lars Wentzel  Aplensia AB</a:t>
            </a:r>
            <a:endParaRPr lang="sv-SE"/>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US" smtClean="0"/>
              <a:t>New User Interface</a:t>
            </a:r>
            <a:endParaRPr lang="en-US"/>
          </a:p>
        </p:txBody>
      </p:sp>
      <p:sp>
        <p:nvSpPr>
          <p:cNvPr id="3" name="Platshållare för innehåll 2"/>
          <p:cNvSpPr>
            <a:spLocks noGrp="1"/>
          </p:cNvSpPr>
          <p:nvPr>
            <p:ph idx="1"/>
          </p:nvPr>
        </p:nvSpPr>
        <p:spPr/>
        <p:txBody>
          <a:bodyPr/>
          <a:lstStyle/>
          <a:p>
            <a:endParaRPr lang="en-US"/>
          </a:p>
        </p:txBody>
      </p:sp>
      <p:sp>
        <p:nvSpPr>
          <p:cNvPr id="4" name="Platshållare för bildnummer 3"/>
          <p:cNvSpPr>
            <a:spLocks noGrp="1"/>
          </p:cNvSpPr>
          <p:nvPr>
            <p:ph type="sldNum" sz="quarter" idx="12"/>
          </p:nvPr>
        </p:nvSpPr>
        <p:spPr/>
        <p:txBody>
          <a:bodyPr/>
          <a:lstStyle/>
          <a:p>
            <a:fld id="{5A320314-F25D-44A0-AB66-06B152D6C869}" type="slidenum">
              <a:rPr lang="en-US" smtClean="0"/>
              <a:pPr/>
              <a:t>30</a:t>
            </a:fld>
            <a:endParaRPr lang="en-US"/>
          </a:p>
        </p:txBody>
      </p:sp>
      <p:pic>
        <p:nvPicPr>
          <p:cNvPr id="5" name="Bildobjekt 10" descr="RPA1Classic.bmp"/>
          <p:cNvPicPr>
            <a:picLocks noChangeAspect="1"/>
          </p:cNvPicPr>
          <p:nvPr/>
        </p:nvPicPr>
        <p:blipFill>
          <a:blip r:embed="rId3" cstate="print"/>
          <a:stretch>
            <a:fillRect/>
          </a:stretch>
        </p:blipFill>
        <p:spPr bwMode="auto">
          <a:xfrm>
            <a:off x="1" y="1268760"/>
            <a:ext cx="9144000" cy="4739351"/>
          </a:xfrm>
          <a:prstGeom prst="rect">
            <a:avLst/>
          </a:prstGeom>
          <a:noFill/>
          <a:ln w="9525">
            <a:noFill/>
            <a:miter lim="800000"/>
            <a:headEnd/>
            <a:tailEnd/>
          </a:ln>
        </p:spPr>
      </p:pic>
      <p:sp>
        <p:nvSpPr>
          <p:cNvPr id="6" name="Date Placeholder 5"/>
          <p:cNvSpPr>
            <a:spLocks noGrp="1"/>
          </p:cNvSpPr>
          <p:nvPr>
            <p:ph type="dt" sz="half" idx="10"/>
          </p:nvPr>
        </p:nvSpPr>
        <p:spPr/>
        <p:txBody>
          <a:bodyPr/>
          <a:lstStyle/>
          <a:p>
            <a:r>
              <a:rPr lang="sv-SE" smtClean="0"/>
              <a:t>10/17/2012</a:t>
            </a:r>
            <a:endParaRPr lang="en-US"/>
          </a:p>
        </p:txBody>
      </p:sp>
      <p:sp>
        <p:nvSpPr>
          <p:cNvPr id="7" name="Footer Placeholder 6"/>
          <p:cNvSpPr>
            <a:spLocks noGrp="1"/>
          </p:cNvSpPr>
          <p:nvPr>
            <p:ph type="ftr" sz="quarter" idx="11"/>
          </p:nvPr>
        </p:nvSpPr>
        <p:spPr/>
        <p:txBody>
          <a:bodyPr/>
          <a:lstStyle/>
          <a:p>
            <a:r>
              <a:rPr lang="en-US" dirty="0" smtClean="0"/>
              <a:t>Jonas Stensiö, Peter Simonsson, Lars Wentzel  Aplensia AB</a:t>
            </a:r>
            <a:endParaRPr lang="en-US" dirty="0"/>
          </a:p>
        </p:txBody>
      </p:sp>
    </p:spTree>
    <p:extLst>
      <p:ext uri="{BB962C8B-B14F-4D97-AF65-F5344CB8AC3E}">
        <p14:creationId xmlns:p14="http://schemas.microsoft.com/office/powerpoint/2010/main" xmlns="" val="3240273458"/>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en-US" dirty="0" smtClean="0"/>
              <a:t>MARS - Server Application Migration</a:t>
            </a:r>
            <a:endParaRPr lang="en-US" dirty="0"/>
          </a:p>
        </p:txBody>
      </p:sp>
      <p:sp>
        <p:nvSpPr>
          <p:cNvPr id="3" name="Platshållare för innehåll 2"/>
          <p:cNvSpPr>
            <a:spLocks noGrp="1"/>
          </p:cNvSpPr>
          <p:nvPr>
            <p:ph idx="1"/>
          </p:nvPr>
        </p:nvSpPr>
        <p:spPr/>
        <p:txBody>
          <a:bodyPr>
            <a:normAutofit/>
          </a:bodyPr>
          <a:lstStyle/>
          <a:p>
            <a:r>
              <a:rPr lang="en-US" smtClean="0"/>
              <a:t>Cutting cost </a:t>
            </a:r>
          </a:p>
          <a:p>
            <a:r>
              <a:rPr lang="en-US" smtClean="0"/>
              <a:t>Performance at least equally good</a:t>
            </a:r>
          </a:p>
          <a:p>
            <a:r>
              <a:rPr lang="en-US" smtClean="0"/>
              <a:t>More modern environment</a:t>
            </a:r>
          </a:p>
          <a:p>
            <a:r>
              <a:rPr lang="en-US" smtClean="0"/>
              <a:t>Version handling</a:t>
            </a:r>
          </a:p>
          <a:p>
            <a:r>
              <a:rPr lang="en-US" smtClean="0"/>
              <a:t>Authentication and encryption</a:t>
            </a:r>
          </a:p>
          <a:p>
            <a:endParaRPr lang="en-US"/>
          </a:p>
        </p:txBody>
      </p:sp>
      <p:sp>
        <p:nvSpPr>
          <p:cNvPr id="4" name="Platshållare för bildnummer 3"/>
          <p:cNvSpPr>
            <a:spLocks noGrp="1"/>
          </p:cNvSpPr>
          <p:nvPr>
            <p:ph type="sldNum" sz="quarter" idx="12"/>
          </p:nvPr>
        </p:nvSpPr>
        <p:spPr/>
        <p:txBody>
          <a:bodyPr/>
          <a:lstStyle/>
          <a:p>
            <a:fld id="{5A320314-F25D-44A0-AB66-06B152D6C869}" type="slidenum">
              <a:rPr lang="en-US" smtClean="0"/>
              <a:pPr/>
              <a:t>31</a:t>
            </a:fld>
            <a:endParaRPr lang="en-US"/>
          </a:p>
        </p:txBody>
      </p:sp>
      <p:sp>
        <p:nvSpPr>
          <p:cNvPr id="5" name="Date Placeholder 4"/>
          <p:cNvSpPr>
            <a:spLocks noGrp="1"/>
          </p:cNvSpPr>
          <p:nvPr>
            <p:ph type="dt" sz="half" idx="10"/>
          </p:nvPr>
        </p:nvSpPr>
        <p:spPr/>
        <p:txBody>
          <a:bodyPr/>
          <a:lstStyle/>
          <a:p>
            <a:r>
              <a:rPr lang="sv-SE" smtClean="0"/>
              <a:t>10/17/2012</a:t>
            </a:r>
            <a:endParaRPr lang="en-US"/>
          </a:p>
        </p:txBody>
      </p:sp>
      <p:sp>
        <p:nvSpPr>
          <p:cNvPr id="6" name="Footer Placeholder 5"/>
          <p:cNvSpPr>
            <a:spLocks noGrp="1"/>
          </p:cNvSpPr>
          <p:nvPr>
            <p:ph type="ftr" sz="quarter" idx="11"/>
          </p:nvPr>
        </p:nvSpPr>
        <p:spPr/>
        <p:txBody>
          <a:bodyPr/>
          <a:lstStyle/>
          <a:p>
            <a:r>
              <a:rPr lang="en-US" dirty="0" smtClean="0"/>
              <a:t>Jonas Stensiö, Peter Simonsson, Lars Wentzel  Aplensia AB</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en-US" smtClean="0"/>
              <a:t>Result</a:t>
            </a:r>
            <a:endParaRPr lang="en-US"/>
          </a:p>
        </p:txBody>
      </p:sp>
      <p:sp>
        <p:nvSpPr>
          <p:cNvPr id="3" name="Platshållare för innehåll 2"/>
          <p:cNvSpPr>
            <a:spLocks noGrp="1"/>
          </p:cNvSpPr>
          <p:nvPr>
            <p:ph idx="1"/>
          </p:nvPr>
        </p:nvSpPr>
        <p:spPr/>
        <p:txBody>
          <a:bodyPr/>
          <a:lstStyle/>
          <a:p>
            <a:r>
              <a:rPr lang="en-US" dirty="0" smtClean="0"/>
              <a:t>Costs were reduced from €1.4M to less than €200k</a:t>
            </a:r>
          </a:p>
          <a:p>
            <a:r>
              <a:rPr lang="en-US" dirty="0" smtClean="0"/>
              <a:t>Performance doubled</a:t>
            </a:r>
          </a:p>
          <a:p>
            <a:r>
              <a:rPr lang="en-US" dirty="0" smtClean="0"/>
              <a:t>Virtual machine</a:t>
            </a:r>
          </a:p>
        </p:txBody>
      </p:sp>
      <p:sp>
        <p:nvSpPr>
          <p:cNvPr id="4" name="Platshållare för bildnummer 3"/>
          <p:cNvSpPr>
            <a:spLocks noGrp="1"/>
          </p:cNvSpPr>
          <p:nvPr>
            <p:ph type="sldNum" sz="quarter" idx="12"/>
          </p:nvPr>
        </p:nvSpPr>
        <p:spPr/>
        <p:txBody>
          <a:bodyPr/>
          <a:lstStyle/>
          <a:p>
            <a:fld id="{5A320314-F25D-44A0-AB66-06B152D6C869}" type="slidenum">
              <a:rPr lang="en-US" smtClean="0"/>
              <a:pPr/>
              <a:t>32</a:t>
            </a:fld>
            <a:endParaRPr lang="en-US"/>
          </a:p>
        </p:txBody>
      </p:sp>
      <p:sp>
        <p:nvSpPr>
          <p:cNvPr id="5" name="Date Placeholder 4"/>
          <p:cNvSpPr>
            <a:spLocks noGrp="1"/>
          </p:cNvSpPr>
          <p:nvPr>
            <p:ph type="dt" sz="half" idx="10"/>
          </p:nvPr>
        </p:nvSpPr>
        <p:spPr/>
        <p:txBody>
          <a:bodyPr/>
          <a:lstStyle/>
          <a:p>
            <a:r>
              <a:rPr lang="sv-SE" smtClean="0"/>
              <a:t>10/17/2012</a:t>
            </a:r>
            <a:endParaRPr lang="en-US"/>
          </a:p>
        </p:txBody>
      </p:sp>
      <p:sp>
        <p:nvSpPr>
          <p:cNvPr id="6" name="Footer Placeholder 5"/>
          <p:cNvSpPr>
            <a:spLocks noGrp="1"/>
          </p:cNvSpPr>
          <p:nvPr>
            <p:ph type="ftr" sz="quarter" idx="11"/>
          </p:nvPr>
        </p:nvSpPr>
        <p:spPr/>
        <p:txBody>
          <a:bodyPr/>
          <a:lstStyle/>
          <a:p>
            <a:r>
              <a:rPr lang="en-US" dirty="0" smtClean="0"/>
              <a:t>Jonas Stensiö, Peter Simonsson, Lars Wentzel  Aplensia AB</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endParaRPr lang="en-US" smtClean="0"/>
          </a:p>
          <a:p>
            <a:pPr>
              <a:buNone/>
            </a:pPr>
            <a:endParaRPr lang="en-US"/>
          </a:p>
        </p:txBody>
      </p:sp>
      <p:grpSp>
        <p:nvGrpSpPr>
          <p:cNvPr id="4" name="Grupp 70"/>
          <p:cNvGrpSpPr/>
          <p:nvPr/>
        </p:nvGrpSpPr>
        <p:grpSpPr>
          <a:xfrm>
            <a:off x="899592" y="2996952"/>
            <a:ext cx="3384376" cy="3600401"/>
            <a:chOff x="7955930" y="1772815"/>
            <a:chExt cx="4320926" cy="3960814"/>
          </a:xfrm>
        </p:grpSpPr>
        <p:sp>
          <p:nvSpPr>
            <p:cNvPr id="39" name="Rectangle 31"/>
            <p:cNvSpPr>
              <a:spLocks noChangeArrowheads="1"/>
            </p:cNvSpPr>
            <p:nvPr/>
          </p:nvSpPr>
          <p:spPr bwMode="auto">
            <a:xfrm>
              <a:off x="7956376" y="1772816"/>
              <a:ext cx="4320480" cy="3960813"/>
            </a:xfrm>
            <a:prstGeom prst="rect">
              <a:avLst/>
            </a:prstGeom>
            <a:solidFill>
              <a:schemeClr val="accent1">
                <a:alpha val="0"/>
              </a:schemeClr>
            </a:solidFill>
            <a:ln w="9525">
              <a:solidFill>
                <a:schemeClr val="tx1"/>
              </a:solidFill>
              <a:miter lim="800000"/>
              <a:headEnd/>
              <a:tailEnd/>
            </a:ln>
            <a:effectLst/>
          </p:spPr>
          <p:txBody>
            <a:bodyPr wrap="none" anchor="ctr"/>
            <a:lstStyle/>
            <a:p>
              <a:pPr algn="ctr"/>
              <a:endParaRPr lang="en-US"/>
            </a:p>
          </p:txBody>
        </p:sp>
        <p:sp>
          <p:nvSpPr>
            <p:cNvPr id="47" name="Text Box 32"/>
            <p:cNvSpPr txBox="1">
              <a:spLocks noChangeArrowheads="1"/>
            </p:cNvSpPr>
            <p:nvPr/>
          </p:nvSpPr>
          <p:spPr bwMode="auto">
            <a:xfrm>
              <a:off x="7955930" y="1772815"/>
              <a:ext cx="2390299" cy="406303"/>
            </a:xfrm>
            <a:prstGeom prst="rect">
              <a:avLst/>
            </a:prstGeom>
            <a:noFill/>
            <a:ln w="9525">
              <a:noFill/>
              <a:miter lim="800000"/>
              <a:headEnd/>
              <a:tailEnd/>
            </a:ln>
            <a:effectLst/>
          </p:spPr>
          <p:txBody>
            <a:bodyPr wrap="square">
              <a:spAutoFit/>
            </a:bodyPr>
            <a:lstStyle/>
            <a:p>
              <a:r>
                <a:rPr lang="en-US" smtClean="0"/>
                <a:t> VM MARS </a:t>
              </a:r>
              <a:endParaRPr lang="en-US"/>
            </a:p>
          </p:txBody>
        </p:sp>
      </p:grpSp>
      <p:grpSp>
        <p:nvGrpSpPr>
          <p:cNvPr id="5" name="Grupp 69"/>
          <p:cNvGrpSpPr/>
          <p:nvPr/>
        </p:nvGrpSpPr>
        <p:grpSpPr>
          <a:xfrm>
            <a:off x="1619672" y="1412776"/>
            <a:ext cx="4968552" cy="1296144"/>
            <a:chOff x="323553" y="2277765"/>
            <a:chExt cx="2160587" cy="2879725"/>
          </a:xfrm>
        </p:grpSpPr>
        <p:sp>
          <p:nvSpPr>
            <p:cNvPr id="35" name="Rectangle 21"/>
            <p:cNvSpPr>
              <a:spLocks noChangeArrowheads="1"/>
            </p:cNvSpPr>
            <p:nvPr/>
          </p:nvSpPr>
          <p:spPr bwMode="auto">
            <a:xfrm>
              <a:off x="323553" y="2277765"/>
              <a:ext cx="2160587" cy="2879725"/>
            </a:xfrm>
            <a:prstGeom prst="rect">
              <a:avLst/>
            </a:prstGeom>
            <a:solidFill>
              <a:schemeClr val="accent1">
                <a:alpha val="0"/>
              </a:schemeClr>
            </a:solidFill>
            <a:ln w="9525">
              <a:solidFill>
                <a:schemeClr val="tx1"/>
              </a:solidFill>
              <a:miter lim="800000"/>
              <a:headEnd/>
              <a:tailEnd/>
            </a:ln>
            <a:effectLst/>
          </p:spPr>
          <p:txBody>
            <a:bodyPr wrap="none" anchor="ctr"/>
            <a:lstStyle/>
            <a:p>
              <a:pPr algn="ctr"/>
              <a:endParaRPr lang="en-US"/>
            </a:p>
          </p:txBody>
        </p:sp>
        <p:sp>
          <p:nvSpPr>
            <p:cNvPr id="38" name="Text Box 29"/>
            <p:cNvSpPr txBox="1">
              <a:spLocks noChangeArrowheads="1"/>
            </p:cNvSpPr>
            <p:nvPr/>
          </p:nvSpPr>
          <p:spPr bwMode="auto">
            <a:xfrm>
              <a:off x="323553" y="2277765"/>
              <a:ext cx="1111250" cy="820568"/>
            </a:xfrm>
            <a:prstGeom prst="rect">
              <a:avLst/>
            </a:prstGeom>
            <a:noFill/>
            <a:ln w="9525">
              <a:noFill/>
              <a:miter lim="800000"/>
              <a:headEnd/>
              <a:tailEnd/>
            </a:ln>
            <a:effectLst/>
          </p:spPr>
          <p:txBody>
            <a:bodyPr wrap="square">
              <a:spAutoFit/>
            </a:bodyPr>
            <a:lstStyle/>
            <a:p>
              <a:r>
                <a:rPr lang="en-US" smtClean="0"/>
                <a:t> User PC</a:t>
              </a:r>
              <a:endParaRPr lang="en-US"/>
            </a:p>
          </p:txBody>
        </p:sp>
      </p:grpSp>
      <p:grpSp>
        <p:nvGrpSpPr>
          <p:cNvPr id="6" name="Grupp 102"/>
          <p:cNvGrpSpPr/>
          <p:nvPr/>
        </p:nvGrpSpPr>
        <p:grpSpPr>
          <a:xfrm>
            <a:off x="4788024" y="4437112"/>
            <a:ext cx="3456036" cy="936104"/>
            <a:chOff x="7955930" y="1772815"/>
            <a:chExt cx="4412416" cy="3960812"/>
          </a:xfrm>
        </p:grpSpPr>
        <p:sp>
          <p:nvSpPr>
            <p:cNvPr id="105" name="Rectangle 31"/>
            <p:cNvSpPr>
              <a:spLocks noChangeArrowheads="1"/>
            </p:cNvSpPr>
            <p:nvPr/>
          </p:nvSpPr>
          <p:spPr bwMode="auto">
            <a:xfrm>
              <a:off x="8047865" y="1772815"/>
              <a:ext cx="4320481" cy="3960812"/>
            </a:xfrm>
            <a:prstGeom prst="rect">
              <a:avLst/>
            </a:prstGeom>
            <a:solidFill>
              <a:schemeClr val="accent1">
                <a:alpha val="0"/>
              </a:schemeClr>
            </a:solidFill>
            <a:ln w="9525">
              <a:solidFill>
                <a:schemeClr val="tx1"/>
              </a:solidFill>
              <a:miter lim="800000"/>
              <a:headEnd/>
              <a:tailEnd/>
            </a:ln>
            <a:effectLst/>
          </p:spPr>
          <p:txBody>
            <a:bodyPr wrap="none" anchor="ctr"/>
            <a:lstStyle/>
            <a:p>
              <a:pPr algn="ctr"/>
              <a:endParaRPr lang="en-US"/>
            </a:p>
          </p:txBody>
        </p:sp>
        <p:sp>
          <p:nvSpPr>
            <p:cNvPr id="104" name="Text Box 32"/>
            <p:cNvSpPr txBox="1">
              <a:spLocks noChangeArrowheads="1"/>
            </p:cNvSpPr>
            <p:nvPr/>
          </p:nvSpPr>
          <p:spPr bwMode="auto">
            <a:xfrm>
              <a:off x="7955930" y="1845071"/>
              <a:ext cx="2390299" cy="1562705"/>
            </a:xfrm>
            <a:prstGeom prst="rect">
              <a:avLst/>
            </a:prstGeom>
            <a:noFill/>
            <a:ln w="9525">
              <a:noFill/>
              <a:miter lim="800000"/>
              <a:headEnd/>
              <a:tailEnd/>
            </a:ln>
            <a:effectLst/>
          </p:spPr>
          <p:txBody>
            <a:bodyPr wrap="square">
              <a:spAutoFit/>
            </a:bodyPr>
            <a:lstStyle/>
            <a:p>
              <a:r>
                <a:rPr lang="en-US" smtClean="0"/>
                <a:t> Solaris </a:t>
              </a:r>
              <a:endParaRPr lang="en-US"/>
            </a:p>
          </p:txBody>
        </p:sp>
      </p:grpSp>
      <p:grpSp>
        <p:nvGrpSpPr>
          <p:cNvPr id="7" name="Grupp 108"/>
          <p:cNvGrpSpPr/>
          <p:nvPr/>
        </p:nvGrpSpPr>
        <p:grpSpPr>
          <a:xfrm>
            <a:off x="4860033" y="5589240"/>
            <a:ext cx="3384028" cy="936104"/>
            <a:chOff x="8047865" y="1772815"/>
            <a:chExt cx="4320481" cy="3960812"/>
          </a:xfrm>
        </p:grpSpPr>
        <p:sp>
          <p:nvSpPr>
            <p:cNvPr id="110" name="Rectangle 31"/>
            <p:cNvSpPr>
              <a:spLocks noChangeArrowheads="1"/>
            </p:cNvSpPr>
            <p:nvPr/>
          </p:nvSpPr>
          <p:spPr bwMode="auto">
            <a:xfrm>
              <a:off x="8047865" y="1772815"/>
              <a:ext cx="4320481" cy="3960812"/>
            </a:xfrm>
            <a:prstGeom prst="rect">
              <a:avLst/>
            </a:prstGeom>
            <a:solidFill>
              <a:schemeClr val="accent1">
                <a:alpha val="0"/>
              </a:schemeClr>
            </a:solidFill>
            <a:ln w="9525">
              <a:solidFill>
                <a:schemeClr val="tx1"/>
              </a:solidFill>
              <a:miter lim="800000"/>
              <a:headEnd/>
              <a:tailEnd/>
            </a:ln>
            <a:effectLst/>
          </p:spPr>
          <p:txBody>
            <a:bodyPr wrap="none" anchor="ctr"/>
            <a:lstStyle/>
            <a:p>
              <a:pPr algn="ctr"/>
              <a:endParaRPr lang="en-US"/>
            </a:p>
          </p:txBody>
        </p:sp>
        <p:sp>
          <p:nvSpPr>
            <p:cNvPr id="111" name="Text Box 32"/>
            <p:cNvSpPr txBox="1">
              <a:spLocks noChangeArrowheads="1"/>
            </p:cNvSpPr>
            <p:nvPr/>
          </p:nvSpPr>
          <p:spPr bwMode="auto">
            <a:xfrm>
              <a:off x="8047865" y="1772815"/>
              <a:ext cx="2390299" cy="1562705"/>
            </a:xfrm>
            <a:prstGeom prst="rect">
              <a:avLst/>
            </a:prstGeom>
            <a:noFill/>
            <a:ln w="9525">
              <a:noFill/>
              <a:miter lim="800000"/>
              <a:headEnd/>
              <a:tailEnd/>
            </a:ln>
            <a:effectLst/>
          </p:spPr>
          <p:txBody>
            <a:bodyPr wrap="square">
              <a:spAutoFit/>
            </a:bodyPr>
            <a:lstStyle/>
            <a:p>
              <a:r>
                <a:rPr lang="en-US" smtClean="0"/>
                <a:t> SUSE </a:t>
              </a:r>
              <a:endParaRPr lang="en-US"/>
            </a:p>
          </p:txBody>
        </p:sp>
      </p:grpSp>
      <p:sp>
        <p:nvSpPr>
          <p:cNvPr id="2" name="Title 1"/>
          <p:cNvSpPr>
            <a:spLocks noGrp="1"/>
          </p:cNvSpPr>
          <p:nvPr>
            <p:ph type="title"/>
          </p:nvPr>
        </p:nvSpPr>
        <p:spPr/>
        <p:txBody>
          <a:bodyPr/>
          <a:lstStyle/>
          <a:p>
            <a:pPr algn="l"/>
            <a:r>
              <a:rPr lang="en-US" smtClean="0"/>
              <a:t>Before Migration</a:t>
            </a:r>
            <a:endParaRPr lang="en-US"/>
          </a:p>
        </p:txBody>
      </p:sp>
      <p:sp>
        <p:nvSpPr>
          <p:cNvPr id="33" name="Freeform 18"/>
          <p:cNvSpPr>
            <a:spLocks/>
          </p:cNvSpPr>
          <p:nvPr/>
        </p:nvSpPr>
        <p:spPr bwMode="auto">
          <a:xfrm rot="5400000" flipV="1">
            <a:off x="3923928" y="2060848"/>
            <a:ext cx="864096" cy="1872208"/>
          </a:xfrm>
          <a:custGeom>
            <a:avLst/>
            <a:gdLst>
              <a:gd name="connsiteX0" fmla="*/ 0 w 10000"/>
              <a:gd name="connsiteY0" fmla="*/ 10000 h 10000"/>
              <a:gd name="connsiteX1" fmla="*/ 4689 w 10000"/>
              <a:gd name="connsiteY1" fmla="*/ 10000 h 10000"/>
              <a:gd name="connsiteX2" fmla="*/ 3333 w 10000"/>
              <a:gd name="connsiteY2" fmla="*/ 0 h 10000"/>
              <a:gd name="connsiteX3" fmla="*/ 10000 w 10000"/>
              <a:gd name="connsiteY3" fmla="*/ 0 h 10000"/>
              <a:gd name="connsiteX0" fmla="*/ 0 w 10000"/>
              <a:gd name="connsiteY0" fmla="*/ 10000 h 10000"/>
              <a:gd name="connsiteX1" fmla="*/ 3333 w 10000"/>
              <a:gd name="connsiteY1" fmla="*/ 10000 h 10000"/>
              <a:gd name="connsiteX2" fmla="*/ 3333 w 10000"/>
              <a:gd name="connsiteY2" fmla="*/ 0 h 10000"/>
              <a:gd name="connsiteX3" fmla="*/ 10000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0" y="10000"/>
                </a:moveTo>
                <a:lnTo>
                  <a:pt x="3333" y="10000"/>
                </a:lnTo>
                <a:lnTo>
                  <a:pt x="3333" y="0"/>
                </a:lnTo>
                <a:lnTo>
                  <a:pt x="10000" y="0"/>
                </a:lnTo>
              </a:path>
            </a:pathLst>
          </a:custGeom>
          <a:noFill/>
          <a:ln w="9525">
            <a:solidFill>
              <a:schemeClr val="tx1"/>
            </a:solidFill>
            <a:round/>
            <a:headEnd type="triangle" w="med" len="med"/>
            <a:tailEnd type="triangle" w="med" len="med"/>
          </a:ln>
          <a:effectLst/>
        </p:spPr>
        <p:txBody>
          <a:bodyPr/>
          <a:lstStyle/>
          <a:p>
            <a:endParaRPr lang="en-US"/>
          </a:p>
        </p:txBody>
      </p:sp>
      <p:sp>
        <p:nvSpPr>
          <p:cNvPr id="36" name="Rectangle 13"/>
          <p:cNvSpPr>
            <a:spLocks noChangeArrowheads="1"/>
          </p:cNvSpPr>
          <p:nvPr/>
        </p:nvSpPr>
        <p:spPr bwMode="auto">
          <a:xfrm>
            <a:off x="2123728" y="1844824"/>
            <a:ext cx="1871663" cy="72008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anchor="ctr"/>
          <a:lstStyle/>
          <a:p>
            <a:pPr algn="ctr"/>
            <a:r>
              <a:rPr lang="en-US" smtClean="0"/>
              <a:t>MART client</a:t>
            </a:r>
          </a:p>
          <a:p>
            <a:pPr algn="ctr"/>
            <a:r>
              <a:rPr lang="en-US" sz="1200" smtClean="0"/>
              <a:t>Dyalog APL</a:t>
            </a:r>
          </a:p>
        </p:txBody>
      </p:sp>
      <p:sp>
        <p:nvSpPr>
          <p:cNvPr id="37" name="Rectangle 14"/>
          <p:cNvSpPr>
            <a:spLocks noChangeArrowheads="1"/>
          </p:cNvSpPr>
          <p:nvPr/>
        </p:nvSpPr>
        <p:spPr bwMode="auto">
          <a:xfrm>
            <a:off x="4355976" y="1844824"/>
            <a:ext cx="1871663" cy="72072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anchor="ctr"/>
          <a:lstStyle/>
          <a:p>
            <a:pPr algn="ctr"/>
            <a:r>
              <a:rPr lang="en-US" smtClean="0"/>
              <a:t>Excel add-in</a:t>
            </a:r>
            <a:endParaRPr lang="en-US"/>
          </a:p>
        </p:txBody>
      </p:sp>
      <p:sp>
        <p:nvSpPr>
          <p:cNvPr id="41" name="Rectangle 10"/>
          <p:cNvSpPr>
            <a:spLocks noChangeArrowheads="1"/>
          </p:cNvSpPr>
          <p:nvPr/>
        </p:nvSpPr>
        <p:spPr bwMode="auto">
          <a:xfrm>
            <a:off x="1403648" y="3429000"/>
            <a:ext cx="2376488" cy="10810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anchor="ctr"/>
          <a:lstStyle/>
          <a:p>
            <a:pPr algn="ctr"/>
            <a:r>
              <a:rPr lang="en-US" smtClean="0"/>
              <a:t>MARS server</a:t>
            </a:r>
          </a:p>
          <a:p>
            <a:pPr algn="ctr"/>
            <a:r>
              <a:rPr lang="en-US" sz="1200" smtClean="0"/>
              <a:t>APL2</a:t>
            </a:r>
          </a:p>
          <a:p>
            <a:pPr algn="ctr"/>
            <a:r>
              <a:rPr lang="en-US" sz="1200" smtClean="0"/>
              <a:t>Master session </a:t>
            </a:r>
          </a:p>
          <a:p>
            <a:pPr algn="ctr"/>
            <a:r>
              <a:rPr lang="en-US" sz="1200" smtClean="0"/>
              <a:t>7x Slave sessions </a:t>
            </a:r>
            <a:endParaRPr lang="en-US"/>
          </a:p>
        </p:txBody>
      </p:sp>
      <p:sp>
        <p:nvSpPr>
          <p:cNvPr id="43" name="Line 24"/>
          <p:cNvSpPr>
            <a:spLocks noChangeShapeType="1"/>
          </p:cNvSpPr>
          <p:nvPr/>
        </p:nvSpPr>
        <p:spPr bwMode="auto">
          <a:xfrm flipV="1">
            <a:off x="2627784" y="4509120"/>
            <a:ext cx="0" cy="288032"/>
          </a:xfrm>
          <a:prstGeom prst="line">
            <a:avLst/>
          </a:prstGeom>
          <a:noFill/>
          <a:ln w="9525">
            <a:solidFill>
              <a:schemeClr val="tx1"/>
            </a:solidFill>
            <a:round/>
            <a:headEnd type="triangle" w="med" len="med"/>
            <a:tailEnd type="triangle" w="med" len="med"/>
          </a:ln>
          <a:effectLst/>
        </p:spPr>
        <p:txBody>
          <a:bodyPr/>
          <a:lstStyle/>
          <a:p>
            <a:endParaRPr lang="en-US"/>
          </a:p>
        </p:txBody>
      </p:sp>
      <p:sp>
        <p:nvSpPr>
          <p:cNvPr id="44" name="Line 25"/>
          <p:cNvSpPr>
            <a:spLocks noChangeShapeType="1"/>
          </p:cNvSpPr>
          <p:nvPr/>
        </p:nvSpPr>
        <p:spPr bwMode="auto">
          <a:xfrm flipV="1">
            <a:off x="6732240" y="5229200"/>
            <a:ext cx="0" cy="504056"/>
          </a:xfrm>
          <a:prstGeom prst="line">
            <a:avLst/>
          </a:prstGeom>
          <a:noFill/>
          <a:ln w="9525">
            <a:solidFill>
              <a:schemeClr val="tx1"/>
            </a:solidFill>
            <a:round/>
            <a:headEnd type="triangle" w="med" len="med"/>
            <a:tailEnd type="triangle" w="med" len="med"/>
          </a:ln>
          <a:effectLst/>
        </p:spPr>
        <p:txBody>
          <a:bodyPr/>
          <a:lstStyle/>
          <a:p>
            <a:endParaRPr lang="en-US"/>
          </a:p>
        </p:txBody>
      </p:sp>
      <p:grpSp>
        <p:nvGrpSpPr>
          <p:cNvPr id="8" name="Grupp 45"/>
          <p:cNvGrpSpPr/>
          <p:nvPr/>
        </p:nvGrpSpPr>
        <p:grpSpPr>
          <a:xfrm>
            <a:off x="1403648" y="4797152"/>
            <a:ext cx="2376488" cy="719138"/>
            <a:chOff x="3131840" y="3501727"/>
            <a:chExt cx="2376488" cy="719138"/>
          </a:xfrm>
        </p:grpSpPr>
        <p:sp>
          <p:nvSpPr>
            <p:cNvPr id="40" name="Rectangle 8"/>
            <p:cNvSpPr>
              <a:spLocks noChangeArrowheads="1"/>
            </p:cNvSpPr>
            <p:nvPr/>
          </p:nvSpPr>
          <p:spPr bwMode="auto">
            <a:xfrm>
              <a:off x="3131840" y="3501727"/>
              <a:ext cx="2376488" cy="7191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lIns="468000" anchor="ctr"/>
            <a:lstStyle/>
            <a:p>
              <a:pPr algn="ctr"/>
              <a:r>
                <a:rPr lang="en-US" smtClean="0"/>
                <a:t>CMS file system</a:t>
              </a:r>
            </a:p>
            <a:p>
              <a:pPr algn="ctr"/>
              <a:r>
                <a:rPr lang="en-US" sz="1200" smtClean="0"/>
                <a:t>Stores code, batch jobs</a:t>
              </a:r>
            </a:p>
            <a:p>
              <a:pPr algn="ctr"/>
              <a:r>
                <a:rPr lang="en-US" sz="1200" smtClean="0"/>
                <a:t>and log files.</a:t>
              </a:r>
              <a:endParaRPr lang="en-US" sz="1200"/>
            </a:p>
          </p:txBody>
        </p:sp>
        <p:grpSp>
          <p:nvGrpSpPr>
            <p:cNvPr id="9" name="Group 110"/>
            <p:cNvGrpSpPr>
              <a:grpSpLocks/>
            </p:cNvGrpSpPr>
            <p:nvPr/>
          </p:nvGrpSpPr>
          <p:grpSpPr bwMode="auto">
            <a:xfrm>
              <a:off x="3203278" y="3646190"/>
              <a:ext cx="506412" cy="430212"/>
              <a:chOff x="4286" y="3113"/>
              <a:chExt cx="318" cy="317"/>
            </a:xfrm>
          </p:grpSpPr>
          <p:sp>
            <p:nvSpPr>
              <p:cNvPr id="55" name="Rectangle 111"/>
              <p:cNvSpPr>
                <a:spLocks noChangeArrowheads="1"/>
              </p:cNvSpPr>
              <p:nvPr/>
            </p:nvSpPr>
            <p:spPr bwMode="auto">
              <a:xfrm>
                <a:off x="4286" y="3159"/>
                <a:ext cx="318" cy="226"/>
              </a:xfrm>
              <a:prstGeom prst="rect">
                <a:avLst/>
              </a:prstGeom>
              <a:solidFill>
                <a:srgbClr val="CCFFFF"/>
              </a:solidFill>
              <a:ln w="9525">
                <a:solidFill>
                  <a:srgbClr val="000000"/>
                </a:solidFill>
                <a:miter lim="800000"/>
                <a:headEnd/>
                <a:tailEnd/>
              </a:ln>
            </p:spPr>
            <p:txBody>
              <a:bodyPr anchor="ctr"/>
              <a:lstStyle/>
              <a:p>
                <a:endParaRPr lang="en-US"/>
              </a:p>
            </p:txBody>
          </p:sp>
          <p:sp>
            <p:nvSpPr>
              <p:cNvPr id="56" name="Oval 112"/>
              <p:cNvSpPr>
                <a:spLocks noChangeArrowheads="1"/>
              </p:cNvSpPr>
              <p:nvPr/>
            </p:nvSpPr>
            <p:spPr bwMode="auto">
              <a:xfrm>
                <a:off x="4286" y="3113"/>
                <a:ext cx="318" cy="90"/>
              </a:xfrm>
              <a:prstGeom prst="ellipse">
                <a:avLst/>
              </a:prstGeom>
              <a:solidFill>
                <a:srgbClr val="CCFFFF"/>
              </a:solidFill>
              <a:ln w="9525">
                <a:solidFill>
                  <a:srgbClr val="000000"/>
                </a:solidFill>
                <a:round/>
                <a:headEnd/>
                <a:tailEnd/>
              </a:ln>
            </p:spPr>
            <p:txBody>
              <a:bodyPr anchor="ctr"/>
              <a:lstStyle/>
              <a:p>
                <a:endParaRPr lang="en-US"/>
              </a:p>
            </p:txBody>
          </p:sp>
          <p:sp>
            <p:nvSpPr>
              <p:cNvPr id="57" name="Oval 113"/>
              <p:cNvSpPr>
                <a:spLocks noChangeArrowheads="1"/>
              </p:cNvSpPr>
              <p:nvPr/>
            </p:nvSpPr>
            <p:spPr bwMode="auto">
              <a:xfrm>
                <a:off x="4286" y="3340"/>
                <a:ext cx="318" cy="90"/>
              </a:xfrm>
              <a:prstGeom prst="ellipse">
                <a:avLst/>
              </a:prstGeom>
              <a:solidFill>
                <a:srgbClr val="CCFFFF"/>
              </a:solidFill>
              <a:ln w="9525">
                <a:solidFill>
                  <a:srgbClr val="000000"/>
                </a:solidFill>
                <a:round/>
                <a:headEnd/>
                <a:tailEnd/>
              </a:ln>
            </p:spPr>
            <p:txBody>
              <a:bodyPr anchor="ctr"/>
              <a:lstStyle/>
              <a:p>
                <a:endParaRPr lang="en-US"/>
              </a:p>
            </p:txBody>
          </p:sp>
        </p:grpSp>
      </p:grpSp>
      <p:sp>
        <p:nvSpPr>
          <p:cNvPr id="63" name="Rectangle 26"/>
          <p:cNvSpPr>
            <a:spLocks noChangeArrowheads="1"/>
          </p:cNvSpPr>
          <p:nvPr/>
        </p:nvSpPr>
        <p:spPr bwMode="auto">
          <a:xfrm>
            <a:off x="1403648" y="5805264"/>
            <a:ext cx="2376264" cy="64807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anchor="ctr"/>
          <a:lstStyle/>
          <a:p>
            <a:pPr lvl="0" algn="ctr"/>
            <a:r>
              <a:rPr lang="en-US" smtClean="0"/>
              <a:t>VM Batch</a:t>
            </a:r>
            <a:br>
              <a:rPr lang="en-US" smtClean="0"/>
            </a:br>
            <a:r>
              <a:rPr lang="en-US" sz="1200" smtClean="0">
                <a:solidFill>
                  <a:prstClr val="black"/>
                </a:solidFill>
              </a:rPr>
              <a:t> APL2 Batch sessions </a:t>
            </a:r>
          </a:p>
        </p:txBody>
      </p:sp>
      <p:sp>
        <p:nvSpPr>
          <p:cNvPr id="65" name="Freeform 94"/>
          <p:cNvSpPr>
            <a:spLocks/>
          </p:cNvSpPr>
          <p:nvPr/>
        </p:nvSpPr>
        <p:spPr bwMode="auto">
          <a:xfrm>
            <a:off x="3779912" y="3717032"/>
            <a:ext cx="1800200" cy="72008"/>
          </a:xfrm>
          <a:custGeom>
            <a:avLst/>
            <a:gdLst>
              <a:gd name="connsiteX0" fmla="*/ 0 w 10000"/>
              <a:gd name="connsiteY0" fmla="*/ 0 h 0"/>
              <a:gd name="connsiteX1" fmla="*/ 10000 w 10000"/>
              <a:gd name="connsiteY1" fmla="*/ 0 h 0"/>
            </a:gdLst>
            <a:ahLst/>
            <a:cxnLst>
              <a:cxn ang="0">
                <a:pos x="connsiteX0" y="connsiteY0"/>
              </a:cxn>
              <a:cxn ang="0">
                <a:pos x="connsiteX1" y="connsiteY1"/>
              </a:cxn>
            </a:cxnLst>
            <a:rect l="l" t="t" r="r" b="b"/>
            <a:pathLst>
              <a:path w="10000">
                <a:moveTo>
                  <a:pt x="0" y="0"/>
                </a:moveTo>
                <a:lnTo>
                  <a:pt x="10000" y="0"/>
                </a:lnTo>
              </a:path>
            </a:pathLst>
          </a:custGeom>
          <a:noFill/>
          <a:ln w="9525">
            <a:solidFill>
              <a:schemeClr val="tx1"/>
            </a:solidFill>
            <a:round/>
            <a:headEnd type="triangle" w="med" len="med"/>
            <a:tailEnd type="triangle" w="med" len="med"/>
          </a:ln>
          <a:effectLst/>
        </p:spPr>
        <p:txBody>
          <a:bodyPr/>
          <a:lstStyle/>
          <a:p>
            <a:endParaRPr lang="en-US"/>
          </a:p>
        </p:txBody>
      </p:sp>
      <p:sp>
        <p:nvSpPr>
          <p:cNvPr id="74" name="Slide Number Placeholder 73"/>
          <p:cNvSpPr>
            <a:spLocks noGrp="1"/>
          </p:cNvSpPr>
          <p:nvPr>
            <p:ph type="sldNum" sz="quarter" idx="12"/>
          </p:nvPr>
        </p:nvSpPr>
        <p:spPr>
          <a:xfrm>
            <a:off x="11521752" y="6644382"/>
            <a:ext cx="2133600" cy="365125"/>
          </a:xfrm>
        </p:spPr>
        <p:txBody>
          <a:bodyPr/>
          <a:lstStyle/>
          <a:p>
            <a:fld id="{5A320314-F25D-44A0-AB66-06B152D6C869}" type="slidenum">
              <a:rPr lang="en-US" smtClean="0"/>
              <a:pPr/>
              <a:t>33</a:t>
            </a:fld>
            <a:endParaRPr lang="en-US"/>
          </a:p>
        </p:txBody>
      </p:sp>
      <p:grpSp>
        <p:nvGrpSpPr>
          <p:cNvPr id="10" name="Grupp 49"/>
          <p:cNvGrpSpPr/>
          <p:nvPr/>
        </p:nvGrpSpPr>
        <p:grpSpPr>
          <a:xfrm>
            <a:off x="5580112" y="3429000"/>
            <a:ext cx="2376488" cy="719138"/>
            <a:chOff x="3131840" y="3501727"/>
            <a:chExt cx="2376488" cy="719138"/>
          </a:xfrm>
        </p:grpSpPr>
        <p:sp>
          <p:nvSpPr>
            <p:cNvPr id="52" name="Rectangle 8"/>
            <p:cNvSpPr>
              <a:spLocks noChangeArrowheads="1"/>
            </p:cNvSpPr>
            <p:nvPr/>
          </p:nvSpPr>
          <p:spPr bwMode="auto">
            <a:xfrm>
              <a:off x="3131840" y="3501727"/>
              <a:ext cx="2376488" cy="7191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lIns="468000" anchor="ctr"/>
            <a:lstStyle/>
            <a:p>
              <a:pPr algn="ctr"/>
              <a:r>
                <a:rPr lang="en-US" smtClean="0"/>
                <a:t>DB2</a:t>
              </a:r>
              <a:endParaRPr lang="en-US"/>
            </a:p>
          </p:txBody>
        </p:sp>
        <p:grpSp>
          <p:nvGrpSpPr>
            <p:cNvPr id="11" name="Group 110"/>
            <p:cNvGrpSpPr>
              <a:grpSpLocks/>
            </p:cNvGrpSpPr>
            <p:nvPr/>
          </p:nvGrpSpPr>
          <p:grpSpPr bwMode="auto">
            <a:xfrm>
              <a:off x="3203278" y="3646190"/>
              <a:ext cx="506412" cy="430212"/>
              <a:chOff x="4286" y="3113"/>
              <a:chExt cx="318" cy="317"/>
            </a:xfrm>
          </p:grpSpPr>
          <p:sp>
            <p:nvSpPr>
              <p:cNvPr id="67" name="Rectangle 111"/>
              <p:cNvSpPr>
                <a:spLocks noChangeArrowheads="1"/>
              </p:cNvSpPr>
              <p:nvPr/>
            </p:nvSpPr>
            <p:spPr bwMode="auto">
              <a:xfrm>
                <a:off x="4286" y="3159"/>
                <a:ext cx="318" cy="226"/>
              </a:xfrm>
              <a:prstGeom prst="rect">
                <a:avLst/>
              </a:prstGeom>
              <a:solidFill>
                <a:srgbClr val="CCFFFF"/>
              </a:solidFill>
              <a:ln w="9525">
                <a:solidFill>
                  <a:srgbClr val="000000"/>
                </a:solidFill>
                <a:miter lim="800000"/>
                <a:headEnd/>
                <a:tailEnd/>
              </a:ln>
            </p:spPr>
            <p:txBody>
              <a:bodyPr anchor="ctr"/>
              <a:lstStyle/>
              <a:p>
                <a:endParaRPr lang="en-US"/>
              </a:p>
            </p:txBody>
          </p:sp>
          <p:sp>
            <p:nvSpPr>
              <p:cNvPr id="68" name="Oval 112"/>
              <p:cNvSpPr>
                <a:spLocks noChangeArrowheads="1"/>
              </p:cNvSpPr>
              <p:nvPr/>
            </p:nvSpPr>
            <p:spPr bwMode="auto">
              <a:xfrm>
                <a:off x="4286" y="3113"/>
                <a:ext cx="318" cy="90"/>
              </a:xfrm>
              <a:prstGeom prst="ellipse">
                <a:avLst/>
              </a:prstGeom>
              <a:solidFill>
                <a:srgbClr val="CCFFFF"/>
              </a:solidFill>
              <a:ln w="9525">
                <a:solidFill>
                  <a:srgbClr val="000000"/>
                </a:solidFill>
                <a:round/>
                <a:headEnd/>
                <a:tailEnd/>
              </a:ln>
            </p:spPr>
            <p:txBody>
              <a:bodyPr anchor="ctr"/>
              <a:lstStyle/>
              <a:p>
                <a:endParaRPr lang="en-US"/>
              </a:p>
            </p:txBody>
          </p:sp>
          <p:sp>
            <p:nvSpPr>
              <p:cNvPr id="69" name="Oval 113"/>
              <p:cNvSpPr>
                <a:spLocks noChangeArrowheads="1"/>
              </p:cNvSpPr>
              <p:nvPr/>
            </p:nvSpPr>
            <p:spPr bwMode="auto">
              <a:xfrm>
                <a:off x="4286" y="3340"/>
                <a:ext cx="318" cy="90"/>
              </a:xfrm>
              <a:prstGeom prst="ellipse">
                <a:avLst/>
              </a:prstGeom>
              <a:solidFill>
                <a:srgbClr val="CCFFFF"/>
              </a:solidFill>
              <a:ln w="9525">
                <a:solidFill>
                  <a:srgbClr val="000000"/>
                </a:solidFill>
                <a:round/>
                <a:headEnd/>
                <a:tailEnd/>
              </a:ln>
            </p:spPr>
            <p:txBody>
              <a:bodyPr anchor="ctr"/>
              <a:lstStyle/>
              <a:p>
                <a:endParaRPr lang="en-US"/>
              </a:p>
            </p:txBody>
          </p:sp>
        </p:grpSp>
      </p:grpSp>
      <p:sp>
        <p:nvSpPr>
          <p:cNvPr id="72" name="Line 24"/>
          <p:cNvSpPr>
            <a:spLocks noChangeShapeType="1"/>
          </p:cNvSpPr>
          <p:nvPr/>
        </p:nvSpPr>
        <p:spPr bwMode="auto">
          <a:xfrm flipV="1">
            <a:off x="2627784" y="5517232"/>
            <a:ext cx="0" cy="288032"/>
          </a:xfrm>
          <a:prstGeom prst="line">
            <a:avLst/>
          </a:prstGeom>
          <a:noFill/>
          <a:ln w="9525">
            <a:solidFill>
              <a:schemeClr val="tx1"/>
            </a:solidFill>
            <a:round/>
            <a:headEnd type="triangle" w="med" len="med"/>
            <a:tailEnd type="triangle" w="med" len="med"/>
          </a:ln>
          <a:effectLst/>
        </p:spPr>
        <p:txBody>
          <a:bodyPr/>
          <a:lstStyle/>
          <a:p>
            <a:endParaRPr lang="en-US"/>
          </a:p>
        </p:txBody>
      </p:sp>
      <p:sp>
        <p:nvSpPr>
          <p:cNvPr id="73" name="Line 24"/>
          <p:cNvSpPr>
            <a:spLocks noChangeShapeType="1"/>
          </p:cNvSpPr>
          <p:nvPr/>
        </p:nvSpPr>
        <p:spPr bwMode="auto">
          <a:xfrm flipV="1">
            <a:off x="3203848" y="2564904"/>
            <a:ext cx="0" cy="864096"/>
          </a:xfrm>
          <a:prstGeom prst="line">
            <a:avLst/>
          </a:prstGeom>
          <a:noFill/>
          <a:ln w="9525">
            <a:solidFill>
              <a:schemeClr val="tx1"/>
            </a:solidFill>
            <a:round/>
            <a:headEnd type="triangle" w="med" len="med"/>
            <a:tailEnd type="triangle" w="med" len="med"/>
          </a:ln>
          <a:effectLst/>
        </p:spPr>
        <p:txBody>
          <a:bodyPr/>
          <a:lstStyle/>
          <a:p>
            <a:endParaRPr lang="en-US"/>
          </a:p>
        </p:txBody>
      </p:sp>
      <p:grpSp>
        <p:nvGrpSpPr>
          <p:cNvPr id="12" name="Grupp 90"/>
          <p:cNvGrpSpPr/>
          <p:nvPr/>
        </p:nvGrpSpPr>
        <p:grpSpPr>
          <a:xfrm>
            <a:off x="5580112" y="5733256"/>
            <a:ext cx="2376488" cy="719138"/>
            <a:chOff x="3131840" y="3501727"/>
            <a:chExt cx="2376488" cy="719138"/>
          </a:xfrm>
        </p:grpSpPr>
        <p:sp>
          <p:nvSpPr>
            <p:cNvPr id="92" name="Rectangle 8"/>
            <p:cNvSpPr>
              <a:spLocks noChangeArrowheads="1"/>
            </p:cNvSpPr>
            <p:nvPr/>
          </p:nvSpPr>
          <p:spPr bwMode="auto">
            <a:xfrm>
              <a:off x="3131840" y="3501727"/>
              <a:ext cx="2376488" cy="7191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lIns="468000" anchor="ctr"/>
            <a:lstStyle/>
            <a:p>
              <a:pPr algn="ctr"/>
              <a:r>
                <a:rPr lang="en-US" smtClean="0"/>
                <a:t>Teradata</a:t>
              </a:r>
              <a:endParaRPr lang="en-US"/>
            </a:p>
          </p:txBody>
        </p:sp>
        <p:grpSp>
          <p:nvGrpSpPr>
            <p:cNvPr id="13" name="Group 110"/>
            <p:cNvGrpSpPr>
              <a:grpSpLocks/>
            </p:cNvGrpSpPr>
            <p:nvPr/>
          </p:nvGrpSpPr>
          <p:grpSpPr bwMode="auto">
            <a:xfrm>
              <a:off x="3203278" y="3646190"/>
              <a:ext cx="506412" cy="430212"/>
              <a:chOff x="4286" y="3113"/>
              <a:chExt cx="318" cy="317"/>
            </a:xfrm>
          </p:grpSpPr>
          <p:sp>
            <p:nvSpPr>
              <p:cNvPr id="94" name="Rectangle 111"/>
              <p:cNvSpPr>
                <a:spLocks noChangeArrowheads="1"/>
              </p:cNvSpPr>
              <p:nvPr/>
            </p:nvSpPr>
            <p:spPr bwMode="auto">
              <a:xfrm>
                <a:off x="4286" y="3159"/>
                <a:ext cx="318" cy="226"/>
              </a:xfrm>
              <a:prstGeom prst="rect">
                <a:avLst/>
              </a:prstGeom>
              <a:solidFill>
                <a:srgbClr val="CCFFFF"/>
              </a:solidFill>
              <a:ln w="9525">
                <a:solidFill>
                  <a:srgbClr val="000000"/>
                </a:solidFill>
                <a:miter lim="800000"/>
                <a:headEnd/>
                <a:tailEnd/>
              </a:ln>
            </p:spPr>
            <p:txBody>
              <a:bodyPr anchor="ctr"/>
              <a:lstStyle/>
              <a:p>
                <a:endParaRPr lang="en-US"/>
              </a:p>
            </p:txBody>
          </p:sp>
          <p:sp>
            <p:nvSpPr>
              <p:cNvPr id="95" name="Oval 112"/>
              <p:cNvSpPr>
                <a:spLocks noChangeArrowheads="1"/>
              </p:cNvSpPr>
              <p:nvPr/>
            </p:nvSpPr>
            <p:spPr bwMode="auto">
              <a:xfrm>
                <a:off x="4286" y="3113"/>
                <a:ext cx="318" cy="90"/>
              </a:xfrm>
              <a:prstGeom prst="ellipse">
                <a:avLst/>
              </a:prstGeom>
              <a:solidFill>
                <a:srgbClr val="CCFFFF"/>
              </a:solidFill>
              <a:ln w="9525">
                <a:solidFill>
                  <a:srgbClr val="000000"/>
                </a:solidFill>
                <a:round/>
                <a:headEnd/>
                <a:tailEnd/>
              </a:ln>
            </p:spPr>
            <p:txBody>
              <a:bodyPr anchor="ctr"/>
              <a:lstStyle/>
              <a:p>
                <a:endParaRPr lang="en-US"/>
              </a:p>
            </p:txBody>
          </p:sp>
          <p:sp>
            <p:nvSpPr>
              <p:cNvPr id="96" name="Oval 113"/>
              <p:cNvSpPr>
                <a:spLocks noChangeArrowheads="1"/>
              </p:cNvSpPr>
              <p:nvPr/>
            </p:nvSpPr>
            <p:spPr bwMode="auto">
              <a:xfrm>
                <a:off x="4286" y="3340"/>
                <a:ext cx="318" cy="90"/>
              </a:xfrm>
              <a:prstGeom prst="ellipse">
                <a:avLst/>
              </a:prstGeom>
              <a:solidFill>
                <a:srgbClr val="CCFFFF"/>
              </a:solidFill>
              <a:ln w="9525">
                <a:solidFill>
                  <a:srgbClr val="000000"/>
                </a:solidFill>
                <a:round/>
                <a:headEnd/>
                <a:tailEnd/>
              </a:ln>
            </p:spPr>
            <p:txBody>
              <a:bodyPr anchor="ctr"/>
              <a:lstStyle/>
              <a:p>
                <a:endParaRPr lang="en-US"/>
              </a:p>
            </p:txBody>
          </p:sp>
        </p:grpSp>
      </p:grpSp>
      <p:sp>
        <p:nvSpPr>
          <p:cNvPr id="100" name="Rectangle 26"/>
          <p:cNvSpPr>
            <a:spLocks noChangeArrowheads="1"/>
          </p:cNvSpPr>
          <p:nvPr/>
        </p:nvSpPr>
        <p:spPr bwMode="auto">
          <a:xfrm>
            <a:off x="5580112" y="4581128"/>
            <a:ext cx="2376264" cy="64807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anchor="ctr"/>
          <a:lstStyle/>
          <a:p>
            <a:pPr lvl="0" algn="ctr"/>
            <a:r>
              <a:rPr lang="en-US" smtClean="0"/>
              <a:t>Teradata interface</a:t>
            </a:r>
            <a:br>
              <a:rPr lang="en-US" smtClean="0"/>
            </a:br>
            <a:r>
              <a:rPr lang="en-US" sz="1200" smtClean="0">
                <a:solidFill>
                  <a:prstClr val="black"/>
                </a:solidFill>
              </a:rPr>
              <a:t> Dyalog APL</a:t>
            </a:r>
          </a:p>
        </p:txBody>
      </p:sp>
      <p:grpSp>
        <p:nvGrpSpPr>
          <p:cNvPr id="14" name="Grupp 105"/>
          <p:cNvGrpSpPr/>
          <p:nvPr/>
        </p:nvGrpSpPr>
        <p:grpSpPr>
          <a:xfrm>
            <a:off x="4860033" y="3284984"/>
            <a:ext cx="3384028" cy="936104"/>
            <a:chOff x="7955930" y="1772815"/>
            <a:chExt cx="4320481" cy="3960812"/>
          </a:xfrm>
        </p:grpSpPr>
        <p:sp>
          <p:nvSpPr>
            <p:cNvPr id="107" name="Rectangle 31"/>
            <p:cNvSpPr>
              <a:spLocks noChangeArrowheads="1"/>
            </p:cNvSpPr>
            <p:nvPr/>
          </p:nvSpPr>
          <p:spPr bwMode="auto">
            <a:xfrm>
              <a:off x="7955930" y="1772815"/>
              <a:ext cx="4320481" cy="3960812"/>
            </a:xfrm>
            <a:prstGeom prst="rect">
              <a:avLst/>
            </a:prstGeom>
            <a:solidFill>
              <a:schemeClr val="accent1">
                <a:alpha val="0"/>
              </a:schemeClr>
            </a:solidFill>
            <a:ln w="9525">
              <a:solidFill>
                <a:schemeClr val="tx1"/>
              </a:solidFill>
              <a:miter lim="800000"/>
              <a:headEnd/>
              <a:tailEnd/>
            </a:ln>
            <a:effectLst/>
          </p:spPr>
          <p:txBody>
            <a:bodyPr wrap="none" anchor="ctr"/>
            <a:lstStyle/>
            <a:p>
              <a:pPr algn="ctr"/>
              <a:endParaRPr lang="en-US"/>
            </a:p>
          </p:txBody>
        </p:sp>
        <p:sp>
          <p:nvSpPr>
            <p:cNvPr id="108" name="Text Box 32"/>
            <p:cNvSpPr txBox="1">
              <a:spLocks noChangeArrowheads="1"/>
            </p:cNvSpPr>
            <p:nvPr/>
          </p:nvSpPr>
          <p:spPr bwMode="auto">
            <a:xfrm>
              <a:off x="7955930" y="1845071"/>
              <a:ext cx="2390299" cy="1562705"/>
            </a:xfrm>
            <a:prstGeom prst="rect">
              <a:avLst/>
            </a:prstGeom>
            <a:noFill/>
            <a:ln w="9525">
              <a:noFill/>
              <a:miter lim="800000"/>
              <a:headEnd/>
              <a:tailEnd/>
            </a:ln>
            <a:effectLst/>
          </p:spPr>
          <p:txBody>
            <a:bodyPr wrap="square">
              <a:spAutoFit/>
            </a:bodyPr>
            <a:lstStyle/>
            <a:p>
              <a:r>
                <a:rPr lang="en-US" smtClean="0"/>
                <a:t> z/OS </a:t>
              </a:r>
              <a:endParaRPr lang="en-US"/>
            </a:p>
          </p:txBody>
        </p:sp>
      </p:grpSp>
      <p:sp>
        <p:nvSpPr>
          <p:cNvPr id="113" name="Freeform 18"/>
          <p:cNvSpPr>
            <a:spLocks/>
          </p:cNvSpPr>
          <p:nvPr/>
        </p:nvSpPr>
        <p:spPr bwMode="auto">
          <a:xfrm rot="5400000" flipV="1">
            <a:off x="4067998" y="4797134"/>
            <a:ext cx="1224136" cy="1800236"/>
          </a:xfrm>
          <a:custGeom>
            <a:avLst/>
            <a:gdLst>
              <a:gd name="connsiteX0" fmla="*/ 0 w 10000"/>
              <a:gd name="connsiteY0" fmla="*/ 10000 h 10000"/>
              <a:gd name="connsiteX1" fmla="*/ 4689 w 10000"/>
              <a:gd name="connsiteY1" fmla="*/ 10000 h 10000"/>
              <a:gd name="connsiteX2" fmla="*/ 3333 w 10000"/>
              <a:gd name="connsiteY2" fmla="*/ 0 h 10000"/>
              <a:gd name="connsiteX3" fmla="*/ 10000 w 10000"/>
              <a:gd name="connsiteY3" fmla="*/ 0 h 10000"/>
              <a:gd name="connsiteX0" fmla="*/ 0 w 10000"/>
              <a:gd name="connsiteY0" fmla="*/ 10000 h 10000"/>
              <a:gd name="connsiteX1" fmla="*/ 3333 w 10000"/>
              <a:gd name="connsiteY1" fmla="*/ 10000 h 10000"/>
              <a:gd name="connsiteX2" fmla="*/ 3333 w 10000"/>
              <a:gd name="connsiteY2" fmla="*/ 0 h 10000"/>
              <a:gd name="connsiteX3" fmla="*/ 10000 w 10000"/>
              <a:gd name="connsiteY3" fmla="*/ 0 h 10000"/>
              <a:gd name="connsiteX0" fmla="*/ 0 w 10000"/>
              <a:gd name="connsiteY0" fmla="*/ 10857 h 10857"/>
              <a:gd name="connsiteX1" fmla="*/ 3333 w 10000"/>
              <a:gd name="connsiteY1" fmla="*/ 10857 h 10857"/>
              <a:gd name="connsiteX2" fmla="*/ 3333 w 10000"/>
              <a:gd name="connsiteY2" fmla="*/ 857 h 10857"/>
              <a:gd name="connsiteX3" fmla="*/ 10000 w 10000"/>
              <a:gd name="connsiteY3" fmla="*/ 0 h 10857"/>
              <a:gd name="connsiteX0" fmla="*/ 0 w 10000"/>
              <a:gd name="connsiteY0" fmla="*/ 10857 h 10857"/>
              <a:gd name="connsiteX1" fmla="*/ 3333 w 10000"/>
              <a:gd name="connsiteY1" fmla="*/ 10857 h 10857"/>
              <a:gd name="connsiteX2" fmla="*/ 10000 w 10000"/>
              <a:gd name="connsiteY2" fmla="*/ 2286 h 10857"/>
              <a:gd name="connsiteX3" fmla="*/ 10000 w 10000"/>
              <a:gd name="connsiteY3" fmla="*/ 0 h 10857"/>
              <a:gd name="connsiteX0" fmla="*/ 0 w 10000"/>
              <a:gd name="connsiteY0" fmla="*/ 10857 h 10857"/>
              <a:gd name="connsiteX1" fmla="*/ 0 w 10000"/>
              <a:gd name="connsiteY1" fmla="*/ 2286 h 10857"/>
              <a:gd name="connsiteX2" fmla="*/ 10000 w 10000"/>
              <a:gd name="connsiteY2" fmla="*/ 2286 h 10857"/>
              <a:gd name="connsiteX3" fmla="*/ 10000 w 10000"/>
              <a:gd name="connsiteY3" fmla="*/ 0 h 10857"/>
              <a:gd name="connsiteX0" fmla="*/ 0 w 10000"/>
              <a:gd name="connsiteY0" fmla="*/ 7143 h 7143"/>
              <a:gd name="connsiteX1" fmla="*/ 0 w 10000"/>
              <a:gd name="connsiteY1" fmla="*/ 2286 h 7143"/>
              <a:gd name="connsiteX2" fmla="*/ 10000 w 10000"/>
              <a:gd name="connsiteY2" fmla="*/ 2286 h 7143"/>
              <a:gd name="connsiteX3" fmla="*/ 10000 w 10000"/>
              <a:gd name="connsiteY3" fmla="*/ 0 h 7143"/>
              <a:gd name="connsiteX0" fmla="*/ 0 w 12500"/>
              <a:gd name="connsiteY0" fmla="*/ 10000 h 10000"/>
              <a:gd name="connsiteX1" fmla="*/ 0 w 12500"/>
              <a:gd name="connsiteY1" fmla="*/ 3200 h 10000"/>
              <a:gd name="connsiteX2" fmla="*/ 10000 w 12500"/>
              <a:gd name="connsiteY2" fmla="*/ 3200 h 10000"/>
              <a:gd name="connsiteX3" fmla="*/ 12500 w 12500"/>
              <a:gd name="connsiteY3" fmla="*/ 0 h 10000"/>
              <a:gd name="connsiteX0" fmla="*/ 0 w 12500"/>
              <a:gd name="connsiteY0" fmla="*/ 10000 h 10000"/>
              <a:gd name="connsiteX1" fmla="*/ 0 w 12500"/>
              <a:gd name="connsiteY1" fmla="*/ 3200 h 10000"/>
              <a:gd name="connsiteX2" fmla="*/ 12500 w 12500"/>
              <a:gd name="connsiteY2" fmla="*/ 4800 h 10000"/>
              <a:gd name="connsiteX3" fmla="*/ 12500 w 12500"/>
              <a:gd name="connsiteY3" fmla="*/ 0 h 10000"/>
              <a:gd name="connsiteX0" fmla="*/ 0 w 12500"/>
              <a:gd name="connsiteY0" fmla="*/ 10000 h 10000"/>
              <a:gd name="connsiteX1" fmla="*/ 0 w 12500"/>
              <a:gd name="connsiteY1" fmla="*/ 4800 h 10000"/>
              <a:gd name="connsiteX2" fmla="*/ 12500 w 12500"/>
              <a:gd name="connsiteY2" fmla="*/ 4800 h 10000"/>
              <a:gd name="connsiteX3" fmla="*/ 12500 w 12500"/>
              <a:gd name="connsiteY3" fmla="*/ 0 h 10000"/>
            </a:gdLst>
            <a:ahLst/>
            <a:cxnLst>
              <a:cxn ang="0">
                <a:pos x="connsiteX0" y="connsiteY0"/>
              </a:cxn>
              <a:cxn ang="0">
                <a:pos x="connsiteX1" y="connsiteY1"/>
              </a:cxn>
              <a:cxn ang="0">
                <a:pos x="connsiteX2" y="connsiteY2"/>
              </a:cxn>
              <a:cxn ang="0">
                <a:pos x="connsiteX3" y="connsiteY3"/>
              </a:cxn>
            </a:cxnLst>
            <a:rect l="l" t="t" r="r" b="b"/>
            <a:pathLst>
              <a:path w="12500" h="10000">
                <a:moveTo>
                  <a:pt x="0" y="10000"/>
                </a:moveTo>
                <a:lnTo>
                  <a:pt x="0" y="4800"/>
                </a:lnTo>
                <a:lnTo>
                  <a:pt x="12500" y="4800"/>
                </a:lnTo>
                <a:lnTo>
                  <a:pt x="12500" y="0"/>
                </a:lnTo>
              </a:path>
            </a:pathLst>
          </a:custGeom>
          <a:noFill/>
          <a:ln w="9525">
            <a:solidFill>
              <a:schemeClr val="tx1"/>
            </a:solidFill>
            <a:round/>
            <a:headEnd type="triangle" w="med" len="med"/>
            <a:tailEnd type="triangle" w="med" len="med"/>
          </a:ln>
          <a:effectLst/>
        </p:spPr>
        <p:txBody>
          <a:bodyPr/>
          <a:lstStyle/>
          <a:p>
            <a:endParaRPr lang="en-US"/>
          </a:p>
        </p:txBody>
      </p:sp>
      <p:sp>
        <p:nvSpPr>
          <p:cNvPr id="116" name="Freeform 18"/>
          <p:cNvSpPr>
            <a:spLocks/>
          </p:cNvSpPr>
          <p:nvPr/>
        </p:nvSpPr>
        <p:spPr bwMode="auto">
          <a:xfrm rot="5400000" flipV="1">
            <a:off x="3671932" y="4041064"/>
            <a:ext cx="2016195" cy="1800236"/>
          </a:xfrm>
          <a:custGeom>
            <a:avLst/>
            <a:gdLst>
              <a:gd name="connsiteX0" fmla="*/ 0 w 10000"/>
              <a:gd name="connsiteY0" fmla="*/ 10000 h 10000"/>
              <a:gd name="connsiteX1" fmla="*/ 4689 w 10000"/>
              <a:gd name="connsiteY1" fmla="*/ 10000 h 10000"/>
              <a:gd name="connsiteX2" fmla="*/ 3333 w 10000"/>
              <a:gd name="connsiteY2" fmla="*/ 0 h 10000"/>
              <a:gd name="connsiteX3" fmla="*/ 10000 w 10000"/>
              <a:gd name="connsiteY3" fmla="*/ 0 h 10000"/>
              <a:gd name="connsiteX0" fmla="*/ 0 w 10000"/>
              <a:gd name="connsiteY0" fmla="*/ 10000 h 10000"/>
              <a:gd name="connsiteX1" fmla="*/ 3333 w 10000"/>
              <a:gd name="connsiteY1" fmla="*/ 10000 h 10000"/>
              <a:gd name="connsiteX2" fmla="*/ 3333 w 10000"/>
              <a:gd name="connsiteY2" fmla="*/ 0 h 10000"/>
              <a:gd name="connsiteX3" fmla="*/ 10000 w 10000"/>
              <a:gd name="connsiteY3" fmla="*/ 0 h 10000"/>
              <a:gd name="connsiteX0" fmla="*/ 0 w 10000"/>
              <a:gd name="connsiteY0" fmla="*/ 10857 h 10857"/>
              <a:gd name="connsiteX1" fmla="*/ 3333 w 10000"/>
              <a:gd name="connsiteY1" fmla="*/ 10857 h 10857"/>
              <a:gd name="connsiteX2" fmla="*/ 3333 w 10000"/>
              <a:gd name="connsiteY2" fmla="*/ 857 h 10857"/>
              <a:gd name="connsiteX3" fmla="*/ 10000 w 10000"/>
              <a:gd name="connsiteY3" fmla="*/ 0 h 10857"/>
              <a:gd name="connsiteX0" fmla="*/ 0 w 10000"/>
              <a:gd name="connsiteY0" fmla="*/ 10857 h 10857"/>
              <a:gd name="connsiteX1" fmla="*/ 3333 w 10000"/>
              <a:gd name="connsiteY1" fmla="*/ 10857 h 10857"/>
              <a:gd name="connsiteX2" fmla="*/ 10000 w 10000"/>
              <a:gd name="connsiteY2" fmla="*/ 2286 h 10857"/>
              <a:gd name="connsiteX3" fmla="*/ 10000 w 10000"/>
              <a:gd name="connsiteY3" fmla="*/ 0 h 10857"/>
              <a:gd name="connsiteX0" fmla="*/ 0 w 10000"/>
              <a:gd name="connsiteY0" fmla="*/ 10857 h 10857"/>
              <a:gd name="connsiteX1" fmla="*/ 0 w 10000"/>
              <a:gd name="connsiteY1" fmla="*/ 2286 h 10857"/>
              <a:gd name="connsiteX2" fmla="*/ 10000 w 10000"/>
              <a:gd name="connsiteY2" fmla="*/ 2286 h 10857"/>
              <a:gd name="connsiteX3" fmla="*/ 10000 w 10000"/>
              <a:gd name="connsiteY3" fmla="*/ 0 h 10857"/>
              <a:gd name="connsiteX0" fmla="*/ 0 w 10000"/>
              <a:gd name="connsiteY0" fmla="*/ 7143 h 7143"/>
              <a:gd name="connsiteX1" fmla="*/ 0 w 10000"/>
              <a:gd name="connsiteY1" fmla="*/ 2286 h 7143"/>
              <a:gd name="connsiteX2" fmla="*/ 10000 w 10000"/>
              <a:gd name="connsiteY2" fmla="*/ 2286 h 7143"/>
              <a:gd name="connsiteX3" fmla="*/ 10000 w 10000"/>
              <a:gd name="connsiteY3" fmla="*/ 0 h 7143"/>
              <a:gd name="connsiteX0" fmla="*/ 0 w 12500"/>
              <a:gd name="connsiteY0" fmla="*/ 10000 h 10000"/>
              <a:gd name="connsiteX1" fmla="*/ 0 w 12500"/>
              <a:gd name="connsiteY1" fmla="*/ 3200 h 10000"/>
              <a:gd name="connsiteX2" fmla="*/ 10000 w 12500"/>
              <a:gd name="connsiteY2" fmla="*/ 3200 h 10000"/>
              <a:gd name="connsiteX3" fmla="*/ 12500 w 12500"/>
              <a:gd name="connsiteY3" fmla="*/ 0 h 10000"/>
              <a:gd name="connsiteX0" fmla="*/ 0 w 12500"/>
              <a:gd name="connsiteY0" fmla="*/ 10000 h 10000"/>
              <a:gd name="connsiteX1" fmla="*/ 0 w 12500"/>
              <a:gd name="connsiteY1" fmla="*/ 3200 h 10000"/>
              <a:gd name="connsiteX2" fmla="*/ 12500 w 12500"/>
              <a:gd name="connsiteY2" fmla="*/ 4800 h 10000"/>
              <a:gd name="connsiteX3" fmla="*/ 12500 w 12500"/>
              <a:gd name="connsiteY3" fmla="*/ 0 h 10000"/>
              <a:gd name="connsiteX0" fmla="*/ 0 w 12500"/>
              <a:gd name="connsiteY0" fmla="*/ 10000 h 10000"/>
              <a:gd name="connsiteX1" fmla="*/ 0 w 12500"/>
              <a:gd name="connsiteY1" fmla="*/ 4800 h 10000"/>
              <a:gd name="connsiteX2" fmla="*/ 12500 w 12500"/>
              <a:gd name="connsiteY2" fmla="*/ 4800 h 10000"/>
              <a:gd name="connsiteX3" fmla="*/ 12500 w 12500"/>
              <a:gd name="connsiteY3" fmla="*/ 0 h 10000"/>
              <a:gd name="connsiteX0" fmla="*/ 0 w 12500"/>
              <a:gd name="connsiteY0" fmla="*/ 10000 h 10000"/>
              <a:gd name="connsiteX1" fmla="*/ 0 w 12500"/>
              <a:gd name="connsiteY1" fmla="*/ 4800 h 10000"/>
              <a:gd name="connsiteX2" fmla="*/ 12500 w 12500"/>
              <a:gd name="connsiteY2" fmla="*/ 1600 h 10000"/>
              <a:gd name="connsiteX3" fmla="*/ 12500 w 12500"/>
              <a:gd name="connsiteY3" fmla="*/ 0 h 10000"/>
              <a:gd name="connsiteX0" fmla="*/ 10833 w 23333"/>
              <a:gd name="connsiteY0" fmla="*/ 10000 h 10000"/>
              <a:gd name="connsiteX1" fmla="*/ 0 w 23333"/>
              <a:gd name="connsiteY1" fmla="*/ 4400 h 10000"/>
              <a:gd name="connsiteX2" fmla="*/ 23333 w 23333"/>
              <a:gd name="connsiteY2" fmla="*/ 1600 h 10000"/>
              <a:gd name="connsiteX3" fmla="*/ 23333 w 23333"/>
              <a:gd name="connsiteY3" fmla="*/ 0 h 10000"/>
              <a:gd name="connsiteX0" fmla="*/ 10833 w 23333"/>
              <a:gd name="connsiteY0" fmla="*/ 10000 h 10032"/>
              <a:gd name="connsiteX1" fmla="*/ 0 w 23333"/>
              <a:gd name="connsiteY1" fmla="*/ 10000 h 10032"/>
              <a:gd name="connsiteX2" fmla="*/ 0 w 23333"/>
              <a:gd name="connsiteY2" fmla="*/ 4400 h 10032"/>
              <a:gd name="connsiteX3" fmla="*/ 23333 w 23333"/>
              <a:gd name="connsiteY3" fmla="*/ 1600 h 10032"/>
              <a:gd name="connsiteX4" fmla="*/ 23333 w 23333"/>
              <a:gd name="connsiteY4" fmla="*/ 0 h 10032"/>
              <a:gd name="connsiteX0" fmla="*/ 10833 w 23333"/>
              <a:gd name="connsiteY0" fmla="*/ 10000 h 10032"/>
              <a:gd name="connsiteX1" fmla="*/ 0 w 23333"/>
              <a:gd name="connsiteY1" fmla="*/ 10000 h 10032"/>
              <a:gd name="connsiteX2" fmla="*/ 0 w 23333"/>
              <a:gd name="connsiteY2" fmla="*/ 4400 h 10032"/>
              <a:gd name="connsiteX3" fmla="*/ 23333 w 23333"/>
              <a:gd name="connsiteY3" fmla="*/ 4000 h 10032"/>
              <a:gd name="connsiteX4" fmla="*/ 23333 w 23333"/>
              <a:gd name="connsiteY4" fmla="*/ 0 h 10032"/>
              <a:gd name="connsiteX0" fmla="*/ 10833 w 23333"/>
              <a:gd name="connsiteY0" fmla="*/ 10000 h 10032"/>
              <a:gd name="connsiteX1" fmla="*/ 0 w 23333"/>
              <a:gd name="connsiteY1" fmla="*/ 10000 h 10032"/>
              <a:gd name="connsiteX2" fmla="*/ 0 w 23333"/>
              <a:gd name="connsiteY2" fmla="*/ 4000 h 10032"/>
              <a:gd name="connsiteX3" fmla="*/ 23333 w 23333"/>
              <a:gd name="connsiteY3" fmla="*/ 4000 h 10032"/>
              <a:gd name="connsiteX4" fmla="*/ 23333 w 23333"/>
              <a:gd name="connsiteY4" fmla="*/ 0 h 10032"/>
              <a:gd name="connsiteX0" fmla="*/ 12916 w 25416"/>
              <a:gd name="connsiteY0" fmla="*/ 10000 h 10000"/>
              <a:gd name="connsiteX1" fmla="*/ 2083 w 25416"/>
              <a:gd name="connsiteY1" fmla="*/ 4000 h 10000"/>
              <a:gd name="connsiteX2" fmla="*/ 25416 w 25416"/>
              <a:gd name="connsiteY2" fmla="*/ 4000 h 10000"/>
              <a:gd name="connsiteX3" fmla="*/ 25416 w 25416"/>
              <a:gd name="connsiteY3" fmla="*/ 0 h 10000"/>
              <a:gd name="connsiteX0" fmla="*/ 10833 w 23333"/>
              <a:gd name="connsiteY0" fmla="*/ 10000 h 10000"/>
              <a:gd name="connsiteX1" fmla="*/ 0 w 23333"/>
              <a:gd name="connsiteY1" fmla="*/ 4000 h 10000"/>
              <a:gd name="connsiteX2" fmla="*/ 23333 w 23333"/>
              <a:gd name="connsiteY2" fmla="*/ 4000 h 10000"/>
              <a:gd name="connsiteX3" fmla="*/ 23333 w 23333"/>
              <a:gd name="connsiteY3" fmla="*/ 0 h 10000"/>
              <a:gd name="connsiteX0" fmla="*/ 0 w 23333"/>
              <a:gd name="connsiteY0" fmla="*/ 10000 h 10000"/>
              <a:gd name="connsiteX1" fmla="*/ 0 w 23333"/>
              <a:gd name="connsiteY1" fmla="*/ 4000 h 10000"/>
              <a:gd name="connsiteX2" fmla="*/ 23333 w 23333"/>
              <a:gd name="connsiteY2" fmla="*/ 4000 h 10000"/>
              <a:gd name="connsiteX3" fmla="*/ 23333 w 23333"/>
              <a:gd name="connsiteY3" fmla="*/ 0 h 10000"/>
            </a:gdLst>
            <a:ahLst/>
            <a:cxnLst>
              <a:cxn ang="0">
                <a:pos x="connsiteX0" y="connsiteY0"/>
              </a:cxn>
              <a:cxn ang="0">
                <a:pos x="connsiteX1" y="connsiteY1"/>
              </a:cxn>
              <a:cxn ang="0">
                <a:pos x="connsiteX2" y="connsiteY2"/>
              </a:cxn>
              <a:cxn ang="0">
                <a:pos x="connsiteX3" y="connsiteY3"/>
              </a:cxn>
            </a:cxnLst>
            <a:rect l="l" t="t" r="r" b="b"/>
            <a:pathLst>
              <a:path w="23333" h="10000">
                <a:moveTo>
                  <a:pt x="0" y="10000"/>
                </a:moveTo>
                <a:lnTo>
                  <a:pt x="0" y="4000"/>
                </a:lnTo>
                <a:lnTo>
                  <a:pt x="23333" y="4000"/>
                </a:lnTo>
                <a:lnTo>
                  <a:pt x="23333" y="0"/>
                </a:lnTo>
              </a:path>
            </a:pathLst>
          </a:custGeom>
          <a:noFill/>
          <a:ln w="9525">
            <a:solidFill>
              <a:schemeClr val="tx1"/>
            </a:solidFill>
            <a:round/>
            <a:headEnd type="triangle" w="med" len="med"/>
            <a:tailEnd type="triangle" w="med" len="med"/>
          </a:ln>
          <a:effectLst/>
        </p:spPr>
        <p:txBody>
          <a:bodyPr/>
          <a:lstStyle/>
          <a:p>
            <a:endParaRPr lang="en-US"/>
          </a:p>
        </p:txBody>
      </p:sp>
      <p:sp>
        <p:nvSpPr>
          <p:cNvPr id="117" name="Freeform 18"/>
          <p:cNvSpPr>
            <a:spLocks/>
          </p:cNvSpPr>
          <p:nvPr/>
        </p:nvSpPr>
        <p:spPr bwMode="auto">
          <a:xfrm rot="5400000" flipV="1">
            <a:off x="4355981" y="3645020"/>
            <a:ext cx="648073" cy="1800209"/>
          </a:xfrm>
          <a:custGeom>
            <a:avLst/>
            <a:gdLst>
              <a:gd name="connsiteX0" fmla="*/ 0 w 10000"/>
              <a:gd name="connsiteY0" fmla="*/ 10000 h 10000"/>
              <a:gd name="connsiteX1" fmla="*/ 4689 w 10000"/>
              <a:gd name="connsiteY1" fmla="*/ 10000 h 10000"/>
              <a:gd name="connsiteX2" fmla="*/ 3333 w 10000"/>
              <a:gd name="connsiteY2" fmla="*/ 0 h 10000"/>
              <a:gd name="connsiteX3" fmla="*/ 10000 w 10000"/>
              <a:gd name="connsiteY3" fmla="*/ 0 h 10000"/>
              <a:gd name="connsiteX0" fmla="*/ 0 w 10000"/>
              <a:gd name="connsiteY0" fmla="*/ 10000 h 10000"/>
              <a:gd name="connsiteX1" fmla="*/ 3333 w 10000"/>
              <a:gd name="connsiteY1" fmla="*/ 10000 h 10000"/>
              <a:gd name="connsiteX2" fmla="*/ 3333 w 10000"/>
              <a:gd name="connsiteY2" fmla="*/ 0 h 10000"/>
              <a:gd name="connsiteX3" fmla="*/ 10000 w 10000"/>
              <a:gd name="connsiteY3" fmla="*/ 0 h 10000"/>
              <a:gd name="connsiteX0" fmla="*/ 0 w 10000"/>
              <a:gd name="connsiteY0" fmla="*/ 10857 h 10857"/>
              <a:gd name="connsiteX1" fmla="*/ 3333 w 10000"/>
              <a:gd name="connsiteY1" fmla="*/ 10857 h 10857"/>
              <a:gd name="connsiteX2" fmla="*/ 3333 w 10000"/>
              <a:gd name="connsiteY2" fmla="*/ 857 h 10857"/>
              <a:gd name="connsiteX3" fmla="*/ 10000 w 10000"/>
              <a:gd name="connsiteY3" fmla="*/ 0 h 10857"/>
              <a:gd name="connsiteX0" fmla="*/ 0 w 10000"/>
              <a:gd name="connsiteY0" fmla="*/ 10857 h 10857"/>
              <a:gd name="connsiteX1" fmla="*/ 3333 w 10000"/>
              <a:gd name="connsiteY1" fmla="*/ 10857 h 10857"/>
              <a:gd name="connsiteX2" fmla="*/ 10000 w 10000"/>
              <a:gd name="connsiteY2" fmla="*/ 2286 h 10857"/>
              <a:gd name="connsiteX3" fmla="*/ 10000 w 10000"/>
              <a:gd name="connsiteY3" fmla="*/ 0 h 10857"/>
              <a:gd name="connsiteX0" fmla="*/ 0 w 10000"/>
              <a:gd name="connsiteY0" fmla="*/ 10857 h 10857"/>
              <a:gd name="connsiteX1" fmla="*/ 0 w 10000"/>
              <a:gd name="connsiteY1" fmla="*/ 2286 h 10857"/>
              <a:gd name="connsiteX2" fmla="*/ 10000 w 10000"/>
              <a:gd name="connsiteY2" fmla="*/ 2286 h 10857"/>
              <a:gd name="connsiteX3" fmla="*/ 10000 w 10000"/>
              <a:gd name="connsiteY3" fmla="*/ 0 h 10857"/>
              <a:gd name="connsiteX0" fmla="*/ 0 w 10000"/>
              <a:gd name="connsiteY0" fmla="*/ 7143 h 7143"/>
              <a:gd name="connsiteX1" fmla="*/ 0 w 10000"/>
              <a:gd name="connsiteY1" fmla="*/ 2286 h 7143"/>
              <a:gd name="connsiteX2" fmla="*/ 10000 w 10000"/>
              <a:gd name="connsiteY2" fmla="*/ 2286 h 7143"/>
              <a:gd name="connsiteX3" fmla="*/ 10000 w 10000"/>
              <a:gd name="connsiteY3" fmla="*/ 0 h 7143"/>
              <a:gd name="connsiteX0" fmla="*/ 0 w 12500"/>
              <a:gd name="connsiteY0" fmla="*/ 10000 h 10000"/>
              <a:gd name="connsiteX1" fmla="*/ 0 w 12500"/>
              <a:gd name="connsiteY1" fmla="*/ 3200 h 10000"/>
              <a:gd name="connsiteX2" fmla="*/ 10000 w 12500"/>
              <a:gd name="connsiteY2" fmla="*/ 3200 h 10000"/>
              <a:gd name="connsiteX3" fmla="*/ 12500 w 12500"/>
              <a:gd name="connsiteY3" fmla="*/ 0 h 10000"/>
              <a:gd name="connsiteX0" fmla="*/ 0 w 12500"/>
              <a:gd name="connsiteY0" fmla="*/ 10000 h 10000"/>
              <a:gd name="connsiteX1" fmla="*/ 0 w 12500"/>
              <a:gd name="connsiteY1" fmla="*/ 3200 h 10000"/>
              <a:gd name="connsiteX2" fmla="*/ 12500 w 12500"/>
              <a:gd name="connsiteY2" fmla="*/ 4800 h 10000"/>
              <a:gd name="connsiteX3" fmla="*/ 12500 w 12500"/>
              <a:gd name="connsiteY3" fmla="*/ 0 h 10000"/>
              <a:gd name="connsiteX0" fmla="*/ 0 w 12500"/>
              <a:gd name="connsiteY0" fmla="*/ 10000 h 10000"/>
              <a:gd name="connsiteX1" fmla="*/ 0 w 12500"/>
              <a:gd name="connsiteY1" fmla="*/ 4800 h 10000"/>
              <a:gd name="connsiteX2" fmla="*/ 12500 w 12500"/>
              <a:gd name="connsiteY2" fmla="*/ 4800 h 10000"/>
              <a:gd name="connsiteX3" fmla="*/ 12500 w 12500"/>
              <a:gd name="connsiteY3" fmla="*/ 0 h 10000"/>
              <a:gd name="connsiteX0" fmla="*/ 0 w 12500"/>
              <a:gd name="connsiteY0" fmla="*/ 10000 h 10000"/>
              <a:gd name="connsiteX1" fmla="*/ 0 w 12500"/>
              <a:gd name="connsiteY1" fmla="*/ 4800 h 10000"/>
              <a:gd name="connsiteX2" fmla="*/ 12500 w 12500"/>
              <a:gd name="connsiteY2" fmla="*/ 1600 h 10000"/>
              <a:gd name="connsiteX3" fmla="*/ 12500 w 12500"/>
              <a:gd name="connsiteY3" fmla="*/ 0 h 10000"/>
              <a:gd name="connsiteX0" fmla="*/ 10833 w 23333"/>
              <a:gd name="connsiteY0" fmla="*/ 10000 h 10000"/>
              <a:gd name="connsiteX1" fmla="*/ 0 w 23333"/>
              <a:gd name="connsiteY1" fmla="*/ 4400 h 10000"/>
              <a:gd name="connsiteX2" fmla="*/ 23333 w 23333"/>
              <a:gd name="connsiteY2" fmla="*/ 1600 h 10000"/>
              <a:gd name="connsiteX3" fmla="*/ 23333 w 23333"/>
              <a:gd name="connsiteY3" fmla="*/ 0 h 10000"/>
              <a:gd name="connsiteX0" fmla="*/ 10833 w 23333"/>
              <a:gd name="connsiteY0" fmla="*/ 10000 h 10032"/>
              <a:gd name="connsiteX1" fmla="*/ 0 w 23333"/>
              <a:gd name="connsiteY1" fmla="*/ 10000 h 10032"/>
              <a:gd name="connsiteX2" fmla="*/ 0 w 23333"/>
              <a:gd name="connsiteY2" fmla="*/ 4400 h 10032"/>
              <a:gd name="connsiteX3" fmla="*/ 23333 w 23333"/>
              <a:gd name="connsiteY3" fmla="*/ 1600 h 10032"/>
              <a:gd name="connsiteX4" fmla="*/ 23333 w 23333"/>
              <a:gd name="connsiteY4" fmla="*/ 0 h 10032"/>
              <a:gd name="connsiteX0" fmla="*/ 10833 w 23333"/>
              <a:gd name="connsiteY0" fmla="*/ 10000 h 10032"/>
              <a:gd name="connsiteX1" fmla="*/ 0 w 23333"/>
              <a:gd name="connsiteY1" fmla="*/ 10000 h 10032"/>
              <a:gd name="connsiteX2" fmla="*/ 0 w 23333"/>
              <a:gd name="connsiteY2" fmla="*/ 4400 h 10032"/>
              <a:gd name="connsiteX3" fmla="*/ 23333 w 23333"/>
              <a:gd name="connsiteY3" fmla="*/ 4000 h 10032"/>
              <a:gd name="connsiteX4" fmla="*/ 23333 w 23333"/>
              <a:gd name="connsiteY4" fmla="*/ 0 h 10032"/>
              <a:gd name="connsiteX0" fmla="*/ 10833 w 23333"/>
              <a:gd name="connsiteY0" fmla="*/ 10000 h 10032"/>
              <a:gd name="connsiteX1" fmla="*/ 0 w 23333"/>
              <a:gd name="connsiteY1" fmla="*/ 10000 h 10032"/>
              <a:gd name="connsiteX2" fmla="*/ 0 w 23333"/>
              <a:gd name="connsiteY2" fmla="*/ 4000 h 10032"/>
              <a:gd name="connsiteX3" fmla="*/ 23333 w 23333"/>
              <a:gd name="connsiteY3" fmla="*/ 4000 h 10032"/>
              <a:gd name="connsiteX4" fmla="*/ 23333 w 23333"/>
              <a:gd name="connsiteY4" fmla="*/ 0 h 10032"/>
              <a:gd name="connsiteX0" fmla="*/ 12916 w 25416"/>
              <a:gd name="connsiteY0" fmla="*/ 10000 h 10000"/>
              <a:gd name="connsiteX1" fmla="*/ 2083 w 25416"/>
              <a:gd name="connsiteY1" fmla="*/ 4000 h 10000"/>
              <a:gd name="connsiteX2" fmla="*/ 25416 w 25416"/>
              <a:gd name="connsiteY2" fmla="*/ 4000 h 10000"/>
              <a:gd name="connsiteX3" fmla="*/ 25416 w 25416"/>
              <a:gd name="connsiteY3" fmla="*/ 0 h 10000"/>
              <a:gd name="connsiteX0" fmla="*/ 10833 w 23333"/>
              <a:gd name="connsiteY0" fmla="*/ 10000 h 10000"/>
              <a:gd name="connsiteX1" fmla="*/ 0 w 23333"/>
              <a:gd name="connsiteY1" fmla="*/ 4000 h 10000"/>
              <a:gd name="connsiteX2" fmla="*/ 23333 w 23333"/>
              <a:gd name="connsiteY2" fmla="*/ 4000 h 10000"/>
              <a:gd name="connsiteX3" fmla="*/ 23333 w 23333"/>
              <a:gd name="connsiteY3" fmla="*/ 0 h 10000"/>
              <a:gd name="connsiteX0" fmla="*/ 0 w 23333"/>
              <a:gd name="connsiteY0" fmla="*/ 10000 h 10000"/>
              <a:gd name="connsiteX1" fmla="*/ 0 w 23333"/>
              <a:gd name="connsiteY1" fmla="*/ 4000 h 10000"/>
              <a:gd name="connsiteX2" fmla="*/ 23333 w 23333"/>
              <a:gd name="connsiteY2" fmla="*/ 4000 h 10000"/>
              <a:gd name="connsiteX3" fmla="*/ 23333 w 23333"/>
              <a:gd name="connsiteY3" fmla="*/ 0 h 10000"/>
              <a:gd name="connsiteX0" fmla="*/ 0 w 23333"/>
              <a:gd name="connsiteY0" fmla="*/ 10847 h 10847"/>
              <a:gd name="connsiteX1" fmla="*/ 0 w 23333"/>
              <a:gd name="connsiteY1" fmla="*/ 4847 h 10847"/>
              <a:gd name="connsiteX2" fmla="*/ 23333 w 23333"/>
              <a:gd name="connsiteY2" fmla="*/ 4847 h 10847"/>
              <a:gd name="connsiteX3" fmla="*/ 3236 w 23333"/>
              <a:gd name="connsiteY3" fmla="*/ 0 h 10847"/>
              <a:gd name="connsiteX0" fmla="*/ 0 w 4069"/>
              <a:gd name="connsiteY0" fmla="*/ 10847 h 10847"/>
              <a:gd name="connsiteX1" fmla="*/ 0 w 4069"/>
              <a:gd name="connsiteY1" fmla="*/ 4847 h 10847"/>
              <a:gd name="connsiteX2" fmla="*/ 4069 w 4069"/>
              <a:gd name="connsiteY2" fmla="*/ 2400 h 10847"/>
              <a:gd name="connsiteX3" fmla="*/ 3236 w 4069"/>
              <a:gd name="connsiteY3" fmla="*/ 0 h 10847"/>
              <a:gd name="connsiteX0" fmla="*/ 0 w 26385"/>
              <a:gd name="connsiteY0" fmla="*/ 10000 h 10000"/>
              <a:gd name="connsiteX1" fmla="*/ 26385 w 26385"/>
              <a:gd name="connsiteY1" fmla="*/ 1475 h 10000"/>
              <a:gd name="connsiteX2" fmla="*/ 10000 w 26385"/>
              <a:gd name="connsiteY2" fmla="*/ 2213 h 10000"/>
              <a:gd name="connsiteX3" fmla="*/ 7953 w 26385"/>
              <a:gd name="connsiteY3" fmla="*/ 0 h 10000"/>
              <a:gd name="connsiteX0" fmla="*/ 20480 w 20480"/>
              <a:gd name="connsiteY0" fmla="*/ 9219 h 9219"/>
              <a:gd name="connsiteX1" fmla="*/ 18432 w 20480"/>
              <a:gd name="connsiteY1" fmla="*/ 1475 h 9219"/>
              <a:gd name="connsiteX2" fmla="*/ 2047 w 20480"/>
              <a:gd name="connsiteY2" fmla="*/ 2213 h 9219"/>
              <a:gd name="connsiteX3" fmla="*/ 0 w 20480"/>
              <a:gd name="connsiteY3" fmla="*/ 0 h 9219"/>
              <a:gd name="connsiteX0" fmla="*/ 10000 w 10000"/>
              <a:gd name="connsiteY0" fmla="*/ 10000 h 10000"/>
              <a:gd name="connsiteX1" fmla="*/ 10000 w 10000"/>
              <a:gd name="connsiteY1" fmla="*/ 1600 h 10000"/>
              <a:gd name="connsiteX2" fmla="*/ 1000 w 10000"/>
              <a:gd name="connsiteY2" fmla="*/ 2400 h 10000"/>
              <a:gd name="connsiteX3" fmla="*/ 0 w 10000"/>
              <a:gd name="connsiteY3" fmla="*/ 0 h 10000"/>
              <a:gd name="connsiteX0" fmla="*/ 10000 w 10000"/>
              <a:gd name="connsiteY0" fmla="*/ 10000 h 10000"/>
              <a:gd name="connsiteX1" fmla="*/ 10000 w 10000"/>
              <a:gd name="connsiteY1" fmla="*/ 1600 h 10000"/>
              <a:gd name="connsiteX2" fmla="*/ 0 w 10000"/>
              <a:gd name="connsiteY2" fmla="*/ 1600 h 10000"/>
              <a:gd name="connsiteX3" fmla="*/ 0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10000" y="10000"/>
                </a:moveTo>
                <a:lnTo>
                  <a:pt x="10000" y="1600"/>
                </a:lnTo>
                <a:lnTo>
                  <a:pt x="0" y="1600"/>
                </a:lnTo>
                <a:lnTo>
                  <a:pt x="0" y="0"/>
                </a:lnTo>
              </a:path>
            </a:pathLst>
          </a:custGeom>
          <a:noFill/>
          <a:ln w="9525">
            <a:solidFill>
              <a:schemeClr val="tx1"/>
            </a:solidFill>
            <a:round/>
            <a:headEnd type="triangle" w="med" len="med"/>
            <a:tailEnd type="triangle" w="med" len="med"/>
          </a:ln>
          <a:effectLst/>
        </p:spPr>
        <p:txBody>
          <a:bodyPr/>
          <a:lstStyle/>
          <a:p>
            <a:endParaRPr lang="en-US"/>
          </a:p>
        </p:txBody>
      </p:sp>
      <p:sp>
        <p:nvSpPr>
          <p:cNvPr id="53" name="Date Placeholder 52"/>
          <p:cNvSpPr>
            <a:spLocks noGrp="1"/>
          </p:cNvSpPr>
          <p:nvPr>
            <p:ph type="dt" sz="half" idx="10"/>
          </p:nvPr>
        </p:nvSpPr>
        <p:spPr/>
        <p:txBody>
          <a:bodyPr/>
          <a:lstStyle/>
          <a:p>
            <a:r>
              <a:rPr lang="sv-SE" smtClean="0"/>
              <a:t>10/17/2012</a:t>
            </a:r>
            <a:endParaRPr lang="en-US"/>
          </a:p>
        </p:txBody>
      </p:sp>
      <p:sp>
        <p:nvSpPr>
          <p:cNvPr id="54" name="Footer Placeholder 53"/>
          <p:cNvSpPr>
            <a:spLocks noGrp="1"/>
          </p:cNvSpPr>
          <p:nvPr>
            <p:ph type="ftr" sz="quarter" idx="11"/>
          </p:nvPr>
        </p:nvSpPr>
        <p:spPr/>
        <p:txBody>
          <a:bodyPr/>
          <a:lstStyle/>
          <a:p>
            <a:r>
              <a:rPr lang="en-US" dirty="0" smtClean="0"/>
              <a:t>Jonas Stensiö, Peter Simonsson, Lars Wentzel  Aplensia AB</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endParaRPr lang="en-US" smtClean="0"/>
          </a:p>
          <a:p>
            <a:pPr>
              <a:buNone/>
            </a:pPr>
            <a:endParaRPr lang="en-US"/>
          </a:p>
        </p:txBody>
      </p:sp>
      <p:grpSp>
        <p:nvGrpSpPr>
          <p:cNvPr id="4" name="Grupp 108"/>
          <p:cNvGrpSpPr/>
          <p:nvPr/>
        </p:nvGrpSpPr>
        <p:grpSpPr>
          <a:xfrm>
            <a:off x="4860033" y="5589240"/>
            <a:ext cx="3384028" cy="936104"/>
            <a:chOff x="8047865" y="1772815"/>
            <a:chExt cx="4320481" cy="3960812"/>
          </a:xfrm>
        </p:grpSpPr>
        <p:sp>
          <p:nvSpPr>
            <p:cNvPr id="110" name="Rectangle 31"/>
            <p:cNvSpPr>
              <a:spLocks noChangeArrowheads="1"/>
            </p:cNvSpPr>
            <p:nvPr/>
          </p:nvSpPr>
          <p:spPr bwMode="auto">
            <a:xfrm>
              <a:off x="8047865" y="1772815"/>
              <a:ext cx="4320481" cy="3960812"/>
            </a:xfrm>
            <a:prstGeom prst="rect">
              <a:avLst/>
            </a:prstGeom>
            <a:solidFill>
              <a:schemeClr val="accent1">
                <a:alpha val="0"/>
              </a:schemeClr>
            </a:solidFill>
            <a:ln w="9525">
              <a:solidFill>
                <a:schemeClr val="tx1"/>
              </a:solidFill>
              <a:miter lim="800000"/>
              <a:headEnd/>
              <a:tailEnd/>
            </a:ln>
            <a:effectLst/>
          </p:spPr>
          <p:txBody>
            <a:bodyPr wrap="none" anchor="ctr"/>
            <a:lstStyle/>
            <a:p>
              <a:pPr algn="ctr"/>
              <a:endParaRPr lang="en-US"/>
            </a:p>
          </p:txBody>
        </p:sp>
        <p:sp>
          <p:nvSpPr>
            <p:cNvPr id="111" name="Text Box 32"/>
            <p:cNvSpPr txBox="1">
              <a:spLocks noChangeArrowheads="1"/>
            </p:cNvSpPr>
            <p:nvPr/>
          </p:nvSpPr>
          <p:spPr bwMode="auto">
            <a:xfrm>
              <a:off x="8047865" y="1772815"/>
              <a:ext cx="2390299" cy="1562705"/>
            </a:xfrm>
            <a:prstGeom prst="rect">
              <a:avLst/>
            </a:prstGeom>
            <a:noFill/>
            <a:ln w="9525">
              <a:noFill/>
              <a:miter lim="800000"/>
              <a:headEnd/>
              <a:tailEnd/>
            </a:ln>
            <a:effectLst/>
          </p:spPr>
          <p:txBody>
            <a:bodyPr wrap="square">
              <a:spAutoFit/>
            </a:bodyPr>
            <a:lstStyle/>
            <a:p>
              <a:r>
                <a:rPr lang="en-US" smtClean="0"/>
                <a:t> SUSE </a:t>
              </a:r>
              <a:endParaRPr lang="en-US"/>
            </a:p>
          </p:txBody>
        </p:sp>
      </p:grpSp>
      <p:grpSp>
        <p:nvGrpSpPr>
          <p:cNvPr id="5" name="Grupp 70"/>
          <p:cNvGrpSpPr/>
          <p:nvPr/>
        </p:nvGrpSpPr>
        <p:grpSpPr>
          <a:xfrm>
            <a:off x="899592" y="2996952"/>
            <a:ext cx="3384376" cy="3600401"/>
            <a:chOff x="7955930" y="1772815"/>
            <a:chExt cx="4320926" cy="3960814"/>
          </a:xfrm>
        </p:grpSpPr>
        <p:sp>
          <p:nvSpPr>
            <p:cNvPr id="39" name="Rectangle 31"/>
            <p:cNvSpPr>
              <a:spLocks noChangeArrowheads="1"/>
            </p:cNvSpPr>
            <p:nvPr/>
          </p:nvSpPr>
          <p:spPr bwMode="auto">
            <a:xfrm>
              <a:off x="7956376" y="1772816"/>
              <a:ext cx="4320480" cy="3960813"/>
            </a:xfrm>
            <a:prstGeom prst="rect">
              <a:avLst/>
            </a:prstGeom>
            <a:solidFill>
              <a:schemeClr val="accent1">
                <a:alpha val="0"/>
              </a:schemeClr>
            </a:solidFill>
            <a:ln w="9525">
              <a:solidFill>
                <a:schemeClr val="tx1"/>
              </a:solidFill>
              <a:miter lim="800000"/>
              <a:headEnd/>
              <a:tailEnd/>
            </a:ln>
            <a:effectLst/>
          </p:spPr>
          <p:txBody>
            <a:bodyPr wrap="none" anchor="ctr"/>
            <a:lstStyle/>
            <a:p>
              <a:pPr algn="ctr"/>
              <a:endParaRPr lang="en-US"/>
            </a:p>
          </p:txBody>
        </p:sp>
        <p:sp>
          <p:nvSpPr>
            <p:cNvPr id="47" name="Text Box 32"/>
            <p:cNvSpPr txBox="1">
              <a:spLocks noChangeArrowheads="1"/>
            </p:cNvSpPr>
            <p:nvPr/>
          </p:nvSpPr>
          <p:spPr bwMode="auto">
            <a:xfrm>
              <a:off x="7955930" y="1772815"/>
              <a:ext cx="2390299" cy="406303"/>
            </a:xfrm>
            <a:prstGeom prst="rect">
              <a:avLst/>
            </a:prstGeom>
            <a:noFill/>
            <a:ln w="9525">
              <a:noFill/>
              <a:miter lim="800000"/>
              <a:headEnd/>
              <a:tailEnd/>
            </a:ln>
            <a:effectLst/>
          </p:spPr>
          <p:txBody>
            <a:bodyPr wrap="square">
              <a:spAutoFit/>
            </a:bodyPr>
            <a:lstStyle/>
            <a:p>
              <a:r>
                <a:rPr lang="en-US" smtClean="0"/>
                <a:t> Windows MARS </a:t>
              </a:r>
              <a:endParaRPr lang="en-US"/>
            </a:p>
          </p:txBody>
        </p:sp>
      </p:grpSp>
      <p:sp>
        <p:nvSpPr>
          <p:cNvPr id="2" name="Title 1"/>
          <p:cNvSpPr>
            <a:spLocks noGrp="1"/>
          </p:cNvSpPr>
          <p:nvPr>
            <p:ph type="title"/>
          </p:nvPr>
        </p:nvSpPr>
        <p:spPr/>
        <p:txBody>
          <a:bodyPr/>
          <a:lstStyle/>
          <a:p>
            <a:pPr algn="l"/>
            <a:r>
              <a:rPr lang="en-US" smtClean="0"/>
              <a:t>After Migration</a:t>
            </a:r>
            <a:endParaRPr lang="en-US"/>
          </a:p>
        </p:txBody>
      </p:sp>
      <p:sp>
        <p:nvSpPr>
          <p:cNvPr id="33" name="Freeform 18"/>
          <p:cNvSpPr>
            <a:spLocks/>
          </p:cNvSpPr>
          <p:nvPr/>
        </p:nvSpPr>
        <p:spPr bwMode="auto">
          <a:xfrm rot="5400000" flipV="1">
            <a:off x="3923928" y="2060848"/>
            <a:ext cx="864096" cy="1872208"/>
          </a:xfrm>
          <a:custGeom>
            <a:avLst/>
            <a:gdLst>
              <a:gd name="connsiteX0" fmla="*/ 0 w 10000"/>
              <a:gd name="connsiteY0" fmla="*/ 10000 h 10000"/>
              <a:gd name="connsiteX1" fmla="*/ 4689 w 10000"/>
              <a:gd name="connsiteY1" fmla="*/ 10000 h 10000"/>
              <a:gd name="connsiteX2" fmla="*/ 3333 w 10000"/>
              <a:gd name="connsiteY2" fmla="*/ 0 h 10000"/>
              <a:gd name="connsiteX3" fmla="*/ 10000 w 10000"/>
              <a:gd name="connsiteY3" fmla="*/ 0 h 10000"/>
              <a:gd name="connsiteX0" fmla="*/ 0 w 10000"/>
              <a:gd name="connsiteY0" fmla="*/ 10000 h 10000"/>
              <a:gd name="connsiteX1" fmla="*/ 3333 w 10000"/>
              <a:gd name="connsiteY1" fmla="*/ 10000 h 10000"/>
              <a:gd name="connsiteX2" fmla="*/ 3333 w 10000"/>
              <a:gd name="connsiteY2" fmla="*/ 0 h 10000"/>
              <a:gd name="connsiteX3" fmla="*/ 10000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0" y="10000"/>
                </a:moveTo>
                <a:lnTo>
                  <a:pt x="3333" y="10000"/>
                </a:lnTo>
                <a:lnTo>
                  <a:pt x="3333" y="0"/>
                </a:lnTo>
                <a:lnTo>
                  <a:pt x="10000" y="0"/>
                </a:lnTo>
              </a:path>
            </a:pathLst>
          </a:custGeom>
          <a:noFill/>
          <a:ln w="9525">
            <a:solidFill>
              <a:schemeClr val="tx1"/>
            </a:solidFill>
            <a:round/>
            <a:headEnd type="triangle" w="med" len="med"/>
            <a:tailEnd type="triangle" w="med" len="med"/>
          </a:ln>
          <a:effectLst/>
        </p:spPr>
        <p:txBody>
          <a:bodyPr/>
          <a:lstStyle/>
          <a:p>
            <a:endParaRPr lang="en-US"/>
          </a:p>
        </p:txBody>
      </p:sp>
      <p:sp>
        <p:nvSpPr>
          <p:cNvPr id="36" name="Rectangle 13"/>
          <p:cNvSpPr>
            <a:spLocks noChangeArrowheads="1"/>
          </p:cNvSpPr>
          <p:nvPr/>
        </p:nvSpPr>
        <p:spPr bwMode="auto">
          <a:xfrm>
            <a:off x="2123728" y="1844824"/>
            <a:ext cx="1871663" cy="72008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anchor="ctr"/>
          <a:lstStyle/>
          <a:p>
            <a:pPr algn="ctr"/>
            <a:r>
              <a:rPr lang="en-US" smtClean="0"/>
              <a:t>MART client</a:t>
            </a:r>
          </a:p>
          <a:p>
            <a:pPr algn="ctr"/>
            <a:r>
              <a:rPr lang="en-US" sz="1200" smtClean="0"/>
              <a:t>Dyalog APL</a:t>
            </a:r>
          </a:p>
        </p:txBody>
      </p:sp>
      <p:sp>
        <p:nvSpPr>
          <p:cNvPr id="37" name="Rectangle 14"/>
          <p:cNvSpPr>
            <a:spLocks noChangeArrowheads="1"/>
          </p:cNvSpPr>
          <p:nvPr/>
        </p:nvSpPr>
        <p:spPr bwMode="auto">
          <a:xfrm>
            <a:off x="4355976" y="1844824"/>
            <a:ext cx="1871663" cy="72072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anchor="ctr"/>
          <a:lstStyle/>
          <a:p>
            <a:pPr algn="ctr"/>
            <a:r>
              <a:rPr lang="en-US" smtClean="0"/>
              <a:t>Excel add-in</a:t>
            </a:r>
            <a:endParaRPr lang="en-US"/>
          </a:p>
        </p:txBody>
      </p:sp>
      <p:grpSp>
        <p:nvGrpSpPr>
          <p:cNvPr id="6" name="Grupp 69"/>
          <p:cNvGrpSpPr/>
          <p:nvPr/>
        </p:nvGrpSpPr>
        <p:grpSpPr>
          <a:xfrm>
            <a:off x="1619672" y="1412776"/>
            <a:ext cx="4968552" cy="1296144"/>
            <a:chOff x="323553" y="2277765"/>
            <a:chExt cx="2160587" cy="2879725"/>
          </a:xfrm>
        </p:grpSpPr>
        <p:sp>
          <p:nvSpPr>
            <p:cNvPr id="35" name="Rectangle 21"/>
            <p:cNvSpPr>
              <a:spLocks noChangeArrowheads="1"/>
            </p:cNvSpPr>
            <p:nvPr/>
          </p:nvSpPr>
          <p:spPr bwMode="auto">
            <a:xfrm>
              <a:off x="323553" y="2277765"/>
              <a:ext cx="2160587" cy="2879725"/>
            </a:xfrm>
            <a:prstGeom prst="rect">
              <a:avLst/>
            </a:prstGeom>
            <a:solidFill>
              <a:schemeClr val="accent1">
                <a:alpha val="0"/>
              </a:schemeClr>
            </a:solidFill>
            <a:ln w="9525">
              <a:solidFill>
                <a:schemeClr val="tx1"/>
              </a:solidFill>
              <a:miter lim="800000"/>
              <a:headEnd/>
              <a:tailEnd/>
            </a:ln>
            <a:effectLst/>
          </p:spPr>
          <p:txBody>
            <a:bodyPr wrap="none" anchor="ctr"/>
            <a:lstStyle/>
            <a:p>
              <a:pPr algn="ctr"/>
              <a:endParaRPr lang="en-US"/>
            </a:p>
          </p:txBody>
        </p:sp>
        <p:sp>
          <p:nvSpPr>
            <p:cNvPr id="38" name="Text Box 29"/>
            <p:cNvSpPr txBox="1">
              <a:spLocks noChangeArrowheads="1"/>
            </p:cNvSpPr>
            <p:nvPr/>
          </p:nvSpPr>
          <p:spPr bwMode="auto">
            <a:xfrm>
              <a:off x="323553" y="2277765"/>
              <a:ext cx="1111250" cy="820568"/>
            </a:xfrm>
            <a:prstGeom prst="rect">
              <a:avLst/>
            </a:prstGeom>
            <a:noFill/>
            <a:ln w="9525">
              <a:noFill/>
              <a:miter lim="800000"/>
              <a:headEnd/>
              <a:tailEnd/>
            </a:ln>
            <a:effectLst/>
          </p:spPr>
          <p:txBody>
            <a:bodyPr wrap="square">
              <a:spAutoFit/>
            </a:bodyPr>
            <a:lstStyle/>
            <a:p>
              <a:r>
                <a:rPr lang="en-US" smtClean="0"/>
                <a:t> User PC</a:t>
              </a:r>
              <a:endParaRPr lang="en-US"/>
            </a:p>
          </p:txBody>
        </p:sp>
      </p:grpSp>
      <p:sp>
        <p:nvSpPr>
          <p:cNvPr id="41" name="Rectangle 10"/>
          <p:cNvSpPr>
            <a:spLocks noChangeArrowheads="1"/>
          </p:cNvSpPr>
          <p:nvPr/>
        </p:nvSpPr>
        <p:spPr bwMode="auto">
          <a:xfrm>
            <a:off x="1403648" y="4365104"/>
            <a:ext cx="2376488" cy="10810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anchor="ctr"/>
          <a:lstStyle/>
          <a:p>
            <a:pPr algn="ctr"/>
            <a:r>
              <a:rPr lang="en-US" smtClean="0"/>
              <a:t>MARS server</a:t>
            </a:r>
          </a:p>
          <a:p>
            <a:pPr algn="ctr"/>
            <a:r>
              <a:rPr lang="en-US" sz="1200" smtClean="0"/>
              <a:t>Dyalog APL </a:t>
            </a:r>
          </a:p>
          <a:p>
            <a:pPr algn="ctr"/>
            <a:r>
              <a:rPr lang="en-US" sz="1200" smtClean="0"/>
              <a:t>Master process </a:t>
            </a:r>
          </a:p>
          <a:p>
            <a:pPr algn="ctr"/>
            <a:r>
              <a:rPr lang="en-US" sz="1200" smtClean="0"/>
              <a:t>15x Slave processes </a:t>
            </a:r>
            <a:endParaRPr lang="en-US"/>
          </a:p>
        </p:txBody>
      </p:sp>
      <p:sp>
        <p:nvSpPr>
          <p:cNvPr id="43" name="Line 24"/>
          <p:cNvSpPr>
            <a:spLocks noChangeShapeType="1"/>
          </p:cNvSpPr>
          <p:nvPr/>
        </p:nvSpPr>
        <p:spPr bwMode="auto">
          <a:xfrm flipV="1">
            <a:off x="2627784" y="5445224"/>
            <a:ext cx="0" cy="288032"/>
          </a:xfrm>
          <a:prstGeom prst="line">
            <a:avLst/>
          </a:prstGeom>
          <a:noFill/>
          <a:ln w="9525">
            <a:solidFill>
              <a:schemeClr val="tx1"/>
            </a:solidFill>
            <a:round/>
            <a:headEnd type="triangle" w="med" len="med"/>
            <a:tailEnd type="triangle" w="med" len="med"/>
          </a:ln>
          <a:effectLst/>
        </p:spPr>
        <p:txBody>
          <a:bodyPr/>
          <a:lstStyle/>
          <a:p>
            <a:endParaRPr lang="en-US"/>
          </a:p>
        </p:txBody>
      </p:sp>
      <p:grpSp>
        <p:nvGrpSpPr>
          <p:cNvPr id="7" name="Grupp 45"/>
          <p:cNvGrpSpPr/>
          <p:nvPr/>
        </p:nvGrpSpPr>
        <p:grpSpPr>
          <a:xfrm>
            <a:off x="1403648" y="5733256"/>
            <a:ext cx="2376488" cy="719138"/>
            <a:chOff x="3131840" y="3501727"/>
            <a:chExt cx="2376488" cy="719138"/>
          </a:xfrm>
        </p:grpSpPr>
        <p:sp>
          <p:nvSpPr>
            <p:cNvPr id="40" name="Rectangle 8"/>
            <p:cNvSpPr>
              <a:spLocks noChangeArrowheads="1"/>
            </p:cNvSpPr>
            <p:nvPr/>
          </p:nvSpPr>
          <p:spPr bwMode="auto">
            <a:xfrm>
              <a:off x="3131840" y="3501727"/>
              <a:ext cx="2376488" cy="7191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lIns="468000" anchor="ctr"/>
            <a:lstStyle/>
            <a:p>
              <a:pPr algn="ctr"/>
              <a:r>
                <a:rPr lang="en-US" smtClean="0"/>
                <a:t>File system</a:t>
              </a:r>
            </a:p>
            <a:p>
              <a:pPr algn="ctr"/>
              <a:r>
                <a:rPr lang="en-US" sz="1200" smtClean="0"/>
                <a:t>Stores code, batch jobs</a:t>
              </a:r>
            </a:p>
            <a:p>
              <a:pPr algn="ctr"/>
              <a:r>
                <a:rPr lang="en-US" sz="1200" smtClean="0"/>
                <a:t>and log files.</a:t>
              </a:r>
              <a:endParaRPr lang="en-US" sz="1200"/>
            </a:p>
          </p:txBody>
        </p:sp>
        <p:grpSp>
          <p:nvGrpSpPr>
            <p:cNvPr id="8" name="Group 110"/>
            <p:cNvGrpSpPr>
              <a:grpSpLocks/>
            </p:cNvGrpSpPr>
            <p:nvPr/>
          </p:nvGrpSpPr>
          <p:grpSpPr bwMode="auto">
            <a:xfrm>
              <a:off x="3203278" y="3646190"/>
              <a:ext cx="506412" cy="430212"/>
              <a:chOff x="4286" y="3113"/>
              <a:chExt cx="318" cy="317"/>
            </a:xfrm>
          </p:grpSpPr>
          <p:sp>
            <p:nvSpPr>
              <p:cNvPr id="55" name="Rectangle 111"/>
              <p:cNvSpPr>
                <a:spLocks noChangeArrowheads="1"/>
              </p:cNvSpPr>
              <p:nvPr/>
            </p:nvSpPr>
            <p:spPr bwMode="auto">
              <a:xfrm>
                <a:off x="4286" y="3159"/>
                <a:ext cx="318" cy="226"/>
              </a:xfrm>
              <a:prstGeom prst="rect">
                <a:avLst/>
              </a:prstGeom>
              <a:solidFill>
                <a:srgbClr val="CCFFFF"/>
              </a:solidFill>
              <a:ln w="9525">
                <a:solidFill>
                  <a:srgbClr val="000000"/>
                </a:solidFill>
                <a:miter lim="800000"/>
                <a:headEnd/>
                <a:tailEnd/>
              </a:ln>
            </p:spPr>
            <p:txBody>
              <a:bodyPr anchor="ctr"/>
              <a:lstStyle/>
              <a:p>
                <a:endParaRPr lang="en-US"/>
              </a:p>
            </p:txBody>
          </p:sp>
          <p:sp>
            <p:nvSpPr>
              <p:cNvPr id="56" name="Oval 112"/>
              <p:cNvSpPr>
                <a:spLocks noChangeArrowheads="1"/>
              </p:cNvSpPr>
              <p:nvPr/>
            </p:nvSpPr>
            <p:spPr bwMode="auto">
              <a:xfrm>
                <a:off x="4286" y="3113"/>
                <a:ext cx="318" cy="90"/>
              </a:xfrm>
              <a:prstGeom prst="ellipse">
                <a:avLst/>
              </a:prstGeom>
              <a:solidFill>
                <a:srgbClr val="CCFFFF"/>
              </a:solidFill>
              <a:ln w="9525">
                <a:solidFill>
                  <a:srgbClr val="000000"/>
                </a:solidFill>
                <a:round/>
                <a:headEnd/>
                <a:tailEnd/>
              </a:ln>
            </p:spPr>
            <p:txBody>
              <a:bodyPr anchor="ctr"/>
              <a:lstStyle/>
              <a:p>
                <a:endParaRPr lang="en-US"/>
              </a:p>
            </p:txBody>
          </p:sp>
          <p:sp>
            <p:nvSpPr>
              <p:cNvPr id="57" name="Oval 113"/>
              <p:cNvSpPr>
                <a:spLocks noChangeArrowheads="1"/>
              </p:cNvSpPr>
              <p:nvPr/>
            </p:nvSpPr>
            <p:spPr bwMode="auto">
              <a:xfrm>
                <a:off x="4286" y="3340"/>
                <a:ext cx="318" cy="90"/>
              </a:xfrm>
              <a:prstGeom prst="ellipse">
                <a:avLst/>
              </a:prstGeom>
              <a:solidFill>
                <a:srgbClr val="CCFFFF"/>
              </a:solidFill>
              <a:ln w="9525">
                <a:solidFill>
                  <a:srgbClr val="000000"/>
                </a:solidFill>
                <a:round/>
                <a:headEnd/>
                <a:tailEnd/>
              </a:ln>
            </p:spPr>
            <p:txBody>
              <a:bodyPr anchor="ctr"/>
              <a:lstStyle/>
              <a:p>
                <a:endParaRPr lang="en-US"/>
              </a:p>
            </p:txBody>
          </p:sp>
        </p:grpSp>
      </p:grpSp>
      <p:sp>
        <p:nvSpPr>
          <p:cNvPr id="74" name="Slide Number Placeholder 73"/>
          <p:cNvSpPr>
            <a:spLocks noGrp="1"/>
          </p:cNvSpPr>
          <p:nvPr>
            <p:ph type="sldNum" sz="quarter" idx="12"/>
          </p:nvPr>
        </p:nvSpPr>
        <p:spPr>
          <a:xfrm>
            <a:off x="11521752" y="6644382"/>
            <a:ext cx="2133600" cy="365125"/>
          </a:xfrm>
        </p:spPr>
        <p:txBody>
          <a:bodyPr/>
          <a:lstStyle/>
          <a:p>
            <a:fld id="{5A320314-F25D-44A0-AB66-06B152D6C869}" type="slidenum">
              <a:rPr lang="en-US" smtClean="0"/>
              <a:pPr/>
              <a:t>34</a:t>
            </a:fld>
            <a:endParaRPr lang="en-US"/>
          </a:p>
        </p:txBody>
      </p:sp>
      <p:grpSp>
        <p:nvGrpSpPr>
          <p:cNvPr id="9" name="Grupp 49"/>
          <p:cNvGrpSpPr/>
          <p:nvPr/>
        </p:nvGrpSpPr>
        <p:grpSpPr>
          <a:xfrm>
            <a:off x="5580112" y="3429000"/>
            <a:ext cx="2376488" cy="719138"/>
            <a:chOff x="3131840" y="3501727"/>
            <a:chExt cx="2376488" cy="719138"/>
          </a:xfrm>
        </p:grpSpPr>
        <p:sp>
          <p:nvSpPr>
            <p:cNvPr id="52" name="Rectangle 8"/>
            <p:cNvSpPr>
              <a:spLocks noChangeArrowheads="1"/>
            </p:cNvSpPr>
            <p:nvPr/>
          </p:nvSpPr>
          <p:spPr bwMode="auto">
            <a:xfrm>
              <a:off x="3131840" y="3501727"/>
              <a:ext cx="2376488" cy="7191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lIns="468000" anchor="ctr"/>
            <a:lstStyle/>
            <a:p>
              <a:pPr algn="ctr"/>
              <a:r>
                <a:rPr lang="en-US" smtClean="0"/>
                <a:t>DB2</a:t>
              </a:r>
              <a:endParaRPr lang="en-US"/>
            </a:p>
          </p:txBody>
        </p:sp>
        <p:grpSp>
          <p:nvGrpSpPr>
            <p:cNvPr id="10" name="Group 110"/>
            <p:cNvGrpSpPr>
              <a:grpSpLocks/>
            </p:cNvGrpSpPr>
            <p:nvPr/>
          </p:nvGrpSpPr>
          <p:grpSpPr bwMode="auto">
            <a:xfrm>
              <a:off x="3203278" y="3646190"/>
              <a:ext cx="506412" cy="430212"/>
              <a:chOff x="4286" y="3113"/>
              <a:chExt cx="318" cy="317"/>
            </a:xfrm>
          </p:grpSpPr>
          <p:sp>
            <p:nvSpPr>
              <p:cNvPr id="67" name="Rectangle 111"/>
              <p:cNvSpPr>
                <a:spLocks noChangeArrowheads="1"/>
              </p:cNvSpPr>
              <p:nvPr/>
            </p:nvSpPr>
            <p:spPr bwMode="auto">
              <a:xfrm>
                <a:off x="4286" y="3159"/>
                <a:ext cx="318" cy="226"/>
              </a:xfrm>
              <a:prstGeom prst="rect">
                <a:avLst/>
              </a:prstGeom>
              <a:solidFill>
                <a:srgbClr val="CCFFFF"/>
              </a:solidFill>
              <a:ln w="9525">
                <a:solidFill>
                  <a:srgbClr val="000000"/>
                </a:solidFill>
                <a:miter lim="800000"/>
                <a:headEnd/>
                <a:tailEnd/>
              </a:ln>
            </p:spPr>
            <p:txBody>
              <a:bodyPr anchor="ctr"/>
              <a:lstStyle/>
              <a:p>
                <a:endParaRPr lang="en-US"/>
              </a:p>
            </p:txBody>
          </p:sp>
          <p:sp>
            <p:nvSpPr>
              <p:cNvPr id="68" name="Oval 112"/>
              <p:cNvSpPr>
                <a:spLocks noChangeArrowheads="1"/>
              </p:cNvSpPr>
              <p:nvPr/>
            </p:nvSpPr>
            <p:spPr bwMode="auto">
              <a:xfrm>
                <a:off x="4286" y="3113"/>
                <a:ext cx="318" cy="90"/>
              </a:xfrm>
              <a:prstGeom prst="ellipse">
                <a:avLst/>
              </a:prstGeom>
              <a:solidFill>
                <a:srgbClr val="CCFFFF"/>
              </a:solidFill>
              <a:ln w="9525">
                <a:solidFill>
                  <a:srgbClr val="000000"/>
                </a:solidFill>
                <a:round/>
                <a:headEnd/>
                <a:tailEnd/>
              </a:ln>
            </p:spPr>
            <p:txBody>
              <a:bodyPr anchor="ctr"/>
              <a:lstStyle/>
              <a:p>
                <a:endParaRPr lang="en-US"/>
              </a:p>
            </p:txBody>
          </p:sp>
          <p:sp>
            <p:nvSpPr>
              <p:cNvPr id="69" name="Oval 113"/>
              <p:cNvSpPr>
                <a:spLocks noChangeArrowheads="1"/>
              </p:cNvSpPr>
              <p:nvPr/>
            </p:nvSpPr>
            <p:spPr bwMode="auto">
              <a:xfrm>
                <a:off x="4286" y="3340"/>
                <a:ext cx="318" cy="90"/>
              </a:xfrm>
              <a:prstGeom prst="ellipse">
                <a:avLst/>
              </a:prstGeom>
              <a:solidFill>
                <a:srgbClr val="CCFFFF"/>
              </a:solidFill>
              <a:ln w="9525">
                <a:solidFill>
                  <a:srgbClr val="000000"/>
                </a:solidFill>
                <a:round/>
                <a:headEnd/>
                <a:tailEnd/>
              </a:ln>
            </p:spPr>
            <p:txBody>
              <a:bodyPr anchor="ctr"/>
              <a:lstStyle/>
              <a:p>
                <a:endParaRPr lang="en-US"/>
              </a:p>
            </p:txBody>
          </p:sp>
        </p:grpSp>
      </p:grpSp>
      <p:sp>
        <p:nvSpPr>
          <p:cNvPr id="73" name="Line 24"/>
          <p:cNvSpPr>
            <a:spLocks noChangeShapeType="1"/>
          </p:cNvSpPr>
          <p:nvPr/>
        </p:nvSpPr>
        <p:spPr bwMode="auto">
          <a:xfrm flipV="1">
            <a:off x="3203848" y="2564904"/>
            <a:ext cx="0" cy="864096"/>
          </a:xfrm>
          <a:prstGeom prst="line">
            <a:avLst/>
          </a:prstGeom>
          <a:noFill/>
          <a:ln w="9525">
            <a:solidFill>
              <a:schemeClr val="tx1"/>
            </a:solidFill>
            <a:round/>
            <a:headEnd type="triangle" w="med" len="med"/>
            <a:tailEnd type="triangle" w="med" len="med"/>
          </a:ln>
          <a:effectLst/>
        </p:spPr>
        <p:txBody>
          <a:bodyPr/>
          <a:lstStyle/>
          <a:p>
            <a:endParaRPr lang="en-US"/>
          </a:p>
        </p:txBody>
      </p:sp>
      <p:grpSp>
        <p:nvGrpSpPr>
          <p:cNvPr id="11" name="Grupp 90"/>
          <p:cNvGrpSpPr/>
          <p:nvPr/>
        </p:nvGrpSpPr>
        <p:grpSpPr>
          <a:xfrm>
            <a:off x="5580112" y="5733256"/>
            <a:ext cx="2376488" cy="719138"/>
            <a:chOff x="3131840" y="3501727"/>
            <a:chExt cx="2376488" cy="719138"/>
          </a:xfrm>
        </p:grpSpPr>
        <p:sp>
          <p:nvSpPr>
            <p:cNvPr id="92" name="Rectangle 8"/>
            <p:cNvSpPr>
              <a:spLocks noChangeArrowheads="1"/>
            </p:cNvSpPr>
            <p:nvPr/>
          </p:nvSpPr>
          <p:spPr bwMode="auto">
            <a:xfrm>
              <a:off x="3131840" y="3501727"/>
              <a:ext cx="2376488" cy="7191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lIns="468000" anchor="ctr"/>
            <a:lstStyle/>
            <a:p>
              <a:pPr algn="ctr"/>
              <a:r>
                <a:rPr lang="en-US" smtClean="0"/>
                <a:t>Teradata</a:t>
              </a:r>
              <a:endParaRPr lang="en-US"/>
            </a:p>
          </p:txBody>
        </p:sp>
        <p:grpSp>
          <p:nvGrpSpPr>
            <p:cNvPr id="12" name="Group 110"/>
            <p:cNvGrpSpPr>
              <a:grpSpLocks/>
            </p:cNvGrpSpPr>
            <p:nvPr/>
          </p:nvGrpSpPr>
          <p:grpSpPr bwMode="auto">
            <a:xfrm>
              <a:off x="3203278" y="3646190"/>
              <a:ext cx="506412" cy="430212"/>
              <a:chOff x="4286" y="3113"/>
              <a:chExt cx="318" cy="317"/>
            </a:xfrm>
          </p:grpSpPr>
          <p:sp>
            <p:nvSpPr>
              <p:cNvPr id="94" name="Rectangle 111"/>
              <p:cNvSpPr>
                <a:spLocks noChangeArrowheads="1"/>
              </p:cNvSpPr>
              <p:nvPr/>
            </p:nvSpPr>
            <p:spPr bwMode="auto">
              <a:xfrm>
                <a:off x="4286" y="3159"/>
                <a:ext cx="318" cy="226"/>
              </a:xfrm>
              <a:prstGeom prst="rect">
                <a:avLst/>
              </a:prstGeom>
              <a:solidFill>
                <a:srgbClr val="CCFFFF"/>
              </a:solidFill>
              <a:ln w="9525">
                <a:solidFill>
                  <a:srgbClr val="000000"/>
                </a:solidFill>
                <a:miter lim="800000"/>
                <a:headEnd/>
                <a:tailEnd/>
              </a:ln>
            </p:spPr>
            <p:txBody>
              <a:bodyPr anchor="ctr"/>
              <a:lstStyle/>
              <a:p>
                <a:endParaRPr lang="en-US"/>
              </a:p>
            </p:txBody>
          </p:sp>
          <p:sp>
            <p:nvSpPr>
              <p:cNvPr id="95" name="Oval 112"/>
              <p:cNvSpPr>
                <a:spLocks noChangeArrowheads="1"/>
              </p:cNvSpPr>
              <p:nvPr/>
            </p:nvSpPr>
            <p:spPr bwMode="auto">
              <a:xfrm>
                <a:off x="4286" y="3113"/>
                <a:ext cx="318" cy="90"/>
              </a:xfrm>
              <a:prstGeom prst="ellipse">
                <a:avLst/>
              </a:prstGeom>
              <a:solidFill>
                <a:srgbClr val="CCFFFF"/>
              </a:solidFill>
              <a:ln w="9525">
                <a:solidFill>
                  <a:srgbClr val="000000"/>
                </a:solidFill>
                <a:round/>
                <a:headEnd/>
                <a:tailEnd/>
              </a:ln>
            </p:spPr>
            <p:txBody>
              <a:bodyPr anchor="ctr"/>
              <a:lstStyle/>
              <a:p>
                <a:endParaRPr lang="en-US"/>
              </a:p>
            </p:txBody>
          </p:sp>
          <p:sp>
            <p:nvSpPr>
              <p:cNvPr id="96" name="Oval 113"/>
              <p:cNvSpPr>
                <a:spLocks noChangeArrowheads="1"/>
              </p:cNvSpPr>
              <p:nvPr/>
            </p:nvSpPr>
            <p:spPr bwMode="auto">
              <a:xfrm>
                <a:off x="4286" y="3340"/>
                <a:ext cx="318" cy="90"/>
              </a:xfrm>
              <a:prstGeom prst="ellipse">
                <a:avLst/>
              </a:prstGeom>
              <a:solidFill>
                <a:srgbClr val="CCFFFF"/>
              </a:solidFill>
              <a:ln w="9525">
                <a:solidFill>
                  <a:srgbClr val="000000"/>
                </a:solidFill>
                <a:round/>
                <a:headEnd/>
                <a:tailEnd/>
              </a:ln>
            </p:spPr>
            <p:txBody>
              <a:bodyPr anchor="ctr"/>
              <a:lstStyle/>
              <a:p>
                <a:endParaRPr lang="en-US"/>
              </a:p>
            </p:txBody>
          </p:sp>
        </p:grpSp>
      </p:grpSp>
      <p:grpSp>
        <p:nvGrpSpPr>
          <p:cNvPr id="13" name="Grupp 105"/>
          <p:cNvGrpSpPr/>
          <p:nvPr/>
        </p:nvGrpSpPr>
        <p:grpSpPr>
          <a:xfrm>
            <a:off x="4860033" y="3284984"/>
            <a:ext cx="3384028" cy="936104"/>
            <a:chOff x="7955930" y="1772815"/>
            <a:chExt cx="4320481" cy="3960812"/>
          </a:xfrm>
        </p:grpSpPr>
        <p:sp>
          <p:nvSpPr>
            <p:cNvPr id="107" name="Rectangle 31"/>
            <p:cNvSpPr>
              <a:spLocks noChangeArrowheads="1"/>
            </p:cNvSpPr>
            <p:nvPr/>
          </p:nvSpPr>
          <p:spPr bwMode="auto">
            <a:xfrm>
              <a:off x="7955930" y="1772815"/>
              <a:ext cx="4320481" cy="3960812"/>
            </a:xfrm>
            <a:prstGeom prst="rect">
              <a:avLst/>
            </a:prstGeom>
            <a:solidFill>
              <a:schemeClr val="accent1">
                <a:alpha val="0"/>
              </a:schemeClr>
            </a:solidFill>
            <a:ln w="9525">
              <a:solidFill>
                <a:schemeClr val="tx1"/>
              </a:solidFill>
              <a:miter lim="800000"/>
              <a:headEnd/>
              <a:tailEnd/>
            </a:ln>
            <a:effectLst/>
          </p:spPr>
          <p:txBody>
            <a:bodyPr wrap="none" anchor="ctr"/>
            <a:lstStyle/>
            <a:p>
              <a:pPr algn="ctr"/>
              <a:endParaRPr lang="en-US"/>
            </a:p>
          </p:txBody>
        </p:sp>
        <p:sp>
          <p:nvSpPr>
            <p:cNvPr id="108" name="Text Box 32"/>
            <p:cNvSpPr txBox="1">
              <a:spLocks noChangeArrowheads="1"/>
            </p:cNvSpPr>
            <p:nvPr/>
          </p:nvSpPr>
          <p:spPr bwMode="auto">
            <a:xfrm>
              <a:off x="7955930" y="1845071"/>
              <a:ext cx="2390299" cy="1562705"/>
            </a:xfrm>
            <a:prstGeom prst="rect">
              <a:avLst/>
            </a:prstGeom>
            <a:noFill/>
            <a:ln w="9525">
              <a:noFill/>
              <a:miter lim="800000"/>
              <a:headEnd/>
              <a:tailEnd/>
            </a:ln>
            <a:effectLst/>
          </p:spPr>
          <p:txBody>
            <a:bodyPr wrap="square">
              <a:spAutoFit/>
            </a:bodyPr>
            <a:lstStyle/>
            <a:p>
              <a:r>
                <a:rPr lang="en-US" smtClean="0"/>
                <a:t> z/OS </a:t>
              </a:r>
              <a:endParaRPr lang="en-US"/>
            </a:p>
          </p:txBody>
        </p:sp>
      </p:grpSp>
      <p:sp>
        <p:nvSpPr>
          <p:cNvPr id="117" name="Freeform 18"/>
          <p:cNvSpPr>
            <a:spLocks/>
          </p:cNvSpPr>
          <p:nvPr/>
        </p:nvSpPr>
        <p:spPr bwMode="auto">
          <a:xfrm rot="5400000" flipV="1">
            <a:off x="4175961" y="4689136"/>
            <a:ext cx="1008113" cy="1800209"/>
          </a:xfrm>
          <a:custGeom>
            <a:avLst/>
            <a:gdLst>
              <a:gd name="connsiteX0" fmla="*/ 0 w 10000"/>
              <a:gd name="connsiteY0" fmla="*/ 10000 h 10000"/>
              <a:gd name="connsiteX1" fmla="*/ 4689 w 10000"/>
              <a:gd name="connsiteY1" fmla="*/ 10000 h 10000"/>
              <a:gd name="connsiteX2" fmla="*/ 3333 w 10000"/>
              <a:gd name="connsiteY2" fmla="*/ 0 h 10000"/>
              <a:gd name="connsiteX3" fmla="*/ 10000 w 10000"/>
              <a:gd name="connsiteY3" fmla="*/ 0 h 10000"/>
              <a:gd name="connsiteX0" fmla="*/ 0 w 10000"/>
              <a:gd name="connsiteY0" fmla="*/ 10000 h 10000"/>
              <a:gd name="connsiteX1" fmla="*/ 3333 w 10000"/>
              <a:gd name="connsiteY1" fmla="*/ 10000 h 10000"/>
              <a:gd name="connsiteX2" fmla="*/ 3333 w 10000"/>
              <a:gd name="connsiteY2" fmla="*/ 0 h 10000"/>
              <a:gd name="connsiteX3" fmla="*/ 10000 w 10000"/>
              <a:gd name="connsiteY3" fmla="*/ 0 h 10000"/>
              <a:gd name="connsiteX0" fmla="*/ 0 w 10000"/>
              <a:gd name="connsiteY0" fmla="*/ 10857 h 10857"/>
              <a:gd name="connsiteX1" fmla="*/ 3333 w 10000"/>
              <a:gd name="connsiteY1" fmla="*/ 10857 h 10857"/>
              <a:gd name="connsiteX2" fmla="*/ 3333 w 10000"/>
              <a:gd name="connsiteY2" fmla="*/ 857 h 10857"/>
              <a:gd name="connsiteX3" fmla="*/ 10000 w 10000"/>
              <a:gd name="connsiteY3" fmla="*/ 0 h 10857"/>
              <a:gd name="connsiteX0" fmla="*/ 0 w 10000"/>
              <a:gd name="connsiteY0" fmla="*/ 10857 h 10857"/>
              <a:gd name="connsiteX1" fmla="*/ 3333 w 10000"/>
              <a:gd name="connsiteY1" fmla="*/ 10857 h 10857"/>
              <a:gd name="connsiteX2" fmla="*/ 10000 w 10000"/>
              <a:gd name="connsiteY2" fmla="*/ 2286 h 10857"/>
              <a:gd name="connsiteX3" fmla="*/ 10000 w 10000"/>
              <a:gd name="connsiteY3" fmla="*/ 0 h 10857"/>
              <a:gd name="connsiteX0" fmla="*/ 0 w 10000"/>
              <a:gd name="connsiteY0" fmla="*/ 10857 h 10857"/>
              <a:gd name="connsiteX1" fmla="*/ 0 w 10000"/>
              <a:gd name="connsiteY1" fmla="*/ 2286 h 10857"/>
              <a:gd name="connsiteX2" fmla="*/ 10000 w 10000"/>
              <a:gd name="connsiteY2" fmla="*/ 2286 h 10857"/>
              <a:gd name="connsiteX3" fmla="*/ 10000 w 10000"/>
              <a:gd name="connsiteY3" fmla="*/ 0 h 10857"/>
              <a:gd name="connsiteX0" fmla="*/ 0 w 10000"/>
              <a:gd name="connsiteY0" fmla="*/ 7143 h 7143"/>
              <a:gd name="connsiteX1" fmla="*/ 0 w 10000"/>
              <a:gd name="connsiteY1" fmla="*/ 2286 h 7143"/>
              <a:gd name="connsiteX2" fmla="*/ 10000 w 10000"/>
              <a:gd name="connsiteY2" fmla="*/ 2286 h 7143"/>
              <a:gd name="connsiteX3" fmla="*/ 10000 w 10000"/>
              <a:gd name="connsiteY3" fmla="*/ 0 h 7143"/>
              <a:gd name="connsiteX0" fmla="*/ 0 w 12500"/>
              <a:gd name="connsiteY0" fmla="*/ 10000 h 10000"/>
              <a:gd name="connsiteX1" fmla="*/ 0 w 12500"/>
              <a:gd name="connsiteY1" fmla="*/ 3200 h 10000"/>
              <a:gd name="connsiteX2" fmla="*/ 10000 w 12500"/>
              <a:gd name="connsiteY2" fmla="*/ 3200 h 10000"/>
              <a:gd name="connsiteX3" fmla="*/ 12500 w 12500"/>
              <a:gd name="connsiteY3" fmla="*/ 0 h 10000"/>
              <a:gd name="connsiteX0" fmla="*/ 0 w 12500"/>
              <a:gd name="connsiteY0" fmla="*/ 10000 h 10000"/>
              <a:gd name="connsiteX1" fmla="*/ 0 w 12500"/>
              <a:gd name="connsiteY1" fmla="*/ 3200 h 10000"/>
              <a:gd name="connsiteX2" fmla="*/ 12500 w 12500"/>
              <a:gd name="connsiteY2" fmla="*/ 4800 h 10000"/>
              <a:gd name="connsiteX3" fmla="*/ 12500 w 12500"/>
              <a:gd name="connsiteY3" fmla="*/ 0 h 10000"/>
              <a:gd name="connsiteX0" fmla="*/ 0 w 12500"/>
              <a:gd name="connsiteY0" fmla="*/ 10000 h 10000"/>
              <a:gd name="connsiteX1" fmla="*/ 0 w 12500"/>
              <a:gd name="connsiteY1" fmla="*/ 4800 h 10000"/>
              <a:gd name="connsiteX2" fmla="*/ 12500 w 12500"/>
              <a:gd name="connsiteY2" fmla="*/ 4800 h 10000"/>
              <a:gd name="connsiteX3" fmla="*/ 12500 w 12500"/>
              <a:gd name="connsiteY3" fmla="*/ 0 h 10000"/>
              <a:gd name="connsiteX0" fmla="*/ 0 w 12500"/>
              <a:gd name="connsiteY0" fmla="*/ 10000 h 10000"/>
              <a:gd name="connsiteX1" fmla="*/ 0 w 12500"/>
              <a:gd name="connsiteY1" fmla="*/ 4800 h 10000"/>
              <a:gd name="connsiteX2" fmla="*/ 12500 w 12500"/>
              <a:gd name="connsiteY2" fmla="*/ 1600 h 10000"/>
              <a:gd name="connsiteX3" fmla="*/ 12500 w 12500"/>
              <a:gd name="connsiteY3" fmla="*/ 0 h 10000"/>
              <a:gd name="connsiteX0" fmla="*/ 10833 w 23333"/>
              <a:gd name="connsiteY0" fmla="*/ 10000 h 10000"/>
              <a:gd name="connsiteX1" fmla="*/ 0 w 23333"/>
              <a:gd name="connsiteY1" fmla="*/ 4400 h 10000"/>
              <a:gd name="connsiteX2" fmla="*/ 23333 w 23333"/>
              <a:gd name="connsiteY2" fmla="*/ 1600 h 10000"/>
              <a:gd name="connsiteX3" fmla="*/ 23333 w 23333"/>
              <a:gd name="connsiteY3" fmla="*/ 0 h 10000"/>
              <a:gd name="connsiteX0" fmla="*/ 10833 w 23333"/>
              <a:gd name="connsiteY0" fmla="*/ 10000 h 10032"/>
              <a:gd name="connsiteX1" fmla="*/ 0 w 23333"/>
              <a:gd name="connsiteY1" fmla="*/ 10000 h 10032"/>
              <a:gd name="connsiteX2" fmla="*/ 0 w 23333"/>
              <a:gd name="connsiteY2" fmla="*/ 4400 h 10032"/>
              <a:gd name="connsiteX3" fmla="*/ 23333 w 23333"/>
              <a:gd name="connsiteY3" fmla="*/ 1600 h 10032"/>
              <a:gd name="connsiteX4" fmla="*/ 23333 w 23333"/>
              <a:gd name="connsiteY4" fmla="*/ 0 h 10032"/>
              <a:gd name="connsiteX0" fmla="*/ 10833 w 23333"/>
              <a:gd name="connsiteY0" fmla="*/ 10000 h 10032"/>
              <a:gd name="connsiteX1" fmla="*/ 0 w 23333"/>
              <a:gd name="connsiteY1" fmla="*/ 10000 h 10032"/>
              <a:gd name="connsiteX2" fmla="*/ 0 w 23333"/>
              <a:gd name="connsiteY2" fmla="*/ 4400 h 10032"/>
              <a:gd name="connsiteX3" fmla="*/ 23333 w 23333"/>
              <a:gd name="connsiteY3" fmla="*/ 4000 h 10032"/>
              <a:gd name="connsiteX4" fmla="*/ 23333 w 23333"/>
              <a:gd name="connsiteY4" fmla="*/ 0 h 10032"/>
              <a:gd name="connsiteX0" fmla="*/ 10833 w 23333"/>
              <a:gd name="connsiteY0" fmla="*/ 10000 h 10032"/>
              <a:gd name="connsiteX1" fmla="*/ 0 w 23333"/>
              <a:gd name="connsiteY1" fmla="*/ 10000 h 10032"/>
              <a:gd name="connsiteX2" fmla="*/ 0 w 23333"/>
              <a:gd name="connsiteY2" fmla="*/ 4000 h 10032"/>
              <a:gd name="connsiteX3" fmla="*/ 23333 w 23333"/>
              <a:gd name="connsiteY3" fmla="*/ 4000 h 10032"/>
              <a:gd name="connsiteX4" fmla="*/ 23333 w 23333"/>
              <a:gd name="connsiteY4" fmla="*/ 0 h 10032"/>
              <a:gd name="connsiteX0" fmla="*/ 12916 w 25416"/>
              <a:gd name="connsiteY0" fmla="*/ 10000 h 10000"/>
              <a:gd name="connsiteX1" fmla="*/ 2083 w 25416"/>
              <a:gd name="connsiteY1" fmla="*/ 4000 h 10000"/>
              <a:gd name="connsiteX2" fmla="*/ 25416 w 25416"/>
              <a:gd name="connsiteY2" fmla="*/ 4000 h 10000"/>
              <a:gd name="connsiteX3" fmla="*/ 25416 w 25416"/>
              <a:gd name="connsiteY3" fmla="*/ 0 h 10000"/>
              <a:gd name="connsiteX0" fmla="*/ 10833 w 23333"/>
              <a:gd name="connsiteY0" fmla="*/ 10000 h 10000"/>
              <a:gd name="connsiteX1" fmla="*/ 0 w 23333"/>
              <a:gd name="connsiteY1" fmla="*/ 4000 h 10000"/>
              <a:gd name="connsiteX2" fmla="*/ 23333 w 23333"/>
              <a:gd name="connsiteY2" fmla="*/ 4000 h 10000"/>
              <a:gd name="connsiteX3" fmla="*/ 23333 w 23333"/>
              <a:gd name="connsiteY3" fmla="*/ 0 h 10000"/>
              <a:gd name="connsiteX0" fmla="*/ 0 w 23333"/>
              <a:gd name="connsiteY0" fmla="*/ 10000 h 10000"/>
              <a:gd name="connsiteX1" fmla="*/ 0 w 23333"/>
              <a:gd name="connsiteY1" fmla="*/ 4000 h 10000"/>
              <a:gd name="connsiteX2" fmla="*/ 23333 w 23333"/>
              <a:gd name="connsiteY2" fmla="*/ 4000 h 10000"/>
              <a:gd name="connsiteX3" fmla="*/ 23333 w 23333"/>
              <a:gd name="connsiteY3" fmla="*/ 0 h 10000"/>
              <a:gd name="connsiteX0" fmla="*/ 0 w 23333"/>
              <a:gd name="connsiteY0" fmla="*/ 10847 h 10847"/>
              <a:gd name="connsiteX1" fmla="*/ 0 w 23333"/>
              <a:gd name="connsiteY1" fmla="*/ 4847 h 10847"/>
              <a:gd name="connsiteX2" fmla="*/ 23333 w 23333"/>
              <a:gd name="connsiteY2" fmla="*/ 4847 h 10847"/>
              <a:gd name="connsiteX3" fmla="*/ 3236 w 23333"/>
              <a:gd name="connsiteY3" fmla="*/ 0 h 10847"/>
              <a:gd name="connsiteX0" fmla="*/ 0 w 4069"/>
              <a:gd name="connsiteY0" fmla="*/ 10847 h 10847"/>
              <a:gd name="connsiteX1" fmla="*/ 0 w 4069"/>
              <a:gd name="connsiteY1" fmla="*/ 4847 h 10847"/>
              <a:gd name="connsiteX2" fmla="*/ 4069 w 4069"/>
              <a:gd name="connsiteY2" fmla="*/ 2400 h 10847"/>
              <a:gd name="connsiteX3" fmla="*/ 3236 w 4069"/>
              <a:gd name="connsiteY3" fmla="*/ 0 h 10847"/>
              <a:gd name="connsiteX0" fmla="*/ 0 w 26385"/>
              <a:gd name="connsiteY0" fmla="*/ 10000 h 10000"/>
              <a:gd name="connsiteX1" fmla="*/ 26385 w 26385"/>
              <a:gd name="connsiteY1" fmla="*/ 1475 h 10000"/>
              <a:gd name="connsiteX2" fmla="*/ 10000 w 26385"/>
              <a:gd name="connsiteY2" fmla="*/ 2213 h 10000"/>
              <a:gd name="connsiteX3" fmla="*/ 7953 w 26385"/>
              <a:gd name="connsiteY3" fmla="*/ 0 h 10000"/>
              <a:gd name="connsiteX0" fmla="*/ 20480 w 20480"/>
              <a:gd name="connsiteY0" fmla="*/ 9219 h 9219"/>
              <a:gd name="connsiteX1" fmla="*/ 18432 w 20480"/>
              <a:gd name="connsiteY1" fmla="*/ 1475 h 9219"/>
              <a:gd name="connsiteX2" fmla="*/ 2047 w 20480"/>
              <a:gd name="connsiteY2" fmla="*/ 2213 h 9219"/>
              <a:gd name="connsiteX3" fmla="*/ 0 w 20480"/>
              <a:gd name="connsiteY3" fmla="*/ 0 h 9219"/>
              <a:gd name="connsiteX0" fmla="*/ 10000 w 10000"/>
              <a:gd name="connsiteY0" fmla="*/ 10000 h 10000"/>
              <a:gd name="connsiteX1" fmla="*/ 10000 w 10000"/>
              <a:gd name="connsiteY1" fmla="*/ 1600 h 10000"/>
              <a:gd name="connsiteX2" fmla="*/ 1000 w 10000"/>
              <a:gd name="connsiteY2" fmla="*/ 2400 h 10000"/>
              <a:gd name="connsiteX3" fmla="*/ 0 w 10000"/>
              <a:gd name="connsiteY3" fmla="*/ 0 h 10000"/>
              <a:gd name="connsiteX0" fmla="*/ 10000 w 10000"/>
              <a:gd name="connsiteY0" fmla="*/ 10000 h 10000"/>
              <a:gd name="connsiteX1" fmla="*/ 10000 w 10000"/>
              <a:gd name="connsiteY1" fmla="*/ 1600 h 10000"/>
              <a:gd name="connsiteX2" fmla="*/ 0 w 10000"/>
              <a:gd name="connsiteY2" fmla="*/ 1600 h 10000"/>
              <a:gd name="connsiteX3" fmla="*/ 0 w 10000"/>
              <a:gd name="connsiteY3" fmla="*/ 0 h 10000"/>
              <a:gd name="connsiteX0" fmla="*/ 10000 w 10000"/>
              <a:gd name="connsiteY0" fmla="*/ 10000 h 10000"/>
              <a:gd name="connsiteX1" fmla="*/ 10000 w 10000"/>
              <a:gd name="connsiteY1" fmla="*/ 1600 h 10000"/>
              <a:gd name="connsiteX2" fmla="*/ 0 w 10000"/>
              <a:gd name="connsiteY2" fmla="*/ 4400 h 10000"/>
              <a:gd name="connsiteX3" fmla="*/ 0 w 10000"/>
              <a:gd name="connsiteY3" fmla="*/ 0 h 10000"/>
              <a:gd name="connsiteX0" fmla="*/ 10000 w 10000"/>
              <a:gd name="connsiteY0" fmla="*/ 10000 h 10000"/>
              <a:gd name="connsiteX1" fmla="*/ 10000 w 10000"/>
              <a:gd name="connsiteY1" fmla="*/ 4400 h 10000"/>
              <a:gd name="connsiteX2" fmla="*/ 0 w 10000"/>
              <a:gd name="connsiteY2" fmla="*/ 4400 h 10000"/>
              <a:gd name="connsiteX3" fmla="*/ 0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10000" y="10000"/>
                </a:moveTo>
                <a:lnTo>
                  <a:pt x="10000" y="4400"/>
                </a:lnTo>
                <a:lnTo>
                  <a:pt x="0" y="4400"/>
                </a:lnTo>
                <a:lnTo>
                  <a:pt x="0" y="0"/>
                </a:lnTo>
              </a:path>
            </a:pathLst>
          </a:custGeom>
          <a:noFill/>
          <a:ln w="9525">
            <a:solidFill>
              <a:schemeClr val="tx1"/>
            </a:solidFill>
            <a:round/>
            <a:headEnd type="triangle" w="med" len="med"/>
            <a:tailEnd type="triangle" w="med" len="med"/>
          </a:ln>
          <a:effectLst/>
        </p:spPr>
        <p:txBody>
          <a:bodyPr/>
          <a:lstStyle/>
          <a:p>
            <a:endParaRPr lang="en-US"/>
          </a:p>
        </p:txBody>
      </p:sp>
      <p:sp>
        <p:nvSpPr>
          <p:cNvPr id="61" name="Rectangle 26"/>
          <p:cNvSpPr>
            <a:spLocks noChangeArrowheads="1"/>
          </p:cNvSpPr>
          <p:nvPr/>
        </p:nvSpPr>
        <p:spPr bwMode="auto">
          <a:xfrm>
            <a:off x="1403648" y="3429000"/>
            <a:ext cx="2376264" cy="648072"/>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ln w="9525">
            <a:solidFill>
              <a:schemeClr val="tx1"/>
            </a:solidFill>
            <a:miter lim="800000"/>
            <a:headEnd/>
            <a:tailEnd/>
          </a:ln>
          <a:effectLst/>
        </p:spPr>
        <p:txBody>
          <a:bodyPr wrap="none" anchor="ctr"/>
          <a:lstStyle/>
          <a:p>
            <a:pPr lvl="0" algn="ctr"/>
            <a:r>
              <a:rPr lang="en-US" smtClean="0"/>
              <a:t>IIS</a:t>
            </a:r>
            <a:br>
              <a:rPr lang="en-US" smtClean="0"/>
            </a:br>
            <a:r>
              <a:rPr lang="en-US" sz="1200" smtClean="0">
                <a:solidFill>
                  <a:prstClr val="black"/>
                </a:solidFill>
              </a:rPr>
              <a:t>Integrated Windows Authentication</a:t>
            </a:r>
          </a:p>
        </p:txBody>
      </p:sp>
      <p:sp>
        <p:nvSpPr>
          <p:cNvPr id="70" name="Line 24"/>
          <p:cNvSpPr>
            <a:spLocks noChangeShapeType="1"/>
          </p:cNvSpPr>
          <p:nvPr/>
        </p:nvSpPr>
        <p:spPr bwMode="auto">
          <a:xfrm flipV="1">
            <a:off x="2627784" y="4077072"/>
            <a:ext cx="0" cy="288032"/>
          </a:xfrm>
          <a:prstGeom prst="line">
            <a:avLst/>
          </a:prstGeom>
          <a:noFill/>
          <a:ln w="9525">
            <a:solidFill>
              <a:schemeClr val="tx1"/>
            </a:solidFill>
            <a:round/>
            <a:headEnd type="triangle" w="med" len="med"/>
            <a:tailEnd type="triangle" w="med" len="med"/>
          </a:ln>
          <a:effectLst/>
        </p:spPr>
        <p:txBody>
          <a:bodyPr/>
          <a:lstStyle/>
          <a:p>
            <a:endParaRPr lang="en-US"/>
          </a:p>
        </p:txBody>
      </p:sp>
      <p:sp>
        <p:nvSpPr>
          <p:cNvPr id="71" name="Freeform 18"/>
          <p:cNvSpPr>
            <a:spLocks/>
          </p:cNvSpPr>
          <p:nvPr/>
        </p:nvSpPr>
        <p:spPr bwMode="auto">
          <a:xfrm rot="5400000" flipH="1" flipV="1">
            <a:off x="4211966" y="3356987"/>
            <a:ext cx="936104" cy="1800209"/>
          </a:xfrm>
          <a:custGeom>
            <a:avLst/>
            <a:gdLst>
              <a:gd name="connsiteX0" fmla="*/ 0 w 10000"/>
              <a:gd name="connsiteY0" fmla="*/ 10000 h 10000"/>
              <a:gd name="connsiteX1" fmla="*/ 4689 w 10000"/>
              <a:gd name="connsiteY1" fmla="*/ 10000 h 10000"/>
              <a:gd name="connsiteX2" fmla="*/ 3333 w 10000"/>
              <a:gd name="connsiteY2" fmla="*/ 0 h 10000"/>
              <a:gd name="connsiteX3" fmla="*/ 10000 w 10000"/>
              <a:gd name="connsiteY3" fmla="*/ 0 h 10000"/>
              <a:gd name="connsiteX0" fmla="*/ 0 w 10000"/>
              <a:gd name="connsiteY0" fmla="*/ 10000 h 10000"/>
              <a:gd name="connsiteX1" fmla="*/ 3333 w 10000"/>
              <a:gd name="connsiteY1" fmla="*/ 10000 h 10000"/>
              <a:gd name="connsiteX2" fmla="*/ 3333 w 10000"/>
              <a:gd name="connsiteY2" fmla="*/ 0 h 10000"/>
              <a:gd name="connsiteX3" fmla="*/ 10000 w 10000"/>
              <a:gd name="connsiteY3" fmla="*/ 0 h 10000"/>
              <a:gd name="connsiteX0" fmla="*/ 0 w 10000"/>
              <a:gd name="connsiteY0" fmla="*/ 10857 h 10857"/>
              <a:gd name="connsiteX1" fmla="*/ 3333 w 10000"/>
              <a:gd name="connsiteY1" fmla="*/ 10857 h 10857"/>
              <a:gd name="connsiteX2" fmla="*/ 3333 w 10000"/>
              <a:gd name="connsiteY2" fmla="*/ 857 h 10857"/>
              <a:gd name="connsiteX3" fmla="*/ 10000 w 10000"/>
              <a:gd name="connsiteY3" fmla="*/ 0 h 10857"/>
              <a:gd name="connsiteX0" fmla="*/ 0 w 10000"/>
              <a:gd name="connsiteY0" fmla="*/ 10857 h 10857"/>
              <a:gd name="connsiteX1" fmla="*/ 3333 w 10000"/>
              <a:gd name="connsiteY1" fmla="*/ 10857 h 10857"/>
              <a:gd name="connsiteX2" fmla="*/ 10000 w 10000"/>
              <a:gd name="connsiteY2" fmla="*/ 2286 h 10857"/>
              <a:gd name="connsiteX3" fmla="*/ 10000 w 10000"/>
              <a:gd name="connsiteY3" fmla="*/ 0 h 10857"/>
              <a:gd name="connsiteX0" fmla="*/ 0 w 10000"/>
              <a:gd name="connsiteY0" fmla="*/ 10857 h 10857"/>
              <a:gd name="connsiteX1" fmla="*/ 0 w 10000"/>
              <a:gd name="connsiteY1" fmla="*/ 2286 h 10857"/>
              <a:gd name="connsiteX2" fmla="*/ 10000 w 10000"/>
              <a:gd name="connsiteY2" fmla="*/ 2286 h 10857"/>
              <a:gd name="connsiteX3" fmla="*/ 10000 w 10000"/>
              <a:gd name="connsiteY3" fmla="*/ 0 h 10857"/>
              <a:gd name="connsiteX0" fmla="*/ 0 w 10000"/>
              <a:gd name="connsiteY0" fmla="*/ 7143 h 7143"/>
              <a:gd name="connsiteX1" fmla="*/ 0 w 10000"/>
              <a:gd name="connsiteY1" fmla="*/ 2286 h 7143"/>
              <a:gd name="connsiteX2" fmla="*/ 10000 w 10000"/>
              <a:gd name="connsiteY2" fmla="*/ 2286 h 7143"/>
              <a:gd name="connsiteX3" fmla="*/ 10000 w 10000"/>
              <a:gd name="connsiteY3" fmla="*/ 0 h 7143"/>
              <a:gd name="connsiteX0" fmla="*/ 0 w 12500"/>
              <a:gd name="connsiteY0" fmla="*/ 10000 h 10000"/>
              <a:gd name="connsiteX1" fmla="*/ 0 w 12500"/>
              <a:gd name="connsiteY1" fmla="*/ 3200 h 10000"/>
              <a:gd name="connsiteX2" fmla="*/ 10000 w 12500"/>
              <a:gd name="connsiteY2" fmla="*/ 3200 h 10000"/>
              <a:gd name="connsiteX3" fmla="*/ 12500 w 12500"/>
              <a:gd name="connsiteY3" fmla="*/ 0 h 10000"/>
              <a:gd name="connsiteX0" fmla="*/ 0 w 12500"/>
              <a:gd name="connsiteY0" fmla="*/ 10000 h 10000"/>
              <a:gd name="connsiteX1" fmla="*/ 0 w 12500"/>
              <a:gd name="connsiteY1" fmla="*/ 3200 h 10000"/>
              <a:gd name="connsiteX2" fmla="*/ 12500 w 12500"/>
              <a:gd name="connsiteY2" fmla="*/ 4800 h 10000"/>
              <a:gd name="connsiteX3" fmla="*/ 12500 w 12500"/>
              <a:gd name="connsiteY3" fmla="*/ 0 h 10000"/>
              <a:gd name="connsiteX0" fmla="*/ 0 w 12500"/>
              <a:gd name="connsiteY0" fmla="*/ 10000 h 10000"/>
              <a:gd name="connsiteX1" fmla="*/ 0 w 12500"/>
              <a:gd name="connsiteY1" fmla="*/ 4800 h 10000"/>
              <a:gd name="connsiteX2" fmla="*/ 12500 w 12500"/>
              <a:gd name="connsiteY2" fmla="*/ 4800 h 10000"/>
              <a:gd name="connsiteX3" fmla="*/ 12500 w 12500"/>
              <a:gd name="connsiteY3" fmla="*/ 0 h 10000"/>
              <a:gd name="connsiteX0" fmla="*/ 0 w 12500"/>
              <a:gd name="connsiteY0" fmla="*/ 10000 h 10000"/>
              <a:gd name="connsiteX1" fmla="*/ 0 w 12500"/>
              <a:gd name="connsiteY1" fmla="*/ 4800 h 10000"/>
              <a:gd name="connsiteX2" fmla="*/ 12500 w 12500"/>
              <a:gd name="connsiteY2" fmla="*/ 1600 h 10000"/>
              <a:gd name="connsiteX3" fmla="*/ 12500 w 12500"/>
              <a:gd name="connsiteY3" fmla="*/ 0 h 10000"/>
              <a:gd name="connsiteX0" fmla="*/ 10833 w 23333"/>
              <a:gd name="connsiteY0" fmla="*/ 10000 h 10000"/>
              <a:gd name="connsiteX1" fmla="*/ 0 w 23333"/>
              <a:gd name="connsiteY1" fmla="*/ 4400 h 10000"/>
              <a:gd name="connsiteX2" fmla="*/ 23333 w 23333"/>
              <a:gd name="connsiteY2" fmla="*/ 1600 h 10000"/>
              <a:gd name="connsiteX3" fmla="*/ 23333 w 23333"/>
              <a:gd name="connsiteY3" fmla="*/ 0 h 10000"/>
              <a:gd name="connsiteX0" fmla="*/ 10833 w 23333"/>
              <a:gd name="connsiteY0" fmla="*/ 10000 h 10032"/>
              <a:gd name="connsiteX1" fmla="*/ 0 w 23333"/>
              <a:gd name="connsiteY1" fmla="*/ 10000 h 10032"/>
              <a:gd name="connsiteX2" fmla="*/ 0 w 23333"/>
              <a:gd name="connsiteY2" fmla="*/ 4400 h 10032"/>
              <a:gd name="connsiteX3" fmla="*/ 23333 w 23333"/>
              <a:gd name="connsiteY3" fmla="*/ 1600 h 10032"/>
              <a:gd name="connsiteX4" fmla="*/ 23333 w 23333"/>
              <a:gd name="connsiteY4" fmla="*/ 0 h 10032"/>
              <a:gd name="connsiteX0" fmla="*/ 10833 w 23333"/>
              <a:gd name="connsiteY0" fmla="*/ 10000 h 10032"/>
              <a:gd name="connsiteX1" fmla="*/ 0 w 23333"/>
              <a:gd name="connsiteY1" fmla="*/ 10000 h 10032"/>
              <a:gd name="connsiteX2" fmla="*/ 0 w 23333"/>
              <a:gd name="connsiteY2" fmla="*/ 4400 h 10032"/>
              <a:gd name="connsiteX3" fmla="*/ 23333 w 23333"/>
              <a:gd name="connsiteY3" fmla="*/ 4000 h 10032"/>
              <a:gd name="connsiteX4" fmla="*/ 23333 w 23333"/>
              <a:gd name="connsiteY4" fmla="*/ 0 h 10032"/>
              <a:gd name="connsiteX0" fmla="*/ 10833 w 23333"/>
              <a:gd name="connsiteY0" fmla="*/ 10000 h 10032"/>
              <a:gd name="connsiteX1" fmla="*/ 0 w 23333"/>
              <a:gd name="connsiteY1" fmla="*/ 10000 h 10032"/>
              <a:gd name="connsiteX2" fmla="*/ 0 w 23333"/>
              <a:gd name="connsiteY2" fmla="*/ 4000 h 10032"/>
              <a:gd name="connsiteX3" fmla="*/ 23333 w 23333"/>
              <a:gd name="connsiteY3" fmla="*/ 4000 h 10032"/>
              <a:gd name="connsiteX4" fmla="*/ 23333 w 23333"/>
              <a:gd name="connsiteY4" fmla="*/ 0 h 10032"/>
              <a:gd name="connsiteX0" fmla="*/ 12916 w 25416"/>
              <a:gd name="connsiteY0" fmla="*/ 10000 h 10000"/>
              <a:gd name="connsiteX1" fmla="*/ 2083 w 25416"/>
              <a:gd name="connsiteY1" fmla="*/ 4000 h 10000"/>
              <a:gd name="connsiteX2" fmla="*/ 25416 w 25416"/>
              <a:gd name="connsiteY2" fmla="*/ 4000 h 10000"/>
              <a:gd name="connsiteX3" fmla="*/ 25416 w 25416"/>
              <a:gd name="connsiteY3" fmla="*/ 0 h 10000"/>
              <a:gd name="connsiteX0" fmla="*/ 10833 w 23333"/>
              <a:gd name="connsiteY0" fmla="*/ 10000 h 10000"/>
              <a:gd name="connsiteX1" fmla="*/ 0 w 23333"/>
              <a:gd name="connsiteY1" fmla="*/ 4000 h 10000"/>
              <a:gd name="connsiteX2" fmla="*/ 23333 w 23333"/>
              <a:gd name="connsiteY2" fmla="*/ 4000 h 10000"/>
              <a:gd name="connsiteX3" fmla="*/ 23333 w 23333"/>
              <a:gd name="connsiteY3" fmla="*/ 0 h 10000"/>
              <a:gd name="connsiteX0" fmla="*/ 0 w 23333"/>
              <a:gd name="connsiteY0" fmla="*/ 10000 h 10000"/>
              <a:gd name="connsiteX1" fmla="*/ 0 w 23333"/>
              <a:gd name="connsiteY1" fmla="*/ 4000 h 10000"/>
              <a:gd name="connsiteX2" fmla="*/ 23333 w 23333"/>
              <a:gd name="connsiteY2" fmla="*/ 4000 h 10000"/>
              <a:gd name="connsiteX3" fmla="*/ 23333 w 23333"/>
              <a:gd name="connsiteY3" fmla="*/ 0 h 10000"/>
              <a:gd name="connsiteX0" fmla="*/ 0 w 23333"/>
              <a:gd name="connsiteY0" fmla="*/ 10847 h 10847"/>
              <a:gd name="connsiteX1" fmla="*/ 0 w 23333"/>
              <a:gd name="connsiteY1" fmla="*/ 4847 h 10847"/>
              <a:gd name="connsiteX2" fmla="*/ 23333 w 23333"/>
              <a:gd name="connsiteY2" fmla="*/ 4847 h 10847"/>
              <a:gd name="connsiteX3" fmla="*/ 3236 w 23333"/>
              <a:gd name="connsiteY3" fmla="*/ 0 h 10847"/>
              <a:gd name="connsiteX0" fmla="*/ 0 w 4069"/>
              <a:gd name="connsiteY0" fmla="*/ 10847 h 10847"/>
              <a:gd name="connsiteX1" fmla="*/ 0 w 4069"/>
              <a:gd name="connsiteY1" fmla="*/ 4847 h 10847"/>
              <a:gd name="connsiteX2" fmla="*/ 4069 w 4069"/>
              <a:gd name="connsiteY2" fmla="*/ 2400 h 10847"/>
              <a:gd name="connsiteX3" fmla="*/ 3236 w 4069"/>
              <a:gd name="connsiteY3" fmla="*/ 0 h 10847"/>
              <a:gd name="connsiteX0" fmla="*/ 0 w 26385"/>
              <a:gd name="connsiteY0" fmla="*/ 10000 h 10000"/>
              <a:gd name="connsiteX1" fmla="*/ 26385 w 26385"/>
              <a:gd name="connsiteY1" fmla="*/ 1475 h 10000"/>
              <a:gd name="connsiteX2" fmla="*/ 10000 w 26385"/>
              <a:gd name="connsiteY2" fmla="*/ 2213 h 10000"/>
              <a:gd name="connsiteX3" fmla="*/ 7953 w 26385"/>
              <a:gd name="connsiteY3" fmla="*/ 0 h 10000"/>
              <a:gd name="connsiteX0" fmla="*/ 20480 w 20480"/>
              <a:gd name="connsiteY0" fmla="*/ 9219 h 9219"/>
              <a:gd name="connsiteX1" fmla="*/ 18432 w 20480"/>
              <a:gd name="connsiteY1" fmla="*/ 1475 h 9219"/>
              <a:gd name="connsiteX2" fmla="*/ 2047 w 20480"/>
              <a:gd name="connsiteY2" fmla="*/ 2213 h 9219"/>
              <a:gd name="connsiteX3" fmla="*/ 0 w 20480"/>
              <a:gd name="connsiteY3" fmla="*/ 0 h 9219"/>
              <a:gd name="connsiteX0" fmla="*/ 10000 w 10000"/>
              <a:gd name="connsiteY0" fmla="*/ 10000 h 10000"/>
              <a:gd name="connsiteX1" fmla="*/ 10000 w 10000"/>
              <a:gd name="connsiteY1" fmla="*/ 1600 h 10000"/>
              <a:gd name="connsiteX2" fmla="*/ 1000 w 10000"/>
              <a:gd name="connsiteY2" fmla="*/ 2400 h 10000"/>
              <a:gd name="connsiteX3" fmla="*/ 0 w 10000"/>
              <a:gd name="connsiteY3" fmla="*/ 0 h 10000"/>
              <a:gd name="connsiteX0" fmla="*/ 10000 w 10000"/>
              <a:gd name="connsiteY0" fmla="*/ 10000 h 10000"/>
              <a:gd name="connsiteX1" fmla="*/ 10000 w 10000"/>
              <a:gd name="connsiteY1" fmla="*/ 1600 h 10000"/>
              <a:gd name="connsiteX2" fmla="*/ 0 w 10000"/>
              <a:gd name="connsiteY2" fmla="*/ 1600 h 10000"/>
              <a:gd name="connsiteX3" fmla="*/ 0 w 10000"/>
              <a:gd name="connsiteY3" fmla="*/ 0 h 10000"/>
              <a:gd name="connsiteX0" fmla="*/ 10000 w 10000"/>
              <a:gd name="connsiteY0" fmla="*/ 10000 h 10000"/>
              <a:gd name="connsiteX1" fmla="*/ 10000 w 10000"/>
              <a:gd name="connsiteY1" fmla="*/ 1600 h 10000"/>
              <a:gd name="connsiteX2" fmla="*/ 0 w 10000"/>
              <a:gd name="connsiteY2" fmla="*/ 4400 h 10000"/>
              <a:gd name="connsiteX3" fmla="*/ 0 w 10000"/>
              <a:gd name="connsiteY3" fmla="*/ 0 h 10000"/>
              <a:gd name="connsiteX0" fmla="*/ 10000 w 10000"/>
              <a:gd name="connsiteY0" fmla="*/ 10000 h 10000"/>
              <a:gd name="connsiteX1" fmla="*/ 10000 w 10000"/>
              <a:gd name="connsiteY1" fmla="*/ 4400 h 10000"/>
              <a:gd name="connsiteX2" fmla="*/ 0 w 10000"/>
              <a:gd name="connsiteY2" fmla="*/ 4400 h 10000"/>
              <a:gd name="connsiteX3" fmla="*/ 0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10000" y="10000"/>
                </a:moveTo>
                <a:lnTo>
                  <a:pt x="10000" y="4400"/>
                </a:lnTo>
                <a:lnTo>
                  <a:pt x="0" y="4400"/>
                </a:lnTo>
                <a:lnTo>
                  <a:pt x="0" y="0"/>
                </a:lnTo>
              </a:path>
            </a:pathLst>
          </a:custGeom>
          <a:noFill/>
          <a:ln w="9525">
            <a:solidFill>
              <a:schemeClr val="tx1"/>
            </a:solidFill>
            <a:round/>
            <a:headEnd type="triangle" w="med" len="med"/>
            <a:tailEnd type="triangle" w="med" len="med"/>
          </a:ln>
          <a:effectLst/>
        </p:spPr>
        <p:txBody>
          <a:bodyPr/>
          <a:lstStyle/>
          <a:p>
            <a:endParaRPr lang="en-US"/>
          </a:p>
        </p:txBody>
      </p:sp>
      <p:sp>
        <p:nvSpPr>
          <p:cNvPr id="45" name="Date Placeholder 44"/>
          <p:cNvSpPr>
            <a:spLocks noGrp="1"/>
          </p:cNvSpPr>
          <p:nvPr>
            <p:ph type="dt" sz="half" idx="10"/>
          </p:nvPr>
        </p:nvSpPr>
        <p:spPr/>
        <p:txBody>
          <a:bodyPr/>
          <a:lstStyle/>
          <a:p>
            <a:r>
              <a:rPr lang="sv-SE" smtClean="0"/>
              <a:t>10/17/2012</a:t>
            </a:r>
            <a:endParaRPr lang="en-US"/>
          </a:p>
        </p:txBody>
      </p:sp>
      <p:sp>
        <p:nvSpPr>
          <p:cNvPr id="46" name="Footer Placeholder 45"/>
          <p:cNvSpPr>
            <a:spLocks noGrp="1"/>
          </p:cNvSpPr>
          <p:nvPr>
            <p:ph type="ftr" sz="quarter" idx="11"/>
          </p:nvPr>
        </p:nvSpPr>
        <p:spPr/>
        <p:txBody>
          <a:bodyPr/>
          <a:lstStyle/>
          <a:p>
            <a:r>
              <a:rPr lang="en-US" dirty="0" smtClean="0"/>
              <a:t>Jonas Stensiö, Peter Simonsson, Lars Wentzel  Aplensia AB</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en-US" smtClean="0"/>
              <a:t>Load Balancing and Batch Handling</a:t>
            </a:r>
            <a:endParaRPr lang="en-US"/>
          </a:p>
        </p:txBody>
      </p:sp>
      <p:sp>
        <p:nvSpPr>
          <p:cNvPr id="3" name="Platshållare för innehåll 2"/>
          <p:cNvSpPr>
            <a:spLocks noGrp="1"/>
          </p:cNvSpPr>
          <p:nvPr>
            <p:ph idx="1"/>
          </p:nvPr>
        </p:nvSpPr>
        <p:spPr/>
        <p:txBody>
          <a:bodyPr>
            <a:normAutofit lnSpcReduction="10000"/>
          </a:bodyPr>
          <a:lstStyle/>
          <a:p>
            <a:pPr marL="457200" indent="-457200" eaLnBrk="0" hangingPunct="0">
              <a:buFontTx/>
              <a:buChar char="•"/>
            </a:pPr>
            <a:r>
              <a:rPr lang="en-US" smtClean="0">
                <a:solidFill>
                  <a:srgbClr val="000000"/>
                </a:solidFill>
                <a:latin typeface="Helvetica" pitchFamily="34" charset="0"/>
              </a:rPr>
              <a:t>Master-Slave model</a:t>
            </a:r>
          </a:p>
          <a:p>
            <a:pPr marL="457200" indent="-457200" eaLnBrk="0" hangingPunct="0">
              <a:buFontTx/>
              <a:buChar char="•"/>
            </a:pPr>
            <a:r>
              <a:rPr lang="en-US" smtClean="0">
                <a:solidFill>
                  <a:srgbClr val="000000"/>
                </a:solidFill>
                <a:latin typeface="Helvetica" pitchFamily="34" charset="0"/>
              </a:rPr>
              <a:t>Requests are categorized as slow or fast</a:t>
            </a:r>
          </a:p>
          <a:p>
            <a:pPr marL="457200" indent="-457200" eaLnBrk="0" hangingPunct="0">
              <a:buFontTx/>
              <a:buChar char="•"/>
            </a:pPr>
            <a:r>
              <a:rPr lang="en-US" smtClean="0">
                <a:solidFill>
                  <a:srgbClr val="000000"/>
                </a:solidFill>
                <a:latin typeface="Helvetica" pitchFamily="34" charset="0"/>
              </a:rPr>
              <a:t>Batch job is a third type</a:t>
            </a:r>
          </a:p>
          <a:p>
            <a:pPr marL="457200" indent="-457200" eaLnBrk="0" hangingPunct="0">
              <a:buFontTx/>
              <a:buChar char="•"/>
            </a:pPr>
            <a:r>
              <a:rPr lang="en-US" smtClean="0">
                <a:solidFill>
                  <a:srgbClr val="000000"/>
                </a:solidFill>
                <a:latin typeface="Helvetica" pitchFamily="34" charset="0"/>
              </a:rPr>
              <a:t>Separate queue for each type</a:t>
            </a:r>
          </a:p>
          <a:p>
            <a:pPr marL="457200" indent="-457200" eaLnBrk="0" hangingPunct="0">
              <a:buFontTx/>
              <a:buChar char="•"/>
            </a:pPr>
            <a:r>
              <a:rPr lang="en-US" smtClean="0">
                <a:solidFill>
                  <a:srgbClr val="000000"/>
                </a:solidFill>
                <a:latin typeface="Helvetica" pitchFamily="34" charset="0"/>
              </a:rPr>
              <a:t>Separate set of slave processes</a:t>
            </a:r>
          </a:p>
          <a:p>
            <a:pPr marL="457200" indent="-457200" eaLnBrk="0" hangingPunct="0">
              <a:buFontTx/>
              <a:buChar char="•"/>
            </a:pPr>
            <a:r>
              <a:rPr lang="en-US" smtClean="0">
                <a:solidFill>
                  <a:srgbClr val="000000"/>
                </a:solidFill>
                <a:latin typeface="Helvetica" pitchFamily="34" charset="0"/>
              </a:rPr>
              <a:t>Batch queue on disk</a:t>
            </a:r>
          </a:p>
          <a:p>
            <a:pPr marL="457200" indent="-457200" eaLnBrk="0" hangingPunct="0">
              <a:buFontTx/>
              <a:buChar char="•"/>
            </a:pPr>
            <a:r>
              <a:rPr lang="en-US" smtClean="0">
                <a:solidFill>
                  <a:srgbClr val="000000"/>
                </a:solidFill>
                <a:latin typeface="Helvetica" pitchFamily="34" charset="0"/>
              </a:rPr>
              <a:t>Child jobs</a:t>
            </a:r>
            <a:br>
              <a:rPr lang="en-US" smtClean="0">
                <a:solidFill>
                  <a:srgbClr val="000000"/>
                </a:solidFill>
                <a:latin typeface="Helvetica" pitchFamily="34" charset="0"/>
              </a:rPr>
            </a:br>
            <a:endParaRPr lang="en-US" smtClean="0"/>
          </a:p>
        </p:txBody>
      </p:sp>
      <p:sp>
        <p:nvSpPr>
          <p:cNvPr id="4" name="Platshållare för bildnummer 3"/>
          <p:cNvSpPr>
            <a:spLocks noGrp="1"/>
          </p:cNvSpPr>
          <p:nvPr>
            <p:ph type="sldNum" sz="quarter" idx="12"/>
          </p:nvPr>
        </p:nvSpPr>
        <p:spPr/>
        <p:txBody>
          <a:bodyPr/>
          <a:lstStyle/>
          <a:p>
            <a:fld id="{5A320314-F25D-44A0-AB66-06B152D6C869}" type="slidenum">
              <a:rPr lang="en-US" smtClean="0"/>
              <a:pPr/>
              <a:t>35</a:t>
            </a:fld>
            <a:endParaRPr lang="en-US"/>
          </a:p>
        </p:txBody>
      </p:sp>
      <p:sp>
        <p:nvSpPr>
          <p:cNvPr id="5" name="Date Placeholder 4"/>
          <p:cNvSpPr>
            <a:spLocks noGrp="1"/>
          </p:cNvSpPr>
          <p:nvPr>
            <p:ph type="dt" sz="half" idx="10"/>
          </p:nvPr>
        </p:nvSpPr>
        <p:spPr/>
        <p:txBody>
          <a:bodyPr/>
          <a:lstStyle/>
          <a:p>
            <a:r>
              <a:rPr lang="sv-SE" smtClean="0"/>
              <a:t>10/17/2012</a:t>
            </a:r>
            <a:endParaRPr lang="en-US"/>
          </a:p>
        </p:txBody>
      </p:sp>
      <p:sp>
        <p:nvSpPr>
          <p:cNvPr id="6" name="Footer Placeholder 5"/>
          <p:cNvSpPr>
            <a:spLocks noGrp="1"/>
          </p:cNvSpPr>
          <p:nvPr>
            <p:ph type="ftr" sz="quarter" idx="11"/>
          </p:nvPr>
        </p:nvSpPr>
        <p:spPr/>
        <p:txBody>
          <a:bodyPr/>
          <a:lstStyle/>
          <a:p>
            <a:r>
              <a:rPr lang="en-US" dirty="0" smtClean="0"/>
              <a:t>Jonas Stensiö, Peter Simonsson, Lars Wentzel  Aplensia AB</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AXML</a:t>
            </a:r>
            <a:endParaRPr lang="en-US"/>
          </a:p>
        </p:txBody>
      </p:sp>
      <p:sp>
        <p:nvSpPr>
          <p:cNvPr id="3" name="Content Placeholder 2"/>
          <p:cNvSpPr>
            <a:spLocks noGrp="1"/>
          </p:cNvSpPr>
          <p:nvPr>
            <p:ph idx="1"/>
          </p:nvPr>
        </p:nvSpPr>
        <p:spPr/>
        <p:txBody>
          <a:bodyPr/>
          <a:lstStyle/>
          <a:p>
            <a:r>
              <a:rPr lang="en-US" smtClean="0"/>
              <a:t>XML format for APL arrays</a:t>
            </a:r>
            <a:br>
              <a:rPr lang="en-US" smtClean="0"/>
            </a:br>
            <a:r>
              <a:rPr lang="en-US" sz="2000" smtClean="0"/>
              <a:t>Handles any APL array except those containing pointers</a:t>
            </a:r>
          </a:p>
          <a:p>
            <a:r>
              <a:rPr lang="en-US" smtClean="0"/>
              <a:t>Messaging between Dyalog APL and APL2</a:t>
            </a:r>
          </a:p>
          <a:p>
            <a:r>
              <a:rPr lang="en-US" smtClean="0"/>
              <a:t>Messaging between servers and clients</a:t>
            </a:r>
          </a:p>
          <a:p>
            <a:r>
              <a:rPr lang="en-US" smtClean="0"/>
              <a:t>Storing APL data in text files</a:t>
            </a:r>
          </a:p>
          <a:p>
            <a:r>
              <a:rPr lang="en-US" smtClean="0"/>
              <a:t>Example:</a:t>
            </a:r>
          </a:p>
          <a:p>
            <a:pPr>
              <a:buNone/>
            </a:pPr>
            <a:r>
              <a:rPr lang="en-US" smtClean="0"/>
              <a:t>		</a:t>
            </a:r>
            <a:r>
              <a:rPr lang="en-US" sz="2800" smtClean="0"/>
              <a:t>’Hello’ ’World’ =&gt; 	&lt;nested&gt;Hello&lt;b/&gt;World&lt;/nested&gt;</a:t>
            </a:r>
          </a:p>
        </p:txBody>
      </p:sp>
      <p:sp>
        <p:nvSpPr>
          <p:cNvPr id="11" name="Slide Number Placeholder 10"/>
          <p:cNvSpPr>
            <a:spLocks noGrp="1"/>
          </p:cNvSpPr>
          <p:nvPr>
            <p:ph type="sldNum" sz="quarter" idx="12"/>
          </p:nvPr>
        </p:nvSpPr>
        <p:spPr/>
        <p:txBody>
          <a:bodyPr/>
          <a:lstStyle/>
          <a:p>
            <a:fld id="{5A320314-F25D-44A0-AB66-06B152D6C869}" type="slidenum">
              <a:rPr lang="en-US" smtClean="0"/>
              <a:pPr/>
              <a:t>36</a:t>
            </a:fld>
            <a:endParaRPr lang="en-US"/>
          </a:p>
        </p:txBody>
      </p:sp>
      <p:sp>
        <p:nvSpPr>
          <p:cNvPr id="5" name="Date Placeholder 4"/>
          <p:cNvSpPr>
            <a:spLocks noGrp="1"/>
          </p:cNvSpPr>
          <p:nvPr>
            <p:ph type="dt" sz="half" idx="10"/>
          </p:nvPr>
        </p:nvSpPr>
        <p:spPr/>
        <p:txBody>
          <a:bodyPr/>
          <a:lstStyle/>
          <a:p>
            <a:r>
              <a:rPr lang="sv-SE" smtClean="0"/>
              <a:t>10/17/2012</a:t>
            </a:r>
            <a:endParaRPr lang="en-US"/>
          </a:p>
        </p:txBody>
      </p:sp>
      <p:sp>
        <p:nvSpPr>
          <p:cNvPr id="6" name="Footer Placeholder 5"/>
          <p:cNvSpPr>
            <a:spLocks noGrp="1"/>
          </p:cNvSpPr>
          <p:nvPr>
            <p:ph type="ftr" sz="quarter" idx="11"/>
          </p:nvPr>
        </p:nvSpPr>
        <p:spPr/>
        <p:txBody>
          <a:bodyPr/>
          <a:lstStyle/>
          <a:p>
            <a:r>
              <a:rPr lang="en-US" dirty="0" smtClean="0"/>
              <a:t>Jonas Stensiö, Peter Simonsson, Lars Wentzel  Aplensia AB</a:t>
            </a:r>
            <a:endParaRPr lang="en-US" dirty="0"/>
          </a:p>
        </p:txBody>
      </p:sp>
    </p:spTree>
    <p:extLst>
      <p:ext uri="{BB962C8B-B14F-4D97-AF65-F5344CB8AC3E}">
        <p14:creationId xmlns:p14="http://schemas.microsoft.com/office/powerpoint/2010/main" xmlns="" val="349944061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en-US" smtClean="0"/>
              <a:t>Subversion</a:t>
            </a:r>
            <a:endParaRPr lang="en-US"/>
          </a:p>
        </p:txBody>
      </p:sp>
      <p:sp>
        <p:nvSpPr>
          <p:cNvPr id="3" name="Platshållare för innehåll 2"/>
          <p:cNvSpPr>
            <a:spLocks noGrp="1"/>
          </p:cNvSpPr>
          <p:nvPr>
            <p:ph idx="1"/>
          </p:nvPr>
        </p:nvSpPr>
        <p:spPr/>
        <p:txBody>
          <a:bodyPr/>
          <a:lstStyle/>
          <a:p>
            <a:r>
              <a:rPr lang="en-US" smtClean="0"/>
              <a:t>Implemented own Subversion tool</a:t>
            </a:r>
          </a:p>
          <a:p>
            <a:r>
              <a:rPr lang="en-US" smtClean="0"/>
              <a:t>Code modules</a:t>
            </a:r>
          </a:p>
          <a:p>
            <a:r>
              <a:rPr lang="en-US" smtClean="0"/>
              <a:t>Module dependencies</a:t>
            </a:r>
          </a:p>
          <a:p>
            <a:r>
              <a:rPr lang="en-US" smtClean="0"/>
              <a:t>Functions and classes as text files</a:t>
            </a:r>
          </a:p>
          <a:p>
            <a:r>
              <a:rPr lang="en-US" smtClean="0"/>
              <a:t>Variables as XML files</a:t>
            </a:r>
          </a:p>
          <a:p>
            <a:r>
              <a:rPr lang="en-US" smtClean="0"/>
              <a:t>Load/Save workspace </a:t>
            </a:r>
            <a:endParaRPr lang="en-US"/>
          </a:p>
        </p:txBody>
      </p:sp>
      <p:sp>
        <p:nvSpPr>
          <p:cNvPr id="4" name="Platshållare för bildnummer 3"/>
          <p:cNvSpPr>
            <a:spLocks noGrp="1"/>
          </p:cNvSpPr>
          <p:nvPr>
            <p:ph type="sldNum" sz="quarter" idx="12"/>
          </p:nvPr>
        </p:nvSpPr>
        <p:spPr/>
        <p:txBody>
          <a:bodyPr/>
          <a:lstStyle/>
          <a:p>
            <a:fld id="{5A320314-F25D-44A0-AB66-06B152D6C869}" type="slidenum">
              <a:rPr lang="en-US" smtClean="0"/>
              <a:pPr/>
              <a:t>37</a:t>
            </a:fld>
            <a:endParaRPr lang="en-US"/>
          </a:p>
        </p:txBody>
      </p:sp>
      <p:sp>
        <p:nvSpPr>
          <p:cNvPr id="5" name="Date Placeholder 4"/>
          <p:cNvSpPr>
            <a:spLocks noGrp="1"/>
          </p:cNvSpPr>
          <p:nvPr>
            <p:ph type="dt" sz="half" idx="10"/>
          </p:nvPr>
        </p:nvSpPr>
        <p:spPr/>
        <p:txBody>
          <a:bodyPr/>
          <a:lstStyle/>
          <a:p>
            <a:r>
              <a:rPr lang="sv-SE" smtClean="0"/>
              <a:t>10/17/2012</a:t>
            </a:r>
            <a:endParaRPr lang="en-US"/>
          </a:p>
        </p:txBody>
      </p:sp>
      <p:sp>
        <p:nvSpPr>
          <p:cNvPr id="6" name="Footer Placeholder 5"/>
          <p:cNvSpPr>
            <a:spLocks noGrp="1"/>
          </p:cNvSpPr>
          <p:nvPr>
            <p:ph type="ftr" sz="quarter" idx="11"/>
          </p:nvPr>
        </p:nvSpPr>
        <p:spPr/>
        <p:txBody>
          <a:bodyPr/>
          <a:lstStyle/>
          <a:p>
            <a:r>
              <a:rPr lang="en-US" dirty="0" smtClean="0"/>
              <a:t>Jonas Stensiö, Peter Simonsson, Lars Wentzel  Aplensia AB</a:t>
            </a:r>
            <a:endParaRPr lang="en-US" dirty="0"/>
          </a:p>
        </p:txBody>
      </p:sp>
    </p:spTree>
    <p:extLst>
      <p:ext uri="{BB962C8B-B14F-4D97-AF65-F5344CB8AC3E}">
        <p14:creationId xmlns:p14="http://schemas.microsoft.com/office/powerpoint/2010/main" xmlns="" val="342610344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Lessons Learned</a:t>
            </a:r>
            <a:endParaRPr lang="sv-SE" dirty="0"/>
          </a:p>
        </p:txBody>
      </p:sp>
      <p:sp>
        <p:nvSpPr>
          <p:cNvPr id="3" name="Content Placeholder 2"/>
          <p:cNvSpPr>
            <a:spLocks noGrp="1"/>
          </p:cNvSpPr>
          <p:nvPr>
            <p:ph idx="1"/>
          </p:nvPr>
        </p:nvSpPr>
        <p:spPr/>
        <p:txBody>
          <a:bodyPr>
            <a:normAutofit fontScale="85000" lnSpcReduction="20000"/>
          </a:bodyPr>
          <a:lstStyle/>
          <a:p>
            <a:r>
              <a:rPr lang="en-US" dirty="0" smtClean="0"/>
              <a:t>Start with the existing developers</a:t>
            </a:r>
          </a:p>
          <a:p>
            <a:r>
              <a:rPr lang="en-US" dirty="0" smtClean="0"/>
              <a:t>Use external specialists</a:t>
            </a:r>
          </a:p>
          <a:p>
            <a:r>
              <a:rPr lang="en-US" dirty="0" smtClean="0"/>
              <a:t>Clean up the system</a:t>
            </a:r>
          </a:p>
          <a:p>
            <a:r>
              <a:rPr lang="en-US" dirty="0" smtClean="0"/>
              <a:t>Set up and learn your new platform </a:t>
            </a:r>
          </a:p>
          <a:p>
            <a:r>
              <a:rPr lang="en-US" dirty="0" smtClean="0"/>
              <a:t>Organize your code</a:t>
            </a:r>
          </a:p>
          <a:p>
            <a:r>
              <a:rPr lang="en-US" dirty="0" smtClean="0"/>
              <a:t>Prepare the tools</a:t>
            </a:r>
          </a:p>
          <a:p>
            <a:r>
              <a:rPr lang="en-US" dirty="0" smtClean="0"/>
              <a:t>Find technical traps including performance</a:t>
            </a:r>
          </a:p>
          <a:p>
            <a:r>
              <a:rPr lang="en-US" dirty="0" smtClean="0"/>
              <a:t>Migrate a minor system first to learn</a:t>
            </a:r>
          </a:p>
          <a:p>
            <a:r>
              <a:rPr lang="en-US" dirty="0" smtClean="0"/>
              <a:t>Involve users and other systems</a:t>
            </a:r>
          </a:p>
          <a:p>
            <a:r>
              <a:rPr lang="en-US" dirty="0" smtClean="0"/>
              <a:t>Decide on testing and testing tools</a:t>
            </a:r>
            <a:endParaRPr lang="sv-SE" dirty="0"/>
          </a:p>
        </p:txBody>
      </p:sp>
      <p:sp>
        <p:nvSpPr>
          <p:cNvPr id="11" name="Slide Number Placeholder 10"/>
          <p:cNvSpPr>
            <a:spLocks noGrp="1"/>
          </p:cNvSpPr>
          <p:nvPr>
            <p:ph type="sldNum" sz="quarter" idx="12"/>
          </p:nvPr>
        </p:nvSpPr>
        <p:spPr/>
        <p:txBody>
          <a:bodyPr/>
          <a:lstStyle/>
          <a:p>
            <a:fld id="{5A320314-F25D-44A0-AB66-06B152D6C869}" type="slidenum">
              <a:rPr lang="sv-SE" smtClean="0"/>
              <a:pPr/>
              <a:t>38</a:t>
            </a:fld>
            <a:endParaRPr lang="sv-SE"/>
          </a:p>
        </p:txBody>
      </p:sp>
      <p:sp>
        <p:nvSpPr>
          <p:cNvPr id="4" name="Platshållare för datum 3"/>
          <p:cNvSpPr>
            <a:spLocks noGrp="1"/>
          </p:cNvSpPr>
          <p:nvPr>
            <p:ph type="dt" sz="half" idx="10"/>
          </p:nvPr>
        </p:nvSpPr>
        <p:spPr/>
        <p:txBody>
          <a:bodyPr/>
          <a:lstStyle/>
          <a:p>
            <a:r>
              <a:rPr lang="sv-SE" smtClean="0"/>
              <a:t>10/17/2012</a:t>
            </a:r>
            <a:endParaRPr lang="sv-SE"/>
          </a:p>
        </p:txBody>
      </p:sp>
      <p:sp>
        <p:nvSpPr>
          <p:cNvPr id="5" name="Platshållare för sidfot 4"/>
          <p:cNvSpPr>
            <a:spLocks noGrp="1"/>
          </p:cNvSpPr>
          <p:nvPr>
            <p:ph type="ftr" sz="quarter" idx="11"/>
          </p:nvPr>
        </p:nvSpPr>
        <p:spPr/>
        <p:txBody>
          <a:bodyPr/>
          <a:lstStyle/>
          <a:p>
            <a:r>
              <a:rPr lang="sv-SE" smtClean="0"/>
              <a:t>Jonas Stensiö, Peter Simonsson, Lars Wentzel  Aplensia AB</a:t>
            </a:r>
            <a:endParaRPr lang="sv-SE"/>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err="1" smtClean="0"/>
              <a:t>Aplensia</a:t>
            </a:r>
            <a:endParaRPr lang="sv-SE" dirty="0"/>
          </a:p>
        </p:txBody>
      </p:sp>
      <p:sp>
        <p:nvSpPr>
          <p:cNvPr id="3" name="Platshållare för innehåll 2"/>
          <p:cNvSpPr>
            <a:spLocks noGrp="1"/>
          </p:cNvSpPr>
          <p:nvPr>
            <p:ph idx="1"/>
          </p:nvPr>
        </p:nvSpPr>
        <p:spPr/>
        <p:txBody>
          <a:bodyPr/>
          <a:lstStyle/>
          <a:p>
            <a:pPr marL="0" indent="0" algn="ctr">
              <a:buNone/>
            </a:pPr>
            <a:endParaRPr lang="sv-SE" dirty="0"/>
          </a:p>
          <a:p>
            <a:pPr marL="0" indent="0" algn="ctr">
              <a:buNone/>
            </a:pPr>
            <a:endParaRPr lang="sv-SE" dirty="0" smtClean="0"/>
          </a:p>
          <a:p>
            <a:pPr marL="0" indent="0" algn="ctr">
              <a:buNone/>
            </a:pPr>
            <a:r>
              <a:rPr lang="sv-SE" dirty="0" smtClean="0"/>
              <a:t>info@aplensia.com</a:t>
            </a:r>
            <a:endParaRPr lang="sv-SE" dirty="0"/>
          </a:p>
        </p:txBody>
      </p:sp>
      <p:sp>
        <p:nvSpPr>
          <p:cNvPr id="4" name="Platshållare för datum 3"/>
          <p:cNvSpPr>
            <a:spLocks noGrp="1"/>
          </p:cNvSpPr>
          <p:nvPr>
            <p:ph type="dt" sz="half" idx="10"/>
          </p:nvPr>
        </p:nvSpPr>
        <p:spPr/>
        <p:txBody>
          <a:bodyPr/>
          <a:lstStyle/>
          <a:p>
            <a:r>
              <a:rPr lang="sv-SE" smtClean="0"/>
              <a:t>10/17/2012</a:t>
            </a:r>
            <a:endParaRPr lang="sv-SE"/>
          </a:p>
        </p:txBody>
      </p:sp>
      <p:sp>
        <p:nvSpPr>
          <p:cNvPr id="5" name="Platshållare för sidfot 4"/>
          <p:cNvSpPr>
            <a:spLocks noGrp="1"/>
          </p:cNvSpPr>
          <p:nvPr>
            <p:ph type="ftr" sz="quarter" idx="11"/>
          </p:nvPr>
        </p:nvSpPr>
        <p:spPr/>
        <p:txBody>
          <a:bodyPr/>
          <a:lstStyle/>
          <a:p>
            <a:r>
              <a:rPr lang="sv-SE" smtClean="0"/>
              <a:t>Jonas Stensiö, Peter Simonsson, Lars Wentzel  Aplensia AB</a:t>
            </a:r>
            <a:endParaRPr lang="sv-SE"/>
          </a:p>
        </p:txBody>
      </p:sp>
      <p:sp>
        <p:nvSpPr>
          <p:cNvPr id="6" name="Platshållare för bildnummer 5"/>
          <p:cNvSpPr>
            <a:spLocks noGrp="1"/>
          </p:cNvSpPr>
          <p:nvPr>
            <p:ph type="sldNum" sz="quarter" idx="12"/>
          </p:nvPr>
        </p:nvSpPr>
        <p:spPr/>
        <p:txBody>
          <a:bodyPr/>
          <a:lstStyle/>
          <a:p>
            <a:fld id="{5A320314-F25D-44A0-AB66-06B152D6C869}" type="slidenum">
              <a:rPr lang="sv-SE" smtClean="0"/>
              <a:pPr/>
              <a:t>39</a:t>
            </a:fld>
            <a:endParaRPr lang="sv-SE"/>
          </a:p>
        </p:txBody>
      </p:sp>
    </p:spTree>
    <p:extLst>
      <p:ext uri="{BB962C8B-B14F-4D97-AF65-F5344CB8AC3E}">
        <p14:creationId xmlns:p14="http://schemas.microsoft.com/office/powerpoint/2010/main" xmlns="" val="3319306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Hercules Main Functions</a:t>
            </a:r>
            <a:endParaRPr lang="sv-SE" dirty="0"/>
          </a:p>
        </p:txBody>
      </p:sp>
      <p:grpSp>
        <p:nvGrpSpPr>
          <p:cNvPr id="4" name="Group 47"/>
          <p:cNvGrpSpPr>
            <a:grpSpLocks noGrp="1"/>
          </p:cNvGrpSpPr>
          <p:nvPr/>
        </p:nvGrpSpPr>
        <p:grpSpPr bwMode="auto">
          <a:xfrm>
            <a:off x="457200" y="1600200"/>
            <a:ext cx="8229600" cy="4525963"/>
            <a:chOff x="535" y="572"/>
            <a:chExt cx="4853" cy="3033"/>
          </a:xfrm>
        </p:grpSpPr>
        <p:sp>
          <p:nvSpPr>
            <p:cNvPr id="5" name="Line 26"/>
            <p:cNvSpPr>
              <a:spLocks noChangeShapeType="1"/>
            </p:cNvSpPr>
            <p:nvPr/>
          </p:nvSpPr>
          <p:spPr bwMode="auto">
            <a:xfrm flipV="1">
              <a:off x="3438" y="1525"/>
              <a:ext cx="680" cy="317"/>
            </a:xfrm>
            <a:prstGeom prst="line">
              <a:avLst/>
            </a:prstGeom>
            <a:noFill/>
            <a:ln w="9525">
              <a:solidFill>
                <a:srgbClr val="777777"/>
              </a:solidFill>
              <a:round/>
              <a:headEnd/>
              <a:tailEnd/>
            </a:ln>
            <a:effectLst/>
          </p:spPr>
          <p:txBody>
            <a:bodyPr wrap="none" anchor="ctr"/>
            <a:lstStyle/>
            <a:p>
              <a:endParaRPr lang="sv-SE" dirty="0"/>
            </a:p>
          </p:txBody>
        </p:sp>
        <p:sp>
          <p:nvSpPr>
            <p:cNvPr id="6" name="Line 27"/>
            <p:cNvSpPr>
              <a:spLocks noChangeShapeType="1"/>
            </p:cNvSpPr>
            <p:nvPr/>
          </p:nvSpPr>
          <p:spPr bwMode="auto">
            <a:xfrm>
              <a:off x="1623" y="2024"/>
              <a:ext cx="771" cy="45"/>
            </a:xfrm>
            <a:prstGeom prst="line">
              <a:avLst/>
            </a:prstGeom>
            <a:noFill/>
            <a:ln w="9525">
              <a:solidFill>
                <a:srgbClr val="777777"/>
              </a:solidFill>
              <a:round/>
              <a:headEnd/>
              <a:tailEnd/>
            </a:ln>
            <a:effectLst/>
          </p:spPr>
          <p:txBody>
            <a:bodyPr wrap="none" anchor="ctr"/>
            <a:lstStyle/>
            <a:p>
              <a:endParaRPr lang="sv-SE" dirty="0"/>
            </a:p>
          </p:txBody>
        </p:sp>
        <p:sp>
          <p:nvSpPr>
            <p:cNvPr id="7" name="Line 28"/>
            <p:cNvSpPr>
              <a:spLocks noChangeShapeType="1"/>
            </p:cNvSpPr>
            <p:nvPr/>
          </p:nvSpPr>
          <p:spPr bwMode="auto">
            <a:xfrm flipH="1">
              <a:off x="3075" y="1298"/>
              <a:ext cx="45" cy="454"/>
            </a:xfrm>
            <a:prstGeom prst="line">
              <a:avLst/>
            </a:prstGeom>
            <a:noFill/>
            <a:ln w="9525">
              <a:solidFill>
                <a:srgbClr val="777777"/>
              </a:solidFill>
              <a:round/>
              <a:headEnd/>
              <a:tailEnd/>
            </a:ln>
            <a:effectLst/>
          </p:spPr>
          <p:txBody>
            <a:bodyPr wrap="none" anchor="ctr"/>
            <a:lstStyle/>
            <a:p>
              <a:endParaRPr lang="sv-SE" dirty="0"/>
            </a:p>
          </p:txBody>
        </p:sp>
        <p:sp>
          <p:nvSpPr>
            <p:cNvPr id="8" name="Oval 30"/>
            <p:cNvSpPr>
              <a:spLocks noChangeAspect="1" noChangeArrowheads="1"/>
            </p:cNvSpPr>
            <p:nvPr/>
          </p:nvSpPr>
          <p:spPr bwMode="auto">
            <a:xfrm>
              <a:off x="4209" y="1706"/>
              <a:ext cx="1179" cy="719"/>
            </a:xfrm>
            <a:prstGeom prst="ellipse">
              <a:avLst/>
            </a:prstGeom>
            <a:solidFill>
              <a:schemeClr val="bg1"/>
            </a:solidFill>
            <a:ln w="6350">
              <a:solidFill>
                <a:schemeClr val="tx1"/>
              </a:solidFill>
              <a:round/>
              <a:headEnd/>
              <a:tailEnd/>
            </a:ln>
            <a:effectLst/>
          </p:spPr>
          <p:txBody>
            <a:bodyPr lIns="45720" rIns="45720" anchor="ctr" anchorCtr="1"/>
            <a:lstStyle/>
            <a:p>
              <a:pPr algn="ctr" eaLnBrk="0" hangingPunct="0">
                <a:spcBef>
                  <a:spcPct val="20000"/>
                </a:spcBef>
                <a:buClr>
                  <a:srgbClr val="FF0033"/>
                </a:buClr>
                <a:buSzPct val="125000"/>
              </a:pPr>
              <a:r>
                <a:rPr lang="en-GB" sz="1600" b="1" dirty="0"/>
                <a:t>Master Production Schedule</a:t>
              </a:r>
            </a:p>
            <a:p>
              <a:pPr algn="ctr" eaLnBrk="0" hangingPunct="0">
                <a:spcBef>
                  <a:spcPct val="20000"/>
                </a:spcBef>
                <a:buClr>
                  <a:srgbClr val="FF0033"/>
                </a:buClr>
                <a:buSzPct val="125000"/>
              </a:pPr>
              <a:r>
                <a:rPr lang="en-GB" sz="1600" b="1" dirty="0"/>
                <a:t>(MPS)</a:t>
              </a:r>
              <a:endParaRPr lang="en-US" sz="1600" b="1" dirty="0"/>
            </a:p>
          </p:txBody>
        </p:sp>
        <p:sp>
          <p:nvSpPr>
            <p:cNvPr id="9" name="Oval 31"/>
            <p:cNvSpPr>
              <a:spLocks noChangeAspect="1" noChangeArrowheads="1"/>
            </p:cNvSpPr>
            <p:nvPr/>
          </p:nvSpPr>
          <p:spPr bwMode="auto">
            <a:xfrm>
              <a:off x="535" y="1661"/>
              <a:ext cx="1091" cy="719"/>
            </a:xfrm>
            <a:prstGeom prst="ellipse">
              <a:avLst/>
            </a:prstGeom>
            <a:solidFill>
              <a:schemeClr val="bg1"/>
            </a:solidFill>
            <a:ln w="6350">
              <a:solidFill>
                <a:schemeClr val="tx1"/>
              </a:solidFill>
              <a:round/>
              <a:headEnd/>
              <a:tailEnd/>
            </a:ln>
            <a:effectLst/>
          </p:spPr>
          <p:txBody>
            <a:bodyPr lIns="45720" rIns="45720" anchor="ctr" anchorCtr="1"/>
            <a:lstStyle/>
            <a:p>
              <a:pPr algn="ctr" eaLnBrk="0" hangingPunct="0">
                <a:spcBef>
                  <a:spcPct val="20000"/>
                </a:spcBef>
                <a:buClr>
                  <a:srgbClr val="FF0033"/>
                </a:buClr>
                <a:buSzPct val="125000"/>
              </a:pPr>
              <a:r>
                <a:rPr lang="en-GB" sz="1600" b="1" dirty="0"/>
                <a:t>Information Distributer</a:t>
              </a:r>
              <a:endParaRPr lang="en-US" sz="1600" b="1" dirty="0"/>
            </a:p>
          </p:txBody>
        </p:sp>
        <p:sp>
          <p:nvSpPr>
            <p:cNvPr id="10" name="Oval 32"/>
            <p:cNvSpPr>
              <a:spLocks noChangeAspect="1" noChangeArrowheads="1"/>
            </p:cNvSpPr>
            <p:nvPr/>
          </p:nvSpPr>
          <p:spPr bwMode="auto">
            <a:xfrm>
              <a:off x="3029" y="2886"/>
              <a:ext cx="1137" cy="719"/>
            </a:xfrm>
            <a:prstGeom prst="ellipse">
              <a:avLst/>
            </a:prstGeom>
            <a:solidFill>
              <a:schemeClr val="bg1"/>
            </a:solidFill>
            <a:ln w="6350">
              <a:solidFill>
                <a:schemeClr val="tx1"/>
              </a:solidFill>
              <a:round/>
              <a:headEnd/>
              <a:tailEnd/>
            </a:ln>
            <a:effectLst/>
          </p:spPr>
          <p:txBody>
            <a:bodyPr lIns="45720" rIns="45720" anchor="ctr" anchorCtr="1"/>
            <a:lstStyle/>
            <a:p>
              <a:pPr algn="ctr" eaLnBrk="0" hangingPunct="0">
                <a:spcBef>
                  <a:spcPct val="20000"/>
                </a:spcBef>
                <a:buClr>
                  <a:srgbClr val="FF0033"/>
                </a:buClr>
                <a:buSzPct val="125000"/>
              </a:pPr>
              <a:r>
                <a:rPr lang="en-GB" sz="1600" b="1" dirty="0"/>
                <a:t>Guidelines for Orders</a:t>
              </a:r>
              <a:endParaRPr lang="en-US" sz="1600" b="1" dirty="0"/>
            </a:p>
          </p:txBody>
        </p:sp>
        <p:sp>
          <p:nvSpPr>
            <p:cNvPr id="11" name="Oval 33"/>
            <p:cNvSpPr>
              <a:spLocks noChangeAspect="1" noChangeArrowheads="1"/>
            </p:cNvSpPr>
            <p:nvPr/>
          </p:nvSpPr>
          <p:spPr bwMode="auto">
            <a:xfrm>
              <a:off x="897" y="2439"/>
              <a:ext cx="1089" cy="719"/>
            </a:xfrm>
            <a:prstGeom prst="ellipse">
              <a:avLst/>
            </a:prstGeom>
            <a:solidFill>
              <a:schemeClr val="bg1"/>
            </a:solidFill>
            <a:ln w="6350" algn="ctr">
              <a:solidFill>
                <a:schemeClr val="tx1"/>
              </a:solidFill>
              <a:round/>
              <a:headEnd/>
              <a:tailEnd/>
            </a:ln>
            <a:effectLst/>
          </p:spPr>
          <p:txBody>
            <a:bodyPr lIns="45720" rIns="45720" anchor="ctr" anchorCtr="1"/>
            <a:lstStyle/>
            <a:p>
              <a:pPr algn="ctr" eaLnBrk="0" hangingPunct="0">
                <a:spcBef>
                  <a:spcPct val="20000"/>
                </a:spcBef>
                <a:buClr>
                  <a:srgbClr val="FF0033"/>
                </a:buClr>
                <a:buSzPct val="125000"/>
              </a:pPr>
              <a:r>
                <a:rPr lang="en-GB" sz="1600" b="1" dirty="0"/>
                <a:t>Analysis</a:t>
              </a:r>
              <a:endParaRPr lang="en-US" sz="1600" b="1" dirty="0"/>
            </a:p>
          </p:txBody>
        </p:sp>
        <p:sp>
          <p:nvSpPr>
            <p:cNvPr id="12" name="Oval 34"/>
            <p:cNvSpPr>
              <a:spLocks noChangeAspect="1" noChangeArrowheads="1"/>
            </p:cNvSpPr>
            <p:nvPr/>
          </p:nvSpPr>
          <p:spPr bwMode="auto">
            <a:xfrm>
              <a:off x="1850" y="2886"/>
              <a:ext cx="1088" cy="719"/>
            </a:xfrm>
            <a:prstGeom prst="ellipse">
              <a:avLst/>
            </a:prstGeom>
            <a:solidFill>
              <a:schemeClr val="bg1"/>
            </a:solidFill>
            <a:ln w="6350">
              <a:solidFill>
                <a:schemeClr val="tx1"/>
              </a:solidFill>
              <a:round/>
              <a:headEnd/>
              <a:tailEnd/>
            </a:ln>
            <a:effectLst/>
          </p:spPr>
          <p:txBody>
            <a:bodyPr lIns="45720" rIns="45720" anchor="ctr" anchorCtr="1"/>
            <a:lstStyle/>
            <a:p>
              <a:pPr algn="ctr" eaLnBrk="0" hangingPunct="0">
                <a:spcBef>
                  <a:spcPct val="20000"/>
                </a:spcBef>
                <a:buClr>
                  <a:srgbClr val="FF0033"/>
                </a:buClr>
                <a:buSzPct val="125000"/>
              </a:pPr>
              <a:r>
                <a:rPr lang="en-US" sz="1600" b="1" dirty="0"/>
                <a:t>Excel Clients</a:t>
              </a:r>
            </a:p>
          </p:txBody>
        </p:sp>
        <p:sp>
          <p:nvSpPr>
            <p:cNvPr id="13" name="Line 35"/>
            <p:cNvSpPr>
              <a:spLocks noChangeShapeType="1"/>
            </p:cNvSpPr>
            <p:nvPr/>
          </p:nvSpPr>
          <p:spPr bwMode="auto">
            <a:xfrm>
              <a:off x="1986" y="1434"/>
              <a:ext cx="635" cy="408"/>
            </a:xfrm>
            <a:prstGeom prst="line">
              <a:avLst/>
            </a:prstGeom>
            <a:noFill/>
            <a:ln w="3175">
              <a:solidFill>
                <a:srgbClr val="777777"/>
              </a:solidFill>
              <a:round/>
              <a:headEnd/>
              <a:tailEnd/>
            </a:ln>
            <a:effectLst/>
          </p:spPr>
          <p:txBody>
            <a:bodyPr wrap="none" anchor="ctr"/>
            <a:lstStyle/>
            <a:p>
              <a:endParaRPr lang="sv-SE" dirty="0"/>
            </a:p>
          </p:txBody>
        </p:sp>
        <p:sp>
          <p:nvSpPr>
            <p:cNvPr id="14" name="Oval 36"/>
            <p:cNvSpPr>
              <a:spLocks noChangeAspect="1" noChangeArrowheads="1"/>
            </p:cNvSpPr>
            <p:nvPr/>
          </p:nvSpPr>
          <p:spPr bwMode="auto">
            <a:xfrm>
              <a:off x="3982" y="935"/>
              <a:ext cx="1134" cy="719"/>
            </a:xfrm>
            <a:prstGeom prst="ellipse">
              <a:avLst/>
            </a:prstGeom>
            <a:solidFill>
              <a:schemeClr val="bg1"/>
            </a:solidFill>
            <a:ln w="6350">
              <a:solidFill>
                <a:schemeClr val="tx1"/>
              </a:solidFill>
              <a:round/>
              <a:headEnd/>
              <a:tailEnd/>
            </a:ln>
            <a:effectLst/>
          </p:spPr>
          <p:txBody>
            <a:bodyPr lIns="45720" rIns="45720" anchor="ctr" anchorCtr="1"/>
            <a:lstStyle/>
            <a:p>
              <a:pPr algn="ctr" eaLnBrk="0" hangingPunct="0">
                <a:spcBef>
                  <a:spcPct val="20000"/>
                </a:spcBef>
                <a:buClr>
                  <a:srgbClr val="FF0033"/>
                </a:buClr>
                <a:buSzPct val="125000"/>
              </a:pPr>
              <a:r>
                <a:rPr lang="en-GB" sz="1600" b="1" dirty="0"/>
                <a:t>Capacities</a:t>
              </a:r>
              <a:endParaRPr lang="en-US" sz="1600" b="1" dirty="0"/>
            </a:p>
          </p:txBody>
        </p:sp>
        <p:sp>
          <p:nvSpPr>
            <p:cNvPr id="15" name="Oval 37"/>
            <p:cNvSpPr>
              <a:spLocks noChangeAspect="1" noChangeArrowheads="1"/>
            </p:cNvSpPr>
            <p:nvPr/>
          </p:nvSpPr>
          <p:spPr bwMode="auto">
            <a:xfrm>
              <a:off x="2391" y="1759"/>
              <a:ext cx="1273" cy="719"/>
            </a:xfrm>
            <a:prstGeom prst="ellipse">
              <a:avLst/>
            </a:prstGeom>
            <a:solidFill>
              <a:schemeClr val="bg1"/>
            </a:solidFill>
            <a:ln w="6350">
              <a:solidFill>
                <a:schemeClr val="tx1"/>
              </a:solidFill>
              <a:round/>
              <a:headEnd/>
              <a:tailEnd/>
            </a:ln>
            <a:effectLst/>
          </p:spPr>
          <p:txBody>
            <a:bodyPr lIns="45720" rIns="45720" anchor="ctr" anchorCtr="1"/>
            <a:lstStyle/>
            <a:p>
              <a:pPr algn="ctr" eaLnBrk="0" hangingPunct="0">
                <a:spcBef>
                  <a:spcPct val="20000"/>
                </a:spcBef>
                <a:buClr>
                  <a:srgbClr val="FF0033"/>
                </a:buClr>
                <a:buSzPct val="125000"/>
              </a:pPr>
              <a:r>
                <a:rPr lang="en-GB" sz="2400" b="1" dirty="0"/>
                <a:t>Hercules</a:t>
              </a:r>
              <a:endParaRPr lang="en-US" sz="2400" b="1" dirty="0"/>
            </a:p>
          </p:txBody>
        </p:sp>
        <p:sp>
          <p:nvSpPr>
            <p:cNvPr id="16" name="Oval 38"/>
            <p:cNvSpPr>
              <a:spLocks noChangeAspect="1" noChangeArrowheads="1"/>
            </p:cNvSpPr>
            <p:nvPr/>
          </p:nvSpPr>
          <p:spPr bwMode="auto">
            <a:xfrm>
              <a:off x="4073" y="2478"/>
              <a:ext cx="1182" cy="719"/>
            </a:xfrm>
            <a:prstGeom prst="ellipse">
              <a:avLst/>
            </a:prstGeom>
            <a:solidFill>
              <a:schemeClr val="bg1"/>
            </a:solidFill>
            <a:ln w="6350">
              <a:solidFill>
                <a:schemeClr val="tx1"/>
              </a:solidFill>
              <a:round/>
              <a:headEnd/>
              <a:tailEnd/>
            </a:ln>
            <a:effectLst/>
          </p:spPr>
          <p:txBody>
            <a:bodyPr lIns="45720" rIns="45720" anchor="ctr" anchorCtr="1"/>
            <a:lstStyle/>
            <a:p>
              <a:pPr algn="ctr" eaLnBrk="0" hangingPunct="0">
                <a:spcBef>
                  <a:spcPct val="20000"/>
                </a:spcBef>
                <a:buClr>
                  <a:srgbClr val="FF0033"/>
                </a:buClr>
                <a:buSzPct val="125000"/>
              </a:pPr>
              <a:r>
                <a:rPr lang="en-US" sz="1600" b="1" dirty="0"/>
                <a:t>Long Range Plan (LRP)</a:t>
              </a:r>
            </a:p>
          </p:txBody>
        </p:sp>
        <p:sp>
          <p:nvSpPr>
            <p:cNvPr id="17" name="Oval 39"/>
            <p:cNvSpPr>
              <a:spLocks noChangeAspect="1" noChangeArrowheads="1"/>
            </p:cNvSpPr>
            <p:nvPr/>
          </p:nvSpPr>
          <p:spPr bwMode="auto">
            <a:xfrm>
              <a:off x="2485" y="572"/>
              <a:ext cx="1315" cy="719"/>
            </a:xfrm>
            <a:prstGeom prst="ellipse">
              <a:avLst/>
            </a:prstGeom>
            <a:solidFill>
              <a:schemeClr val="bg1"/>
            </a:solidFill>
            <a:ln w="6350">
              <a:solidFill>
                <a:schemeClr val="tx1"/>
              </a:solidFill>
              <a:round/>
              <a:headEnd/>
              <a:tailEnd/>
            </a:ln>
            <a:effectLst/>
          </p:spPr>
          <p:txBody>
            <a:bodyPr lIns="45720" rIns="45720" anchor="ctr" anchorCtr="1"/>
            <a:lstStyle/>
            <a:p>
              <a:pPr algn="ctr" eaLnBrk="0" hangingPunct="0">
                <a:spcBef>
                  <a:spcPct val="20000"/>
                </a:spcBef>
                <a:buClr>
                  <a:srgbClr val="FF0033"/>
                </a:buClr>
                <a:buSzPct val="125000"/>
              </a:pPr>
              <a:r>
                <a:rPr lang="en-GB" sz="1600" b="1" dirty="0"/>
                <a:t>Market Plans </a:t>
              </a:r>
            </a:p>
            <a:p>
              <a:pPr algn="ctr" eaLnBrk="0" hangingPunct="0">
                <a:spcBef>
                  <a:spcPct val="20000"/>
                </a:spcBef>
                <a:buClr>
                  <a:srgbClr val="FF0033"/>
                </a:buClr>
                <a:buSzPct val="125000"/>
              </a:pPr>
              <a:endParaRPr lang="en-US" sz="1600" b="1" dirty="0"/>
            </a:p>
          </p:txBody>
        </p:sp>
        <p:cxnSp>
          <p:nvCxnSpPr>
            <p:cNvPr id="18" name="AutoShape 40"/>
            <p:cNvCxnSpPr>
              <a:cxnSpLocks noChangeShapeType="1"/>
              <a:stCxn id="13" idx="0"/>
              <a:endCxn id="13" idx="0"/>
            </p:cNvCxnSpPr>
            <p:nvPr/>
          </p:nvCxnSpPr>
          <p:spPr bwMode="auto">
            <a:xfrm>
              <a:off x="1986" y="1434"/>
              <a:ext cx="0" cy="0"/>
            </a:xfrm>
            <a:prstGeom prst="straightConnector1">
              <a:avLst/>
            </a:prstGeom>
            <a:noFill/>
            <a:ln w="9525">
              <a:solidFill>
                <a:schemeClr val="tx1"/>
              </a:solidFill>
              <a:round/>
              <a:headEnd/>
              <a:tailEnd/>
            </a:ln>
            <a:effectLst/>
          </p:spPr>
        </p:cxnSp>
        <p:sp>
          <p:nvSpPr>
            <p:cNvPr id="19" name="Oval 41"/>
            <p:cNvSpPr>
              <a:spLocks noChangeAspect="1" noChangeArrowheads="1"/>
            </p:cNvSpPr>
            <p:nvPr/>
          </p:nvSpPr>
          <p:spPr bwMode="auto">
            <a:xfrm>
              <a:off x="1124" y="754"/>
              <a:ext cx="1091" cy="719"/>
            </a:xfrm>
            <a:prstGeom prst="ellipse">
              <a:avLst/>
            </a:prstGeom>
            <a:solidFill>
              <a:schemeClr val="bg1"/>
            </a:solidFill>
            <a:ln w="6350">
              <a:solidFill>
                <a:schemeClr val="tx1"/>
              </a:solidFill>
              <a:round/>
              <a:headEnd/>
              <a:tailEnd/>
            </a:ln>
            <a:effectLst/>
          </p:spPr>
          <p:txBody>
            <a:bodyPr lIns="45720" rIns="45720" anchor="ctr" anchorCtr="1"/>
            <a:lstStyle/>
            <a:p>
              <a:pPr algn="ctr" eaLnBrk="0" hangingPunct="0">
                <a:spcBef>
                  <a:spcPct val="20000"/>
                </a:spcBef>
                <a:buClr>
                  <a:srgbClr val="FF0033"/>
                </a:buClr>
                <a:buSzPct val="125000"/>
              </a:pPr>
              <a:r>
                <a:rPr lang="en-GB" sz="1600" b="1" dirty="0"/>
                <a:t>Order Scheduling</a:t>
              </a:r>
              <a:endParaRPr lang="en-US" sz="1600" b="1" dirty="0"/>
            </a:p>
          </p:txBody>
        </p:sp>
        <p:sp>
          <p:nvSpPr>
            <p:cNvPr id="20" name="Line 42"/>
            <p:cNvSpPr>
              <a:spLocks noChangeShapeType="1"/>
            </p:cNvSpPr>
            <p:nvPr/>
          </p:nvSpPr>
          <p:spPr bwMode="auto">
            <a:xfrm flipV="1">
              <a:off x="1895" y="2341"/>
              <a:ext cx="635" cy="273"/>
            </a:xfrm>
            <a:prstGeom prst="line">
              <a:avLst/>
            </a:prstGeom>
            <a:noFill/>
            <a:ln w="9525">
              <a:solidFill>
                <a:srgbClr val="777777"/>
              </a:solidFill>
              <a:round/>
              <a:headEnd/>
              <a:tailEnd/>
            </a:ln>
            <a:effectLst/>
          </p:spPr>
          <p:txBody>
            <a:bodyPr wrap="none" anchor="ctr"/>
            <a:lstStyle/>
            <a:p>
              <a:endParaRPr lang="sv-SE" dirty="0"/>
            </a:p>
          </p:txBody>
        </p:sp>
        <p:sp>
          <p:nvSpPr>
            <p:cNvPr id="21" name="Line 43"/>
            <p:cNvSpPr>
              <a:spLocks noChangeShapeType="1"/>
            </p:cNvSpPr>
            <p:nvPr/>
          </p:nvSpPr>
          <p:spPr bwMode="auto">
            <a:xfrm flipV="1">
              <a:off x="2394" y="2432"/>
              <a:ext cx="363" cy="454"/>
            </a:xfrm>
            <a:prstGeom prst="line">
              <a:avLst/>
            </a:prstGeom>
            <a:noFill/>
            <a:ln w="9525">
              <a:solidFill>
                <a:srgbClr val="777777"/>
              </a:solidFill>
              <a:round/>
              <a:headEnd/>
              <a:tailEnd/>
            </a:ln>
            <a:effectLst/>
          </p:spPr>
          <p:txBody>
            <a:bodyPr wrap="none" anchor="ctr"/>
            <a:lstStyle/>
            <a:p>
              <a:endParaRPr lang="sv-SE" dirty="0"/>
            </a:p>
          </p:txBody>
        </p:sp>
        <p:sp>
          <p:nvSpPr>
            <p:cNvPr id="22" name="Line 44"/>
            <p:cNvSpPr>
              <a:spLocks noChangeShapeType="1"/>
            </p:cNvSpPr>
            <p:nvPr/>
          </p:nvSpPr>
          <p:spPr bwMode="auto">
            <a:xfrm>
              <a:off x="3211" y="2478"/>
              <a:ext cx="181" cy="408"/>
            </a:xfrm>
            <a:prstGeom prst="line">
              <a:avLst/>
            </a:prstGeom>
            <a:noFill/>
            <a:ln w="9525">
              <a:solidFill>
                <a:srgbClr val="777777"/>
              </a:solidFill>
              <a:round/>
              <a:headEnd/>
              <a:tailEnd/>
            </a:ln>
            <a:effectLst/>
          </p:spPr>
          <p:txBody>
            <a:bodyPr wrap="none" anchor="ctr"/>
            <a:lstStyle/>
            <a:p>
              <a:endParaRPr lang="sv-SE" dirty="0"/>
            </a:p>
          </p:txBody>
        </p:sp>
        <p:sp>
          <p:nvSpPr>
            <p:cNvPr id="23" name="Line 45"/>
            <p:cNvSpPr>
              <a:spLocks noChangeShapeType="1"/>
            </p:cNvSpPr>
            <p:nvPr/>
          </p:nvSpPr>
          <p:spPr bwMode="auto">
            <a:xfrm flipV="1">
              <a:off x="3664" y="2069"/>
              <a:ext cx="545" cy="45"/>
            </a:xfrm>
            <a:prstGeom prst="line">
              <a:avLst/>
            </a:prstGeom>
            <a:noFill/>
            <a:ln w="9525">
              <a:solidFill>
                <a:srgbClr val="777777"/>
              </a:solidFill>
              <a:round/>
              <a:headEnd/>
              <a:tailEnd/>
            </a:ln>
            <a:effectLst/>
          </p:spPr>
          <p:txBody>
            <a:bodyPr wrap="none" anchor="ctr"/>
            <a:lstStyle/>
            <a:p>
              <a:endParaRPr lang="sv-SE" dirty="0"/>
            </a:p>
          </p:txBody>
        </p:sp>
        <p:sp>
          <p:nvSpPr>
            <p:cNvPr id="24" name="Line 46"/>
            <p:cNvSpPr>
              <a:spLocks noChangeShapeType="1"/>
            </p:cNvSpPr>
            <p:nvPr/>
          </p:nvSpPr>
          <p:spPr bwMode="auto">
            <a:xfrm>
              <a:off x="3528" y="2341"/>
              <a:ext cx="681" cy="273"/>
            </a:xfrm>
            <a:prstGeom prst="line">
              <a:avLst/>
            </a:prstGeom>
            <a:noFill/>
            <a:ln w="9525">
              <a:solidFill>
                <a:srgbClr val="777777"/>
              </a:solidFill>
              <a:round/>
              <a:headEnd/>
              <a:tailEnd/>
            </a:ln>
            <a:effectLst/>
          </p:spPr>
          <p:txBody>
            <a:bodyPr wrap="none" anchor="ctr"/>
            <a:lstStyle/>
            <a:p>
              <a:endParaRPr lang="sv-SE" dirty="0"/>
            </a:p>
          </p:txBody>
        </p:sp>
      </p:grpSp>
      <p:sp>
        <p:nvSpPr>
          <p:cNvPr id="32" name="Slide Number Placeholder 31"/>
          <p:cNvSpPr>
            <a:spLocks noGrp="1"/>
          </p:cNvSpPr>
          <p:nvPr>
            <p:ph type="sldNum" sz="quarter" idx="12"/>
          </p:nvPr>
        </p:nvSpPr>
        <p:spPr/>
        <p:txBody>
          <a:bodyPr/>
          <a:lstStyle/>
          <a:p>
            <a:fld id="{5A320314-F25D-44A0-AB66-06B152D6C869}" type="slidenum">
              <a:rPr lang="sv-SE" smtClean="0"/>
              <a:pPr/>
              <a:t>4</a:t>
            </a:fld>
            <a:endParaRPr lang="sv-SE" dirty="0"/>
          </a:p>
        </p:txBody>
      </p:sp>
      <p:sp>
        <p:nvSpPr>
          <p:cNvPr id="3" name="Platshållare för datum 2"/>
          <p:cNvSpPr>
            <a:spLocks noGrp="1"/>
          </p:cNvSpPr>
          <p:nvPr>
            <p:ph type="dt" sz="half" idx="10"/>
          </p:nvPr>
        </p:nvSpPr>
        <p:spPr/>
        <p:txBody>
          <a:bodyPr/>
          <a:lstStyle/>
          <a:p>
            <a:r>
              <a:rPr lang="sv-SE" smtClean="0"/>
              <a:t>10/17/2012</a:t>
            </a:r>
            <a:endParaRPr lang="sv-SE"/>
          </a:p>
        </p:txBody>
      </p:sp>
      <p:sp>
        <p:nvSpPr>
          <p:cNvPr id="25" name="Platshållare för sidfot 24"/>
          <p:cNvSpPr>
            <a:spLocks noGrp="1"/>
          </p:cNvSpPr>
          <p:nvPr>
            <p:ph type="ftr" sz="quarter" idx="11"/>
          </p:nvPr>
        </p:nvSpPr>
        <p:spPr/>
        <p:txBody>
          <a:bodyPr/>
          <a:lstStyle/>
          <a:p>
            <a:r>
              <a:rPr lang="sv-SE" smtClean="0"/>
              <a:t>Jonas Stensiö, Peter Simonsson, Lars Wentzel  Aplensia AB</a:t>
            </a:r>
            <a:endParaRPr lang="sv-SE"/>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What is Volvo Cars?</a:t>
            </a:r>
            <a:endParaRPr lang="sv-SE" dirty="0"/>
          </a:p>
        </p:txBody>
      </p:sp>
      <p:sp>
        <p:nvSpPr>
          <p:cNvPr id="3" name="Content Placeholder 2"/>
          <p:cNvSpPr>
            <a:spLocks noGrp="1"/>
          </p:cNvSpPr>
          <p:nvPr>
            <p:ph idx="1"/>
          </p:nvPr>
        </p:nvSpPr>
        <p:spPr>
          <a:xfrm>
            <a:off x="1043608" y="4581128"/>
            <a:ext cx="7643192" cy="1545035"/>
          </a:xfrm>
        </p:spPr>
        <p:txBody>
          <a:bodyPr>
            <a:normAutofit fontScale="92500" lnSpcReduction="20000"/>
          </a:bodyPr>
          <a:lstStyle/>
          <a:p>
            <a:r>
              <a:rPr lang="en-US" sz="2000" dirty="0" smtClean="0"/>
              <a:t>A well known premium car company </a:t>
            </a:r>
          </a:p>
          <a:p>
            <a:r>
              <a:rPr lang="en-US" sz="2000" dirty="0" smtClean="0"/>
              <a:t>The core values are quality, design, environment and safety</a:t>
            </a:r>
          </a:p>
          <a:p>
            <a:r>
              <a:rPr lang="en-US" sz="2000" dirty="0" smtClean="0"/>
              <a:t>Head office and product development in Gothenburg</a:t>
            </a:r>
          </a:p>
          <a:p>
            <a:r>
              <a:rPr lang="en-US" sz="2000" dirty="0" smtClean="0"/>
              <a:t>Main production sites are Ghent, Gothenburg and soon Chengdu</a:t>
            </a:r>
          </a:p>
          <a:p>
            <a:r>
              <a:rPr lang="en-US" sz="2000" dirty="0" smtClean="0"/>
              <a:t>Car production last year 450 000.</a:t>
            </a:r>
          </a:p>
        </p:txBody>
      </p:sp>
      <p:pic>
        <p:nvPicPr>
          <p:cNvPr id="4" name="Picture 4" descr="wallpaper_exterior_09"/>
          <p:cNvPicPr>
            <a:picLocks noChangeAspect="1" noChangeArrowheads="1"/>
          </p:cNvPicPr>
          <p:nvPr/>
        </p:nvPicPr>
        <p:blipFill>
          <a:blip r:embed="rId3" cstate="print"/>
          <a:srcRect/>
          <a:stretch>
            <a:fillRect/>
          </a:stretch>
        </p:blipFill>
        <p:spPr bwMode="auto">
          <a:xfrm>
            <a:off x="2123578" y="1323135"/>
            <a:ext cx="4968702" cy="3105279"/>
          </a:xfrm>
          <a:prstGeom prst="rect">
            <a:avLst/>
          </a:prstGeom>
          <a:noFill/>
        </p:spPr>
      </p:pic>
      <p:sp>
        <p:nvSpPr>
          <p:cNvPr id="12" name="Slide Number Placeholder 11"/>
          <p:cNvSpPr>
            <a:spLocks noGrp="1"/>
          </p:cNvSpPr>
          <p:nvPr>
            <p:ph type="sldNum" sz="quarter" idx="12"/>
          </p:nvPr>
        </p:nvSpPr>
        <p:spPr/>
        <p:txBody>
          <a:bodyPr/>
          <a:lstStyle/>
          <a:p>
            <a:fld id="{5A320314-F25D-44A0-AB66-06B152D6C869}" type="slidenum">
              <a:rPr lang="sv-SE" smtClean="0"/>
              <a:pPr/>
              <a:t>5</a:t>
            </a:fld>
            <a:endParaRPr lang="sv-SE" dirty="0"/>
          </a:p>
        </p:txBody>
      </p:sp>
      <p:sp>
        <p:nvSpPr>
          <p:cNvPr id="5" name="Platshållare för datum 4"/>
          <p:cNvSpPr>
            <a:spLocks noGrp="1"/>
          </p:cNvSpPr>
          <p:nvPr>
            <p:ph type="dt" sz="half" idx="10"/>
          </p:nvPr>
        </p:nvSpPr>
        <p:spPr/>
        <p:txBody>
          <a:bodyPr/>
          <a:lstStyle/>
          <a:p>
            <a:r>
              <a:rPr lang="sv-SE" smtClean="0"/>
              <a:t>10/17/2012</a:t>
            </a:r>
            <a:endParaRPr lang="sv-SE"/>
          </a:p>
        </p:txBody>
      </p:sp>
      <p:sp>
        <p:nvSpPr>
          <p:cNvPr id="6" name="Platshållare för sidfot 5"/>
          <p:cNvSpPr>
            <a:spLocks noGrp="1"/>
          </p:cNvSpPr>
          <p:nvPr>
            <p:ph type="ftr" sz="quarter" idx="11"/>
          </p:nvPr>
        </p:nvSpPr>
        <p:spPr/>
        <p:txBody>
          <a:bodyPr/>
          <a:lstStyle/>
          <a:p>
            <a:r>
              <a:rPr lang="sv-SE" smtClean="0"/>
              <a:t>Jonas Stensiö, Peter Simonsson, Lars Wentzel  Aplensia AB</a:t>
            </a:r>
            <a:endParaRPr lang="sv-SE"/>
          </a:p>
        </p:txBody>
      </p:sp>
      <p:pic>
        <p:nvPicPr>
          <p:cNvPr id="9" name="Bildobjekt 6"/>
          <p:cNvPicPr>
            <a:picLocks noChangeAspect="1"/>
          </p:cNvPicPr>
          <p:nvPr/>
        </p:nvPicPr>
        <p:blipFill>
          <a:blip r:embed="rId4" cstate="print">
            <a:extLst>
              <a:ext uri="{28A0092B-C50C-407E-A947-70E740481C1C}">
                <a14:useLocalDpi xmlns:a14="http://schemas.microsoft.com/office/drawing/2010/main" xmlns="" val="0"/>
              </a:ext>
            </a:extLst>
          </a:blip>
          <a:stretch>
            <a:fillRect/>
          </a:stretch>
        </p:blipFill>
        <p:spPr>
          <a:xfrm>
            <a:off x="7524328" y="332656"/>
            <a:ext cx="1080120" cy="1059836"/>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Hercules Figures</a:t>
            </a:r>
            <a:endParaRPr lang="sv-SE" dirty="0"/>
          </a:p>
        </p:txBody>
      </p:sp>
      <p:sp>
        <p:nvSpPr>
          <p:cNvPr id="3" name="Content Placeholder 2"/>
          <p:cNvSpPr>
            <a:spLocks noGrp="1"/>
          </p:cNvSpPr>
          <p:nvPr>
            <p:ph idx="1"/>
          </p:nvPr>
        </p:nvSpPr>
        <p:spPr/>
        <p:txBody>
          <a:bodyPr/>
          <a:lstStyle/>
          <a:p>
            <a:r>
              <a:rPr lang="en-US" dirty="0" smtClean="0"/>
              <a:t>Number of users: 300</a:t>
            </a:r>
          </a:p>
          <a:p>
            <a:r>
              <a:rPr lang="en-US" dirty="0" smtClean="0"/>
              <a:t>Lines of code: 425,000</a:t>
            </a:r>
          </a:p>
          <a:p>
            <a:r>
              <a:rPr lang="en-US" dirty="0" smtClean="0"/>
              <a:t>No of user screens: 468</a:t>
            </a:r>
          </a:p>
          <a:p>
            <a:r>
              <a:rPr lang="en-US" dirty="0" smtClean="0"/>
              <a:t>No of tables: 290</a:t>
            </a:r>
          </a:p>
          <a:p>
            <a:r>
              <a:rPr lang="en-US" dirty="0"/>
              <a:t>M</a:t>
            </a:r>
            <a:r>
              <a:rPr lang="en-US" dirty="0" smtClean="0"/>
              <a:t>any integrations with 17 other systems</a:t>
            </a:r>
          </a:p>
        </p:txBody>
      </p:sp>
      <p:sp>
        <p:nvSpPr>
          <p:cNvPr id="11" name="Slide Number Placeholder 10"/>
          <p:cNvSpPr>
            <a:spLocks noGrp="1"/>
          </p:cNvSpPr>
          <p:nvPr>
            <p:ph type="sldNum" sz="quarter" idx="12"/>
          </p:nvPr>
        </p:nvSpPr>
        <p:spPr/>
        <p:txBody>
          <a:bodyPr/>
          <a:lstStyle/>
          <a:p>
            <a:fld id="{5A320314-F25D-44A0-AB66-06B152D6C869}" type="slidenum">
              <a:rPr lang="sv-SE" smtClean="0"/>
              <a:pPr/>
              <a:t>6</a:t>
            </a:fld>
            <a:endParaRPr lang="sv-SE" dirty="0"/>
          </a:p>
        </p:txBody>
      </p:sp>
      <p:sp>
        <p:nvSpPr>
          <p:cNvPr id="4" name="Platshållare för datum 3"/>
          <p:cNvSpPr>
            <a:spLocks noGrp="1"/>
          </p:cNvSpPr>
          <p:nvPr>
            <p:ph type="dt" sz="half" idx="10"/>
          </p:nvPr>
        </p:nvSpPr>
        <p:spPr/>
        <p:txBody>
          <a:bodyPr/>
          <a:lstStyle/>
          <a:p>
            <a:r>
              <a:rPr lang="sv-SE" smtClean="0"/>
              <a:t>10/17/2012</a:t>
            </a:r>
            <a:endParaRPr lang="sv-SE"/>
          </a:p>
        </p:txBody>
      </p:sp>
      <p:sp>
        <p:nvSpPr>
          <p:cNvPr id="5" name="Platshållare för sidfot 4"/>
          <p:cNvSpPr>
            <a:spLocks noGrp="1"/>
          </p:cNvSpPr>
          <p:nvPr>
            <p:ph type="ftr" sz="quarter" idx="11"/>
          </p:nvPr>
        </p:nvSpPr>
        <p:spPr/>
        <p:txBody>
          <a:bodyPr/>
          <a:lstStyle/>
          <a:p>
            <a:r>
              <a:rPr lang="sv-SE" smtClean="0"/>
              <a:t>Jonas Stensiö, Peter Simonsson, Lars Wentzel  Aplensia AB</a:t>
            </a:r>
            <a:endParaRPr lang="sv-SE"/>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Original Technology</a:t>
            </a:r>
            <a:endParaRPr lang="sv-SE" dirty="0"/>
          </a:p>
        </p:txBody>
      </p:sp>
      <p:sp>
        <p:nvSpPr>
          <p:cNvPr id="3" name="Content Placeholder 2"/>
          <p:cNvSpPr>
            <a:spLocks noGrp="1"/>
          </p:cNvSpPr>
          <p:nvPr>
            <p:ph idx="1"/>
          </p:nvPr>
        </p:nvSpPr>
        <p:spPr/>
        <p:txBody>
          <a:bodyPr>
            <a:normAutofit fontScale="92500" lnSpcReduction="20000"/>
          </a:bodyPr>
          <a:lstStyle/>
          <a:p>
            <a:r>
              <a:rPr lang="sv-SE" dirty="0" smtClean="0"/>
              <a:t>Mainframe VM IBM APL2</a:t>
            </a:r>
          </a:p>
          <a:p>
            <a:r>
              <a:rPr lang="sv-SE" dirty="0" smtClean="0"/>
              <a:t>SHAREFILE/AP from Manugistics</a:t>
            </a:r>
          </a:p>
          <a:p>
            <a:r>
              <a:rPr lang="sv-SE" dirty="0" smtClean="0"/>
              <a:t>Bought tools for searching (rowfind) and editor</a:t>
            </a:r>
          </a:p>
          <a:p>
            <a:r>
              <a:rPr lang="sv-SE" dirty="0" smtClean="0"/>
              <a:t>GDDM for 3270 screens</a:t>
            </a:r>
          </a:p>
          <a:p>
            <a:r>
              <a:rPr lang="sv-SE" dirty="0" smtClean="0"/>
              <a:t>Interactive Excel add-ins using an APL server</a:t>
            </a:r>
          </a:p>
          <a:p>
            <a:r>
              <a:rPr lang="sv-SE" dirty="0" smtClean="0"/>
              <a:t>Dialog code generator</a:t>
            </a:r>
          </a:p>
          <a:p>
            <a:r>
              <a:rPr lang="sv-SE" dirty="0" smtClean="0"/>
              <a:t>A large set of base and standard functions</a:t>
            </a:r>
          </a:p>
          <a:p>
            <a:r>
              <a:rPr lang="sv-SE" dirty="0" smtClean="0"/>
              <a:t>Web-services towards the product data system</a:t>
            </a:r>
          </a:p>
          <a:p>
            <a:r>
              <a:rPr lang="sv-SE" dirty="0" smtClean="0"/>
              <a:t>Files sending and receiving using the in-house Volvo VCOM</a:t>
            </a:r>
          </a:p>
        </p:txBody>
      </p:sp>
      <p:sp>
        <p:nvSpPr>
          <p:cNvPr id="11" name="Slide Number Placeholder 10"/>
          <p:cNvSpPr>
            <a:spLocks noGrp="1"/>
          </p:cNvSpPr>
          <p:nvPr>
            <p:ph type="sldNum" sz="quarter" idx="12"/>
          </p:nvPr>
        </p:nvSpPr>
        <p:spPr/>
        <p:txBody>
          <a:bodyPr/>
          <a:lstStyle/>
          <a:p>
            <a:fld id="{5A320314-F25D-44A0-AB66-06B152D6C869}" type="slidenum">
              <a:rPr lang="sv-SE" smtClean="0"/>
              <a:pPr/>
              <a:t>7</a:t>
            </a:fld>
            <a:endParaRPr lang="sv-SE" dirty="0"/>
          </a:p>
        </p:txBody>
      </p:sp>
      <p:sp>
        <p:nvSpPr>
          <p:cNvPr id="4" name="Platshållare för datum 3"/>
          <p:cNvSpPr>
            <a:spLocks noGrp="1"/>
          </p:cNvSpPr>
          <p:nvPr>
            <p:ph type="dt" sz="half" idx="10"/>
          </p:nvPr>
        </p:nvSpPr>
        <p:spPr/>
        <p:txBody>
          <a:bodyPr/>
          <a:lstStyle/>
          <a:p>
            <a:r>
              <a:rPr lang="sv-SE" smtClean="0"/>
              <a:t>10/17/2012</a:t>
            </a:r>
            <a:endParaRPr lang="sv-SE"/>
          </a:p>
        </p:txBody>
      </p:sp>
      <p:sp>
        <p:nvSpPr>
          <p:cNvPr id="5" name="Platshållare för sidfot 4"/>
          <p:cNvSpPr>
            <a:spLocks noGrp="1"/>
          </p:cNvSpPr>
          <p:nvPr>
            <p:ph type="ftr" sz="quarter" idx="11"/>
          </p:nvPr>
        </p:nvSpPr>
        <p:spPr/>
        <p:txBody>
          <a:bodyPr/>
          <a:lstStyle/>
          <a:p>
            <a:r>
              <a:rPr lang="sv-SE" smtClean="0"/>
              <a:t>Jonas Stensiö, Peter Simonsson, Lars Wentzel  Aplensia AB</a:t>
            </a:r>
            <a:endParaRPr lang="sv-SE"/>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The Ideas Behind Migration</a:t>
            </a:r>
            <a:endParaRPr lang="sv-SE" dirty="0"/>
          </a:p>
        </p:txBody>
      </p:sp>
      <p:sp>
        <p:nvSpPr>
          <p:cNvPr id="3" name="Content Placeholder 2"/>
          <p:cNvSpPr>
            <a:spLocks noGrp="1"/>
          </p:cNvSpPr>
          <p:nvPr>
            <p:ph idx="1"/>
          </p:nvPr>
        </p:nvSpPr>
        <p:spPr/>
        <p:txBody>
          <a:bodyPr>
            <a:normAutofit fontScale="92500" lnSpcReduction="10000"/>
          </a:bodyPr>
          <a:lstStyle/>
          <a:p>
            <a:pPr>
              <a:buNone/>
            </a:pPr>
            <a:r>
              <a:rPr lang="en-US" dirty="0" smtClean="0"/>
              <a:t>Discussions started 4 years back</a:t>
            </a:r>
          </a:p>
          <a:p>
            <a:r>
              <a:rPr lang="en-US" dirty="0" smtClean="0"/>
              <a:t>System is working well. Continuously enhanced and updated</a:t>
            </a:r>
          </a:p>
          <a:p>
            <a:r>
              <a:rPr lang="en-US" dirty="0" smtClean="0"/>
              <a:t>No plans to create a new system</a:t>
            </a:r>
          </a:p>
          <a:p>
            <a:r>
              <a:rPr lang="en-US" dirty="0" smtClean="0"/>
              <a:t>Technology was declining. Support for several components poor or non-existent</a:t>
            </a:r>
          </a:p>
          <a:p>
            <a:r>
              <a:rPr lang="en-US" dirty="0" smtClean="0"/>
              <a:t>Running costs were high</a:t>
            </a:r>
          </a:p>
          <a:p>
            <a:r>
              <a:rPr lang="en-US" dirty="0" smtClean="0"/>
              <a:t>No possibility to develop a new user interface</a:t>
            </a:r>
          </a:p>
          <a:p>
            <a:r>
              <a:rPr lang="en-US" dirty="0" smtClean="0"/>
              <a:t>Wish to harmonize APL platforms at Volvo Cars</a:t>
            </a:r>
          </a:p>
        </p:txBody>
      </p:sp>
      <p:sp>
        <p:nvSpPr>
          <p:cNvPr id="11" name="Slide Number Placeholder 10"/>
          <p:cNvSpPr>
            <a:spLocks noGrp="1"/>
          </p:cNvSpPr>
          <p:nvPr>
            <p:ph type="sldNum" sz="quarter" idx="12"/>
          </p:nvPr>
        </p:nvSpPr>
        <p:spPr/>
        <p:txBody>
          <a:bodyPr/>
          <a:lstStyle/>
          <a:p>
            <a:fld id="{5A320314-F25D-44A0-AB66-06B152D6C869}" type="slidenum">
              <a:rPr lang="sv-SE" smtClean="0"/>
              <a:pPr/>
              <a:t>8</a:t>
            </a:fld>
            <a:endParaRPr lang="sv-SE" dirty="0"/>
          </a:p>
        </p:txBody>
      </p:sp>
      <p:sp>
        <p:nvSpPr>
          <p:cNvPr id="4" name="Platshållare för datum 3"/>
          <p:cNvSpPr>
            <a:spLocks noGrp="1"/>
          </p:cNvSpPr>
          <p:nvPr>
            <p:ph type="dt" sz="half" idx="10"/>
          </p:nvPr>
        </p:nvSpPr>
        <p:spPr/>
        <p:txBody>
          <a:bodyPr/>
          <a:lstStyle/>
          <a:p>
            <a:r>
              <a:rPr lang="sv-SE" smtClean="0"/>
              <a:t>10/17/2012</a:t>
            </a:r>
            <a:endParaRPr lang="sv-SE"/>
          </a:p>
        </p:txBody>
      </p:sp>
      <p:sp>
        <p:nvSpPr>
          <p:cNvPr id="5" name="Platshållare för sidfot 4"/>
          <p:cNvSpPr>
            <a:spLocks noGrp="1"/>
          </p:cNvSpPr>
          <p:nvPr>
            <p:ph type="ftr" sz="quarter" idx="11"/>
          </p:nvPr>
        </p:nvSpPr>
        <p:spPr/>
        <p:txBody>
          <a:bodyPr/>
          <a:lstStyle/>
          <a:p>
            <a:r>
              <a:rPr lang="sv-SE" smtClean="0"/>
              <a:t>Jonas Stensiö, Peter Simonsson, Lars Wentzel  Aplensia AB</a:t>
            </a:r>
            <a:endParaRPr lang="sv-SE"/>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Focus</a:t>
            </a:r>
            <a:endParaRPr lang="sv-SE" dirty="0"/>
          </a:p>
        </p:txBody>
      </p:sp>
      <p:sp>
        <p:nvSpPr>
          <p:cNvPr id="3" name="Content Placeholder 2"/>
          <p:cNvSpPr>
            <a:spLocks noGrp="1"/>
          </p:cNvSpPr>
          <p:nvPr>
            <p:ph idx="1"/>
          </p:nvPr>
        </p:nvSpPr>
        <p:spPr/>
        <p:txBody>
          <a:bodyPr/>
          <a:lstStyle/>
          <a:p>
            <a:r>
              <a:rPr lang="en-US" dirty="0" smtClean="0"/>
              <a:t>Secure the platform</a:t>
            </a:r>
          </a:p>
          <a:p>
            <a:r>
              <a:rPr lang="en-US" dirty="0" smtClean="0"/>
              <a:t>Migrate rather than re-write</a:t>
            </a:r>
          </a:p>
          <a:p>
            <a:r>
              <a:rPr lang="en-US" dirty="0"/>
              <a:t>D</a:t>
            </a:r>
            <a:r>
              <a:rPr lang="en-US" dirty="0" smtClean="0"/>
              <a:t>o it quickly</a:t>
            </a:r>
          </a:p>
          <a:p>
            <a:endParaRPr lang="sv-SE" dirty="0"/>
          </a:p>
        </p:txBody>
      </p:sp>
      <p:sp>
        <p:nvSpPr>
          <p:cNvPr id="11" name="Slide Number Placeholder 10"/>
          <p:cNvSpPr>
            <a:spLocks noGrp="1"/>
          </p:cNvSpPr>
          <p:nvPr>
            <p:ph type="sldNum" sz="quarter" idx="12"/>
          </p:nvPr>
        </p:nvSpPr>
        <p:spPr/>
        <p:txBody>
          <a:bodyPr/>
          <a:lstStyle/>
          <a:p>
            <a:fld id="{5A320314-F25D-44A0-AB66-06B152D6C869}" type="slidenum">
              <a:rPr lang="sv-SE" smtClean="0"/>
              <a:pPr/>
              <a:t>9</a:t>
            </a:fld>
            <a:endParaRPr lang="sv-SE" dirty="0"/>
          </a:p>
        </p:txBody>
      </p:sp>
      <p:sp>
        <p:nvSpPr>
          <p:cNvPr id="4" name="Platshållare för datum 3"/>
          <p:cNvSpPr>
            <a:spLocks noGrp="1"/>
          </p:cNvSpPr>
          <p:nvPr>
            <p:ph type="dt" sz="half" idx="10"/>
          </p:nvPr>
        </p:nvSpPr>
        <p:spPr/>
        <p:txBody>
          <a:bodyPr/>
          <a:lstStyle/>
          <a:p>
            <a:r>
              <a:rPr lang="sv-SE" smtClean="0"/>
              <a:t>10/17/2012</a:t>
            </a:r>
            <a:endParaRPr lang="sv-SE"/>
          </a:p>
        </p:txBody>
      </p:sp>
      <p:sp>
        <p:nvSpPr>
          <p:cNvPr id="5" name="Platshållare för sidfot 4"/>
          <p:cNvSpPr>
            <a:spLocks noGrp="1"/>
          </p:cNvSpPr>
          <p:nvPr>
            <p:ph type="ftr" sz="quarter" idx="11"/>
          </p:nvPr>
        </p:nvSpPr>
        <p:spPr/>
        <p:txBody>
          <a:bodyPr/>
          <a:lstStyle/>
          <a:p>
            <a:r>
              <a:rPr lang="sv-SE" smtClean="0"/>
              <a:t>Jonas Stensiö, Peter Simonsson, Lars Wentzel  Aplensia AB</a:t>
            </a:r>
            <a:endParaRPr lang="sv-SE"/>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2521</TotalTime>
  <Words>6327</Words>
  <Application>Microsoft Office PowerPoint</Application>
  <PresentationFormat>Bildspel på skärmen (4:3)</PresentationFormat>
  <Paragraphs>786</Paragraphs>
  <Slides>39</Slides>
  <Notes>38</Notes>
  <HiddenSlides>0</HiddenSlides>
  <MMClips>0</MMClips>
  <ScaleCrop>false</ScaleCrop>
  <HeadingPairs>
    <vt:vector size="4" baseType="variant">
      <vt:variant>
        <vt:lpstr>Tema</vt:lpstr>
      </vt:variant>
      <vt:variant>
        <vt:i4>1</vt:i4>
      </vt:variant>
      <vt:variant>
        <vt:lpstr>Bildrubriker</vt:lpstr>
      </vt:variant>
      <vt:variant>
        <vt:i4>39</vt:i4>
      </vt:variant>
    </vt:vector>
  </HeadingPairs>
  <TitlesOfParts>
    <vt:vector size="40" baseType="lpstr">
      <vt:lpstr>Office Theme</vt:lpstr>
      <vt:lpstr>Migrating APL2 Mainframe to Dyalog APL</vt:lpstr>
      <vt:lpstr>Hercules Story</vt:lpstr>
      <vt:lpstr>What is Hercules?</vt:lpstr>
      <vt:lpstr>Hercules Main Functions</vt:lpstr>
      <vt:lpstr>What is Volvo Cars?</vt:lpstr>
      <vt:lpstr>Hercules Figures</vt:lpstr>
      <vt:lpstr>Original Technology</vt:lpstr>
      <vt:lpstr>The Ideas Behind Migration</vt:lpstr>
      <vt:lpstr>Focus</vt:lpstr>
      <vt:lpstr>Old User Interface</vt:lpstr>
      <vt:lpstr>New User Interface</vt:lpstr>
      <vt:lpstr>What We Did</vt:lpstr>
      <vt:lpstr>Before Migration</vt:lpstr>
      <vt:lpstr>After Migration</vt:lpstr>
      <vt:lpstr>Code and Data Transfer</vt:lpstr>
      <vt:lpstr>Code Migration</vt:lpstr>
      <vt:lpstr>Code Migration Tooling</vt:lpstr>
      <vt:lpstr>Testing and Testing Tools</vt:lpstr>
      <vt:lpstr>3270 Emulation</vt:lpstr>
      <vt:lpstr>Dyalog File Server</vt:lpstr>
      <vt:lpstr>Authentication</vt:lpstr>
      <vt:lpstr>Integrations</vt:lpstr>
      <vt:lpstr>Project Organization and Manning</vt:lpstr>
      <vt:lpstr>Swedbank</vt:lpstr>
      <vt:lpstr>MARS System Management Accounting and Reporting</vt:lpstr>
      <vt:lpstr>History</vt:lpstr>
      <vt:lpstr>MARS Figures</vt:lpstr>
      <vt:lpstr>Client Application</vt:lpstr>
      <vt:lpstr>Old User Interface</vt:lpstr>
      <vt:lpstr>New User Interface</vt:lpstr>
      <vt:lpstr>MARS - Server Application Migration</vt:lpstr>
      <vt:lpstr>Result</vt:lpstr>
      <vt:lpstr>Before Migration</vt:lpstr>
      <vt:lpstr>After Migration</vt:lpstr>
      <vt:lpstr>Load Balancing and Batch Handling</vt:lpstr>
      <vt:lpstr>AXML</vt:lpstr>
      <vt:lpstr>Subversion</vt:lpstr>
      <vt:lpstr>Lessons Learned</vt:lpstr>
      <vt:lpstr>Aplensia</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Migrating APL2 Mainframe to Dyalog APL</dc:title>
  <dc:creator>Peter</dc:creator>
  <cp:lastModifiedBy>p901stj</cp:lastModifiedBy>
  <cp:revision>88</cp:revision>
  <dcterms:created xsi:type="dcterms:W3CDTF">2012-10-04T20:14:44Z</dcterms:created>
  <dcterms:modified xsi:type="dcterms:W3CDTF">2012-10-26T10:30:37Z</dcterms:modified>
</cp:coreProperties>
</file>