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8" r:id="rId3"/>
    <p:sldId id="264" r:id="rId4"/>
    <p:sldId id="265" r:id="rId5"/>
    <p:sldId id="270" r:id="rId6"/>
    <p:sldId id="279" r:id="rId7"/>
    <p:sldId id="280" r:id="rId8"/>
    <p:sldId id="281" r:id="rId9"/>
    <p:sldId id="277" r:id="rId10"/>
    <p:sldId id="282" r:id="rId11"/>
    <p:sldId id="276" r:id="rId12"/>
    <p:sldId id="275" r:id="rId13"/>
    <p:sldId id="274" r:id="rId14"/>
    <p:sldId id="273" r:id="rId15"/>
    <p:sldId id="287" r:id="rId16"/>
    <p:sldId id="288" r:id="rId17"/>
    <p:sldId id="271" r:id="rId18"/>
    <p:sldId id="286" r:id="rId19"/>
    <p:sldId id="285" r:id="rId20"/>
    <p:sldId id="284" r:id="rId21"/>
    <p:sldId id="292" r:id="rId22"/>
    <p:sldId id="283" r:id="rId23"/>
    <p:sldId id="291" r:id="rId24"/>
    <p:sldId id="290" r:id="rId25"/>
    <p:sldId id="289" r:id="rId26"/>
    <p:sldId id="297" r:id="rId27"/>
    <p:sldId id="296" r:id="rId28"/>
    <p:sldId id="260"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0" d="100"/>
          <a:sy n="60" d="100"/>
        </p:scale>
        <p:origin x="-1494" y="-1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DirectoryInfo.GetFiles</a:t>
            </a:r>
            <a:r>
              <a:rPr lang="en-US" baseline="0"/>
              <a:t> Method performance</a:t>
            </a:r>
            <a:r>
              <a:rPr lang="en-US"/>
              <a:t> </a:t>
            </a:r>
          </a:p>
        </c:rich>
      </c:tx>
      <c:layout/>
      <c:overlay val="0"/>
    </c:title>
    <c:autoTitleDeleted val="0"/>
    <c:plotArea>
      <c:layout/>
      <c:lineChart>
        <c:grouping val="standard"/>
        <c:varyColors val="0"/>
        <c:ser>
          <c:idx val="0"/>
          <c:order val="0"/>
          <c:tx>
            <c:strRef>
              <c:f>Sheet1!$B$5</c:f>
              <c:strCache>
                <c:ptCount val="1"/>
                <c:pt idx="0">
                  <c:v>DirectoryInfo.GetFiles() </c:v>
                </c:pt>
              </c:strCache>
            </c:strRef>
          </c:tx>
          <c:marker>
            <c:symbol val="none"/>
          </c:marker>
          <c:dLbls>
            <c:showLegendKey val="0"/>
            <c:showVal val="1"/>
            <c:showCatName val="0"/>
            <c:showSerName val="0"/>
            <c:showPercent val="0"/>
            <c:showBubbleSize val="0"/>
            <c:showLeaderLines val="0"/>
          </c:dLbls>
          <c:cat>
            <c:numRef>
              <c:f>Sheet1!$C$4:$K$4</c:f>
              <c:numCache>
                <c:formatCode>General</c:formatCode>
                <c:ptCount val="9"/>
                <c:pt idx="0">
                  <c:v>0</c:v>
                </c:pt>
                <c:pt idx="1">
                  <c:v>50000</c:v>
                </c:pt>
                <c:pt idx="2">
                  <c:v>100000</c:v>
                </c:pt>
                <c:pt idx="3">
                  <c:v>150000</c:v>
                </c:pt>
                <c:pt idx="4">
                  <c:v>200000</c:v>
                </c:pt>
                <c:pt idx="5">
                  <c:v>250000</c:v>
                </c:pt>
                <c:pt idx="6">
                  <c:v>300000</c:v>
                </c:pt>
                <c:pt idx="7">
                  <c:v>350000</c:v>
                </c:pt>
                <c:pt idx="8">
                  <c:v>400000</c:v>
                </c:pt>
              </c:numCache>
            </c:numRef>
          </c:cat>
          <c:val>
            <c:numRef>
              <c:f>Sheet1!$C$5:$K$5</c:f>
              <c:numCache>
                <c:formatCode>General</c:formatCode>
                <c:ptCount val="9"/>
                <c:pt idx="0">
                  <c:v>0</c:v>
                </c:pt>
                <c:pt idx="1">
                  <c:v>50</c:v>
                </c:pt>
                <c:pt idx="2">
                  <c:v>100</c:v>
                </c:pt>
                <c:pt idx="3">
                  <c:v>150</c:v>
                </c:pt>
                <c:pt idx="4">
                  <c:v>300</c:v>
                </c:pt>
                <c:pt idx="5">
                  <c:v>350</c:v>
                </c:pt>
                <c:pt idx="6">
                  <c:v>500</c:v>
                </c:pt>
                <c:pt idx="7">
                  <c:v>1250</c:v>
                </c:pt>
                <c:pt idx="8">
                  <c:v>2250</c:v>
                </c:pt>
              </c:numCache>
            </c:numRef>
          </c:val>
          <c:smooth val="0"/>
        </c:ser>
        <c:dLbls>
          <c:showLegendKey val="0"/>
          <c:showVal val="0"/>
          <c:showCatName val="0"/>
          <c:showSerName val="0"/>
          <c:showPercent val="0"/>
          <c:showBubbleSize val="0"/>
        </c:dLbls>
        <c:marker val="1"/>
        <c:smooth val="0"/>
        <c:axId val="33909376"/>
        <c:axId val="35619200"/>
      </c:lineChart>
      <c:catAx>
        <c:axId val="33909376"/>
        <c:scaling>
          <c:orientation val="minMax"/>
        </c:scaling>
        <c:delete val="0"/>
        <c:axPos val="b"/>
        <c:numFmt formatCode="General" sourceLinked="1"/>
        <c:majorTickMark val="out"/>
        <c:minorTickMark val="none"/>
        <c:tickLblPos val="nextTo"/>
        <c:crossAx val="35619200"/>
        <c:crosses val="autoZero"/>
        <c:auto val="1"/>
        <c:lblAlgn val="ctr"/>
        <c:lblOffset val="100"/>
        <c:noMultiLvlLbl val="0"/>
      </c:catAx>
      <c:valAx>
        <c:axId val="35619200"/>
        <c:scaling>
          <c:orientation val="minMax"/>
        </c:scaling>
        <c:delete val="0"/>
        <c:axPos val="l"/>
        <c:majorGridlines/>
        <c:numFmt formatCode="General" sourceLinked="1"/>
        <c:majorTickMark val="out"/>
        <c:minorTickMark val="none"/>
        <c:tickLblPos val="nextTo"/>
        <c:crossAx val="33909376"/>
        <c:crosses val="autoZero"/>
        <c:crossBetween val="between"/>
      </c:valAx>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488FC289-5587-B748-BB11-ABF30F283FF4}"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1083371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88FC289-5587-B748-BB11-ABF30F283FF4}"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2188049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88FC289-5587-B748-BB11-ABF30F283FF4}"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219435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488FC289-5587-B748-BB11-ABF30F283FF4}"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3084886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488FC289-5587-B748-BB11-ABF30F283FF4}" type="datetimeFigureOut">
              <a:rPr lang="en-US" smtClean="0"/>
              <a:t>10/18/2012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3630804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488FC289-5587-B748-BB11-ABF30F283FF4}" type="datetimeFigureOut">
              <a:rPr lang="en-US" smtClean="0"/>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2781409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488FC289-5587-B748-BB11-ABF30F283FF4}" type="datetimeFigureOut">
              <a:rPr lang="en-US" smtClean="0"/>
              <a:t>10/18/2012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3486278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488FC289-5587-B748-BB11-ABF30F283FF4}" type="datetimeFigureOut">
              <a:rPr lang="en-US" smtClean="0"/>
              <a:t>10/18/2012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3034087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8FC289-5587-B748-BB11-ABF30F283FF4}" type="datetimeFigureOut">
              <a:rPr lang="en-US" smtClean="0"/>
              <a:t>10/18/2012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52645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88FC289-5587-B748-BB11-ABF30F283FF4}" type="datetimeFigureOut">
              <a:rPr lang="en-US" smtClean="0"/>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1982159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488FC289-5587-B748-BB11-ABF30F283FF4}" type="datetimeFigureOut">
              <a:rPr lang="en-US" smtClean="0"/>
              <a:t>10/18/2012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FF7E77D-C057-324D-B833-20DA0F72DD97}" type="slidenum">
              <a:rPr lang="en-US" smtClean="0"/>
              <a:t>‹#›</a:t>
            </a:fld>
            <a:endParaRPr lang="en-US"/>
          </a:p>
        </p:txBody>
      </p:sp>
    </p:spTree>
    <p:extLst>
      <p:ext uri="{BB962C8B-B14F-4D97-AF65-F5344CB8AC3E}">
        <p14:creationId xmlns:p14="http://schemas.microsoft.com/office/powerpoint/2010/main" val="3839189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8FC289-5587-B748-BB11-ABF30F283FF4}" type="datetimeFigureOut">
              <a:rPr lang="en-US" smtClean="0"/>
              <a:t>10/18/2012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F7E77D-C057-324D-B833-20DA0F72DD97}" type="slidenum">
              <a:rPr lang="en-US" smtClean="0"/>
              <a:t>‹#›</a:t>
            </a:fld>
            <a:endParaRPr lang="en-US"/>
          </a:p>
        </p:txBody>
      </p:sp>
    </p:spTree>
    <p:extLst>
      <p:ext uri="{BB962C8B-B14F-4D97-AF65-F5344CB8AC3E}">
        <p14:creationId xmlns:p14="http://schemas.microsoft.com/office/powerpoint/2010/main" val="502370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4.jpeg"/><Relationship Id="rId7" Type="http://schemas.openxmlformats.org/officeDocument/2006/relationships/image" Target="../media/image8.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7.png"/><Relationship Id="rId4" Type="http://schemas.openxmlformats.org/officeDocument/2006/relationships/image" Target="../media/image5.jpeg"/><Relationship Id="rId9"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over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08159"/>
            <a:ext cx="9144000" cy="6858000"/>
          </a:xfrm>
          <a:prstGeom prst="rect">
            <a:avLst/>
          </a:prstGeom>
        </p:spPr>
      </p:pic>
      <p:sp>
        <p:nvSpPr>
          <p:cNvPr id="4" name="TextBox 3"/>
          <p:cNvSpPr txBox="1"/>
          <p:nvPr/>
        </p:nvSpPr>
        <p:spPr>
          <a:xfrm>
            <a:off x="843390" y="2375275"/>
            <a:ext cx="7233810" cy="2523768"/>
          </a:xfrm>
          <a:prstGeom prst="rect">
            <a:avLst/>
          </a:prstGeom>
          <a:noFill/>
        </p:spPr>
        <p:txBody>
          <a:bodyPr wrap="square" rtlCol="0">
            <a:spAutoFit/>
          </a:bodyPr>
          <a:lstStyle/>
          <a:p>
            <a:r>
              <a:rPr lang="en-US" sz="3200" dirty="0" err="1" smtClean="0">
                <a:latin typeface="American Typewriter"/>
                <a:cs typeface="American Typewriter"/>
              </a:rPr>
              <a:t>Optimisation</a:t>
            </a:r>
            <a:r>
              <a:rPr lang="en-US" sz="3200" dirty="0" smtClean="0">
                <a:latin typeface="American Typewriter"/>
                <a:cs typeface="American Typewriter"/>
              </a:rPr>
              <a:t> across networks</a:t>
            </a:r>
          </a:p>
          <a:p>
            <a:endParaRPr lang="en-US" sz="2800" dirty="0">
              <a:latin typeface="American Typewriter"/>
              <a:cs typeface="American Typewriter"/>
            </a:endParaRPr>
          </a:p>
          <a:p>
            <a:r>
              <a:rPr lang="en-US" sz="1600" dirty="0" err="1" smtClean="0">
                <a:latin typeface="American Typewriter"/>
                <a:cs typeface="American Typewriter"/>
              </a:rPr>
              <a:t>Dyalog</a:t>
            </a:r>
            <a:r>
              <a:rPr lang="en-US" sz="1600" dirty="0" smtClean="0">
                <a:latin typeface="American Typewriter"/>
                <a:cs typeface="American Typewriter"/>
              </a:rPr>
              <a:t> User Conference</a:t>
            </a:r>
          </a:p>
          <a:p>
            <a:r>
              <a:rPr lang="en-US" sz="1600" dirty="0" smtClean="0">
                <a:latin typeface="American Typewriter"/>
                <a:cs typeface="American Typewriter"/>
              </a:rPr>
              <a:t>18</a:t>
            </a:r>
            <a:r>
              <a:rPr lang="en-US" sz="1600" baseline="30000" dirty="0" smtClean="0">
                <a:latin typeface="American Typewriter"/>
                <a:cs typeface="American Typewriter"/>
              </a:rPr>
              <a:t>th</a:t>
            </a:r>
            <a:r>
              <a:rPr lang="en-US" sz="1600" dirty="0" smtClean="0">
                <a:latin typeface="American Typewriter"/>
                <a:cs typeface="American Typewriter"/>
              </a:rPr>
              <a:t> October 2012</a:t>
            </a:r>
          </a:p>
          <a:p>
            <a:endParaRPr lang="en-US" sz="1600" dirty="0">
              <a:latin typeface="American Typewriter"/>
              <a:cs typeface="American Typewriter"/>
            </a:endParaRPr>
          </a:p>
          <a:p>
            <a:r>
              <a:rPr lang="en-US" sz="1600" dirty="0" smtClean="0">
                <a:latin typeface="American Typewriter"/>
                <a:cs typeface="American Typewriter"/>
              </a:rPr>
              <a:t>Paul Grosvenor</a:t>
            </a:r>
          </a:p>
          <a:p>
            <a:r>
              <a:rPr lang="en-US" sz="1600" dirty="0" smtClean="0">
                <a:latin typeface="American Typewriter"/>
                <a:cs typeface="American Typewriter"/>
              </a:rPr>
              <a:t>Managing Director</a:t>
            </a:r>
            <a:endParaRPr lang="en-US" sz="2800" baseline="30000" dirty="0">
              <a:latin typeface="American Typewriter"/>
              <a:cs typeface="American Typewriter"/>
            </a:endParaRPr>
          </a:p>
          <a:p>
            <a:endParaRPr lang="en-US" dirty="0"/>
          </a:p>
        </p:txBody>
      </p:sp>
    </p:spTree>
    <p:extLst>
      <p:ext uri="{BB962C8B-B14F-4D97-AF65-F5344CB8AC3E}">
        <p14:creationId xmlns:p14="http://schemas.microsoft.com/office/powerpoint/2010/main" val="39460976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Infrastructure</a:t>
            </a:r>
            <a:endParaRPr lang="en-GB" dirty="0"/>
          </a:p>
        </p:txBody>
      </p:sp>
      <p:pic>
        <p:nvPicPr>
          <p:cNvPr id="6" name="Picture 2" descr="http://3.bp.blogspot.com/_m6Z8Vc6_ZYo/Sdo1qcFpM8I/AAAAAAAAFBc/3WlWkBs3hgo/s400/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7684" y="1897792"/>
            <a:ext cx="5688632" cy="42806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2006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January 2011</a:t>
            </a:r>
            <a:endParaRPr lang="en-GB" dirty="0"/>
          </a:p>
        </p:txBody>
      </p:sp>
      <p:pic>
        <p:nvPicPr>
          <p:cNvPr id="4" name="Content Placeholder 3"/>
          <p:cNvPicPr>
            <a:picLocks noGrp="1"/>
          </p:cNvPicPr>
          <p:nvPr>
            <p:ph idx="1"/>
          </p:nvPr>
        </p:nvPicPr>
        <p:blipFill>
          <a:blip r:embed="rId3"/>
          <a:stretch>
            <a:fillRect/>
          </a:stretch>
        </p:blipFill>
        <p:spPr>
          <a:xfrm>
            <a:off x="1560428" y="1600200"/>
            <a:ext cx="6023144" cy="4525963"/>
          </a:xfrm>
          <a:prstGeom prst="rect">
            <a:avLst/>
          </a:prstGeom>
        </p:spPr>
      </p:pic>
    </p:spTree>
    <p:extLst>
      <p:ext uri="{BB962C8B-B14F-4D97-AF65-F5344CB8AC3E}">
        <p14:creationId xmlns:p14="http://schemas.microsoft.com/office/powerpoint/2010/main" val="20821053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March 2011</a:t>
            </a:r>
            <a:endParaRPr lang="en-GB" dirty="0"/>
          </a:p>
        </p:txBody>
      </p:sp>
      <p:pic>
        <p:nvPicPr>
          <p:cNvPr id="4" name="Content Placeholder 3"/>
          <p:cNvPicPr>
            <a:picLocks noGrp="1"/>
          </p:cNvPicPr>
          <p:nvPr>
            <p:ph idx="1"/>
          </p:nvPr>
        </p:nvPicPr>
        <p:blipFill>
          <a:blip r:embed="rId3"/>
          <a:stretch>
            <a:fillRect/>
          </a:stretch>
        </p:blipFill>
        <p:spPr>
          <a:xfrm>
            <a:off x="1560428" y="1600200"/>
            <a:ext cx="6023144" cy="4525963"/>
          </a:xfrm>
          <a:prstGeom prst="rect">
            <a:avLst/>
          </a:prstGeom>
        </p:spPr>
      </p:pic>
    </p:spTree>
    <p:extLst>
      <p:ext uri="{BB962C8B-B14F-4D97-AF65-F5344CB8AC3E}">
        <p14:creationId xmlns:p14="http://schemas.microsoft.com/office/powerpoint/2010/main" val="2082105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June 2012</a:t>
            </a:r>
            <a:endParaRPr lang="en-GB" dirty="0"/>
          </a:p>
        </p:txBody>
      </p:sp>
      <p:pic>
        <p:nvPicPr>
          <p:cNvPr id="4" name="Content Placeholder 3"/>
          <p:cNvPicPr>
            <a:picLocks noGrp="1"/>
          </p:cNvPicPr>
          <p:nvPr>
            <p:ph idx="1"/>
          </p:nvPr>
        </p:nvPicPr>
        <p:blipFill>
          <a:blip r:embed="rId3"/>
          <a:stretch>
            <a:fillRect/>
          </a:stretch>
        </p:blipFill>
        <p:spPr>
          <a:xfrm>
            <a:off x="1560428" y="1600200"/>
            <a:ext cx="6023144" cy="4525963"/>
          </a:xfrm>
          <a:prstGeom prst="rect">
            <a:avLst/>
          </a:prstGeom>
        </p:spPr>
      </p:pic>
    </p:spTree>
    <p:extLst>
      <p:ext uri="{BB962C8B-B14F-4D97-AF65-F5344CB8AC3E}">
        <p14:creationId xmlns:p14="http://schemas.microsoft.com/office/powerpoint/2010/main" val="20821053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Rectangle 2"/>
          <p:cNvSpPr/>
          <p:nvPr/>
        </p:nvSpPr>
        <p:spPr>
          <a:xfrm>
            <a:off x="683568" y="2531373"/>
            <a:ext cx="7632848" cy="2585323"/>
          </a:xfrm>
          <a:prstGeom prst="rect">
            <a:avLst/>
          </a:prstGeom>
        </p:spPr>
        <p:txBody>
          <a:bodyPr wrap="square">
            <a:spAutoFit/>
          </a:bodyPr>
          <a:lstStyle/>
          <a:p>
            <a:r>
              <a:rPr lang="en-GB" sz="1600" dirty="0" err="1"/>
              <a:t>fExist</a:t>
            </a:r>
            <a:r>
              <a:rPr lang="en-GB" sz="1600" dirty="0"/>
              <a:t> 'D:\APL\</a:t>
            </a:r>
            <a:r>
              <a:rPr lang="en-GB" sz="1600" dirty="0" err="1"/>
              <a:t>MyFile.DCF</a:t>
            </a:r>
            <a:r>
              <a:rPr lang="en-GB" sz="1600" dirty="0"/>
              <a:t>'</a:t>
            </a:r>
          </a:p>
          <a:p>
            <a:r>
              <a:rPr lang="en-GB" sz="1600" dirty="0"/>
              <a:t>1</a:t>
            </a:r>
          </a:p>
          <a:p>
            <a:r>
              <a:rPr lang="en-GB" sz="1600" dirty="0"/>
              <a:t>      'D:\APL\</a:t>
            </a:r>
            <a:r>
              <a:rPr lang="en-GB" sz="1600" dirty="0" err="1"/>
              <a:t>MyFile.DCF</a:t>
            </a:r>
            <a:r>
              <a:rPr lang="en-GB" sz="1600" dirty="0"/>
              <a:t>' ⎕</a:t>
            </a:r>
            <a:r>
              <a:rPr lang="en-GB" sz="1600" dirty="0" err="1"/>
              <a:t>ftie</a:t>
            </a:r>
            <a:r>
              <a:rPr lang="en-GB" sz="1600" dirty="0"/>
              <a:t> 0</a:t>
            </a:r>
          </a:p>
          <a:p>
            <a:r>
              <a:rPr lang="en-GB" sz="1600" dirty="0"/>
              <a:t>FILE NAME ERROR: Unable to open file ("The system cannot find the file specified.")</a:t>
            </a:r>
          </a:p>
          <a:p>
            <a:r>
              <a:rPr lang="en-GB" sz="1600" dirty="0"/>
              <a:t>      'D:\APL\</a:t>
            </a:r>
            <a:r>
              <a:rPr lang="en-GB" sz="1600" dirty="0" err="1"/>
              <a:t>MyFile.DCF'⎕FTIE</a:t>
            </a:r>
            <a:r>
              <a:rPr lang="en-GB" sz="1600" dirty="0"/>
              <a:t> 0</a:t>
            </a:r>
          </a:p>
          <a:p>
            <a:r>
              <a:rPr lang="en-GB" sz="1600" dirty="0"/>
              <a:t>     ∧</a:t>
            </a:r>
          </a:p>
          <a:p>
            <a:r>
              <a:rPr lang="en-GB" sz="1600" dirty="0"/>
              <a:t>      </a:t>
            </a:r>
            <a:r>
              <a:rPr lang="en-GB" sz="1600" dirty="0" err="1"/>
              <a:t>fExist</a:t>
            </a:r>
            <a:r>
              <a:rPr lang="en-GB" sz="1600" dirty="0"/>
              <a:t> 'D:\APL\</a:t>
            </a:r>
            <a:r>
              <a:rPr lang="en-GB" sz="1600" dirty="0" err="1"/>
              <a:t>MyFile.DCF</a:t>
            </a:r>
            <a:r>
              <a:rPr lang="en-GB" sz="1600" dirty="0"/>
              <a:t>'</a:t>
            </a:r>
          </a:p>
          <a:p>
            <a:r>
              <a:rPr lang="en-GB" sz="1600" dirty="0"/>
              <a:t>0</a:t>
            </a:r>
          </a:p>
          <a:p>
            <a:r>
              <a:rPr lang="en-GB" sz="1600" dirty="0"/>
              <a:t>      'D:\APL\</a:t>
            </a:r>
            <a:r>
              <a:rPr lang="en-GB" sz="1600" dirty="0" err="1"/>
              <a:t>MyFile.DCF</a:t>
            </a:r>
            <a:r>
              <a:rPr lang="en-GB" sz="1600" dirty="0"/>
              <a:t>' ⎕</a:t>
            </a:r>
            <a:r>
              <a:rPr lang="en-GB" sz="1600" dirty="0" err="1"/>
              <a:t>ftie</a:t>
            </a:r>
            <a:r>
              <a:rPr lang="en-GB" sz="1600" dirty="0"/>
              <a:t> 0</a:t>
            </a:r>
          </a:p>
          <a:p>
            <a:r>
              <a:rPr lang="en-GB" dirty="0"/>
              <a:t>1</a:t>
            </a:r>
          </a:p>
        </p:txBody>
      </p:sp>
      <p:sp>
        <p:nvSpPr>
          <p:cNvPr id="4" name="Title 1"/>
          <p:cNvSpPr>
            <a:spLocks noGrp="1"/>
          </p:cNvSpPr>
          <p:nvPr>
            <p:ph type="title"/>
          </p:nvPr>
        </p:nvSpPr>
        <p:spPr>
          <a:xfrm>
            <a:off x="457200" y="274638"/>
            <a:ext cx="8229600" cy="1143000"/>
          </a:xfrm>
        </p:spPr>
        <p:txBody>
          <a:bodyPr/>
          <a:lstStyle/>
          <a:p>
            <a:r>
              <a:rPr lang="en-GB" dirty="0" smtClean="0"/>
              <a:t>So what ?</a:t>
            </a:r>
            <a:endParaRPr lang="en-GB" dirty="0"/>
          </a:p>
        </p:txBody>
      </p:sp>
    </p:spTree>
    <p:extLst>
      <p:ext uri="{BB962C8B-B14F-4D97-AF65-F5344CB8AC3E}">
        <p14:creationId xmlns:p14="http://schemas.microsoft.com/office/powerpoint/2010/main" val="20821053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Excerpts from MSDN </a:t>
            </a:r>
            <a:endParaRPr lang="en-GB" dirty="0"/>
          </a:p>
        </p:txBody>
      </p:sp>
      <p:sp>
        <p:nvSpPr>
          <p:cNvPr id="4" name="Content Placeholder 2"/>
          <p:cNvSpPr>
            <a:spLocks noGrp="1"/>
          </p:cNvSpPr>
          <p:nvPr>
            <p:ph idx="1"/>
          </p:nvPr>
        </p:nvSpPr>
        <p:spPr>
          <a:xfrm>
            <a:off x="457200" y="2388477"/>
            <a:ext cx="8229600" cy="2845676"/>
          </a:xfrm>
        </p:spPr>
        <p:txBody>
          <a:bodyPr/>
          <a:lstStyle/>
          <a:p>
            <a:pPr marL="0" indent="0">
              <a:buNone/>
            </a:pPr>
            <a:r>
              <a:rPr lang="en-GB" dirty="0" smtClean="0"/>
              <a:t>Be aware that in some cases Explorer looks at the metadata of each file in a folder when you open a folder, which requires a read of each and every file within it.</a:t>
            </a:r>
          </a:p>
        </p:txBody>
      </p:sp>
    </p:spTree>
    <p:extLst>
      <p:ext uri="{BB962C8B-B14F-4D97-AF65-F5344CB8AC3E}">
        <p14:creationId xmlns:p14="http://schemas.microsoft.com/office/powerpoint/2010/main" val="2303483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Excerpts from MSDN </a:t>
            </a:r>
            <a:endParaRPr lang="en-GB" dirty="0"/>
          </a:p>
        </p:txBody>
      </p:sp>
      <p:sp>
        <p:nvSpPr>
          <p:cNvPr id="4" name="Content Placeholder 2"/>
          <p:cNvSpPr>
            <a:spLocks noGrp="1"/>
          </p:cNvSpPr>
          <p:nvPr>
            <p:ph idx="1"/>
          </p:nvPr>
        </p:nvSpPr>
        <p:spPr>
          <a:xfrm>
            <a:off x="457200" y="2388477"/>
            <a:ext cx="8229600" cy="2845676"/>
          </a:xfrm>
        </p:spPr>
        <p:txBody>
          <a:bodyPr/>
          <a:lstStyle/>
          <a:p>
            <a:pPr marL="0" indent="0">
              <a:buNone/>
            </a:pPr>
            <a:r>
              <a:rPr lang="en-GB" dirty="0"/>
              <a:t>2,000-3,000 files </a:t>
            </a:r>
            <a:r>
              <a:rPr lang="en-GB" dirty="0" smtClean="0"/>
              <a:t>[in a directory] is </a:t>
            </a:r>
            <a:r>
              <a:rPr lang="en-GB" dirty="0"/>
              <a:t>the limit of my patience </a:t>
            </a:r>
          </a:p>
        </p:txBody>
      </p:sp>
    </p:spTree>
    <p:extLst>
      <p:ext uri="{BB962C8B-B14F-4D97-AF65-F5344CB8AC3E}">
        <p14:creationId xmlns:p14="http://schemas.microsoft.com/office/powerpoint/2010/main" val="34610371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Excerpts from MSDN</a:t>
            </a:r>
            <a:endParaRPr lang="en-GB" dirty="0"/>
          </a:p>
        </p:txBody>
      </p:sp>
      <p:sp>
        <p:nvSpPr>
          <p:cNvPr id="4" name="Content Placeholder 2"/>
          <p:cNvSpPr>
            <a:spLocks noGrp="1"/>
          </p:cNvSpPr>
          <p:nvPr>
            <p:ph idx="1"/>
          </p:nvPr>
        </p:nvSpPr>
        <p:spPr>
          <a:xfrm>
            <a:off x="457200" y="1600200"/>
            <a:ext cx="8229600" cy="4525963"/>
          </a:xfrm>
        </p:spPr>
        <p:txBody>
          <a:bodyPr>
            <a:normAutofit fontScale="92500" lnSpcReduction="20000"/>
          </a:bodyPr>
          <a:lstStyle/>
          <a:p>
            <a:pPr marL="0" indent="0">
              <a:buNone/>
            </a:pPr>
            <a:r>
              <a:rPr lang="en-GB" dirty="0" smtClean="0"/>
              <a:t>The core Windows API is highly optimized for this basic scenario, and returns these attributes by default along with the rest of the file information. However, the .NET Framework doesn’t take advantage of this data, and instead goes back to the network location to ask for all of the file attributes. This chatty behaviour adds a handful of network round trips for each file or directory, making the directory listing many times slower: hundreds or thousands of times slower in many cases. The Framework team addressed this as part of .NET 4.0</a:t>
            </a:r>
            <a:r>
              <a:rPr lang="en-GB" dirty="0"/>
              <a:t>.</a:t>
            </a:r>
          </a:p>
        </p:txBody>
      </p:sp>
    </p:spTree>
    <p:extLst>
      <p:ext uri="{BB962C8B-B14F-4D97-AF65-F5344CB8AC3E}">
        <p14:creationId xmlns:p14="http://schemas.microsoft.com/office/powerpoint/2010/main" val="20821053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aphicFrame>
        <p:nvGraphicFramePr>
          <p:cNvPr id="3" name="Content Placeholder 3"/>
          <p:cNvGraphicFramePr>
            <a:graphicFrameLocks noGrp="1"/>
          </p:cNvGraphicFramePr>
          <p:nvPr>
            <p:ph idx="1"/>
            <p:extLst>
              <p:ext uri="{D42A27DB-BD31-4B8C-83A1-F6EECF244321}">
                <p14:modId xmlns:p14="http://schemas.microsoft.com/office/powerpoint/2010/main" val="1909617583"/>
              </p:ext>
            </p:extLst>
          </p:nvPr>
        </p:nvGraphicFramePr>
        <p:xfrm>
          <a:off x="457200" y="1032641"/>
          <a:ext cx="8229600" cy="45259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4888026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Problems at the speed of light</a:t>
            </a:r>
            <a:endParaRPr lang="en-GB" dirty="0"/>
          </a:p>
        </p:txBody>
      </p:sp>
      <p:sp>
        <p:nvSpPr>
          <p:cNvPr id="4" name="Content Placeholder 2"/>
          <p:cNvSpPr>
            <a:spLocks noGrp="1"/>
          </p:cNvSpPr>
          <p:nvPr>
            <p:ph idx="1"/>
          </p:nvPr>
        </p:nvSpPr>
        <p:spPr>
          <a:xfrm>
            <a:off x="457200" y="1600200"/>
            <a:ext cx="8229600" cy="4525963"/>
          </a:xfrm>
        </p:spPr>
        <p:txBody>
          <a:bodyPr/>
          <a:lstStyle/>
          <a:p>
            <a:r>
              <a:rPr lang="en-GB" dirty="0" smtClean="0"/>
              <a:t>A satellite </a:t>
            </a:r>
            <a:r>
              <a:rPr lang="en-GB" dirty="0"/>
              <a:t>in geosynchronous orbit imposes a path length of at least 71000 km between transmitter and receiver. </a:t>
            </a:r>
            <a:r>
              <a:rPr lang="en-GB" dirty="0" smtClean="0"/>
              <a:t>This leads to a minimum latency </a:t>
            </a:r>
            <a:r>
              <a:rPr lang="en-GB" dirty="0"/>
              <a:t>of 473 </a:t>
            </a:r>
            <a:r>
              <a:rPr lang="en-GB" dirty="0" err="1"/>
              <a:t>ms</a:t>
            </a:r>
            <a:endParaRPr lang="en-GB" dirty="0" smtClean="0"/>
          </a:p>
          <a:p>
            <a:r>
              <a:rPr lang="en-GB" dirty="0" smtClean="0"/>
              <a:t>NASA’s deep space network has latencies measured in minutes</a:t>
            </a:r>
            <a:endParaRPr lang="en-GB" dirty="0"/>
          </a:p>
        </p:txBody>
      </p:sp>
    </p:spTree>
    <p:extLst>
      <p:ext uri="{BB962C8B-B14F-4D97-AF65-F5344CB8AC3E}">
        <p14:creationId xmlns:p14="http://schemas.microsoft.com/office/powerpoint/2010/main" val="13488802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2601310"/>
            <a:ext cx="6684579" cy="3137338"/>
          </a:xfrm>
          <a:prstGeom prst="rect">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Subtitle 2"/>
          <p:cNvSpPr txBox="1">
            <a:spLocks/>
          </p:cNvSpPr>
          <p:nvPr/>
        </p:nvSpPr>
        <p:spPr>
          <a:xfrm>
            <a:off x="1371600" y="3657600"/>
            <a:ext cx="6400800" cy="194740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dirty="0" smtClean="0"/>
              <a:t>Insert image here</a:t>
            </a:r>
            <a:endParaRPr lang="en-GB" dirty="0"/>
          </a:p>
        </p:txBody>
      </p:sp>
    </p:spTree>
    <p:extLst>
      <p:ext uri="{BB962C8B-B14F-4D97-AF65-F5344CB8AC3E}">
        <p14:creationId xmlns:p14="http://schemas.microsoft.com/office/powerpoint/2010/main" val="7805335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err="1" smtClean="0"/>
              <a:t>Goodput</a:t>
            </a:r>
            <a:r>
              <a:rPr lang="en-GB" dirty="0" smtClean="0"/>
              <a:t> </a:t>
            </a:r>
            <a:r>
              <a:rPr lang="en-GB" dirty="0" err="1" smtClean="0"/>
              <a:t>vs</a:t>
            </a:r>
            <a:r>
              <a:rPr lang="en-GB" dirty="0" smtClean="0"/>
              <a:t> Throughput</a:t>
            </a:r>
            <a:endParaRPr lang="en-GB" dirty="0"/>
          </a:p>
        </p:txBody>
      </p:sp>
      <p:sp>
        <p:nvSpPr>
          <p:cNvPr id="4" name="Content Placeholder 2"/>
          <p:cNvSpPr>
            <a:spLocks noGrp="1"/>
          </p:cNvSpPr>
          <p:nvPr>
            <p:ph idx="1"/>
          </p:nvPr>
        </p:nvSpPr>
        <p:spPr>
          <a:xfrm>
            <a:off x="457200" y="1600200"/>
            <a:ext cx="8229600" cy="4525963"/>
          </a:xfrm>
        </p:spPr>
        <p:txBody>
          <a:bodyPr>
            <a:normAutofit fontScale="92500" lnSpcReduction="10000"/>
          </a:bodyPr>
          <a:lstStyle/>
          <a:p>
            <a:r>
              <a:rPr lang="en-GB" dirty="0" smtClean="0"/>
              <a:t>The number of useful bits of information transmitted at the application level over time</a:t>
            </a:r>
          </a:p>
          <a:p>
            <a:r>
              <a:rPr lang="en-GB" dirty="0" smtClean="0"/>
              <a:t>In June 2001 </a:t>
            </a:r>
            <a:r>
              <a:rPr lang="en-GB" dirty="0" err="1" smtClean="0"/>
              <a:t>Zona</a:t>
            </a:r>
            <a:r>
              <a:rPr lang="en-GB" dirty="0" smtClean="0"/>
              <a:t> Research showed that an interaction delay of more than 8 seconds (over the internet) became rapidly intolerable </a:t>
            </a:r>
          </a:p>
          <a:p>
            <a:r>
              <a:rPr lang="en-GB" dirty="0" smtClean="0"/>
              <a:t>IBM suggested a typical GUI response of under 4 seconds to be acceptable depending upon the application (I think)</a:t>
            </a:r>
          </a:p>
          <a:p>
            <a:r>
              <a:rPr lang="en-GB" dirty="0" smtClean="0"/>
              <a:t>These days a user would expect sub 1 second response</a:t>
            </a:r>
            <a:endParaRPr lang="en-GB" dirty="0"/>
          </a:p>
        </p:txBody>
      </p:sp>
    </p:spTree>
    <p:extLst>
      <p:ext uri="{BB962C8B-B14F-4D97-AF65-F5344CB8AC3E}">
        <p14:creationId xmlns:p14="http://schemas.microsoft.com/office/powerpoint/2010/main" val="134888026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Transmission overhead</a:t>
            </a:r>
            <a:endParaRPr lang="en-GB" dirty="0"/>
          </a:p>
        </p:txBody>
      </p:sp>
      <p:sp>
        <p:nvSpPr>
          <p:cNvPr id="4" name="Content Placeholder 2"/>
          <p:cNvSpPr>
            <a:spLocks noGrp="1"/>
          </p:cNvSpPr>
          <p:nvPr>
            <p:ph idx="1"/>
          </p:nvPr>
        </p:nvSpPr>
        <p:spPr>
          <a:xfrm>
            <a:off x="457200" y="1600200"/>
            <a:ext cx="8229600" cy="4525963"/>
          </a:xfrm>
        </p:spPr>
        <p:txBody>
          <a:bodyPr/>
          <a:lstStyle/>
          <a:p>
            <a:r>
              <a:rPr lang="en-GB" dirty="0" smtClean="0"/>
              <a:t>Channel speed 100Mb/s</a:t>
            </a:r>
          </a:p>
          <a:p>
            <a:r>
              <a:rPr lang="en-GB" dirty="0" smtClean="0"/>
              <a:t>Max packet size 1500 bytes + 26 bytes </a:t>
            </a:r>
          </a:p>
          <a:p>
            <a:r>
              <a:rPr lang="en-GB" dirty="0" smtClean="0"/>
              <a:t>20 bytes IP header</a:t>
            </a:r>
          </a:p>
          <a:p>
            <a:r>
              <a:rPr lang="en-GB" dirty="0" smtClean="0"/>
              <a:t>20 bytes TCP header</a:t>
            </a:r>
          </a:p>
          <a:p>
            <a:r>
              <a:rPr lang="en-GB" dirty="0" smtClean="0"/>
              <a:t>12 byte time stamp (Unix, Linux, Mac)</a:t>
            </a:r>
          </a:p>
          <a:p>
            <a:r>
              <a:rPr lang="en-GB" dirty="0" smtClean="0"/>
              <a:t>Leaving 1460 bytes per packet available</a:t>
            </a:r>
          </a:p>
          <a:p>
            <a:r>
              <a:rPr lang="en-GB" dirty="0" err="1" smtClean="0"/>
              <a:t>Goodput</a:t>
            </a:r>
            <a:r>
              <a:rPr lang="en-GB" dirty="0" smtClean="0"/>
              <a:t> = 1460 / 1526 x 100 = 95.6Mb/s</a:t>
            </a:r>
            <a:endParaRPr lang="en-GB" dirty="0"/>
          </a:p>
        </p:txBody>
      </p:sp>
      <p:sp>
        <p:nvSpPr>
          <p:cNvPr id="6" name="Title 1"/>
          <p:cNvSpPr txBox="1">
            <a:spLocks/>
          </p:cNvSpPr>
          <p:nvPr/>
        </p:nvSpPr>
        <p:spPr>
          <a:xfrm>
            <a:off x="619063" y="5445224"/>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GB" sz="3200" dirty="0" smtClean="0"/>
              <a:t>So we lose 5% before we even start</a:t>
            </a:r>
            <a:endParaRPr lang="en-GB" sz="3200" dirty="0"/>
          </a:p>
        </p:txBody>
      </p:sp>
    </p:spTree>
    <p:extLst>
      <p:ext uri="{BB962C8B-B14F-4D97-AF65-F5344CB8AC3E}">
        <p14:creationId xmlns:p14="http://schemas.microsoft.com/office/powerpoint/2010/main" val="21153577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Now what ?</a:t>
            </a:r>
            <a:endParaRPr lang="en-GB" dirty="0"/>
          </a:p>
        </p:txBody>
      </p:sp>
      <p:sp>
        <p:nvSpPr>
          <p:cNvPr id="4" name="Content Placeholder 2"/>
          <p:cNvSpPr>
            <a:spLocks noGrp="1"/>
          </p:cNvSpPr>
          <p:nvPr>
            <p:ph idx="1"/>
          </p:nvPr>
        </p:nvSpPr>
        <p:spPr>
          <a:xfrm>
            <a:off x="457200" y="1600200"/>
            <a:ext cx="8229600" cy="4525963"/>
          </a:xfrm>
        </p:spPr>
        <p:txBody>
          <a:bodyPr>
            <a:normAutofit lnSpcReduction="10000"/>
          </a:bodyPr>
          <a:lstStyle/>
          <a:p>
            <a:r>
              <a:rPr lang="en-GB" dirty="0" smtClean="0"/>
              <a:t>Collisions</a:t>
            </a:r>
          </a:p>
          <a:p>
            <a:r>
              <a:rPr lang="en-GB" dirty="0" smtClean="0"/>
              <a:t>Lost packets</a:t>
            </a:r>
          </a:p>
          <a:p>
            <a:r>
              <a:rPr lang="en-GB" dirty="0" smtClean="0"/>
              <a:t>Packet re-transmission</a:t>
            </a:r>
          </a:p>
          <a:p>
            <a:r>
              <a:rPr lang="en-GB" dirty="0" err="1" smtClean="0"/>
              <a:t>Interframe</a:t>
            </a:r>
            <a:r>
              <a:rPr lang="en-GB" dirty="0" smtClean="0"/>
              <a:t> gap</a:t>
            </a:r>
          </a:p>
          <a:p>
            <a:r>
              <a:rPr lang="en-GB" dirty="0" smtClean="0"/>
              <a:t>Packet queuing delay</a:t>
            </a:r>
          </a:p>
          <a:p>
            <a:r>
              <a:rPr lang="en-GB" dirty="0" smtClean="0"/>
              <a:t>Flow control</a:t>
            </a:r>
          </a:p>
          <a:p>
            <a:r>
              <a:rPr lang="en-GB" dirty="0" smtClean="0"/>
              <a:t>Processing delay</a:t>
            </a:r>
          </a:p>
          <a:p>
            <a:r>
              <a:rPr lang="en-GB" dirty="0" smtClean="0"/>
              <a:t>Congestion avoidance</a:t>
            </a:r>
            <a:endParaRPr lang="en-GB" dirty="0"/>
          </a:p>
        </p:txBody>
      </p:sp>
    </p:spTree>
    <p:extLst>
      <p:ext uri="{BB962C8B-B14F-4D97-AF65-F5344CB8AC3E}">
        <p14:creationId xmlns:p14="http://schemas.microsoft.com/office/powerpoint/2010/main" val="13488802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Oh my god – What else ?</a:t>
            </a:r>
            <a:endParaRPr lang="en-GB" dirty="0"/>
          </a:p>
        </p:txBody>
      </p:sp>
      <p:sp>
        <p:nvSpPr>
          <p:cNvPr id="4" name="Content Placeholder 2"/>
          <p:cNvSpPr>
            <a:spLocks noGrp="1"/>
          </p:cNvSpPr>
          <p:nvPr>
            <p:ph idx="1"/>
          </p:nvPr>
        </p:nvSpPr>
        <p:spPr>
          <a:xfrm>
            <a:off x="457200" y="1600200"/>
            <a:ext cx="8229600" cy="4525963"/>
          </a:xfrm>
        </p:spPr>
        <p:txBody>
          <a:bodyPr/>
          <a:lstStyle/>
          <a:p>
            <a:r>
              <a:rPr lang="en-GB" dirty="0" smtClean="0"/>
              <a:t>Security protocols on the server</a:t>
            </a:r>
          </a:p>
          <a:p>
            <a:r>
              <a:rPr lang="en-GB" dirty="0" smtClean="0"/>
              <a:t>Updates on client machine</a:t>
            </a:r>
          </a:p>
          <a:p>
            <a:r>
              <a:rPr lang="en-GB" dirty="0" smtClean="0"/>
              <a:t>Updates on server machine</a:t>
            </a:r>
          </a:p>
          <a:p>
            <a:r>
              <a:rPr lang="en-GB" dirty="0" smtClean="0"/>
              <a:t>Signal / noise ratio</a:t>
            </a:r>
          </a:p>
          <a:p>
            <a:endParaRPr lang="en-GB" dirty="0"/>
          </a:p>
        </p:txBody>
      </p:sp>
      <p:sp>
        <p:nvSpPr>
          <p:cNvPr id="6" name="Title 1"/>
          <p:cNvSpPr txBox="1">
            <a:spLocks/>
          </p:cNvSpPr>
          <p:nvPr/>
        </p:nvSpPr>
        <p:spPr>
          <a:xfrm>
            <a:off x="619063" y="4441676"/>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a:r>
              <a:rPr lang="en-GB" sz="3200" dirty="0" smtClean="0"/>
              <a:t>The list just keeps going on …</a:t>
            </a:r>
            <a:endParaRPr lang="en-GB" sz="3200" dirty="0"/>
          </a:p>
        </p:txBody>
      </p:sp>
    </p:spTree>
    <p:extLst>
      <p:ext uri="{BB962C8B-B14F-4D97-AF65-F5344CB8AC3E}">
        <p14:creationId xmlns:p14="http://schemas.microsoft.com/office/powerpoint/2010/main" val="2115357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txBox="1">
            <a:spLocks/>
          </p:cNvSpPr>
          <p:nvPr/>
        </p:nvSpPr>
        <p:spPr>
          <a:xfrm>
            <a:off x="683568" y="1628800"/>
            <a:ext cx="7772400" cy="3602831"/>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dirty="0" smtClean="0"/>
              <a:t>The reality is that unless you have very specialised equipment running in ideal environments you will be lucky to achieve a </a:t>
            </a:r>
            <a:r>
              <a:rPr lang="en-GB" dirty="0" err="1" smtClean="0"/>
              <a:t>Goodput</a:t>
            </a:r>
            <a:r>
              <a:rPr lang="en-GB" dirty="0" smtClean="0"/>
              <a:t> better than 70% of expectations </a:t>
            </a:r>
            <a:endParaRPr lang="en-GB" dirty="0"/>
          </a:p>
        </p:txBody>
      </p:sp>
    </p:spTree>
    <p:extLst>
      <p:ext uri="{BB962C8B-B14F-4D97-AF65-F5344CB8AC3E}">
        <p14:creationId xmlns:p14="http://schemas.microsoft.com/office/powerpoint/2010/main" val="21153577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So what can I do</a:t>
            </a:r>
            <a:endParaRPr lang="en-GB" dirty="0"/>
          </a:p>
        </p:txBody>
      </p:sp>
      <p:sp>
        <p:nvSpPr>
          <p:cNvPr id="4" name="Content Placeholder 2"/>
          <p:cNvSpPr>
            <a:spLocks noGrp="1"/>
          </p:cNvSpPr>
          <p:nvPr>
            <p:ph idx="1"/>
          </p:nvPr>
        </p:nvSpPr>
        <p:spPr>
          <a:xfrm>
            <a:off x="457200" y="1600200"/>
            <a:ext cx="8229600" cy="4525963"/>
          </a:xfrm>
        </p:spPr>
        <p:txBody>
          <a:bodyPr/>
          <a:lstStyle/>
          <a:p>
            <a:r>
              <a:rPr lang="en-GB" dirty="0" smtClean="0"/>
              <a:t>Never forget your expected infrastructure limitations</a:t>
            </a:r>
          </a:p>
          <a:p>
            <a:r>
              <a:rPr lang="en-GB" dirty="0" smtClean="0"/>
              <a:t>Avoid deep directory structures</a:t>
            </a:r>
          </a:p>
          <a:p>
            <a:r>
              <a:rPr lang="en-GB" dirty="0" smtClean="0"/>
              <a:t>Keep the files in a single directory to a sensible number (experiment)</a:t>
            </a:r>
          </a:p>
          <a:p>
            <a:pPr lvl="1"/>
            <a:r>
              <a:rPr lang="en-GB" dirty="0" smtClean="0"/>
              <a:t>1,000 fine</a:t>
            </a:r>
          </a:p>
          <a:p>
            <a:pPr lvl="1"/>
            <a:r>
              <a:rPr lang="en-GB" dirty="0" smtClean="0"/>
              <a:t>10,000 probably OK</a:t>
            </a:r>
          </a:p>
          <a:p>
            <a:pPr lvl="1"/>
            <a:r>
              <a:rPr lang="en-GB" dirty="0" smtClean="0"/>
              <a:t>100,000 probably not</a:t>
            </a:r>
          </a:p>
          <a:p>
            <a:endParaRPr lang="en-GB" dirty="0"/>
          </a:p>
        </p:txBody>
      </p:sp>
    </p:spTree>
    <p:extLst>
      <p:ext uri="{BB962C8B-B14F-4D97-AF65-F5344CB8AC3E}">
        <p14:creationId xmlns:p14="http://schemas.microsoft.com/office/powerpoint/2010/main" val="21153577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So what can I do</a:t>
            </a:r>
            <a:endParaRPr lang="en-GB" dirty="0"/>
          </a:p>
        </p:txBody>
      </p:sp>
      <p:sp>
        <p:nvSpPr>
          <p:cNvPr id="4" name="Content Placeholder 2"/>
          <p:cNvSpPr>
            <a:spLocks noGrp="1"/>
          </p:cNvSpPr>
          <p:nvPr>
            <p:ph idx="1"/>
          </p:nvPr>
        </p:nvSpPr>
        <p:spPr>
          <a:xfrm>
            <a:off x="457200" y="1600200"/>
            <a:ext cx="8229600" cy="4525963"/>
          </a:xfrm>
        </p:spPr>
        <p:txBody>
          <a:bodyPr/>
          <a:lstStyle/>
          <a:p>
            <a:r>
              <a:rPr lang="en-GB" dirty="0"/>
              <a:t>Consider file size; a number of smaller files may perform better than a single large file</a:t>
            </a:r>
          </a:p>
          <a:p>
            <a:r>
              <a:rPr lang="en-GB" dirty="0"/>
              <a:t>Reduce junk </a:t>
            </a:r>
            <a:r>
              <a:rPr lang="en-GB" dirty="0" smtClean="0"/>
              <a:t>traffic</a:t>
            </a:r>
          </a:p>
          <a:p>
            <a:r>
              <a:rPr lang="en-GB" dirty="0" smtClean="0"/>
              <a:t>Remember that other people use your server as well</a:t>
            </a:r>
          </a:p>
          <a:p>
            <a:r>
              <a:rPr lang="en-GB" dirty="0" smtClean="0"/>
              <a:t>Simplify your security structure if you can</a:t>
            </a:r>
          </a:p>
          <a:p>
            <a:pPr lvl="1"/>
            <a:r>
              <a:rPr lang="en-GB" dirty="0" smtClean="0"/>
              <a:t>Application level not directory or file level</a:t>
            </a:r>
          </a:p>
          <a:p>
            <a:endParaRPr lang="en-GB" dirty="0"/>
          </a:p>
          <a:p>
            <a:endParaRPr lang="en-GB" dirty="0"/>
          </a:p>
        </p:txBody>
      </p:sp>
    </p:spTree>
    <p:extLst>
      <p:ext uri="{BB962C8B-B14F-4D97-AF65-F5344CB8AC3E}">
        <p14:creationId xmlns:p14="http://schemas.microsoft.com/office/powerpoint/2010/main" val="29141092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txBox="1">
            <a:spLocks/>
          </p:cNvSpPr>
          <p:nvPr/>
        </p:nvSpPr>
        <p:spPr>
          <a:xfrm>
            <a:off x="683568" y="1628800"/>
            <a:ext cx="7772400" cy="3602831"/>
          </a:xfrm>
          <a:prstGeom prst="rect">
            <a:avLst/>
          </a:prstGeom>
        </p:spPr>
        <p:txBody>
          <a:bodyPr vert="horz" lIns="91440" tIns="45720" rIns="91440" bIns="45720" rtlCol="0" anchor="ctr">
            <a:normAutofit fontScale="90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dirty="0" smtClean="0"/>
              <a:t>Your server and network are analogous to a heart and vascular system</a:t>
            </a:r>
          </a:p>
          <a:p>
            <a:endParaRPr lang="en-GB" dirty="0"/>
          </a:p>
          <a:p>
            <a:r>
              <a:rPr lang="en-GB" dirty="0" smtClean="0"/>
              <a:t>Look after </a:t>
            </a:r>
            <a:r>
              <a:rPr lang="en-GB" dirty="0" smtClean="0"/>
              <a:t>them, treat them with respect, </a:t>
            </a:r>
            <a:r>
              <a:rPr lang="en-GB" dirty="0" smtClean="0"/>
              <a:t>and </a:t>
            </a:r>
            <a:r>
              <a:rPr lang="en-GB" dirty="0" smtClean="0"/>
              <a:t>hopefully they </a:t>
            </a:r>
            <a:r>
              <a:rPr lang="en-GB" dirty="0" smtClean="0"/>
              <a:t>will look after you</a:t>
            </a:r>
            <a:endParaRPr lang="en-GB" dirty="0"/>
          </a:p>
        </p:txBody>
      </p:sp>
    </p:spTree>
    <p:extLst>
      <p:ext uri="{BB962C8B-B14F-4D97-AF65-F5344CB8AC3E}">
        <p14:creationId xmlns:p14="http://schemas.microsoft.com/office/powerpoint/2010/main" val="21482984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close pag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7" name="TextBox 6"/>
          <p:cNvSpPr txBox="1"/>
          <p:nvPr/>
        </p:nvSpPr>
        <p:spPr>
          <a:xfrm>
            <a:off x="843390" y="2375275"/>
            <a:ext cx="5157284" cy="3406060"/>
          </a:xfrm>
          <a:prstGeom prst="rect">
            <a:avLst/>
          </a:prstGeom>
          <a:noFill/>
        </p:spPr>
        <p:txBody>
          <a:bodyPr wrap="square" rtlCol="0">
            <a:spAutoFit/>
          </a:bodyPr>
          <a:lstStyle/>
          <a:p>
            <a:r>
              <a:rPr lang="en-US" sz="2800" dirty="0" smtClean="0">
                <a:latin typeface="American Typewriter"/>
                <a:cs typeface="American Typewriter"/>
              </a:rPr>
              <a:t>Thank You</a:t>
            </a:r>
          </a:p>
          <a:p>
            <a:endParaRPr lang="en-US" sz="2800" dirty="0">
              <a:latin typeface="American Typewriter"/>
              <a:cs typeface="American Typewriter"/>
            </a:endParaRPr>
          </a:p>
          <a:p>
            <a:r>
              <a:rPr lang="en-US" sz="2000" dirty="0" smtClean="0">
                <a:latin typeface="American Typewriter"/>
                <a:cs typeface="American Typewriter"/>
              </a:rPr>
              <a:t>Contact us:</a:t>
            </a:r>
          </a:p>
          <a:p>
            <a:endParaRPr lang="en-US" sz="1400" baseline="30000" dirty="0" smtClean="0">
              <a:latin typeface="American Typewriter"/>
              <a:cs typeface="American Typewriter"/>
            </a:endParaRPr>
          </a:p>
          <a:p>
            <a:r>
              <a:rPr lang="en-US" sz="1400" baseline="30000" dirty="0" smtClean="0"/>
              <a:t>Optima </a:t>
            </a:r>
            <a:r>
              <a:rPr lang="en-US" sz="1400" baseline="30000" dirty="0"/>
              <a:t>House, Mill Court, </a:t>
            </a:r>
            <a:endParaRPr lang="en-US" sz="1400" baseline="30000" dirty="0" smtClean="0"/>
          </a:p>
          <a:p>
            <a:r>
              <a:rPr lang="en-US" sz="1400" baseline="30000" dirty="0" smtClean="0"/>
              <a:t>Spindle </a:t>
            </a:r>
            <a:r>
              <a:rPr lang="en-US" sz="1400" baseline="30000" dirty="0"/>
              <a:t>Way, </a:t>
            </a:r>
            <a:endParaRPr lang="en-US" sz="1400" baseline="30000" dirty="0" smtClean="0"/>
          </a:p>
          <a:p>
            <a:r>
              <a:rPr lang="en-US" sz="1400" baseline="30000" dirty="0" smtClean="0"/>
              <a:t>Crawley</a:t>
            </a:r>
            <a:r>
              <a:rPr lang="en-US" sz="1400" baseline="30000" dirty="0"/>
              <a:t>, </a:t>
            </a:r>
            <a:endParaRPr lang="en-US" sz="1400" baseline="30000" dirty="0" smtClean="0"/>
          </a:p>
          <a:p>
            <a:r>
              <a:rPr lang="en-US" sz="1400" baseline="30000" dirty="0" smtClean="0"/>
              <a:t>West </a:t>
            </a:r>
            <a:r>
              <a:rPr lang="en-US" sz="1400" baseline="30000" dirty="0"/>
              <a:t>Sussex RH10 </a:t>
            </a:r>
            <a:r>
              <a:rPr lang="en-US" sz="1400" baseline="30000" dirty="0" smtClean="0"/>
              <a:t>1TT</a:t>
            </a:r>
          </a:p>
          <a:p>
            <a:endParaRPr lang="en-US" sz="1400" baseline="30000" dirty="0"/>
          </a:p>
          <a:p>
            <a:r>
              <a:rPr lang="pl-PL" sz="1400" baseline="30000" dirty="0"/>
              <a:t>Tel: 01293 562 700    </a:t>
            </a:r>
            <a:endParaRPr lang="pl-PL" sz="1400" baseline="30000" dirty="0" smtClean="0"/>
          </a:p>
          <a:p>
            <a:r>
              <a:rPr lang="pl-PL" sz="1400" baseline="30000" dirty="0" smtClean="0"/>
              <a:t>Fax</a:t>
            </a:r>
            <a:r>
              <a:rPr lang="pl-PL" sz="1400" baseline="30000" dirty="0"/>
              <a:t>: 01293 562 699    </a:t>
            </a:r>
            <a:endParaRPr lang="pl-PL" sz="1400" baseline="30000" dirty="0" smtClean="0"/>
          </a:p>
          <a:p>
            <a:r>
              <a:rPr lang="pl-PL" sz="1400" baseline="30000" dirty="0" err="1" smtClean="0"/>
              <a:t>info</a:t>
            </a:r>
            <a:r>
              <a:rPr lang="pl-PL" sz="1400" baseline="30000" dirty="0" err="1"/>
              <a:t>@optima-systems.co.uk</a:t>
            </a:r>
            <a:r>
              <a:rPr lang="pl-PL" sz="1400" baseline="30000" dirty="0"/>
              <a:t>    </a:t>
            </a:r>
            <a:endParaRPr lang="pl-PL" sz="1400" baseline="30000" dirty="0" smtClean="0"/>
          </a:p>
          <a:p>
            <a:r>
              <a:rPr lang="pl-PL" sz="1400" baseline="30000" dirty="0" err="1" smtClean="0"/>
              <a:t>www</a:t>
            </a:r>
            <a:r>
              <a:rPr lang="pl-PL" sz="1400" baseline="30000" dirty="0" err="1"/>
              <a:t>.optima-systems.co.</a:t>
            </a:r>
            <a:r>
              <a:rPr lang="pl-PL" sz="1400" baseline="30000" dirty="0" err="1" smtClean="0"/>
              <a:t>uk</a:t>
            </a:r>
            <a:endParaRPr lang="en-US" sz="1400" baseline="30000" dirty="0">
              <a:latin typeface="American Typewriter"/>
              <a:cs typeface="American Typewriter"/>
            </a:endParaRPr>
          </a:p>
          <a:p>
            <a:endParaRPr lang="en-US" sz="1400" baseline="30000" dirty="0" smtClean="0">
              <a:latin typeface="American Typewriter"/>
              <a:cs typeface="American Typewriter"/>
            </a:endParaRPr>
          </a:p>
          <a:p>
            <a:endParaRPr lang="en-US" sz="1400" baseline="30000" dirty="0">
              <a:latin typeface="American Typewriter"/>
              <a:cs typeface="American Typewriter"/>
            </a:endParaRPr>
          </a:p>
          <a:p>
            <a:endParaRPr lang="en-US" sz="1400" baseline="30000" dirty="0" smtClean="0">
              <a:latin typeface="American Typewriter"/>
              <a:cs typeface="American Typewriter"/>
            </a:endParaRPr>
          </a:p>
          <a:p>
            <a:endParaRPr lang="en-US" dirty="0"/>
          </a:p>
        </p:txBody>
      </p:sp>
    </p:spTree>
    <p:extLst>
      <p:ext uri="{BB962C8B-B14F-4D97-AF65-F5344CB8AC3E}">
        <p14:creationId xmlns:p14="http://schemas.microsoft.com/office/powerpoint/2010/main" val="40813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Subtitle 2"/>
          <p:cNvSpPr txBox="1">
            <a:spLocks/>
          </p:cNvSpPr>
          <p:nvPr/>
        </p:nvSpPr>
        <p:spPr>
          <a:xfrm>
            <a:off x="1331640" y="1052736"/>
            <a:ext cx="6400800" cy="4536504"/>
          </a:xfrm>
          <a:prstGeom prst="rect">
            <a:avLst/>
          </a:prstGeom>
        </p:spPr>
        <p:txBody>
          <a:bodyPr vert="horz" lIns="91440" tIns="45720" rIns="91440" bIns="45720" rtlCol="0">
            <a:normAutofit fontScale="92500" lnSpcReduction="1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GB" dirty="0" smtClean="0"/>
              <a:t>In this conference we have talked about parallel processing, code optimisation, interpreter improvements etc.</a:t>
            </a:r>
          </a:p>
          <a:p>
            <a:pPr marL="0" indent="0">
              <a:buNone/>
            </a:pPr>
            <a:endParaRPr lang="en-GB" dirty="0" smtClean="0"/>
          </a:p>
          <a:p>
            <a:pPr marL="0" indent="0">
              <a:buNone/>
            </a:pPr>
            <a:r>
              <a:rPr lang="en-GB" dirty="0" smtClean="0"/>
              <a:t>Speed is clearly an important feature of our daily lives</a:t>
            </a:r>
          </a:p>
          <a:p>
            <a:pPr marL="0" indent="0">
              <a:buNone/>
            </a:pPr>
            <a:endParaRPr lang="en-GB" dirty="0" smtClean="0"/>
          </a:p>
          <a:p>
            <a:pPr marL="0" indent="0">
              <a:buNone/>
            </a:pPr>
            <a:r>
              <a:rPr lang="en-GB" dirty="0" smtClean="0"/>
              <a:t>We have spent little time looking at the infrastructure that all our codes inhabits</a:t>
            </a:r>
            <a:endParaRPr lang="en-GB" dirty="0"/>
          </a:p>
        </p:txBody>
      </p:sp>
    </p:spTree>
    <p:extLst>
      <p:ext uri="{BB962C8B-B14F-4D97-AF65-F5344CB8AC3E}">
        <p14:creationId xmlns:p14="http://schemas.microsoft.com/office/powerpoint/2010/main" val="2702105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xEl>
                                              <p:pRg st="2" end="2"/>
                                            </p:txEl>
                                          </p:spTgt>
                                        </p:tgtEl>
                                        <p:attrNameLst>
                                          <p:attrName>style.visibility</p:attrName>
                                        </p:attrNameLst>
                                      </p:cBhvr>
                                      <p:to>
                                        <p:strVal val="visible"/>
                                      </p:to>
                                    </p:set>
                                    <p:animEffect transition="in" filter="fade">
                                      <p:cBhvr>
                                        <p:cTn id="7" dur="1000"/>
                                        <p:tgtEl>
                                          <p:spTgt spid="8">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4" end="4"/>
                                            </p:txEl>
                                          </p:spTgt>
                                        </p:tgtEl>
                                        <p:attrNameLst>
                                          <p:attrName>style.visibility</p:attrName>
                                        </p:attrNameLst>
                                      </p:cBhvr>
                                      <p:to>
                                        <p:strVal val="visible"/>
                                      </p:to>
                                    </p:set>
                                    <p:animEffect transition="in" filter="fade">
                                      <p:cBhvr>
                                        <p:cTn id="12" dur="10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1"/>
          <p:cNvSpPr txBox="1">
            <a:spLocks/>
          </p:cNvSpPr>
          <p:nvPr/>
        </p:nvSpPr>
        <p:spPr>
          <a:xfrm>
            <a:off x="755576" y="599728"/>
            <a:ext cx="77724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mtClean="0"/>
              <a:t>So why am I even talking on this subject today ?</a:t>
            </a:r>
            <a:endParaRPr lang="en-GB" dirty="0"/>
          </a:p>
        </p:txBody>
      </p:sp>
      <p:sp>
        <p:nvSpPr>
          <p:cNvPr id="9" name="Subtitle 2"/>
          <p:cNvSpPr txBox="1">
            <a:spLocks/>
          </p:cNvSpPr>
          <p:nvPr/>
        </p:nvSpPr>
        <p:spPr>
          <a:xfrm>
            <a:off x="1331640" y="3068960"/>
            <a:ext cx="6400800" cy="1752600"/>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None/>
            </a:pPr>
            <a:r>
              <a:rPr lang="en-GB" dirty="0" smtClean="0"/>
              <a:t>Because often we do not give proper consideration of the impact of our application on the network</a:t>
            </a:r>
            <a:endParaRPr lang="en-GB" dirty="0"/>
          </a:p>
        </p:txBody>
      </p:sp>
    </p:spTree>
    <p:extLst>
      <p:ext uri="{BB962C8B-B14F-4D97-AF65-F5344CB8AC3E}">
        <p14:creationId xmlns:p14="http://schemas.microsoft.com/office/powerpoint/2010/main" val="284215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8" name="Title 1"/>
          <p:cNvSpPr txBox="1">
            <a:spLocks/>
          </p:cNvSpPr>
          <p:nvPr/>
        </p:nvSpPr>
        <p:spPr>
          <a:xfrm>
            <a:off x="685800" y="2130425"/>
            <a:ext cx="7772400" cy="1470025"/>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GB" smtClean="0"/>
              <a:t>So let us look at some very basic scenarios</a:t>
            </a:r>
            <a:endParaRPr lang="en-GB" dirty="0"/>
          </a:p>
        </p:txBody>
      </p:sp>
    </p:spTree>
    <p:extLst>
      <p:ext uri="{BB962C8B-B14F-4D97-AF65-F5344CB8AC3E}">
        <p14:creationId xmlns:p14="http://schemas.microsoft.com/office/powerpoint/2010/main" val="3485423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C:\Users\Paul\AppData\Local\Microsoft\Windows\Temporary Internet Files\Content.IE5\YIIGGHR4\MP900443248[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99286" y="4149080"/>
            <a:ext cx="2876387" cy="1914203"/>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Paul\AppData\Local\Microsoft\Windows\Temporary Internet Files\Content.IE5\HMJU5NKV\MP90040214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99915" y="967761"/>
            <a:ext cx="2075132" cy="186531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C:\Users\Paul\AppData\Local\Microsoft\Windows\Temporary Internet Files\Content.IE5\Z5GXH7WZ\MP90031636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0192" y="764704"/>
            <a:ext cx="1384693" cy="939356"/>
          </a:xfrm>
          <a:prstGeom prst="rect">
            <a:avLst/>
          </a:prstGeom>
          <a:noFill/>
          <a:extLst>
            <a:ext uri="{909E8E84-426E-40DD-AFC4-6F175D3DCCD1}">
              <a14:hiddenFill xmlns:a14="http://schemas.microsoft.com/office/drawing/2010/main">
                <a:solidFill>
                  <a:srgbClr val="FFFFFF"/>
                </a:solidFill>
              </a14:hiddenFill>
            </a:ext>
          </a:extLst>
        </p:spPr>
      </p:pic>
      <p:sp>
        <p:nvSpPr>
          <p:cNvPr id="12" name="Flowchart: Connector 11"/>
          <p:cNvSpPr/>
          <p:nvPr/>
        </p:nvSpPr>
        <p:spPr>
          <a:xfrm>
            <a:off x="5160747" y="1900417"/>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lowchart: Connector 18"/>
          <p:cNvSpPr/>
          <p:nvPr/>
        </p:nvSpPr>
        <p:spPr>
          <a:xfrm>
            <a:off x="4180331" y="3933056"/>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5" descr="C:\Users\Paul\AppData\Local\Microsoft\Windows\Temporary Internet Files\Content.IE5\Z5GXH7WZ\MP90031636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00191" y="2204864"/>
            <a:ext cx="1384693" cy="939356"/>
          </a:xfrm>
          <a:prstGeom prst="rect">
            <a:avLst/>
          </a:prstGeom>
          <a:noFill/>
          <a:extLst>
            <a:ext uri="{909E8E84-426E-40DD-AFC4-6F175D3DCCD1}">
              <a14:hiddenFill xmlns:a14="http://schemas.microsoft.com/office/drawing/2010/main">
                <a:solidFill>
                  <a:srgbClr val="FFFFFF"/>
                </a:solidFill>
              </a14:hiddenFill>
            </a:ext>
          </a:extLst>
        </p:spPr>
      </p:pic>
      <p:sp>
        <p:nvSpPr>
          <p:cNvPr id="21" name="Flowchart: Connector 20"/>
          <p:cNvSpPr/>
          <p:nvPr/>
        </p:nvSpPr>
        <p:spPr>
          <a:xfrm>
            <a:off x="5160747" y="1905137"/>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67370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repeatCount="indefinite" autoRev="1" fill="hold" grpId="0" nodeType="clickEffect">
                                  <p:stCondLst>
                                    <p:cond delay="0"/>
                                  </p:stCondLst>
                                  <p:childTnLst>
                                    <p:animMotion origin="layout" path="M -3.33333E-6 3.7037E-6 L 0.11823 -0.1051 " pathEditMode="relative" rAng="0" ptsTypes="AA">
                                      <p:cBhvr>
                                        <p:cTn id="6" dur="500" fill="hold"/>
                                        <p:tgtEl>
                                          <p:spTgt spid="12"/>
                                        </p:tgtEl>
                                        <p:attrNameLst>
                                          <p:attrName>ppt_x</p:attrName>
                                          <p:attrName>ppt_y</p:attrName>
                                        </p:attrNameLst>
                                      </p:cBhvr>
                                      <p:rCtr x="5903" y="-5255"/>
                                    </p:animMotion>
                                  </p:childTnLst>
                                </p:cTn>
                              </p:par>
                              <p:par>
                                <p:cTn id="7" presetID="42" presetClass="path" presetSubtype="0" repeatCount="indefinite" autoRev="1" fill="hold" grpId="0" nodeType="withEffect">
                                  <p:stCondLst>
                                    <p:cond delay="0"/>
                                  </p:stCondLst>
                                  <p:childTnLst>
                                    <p:animMotion origin="layout" path="M -2.77778E-7 -1.11111E-6 L -2.77778E-7 -0.16805 " pathEditMode="relative" rAng="0" ptsTypes="AA">
                                      <p:cBhvr>
                                        <p:cTn id="8" dur="1000" fill="hold"/>
                                        <p:tgtEl>
                                          <p:spTgt spid="19"/>
                                        </p:tgtEl>
                                        <p:attrNameLst>
                                          <p:attrName>ppt_x</p:attrName>
                                          <p:attrName>ppt_y</p:attrName>
                                        </p:attrNameLst>
                                      </p:cBhvr>
                                      <p:rCtr x="0" y="-8403"/>
                                    </p:animMotion>
                                  </p:childTnLst>
                                </p:cTn>
                              </p:par>
                              <p:par>
                                <p:cTn id="9" presetID="42" presetClass="path" presetSubtype="0" repeatCount="indefinite" autoRev="1" fill="hold" grpId="0" nodeType="withEffect">
                                  <p:stCondLst>
                                    <p:cond delay="0"/>
                                  </p:stCondLst>
                                  <p:childTnLst>
                                    <p:animMotion origin="layout" path="M -3.33333E-6 3.7037E-6 L 0.11823 0.10486 " pathEditMode="relative" rAng="0" ptsTypes="AA">
                                      <p:cBhvr>
                                        <p:cTn id="10" dur="500" fill="hold"/>
                                        <p:tgtEl>
                                          <p:spTgt spid="21"/>
                                        </p:tgtEl>
                                        <p:attrNameLst>
                                          <p:attrName>ppt_x</p:attrName>
                                          <p:attrName>ppt_y</p:attrName>
                                        </p:attrNameLst>
                                      </p:cBhvr>
                                      <p:rCtr x="5903" y="523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9"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C:\Users\Paul\AppData\Local\Microsoft\Windows\Temporary Internet Files\Content.IE5\YIIGGHR4\MP900443248[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86682" y="4550821"/>
            <a:ext cx="2010761" cy="13381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Paul\AppData\Local\Microsoft\Windows\Temporary Internet Files\Content.IE5\HMJU5NKV\MP90040214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199915" y="967761"/>
            <a:ext cx="2075132" cy="186531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C:\Users\Paul\AppData\Local\Microsoft\Windows\Temporary Internet Files\Content.IE5\Z5GXH7WZ\MP90031636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60301" y="548533"/>
            <a:ext cx="1384693" cy="939356"/>
          </a:xfrm>
          <a:prstGeom prst="rect">
            <a:avLst/>
          </a:prstGeom>
          <a:noFill/>
          <a:extLst>
            <a:ext uri="{909E8E84-426E-40DD-AFC4-6F175D3DCCD1}">
              <a14:hiddenFill xmlns:a14="http://schemas.microsoft.com/office/drawing/2010/main">
                <a:solidFill>
                  <a:srgbClr val="FFFFFF"/>
                </a:solidFill>
              </a14:hiddenFill>
            </a:ext>
          </a:extLst>
        </p:spPr>
      </p:pic>
      <p:sp>
        <p:nvSpPr>
          <p:cNvPr id="12" name="Flowchart: Connector 11"/>
          <p:cNvSpPr/>
          <p:nvPr/>
        </p:nvSpPr>
        <p:spPr>
          <a:xfrm>
            <a:off x="5160747" y="1900417"/>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lowchart: Connector 18"/>
          <p:cNvSpPr/>
          <p:nvPr/>
        </p:nvSpPr>
        <p:spPr>
          <a:xfrm>
            <a:off x="2356052" y="4373880"/>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5" descr="C:\Users\Paul\AppData\Local\Microsoft\Windows\Temporary Internet Files\Content.IE5\Z5GXH7WZ\MP90031636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60301" y="2363396"/>
            <a:ext cx="1384693" cy="939356"/>
          </a:xfrm>
          <a:prstGeom prst="rect">
            <a:avLst/>
          </a:prstGeom>
          <a:noFill/>
          <a:extLst>
            <a:ext uri="{909E8E84-426E-40DD-AFC4-6F175D3DCCD1}">
              <a14:hiddenFill xmlns:a14="http://schemas.microsoft.com/office/drawing/2010/main">
                <a:solidFill>
                  <a:srgbClr val="FFFFFF"/>
                </a:solidFill>
              </a14:hiddenFill>
            </a:ext>
          </a:extLst>
        </p:spPr>
      </p:pic>
      <p:sp>
        <p:nvSpPr>
          <p:cNvPr id="21" name="Flowchart: Connector 20"/>
          <p:cNvSpPr/>
          <p:nvPr/>
        </p:nvSpPr>
        <p:spPr>
          <a:xfrm>
            <a:off x="5160747" y="1905137"/>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5" descr="C:\Users\Paul\AppData\Local\Microsoft\Windows\Temporary Internet Files\Content.IE5\Z5GXH7WZ\MP90031636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60301" y="1435459"/>
            <a:ext cx="1384693" cy="93935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C:\Users\Paul\AppData\Local\Microsoft\Windows\Temporary Internet Files\Content.IE5\Z5GXH7WZ\MP90031636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60301" y="3335655"/>
            <a:ext cx="1384693" cy="939356"/>
          </a:xfrm>
          <a:prstGeom prst="rect">
            <a:avLst/>
          </a:prstGeom>
          <a:noFill/>
          <a:extLst>
            <a:ext uri="{909E8E84-426E-40DD-AFC4-6F175D3DCCD1}">
              <a14:hiddenFill xmlns:a14="http://schemas.microsoft.com/office/drawing/2010/main">
                <a:solidFill>
                  <a:srgbClr val="FFFFFF"/>
                </a:solidFill>
              </a14:hiddenFill>
            </a:ext>
          </a:extLst>
        </p:spPr>
      </p:pic>
      <p:sp>
        <p:nvSpPr>
          <p:cNvPr id="11" name="Flowchart: Connector 10"/>
          <p:cNvSpPr/>
          <p:nvPr/>
        </p:nvSpPr>
        <p:spPr>
          <a:xfrm>
            <a:off x="5160747" y="1905769"/>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lowchart: Connector 12"/>
          <p:cNvSpPr/>
          <p:nvPr/>
        </p:nvSpPr>
        <p:spPr>
          <a:xfrm>
            <a:off x="5174036" y="1905769"/>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4" descr="C:\Users\Paul\AppData\Local\Microsoft\Windows\Temporary Internet Files\Content.IE5\400HRL8U\MC900432567[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75656" y="1486222"/>
            <a:ext cx="728694" cy="72869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C:\Users\Paul\AppData\Local\Microsoft\Windows\Temporary Internet Files\Content.IE5\400HRL8U\MC900432567[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91680" y="1763402"/>
            <a:ext cx="728694" cy="72869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C:\Users\Paul\AppData\Local\Microsoft\Windows\Temporary Internet Files\Content.IE5\400HRL8U\MC900432567[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3608" y="1663879"/>
            <a:ext cx="728694" cy="728694"/>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0374" y="1948042"/>
            <a:ext cx="139700" cy="13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8" name="Picture 6" descr="C:\Users\Paul\AppData\Local\Microsoft\Windows\Temporary Internet Files\Content.IE5\YIIGGHR4\MP900443248[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64992" y="4554751"/>
            <a:ext cx="2010761" cy="1338139"/>
          </a:xfrm>
          <a:prstGeom prst="rect">
            <a:avLst/>
          </a:prstGeom>
          <a:noFill/>
          <a:extLst>
            <a:ext uri="{909E8E84-426E-40DD-AFC4-6F175D3DCCD1}">
              <a14:hiddenFill xmlns:a14="http://schemas.microsoft.com/office/drawing/2010/main">
                <a:solidFill>
                  <a:srgbClr val="FFFFFF"/>
                </a:solidFill>
              </a14:hiddenFill>
            </a:ext>
          </a:extLst>
        </p:spPr>
      </p:pic>
      <p:sp>
        <p:nvSpPr>
          <p:cNvPr id="22" name="Flowchart: Connector 21"/>
          <p:cNvSpPr/>
          <p:nvPr/>
        </p:nvSpPr>
        <p:spPr>
          <a:xfrm>
            <a:off x="4413222" y="4373880"/>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68103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repeatCount="indefinite" autoRev="1" fill="hold" grpId="0" nodeType="clickEffect">
                                  <p:stCondLst>
                                    <p:cond delay="0"/>
                                  </p:stCondLst>
                                  <p:childTnLst>
                                    <p:animMotion origin="layout" path="M 2.77778E-7 3.33333E-6 L 0.13403 -0.1213 " pathEditMode="relative" rAng="0" ptsTypes="AA">
                                      <p:cBhvr>
                                        <p:cTn id="6" dur="500" fill="hold"/>
                                        <p:tgtEl>
                                          <p:spTgt spid="12"/>
                                        </p:tgtEl>
                                        <p:attrNameLst>
                                          <p:attrName>ppt_x</p:attrName>
                                          <p:attrName>ppt_y</p:attrName>
                                        </p:attrNameLst>
                                      </p:cBhvr>
                                      <p:rCtr x="6701" y="-6065"/>
                                    </p:animMotion>
                                  </p:childTnLst>
                                </p:cTn>
                              </p:par>
                              <p:par>
                                <p:cTn id="7" presetID="42" presetClass="path" presetSubtype="0" repeatCount="indefinite" autoRev="1" fill="hold" grpId="0" nodeType="withEffect">
                                  <p:stCondLst>
                                    <p:cond delay="0"/>
                                  </p:stCondLst>
                                  <p:childTnLst>
                                    <p:animMotion origin="layout" path="M 1.11111E-6 -4.81481E-6 L -0.09392 -0.30393 " pathEditMode="relative" rAng="0" ptsTypes="AA">
                                      <p:cBhvr>
                                        <p:cTn id="8" dur="2000" fill="hold"/>
                                        <p:tgtEl>
                                          <p:spTgt spid="19"/>
                                        </p:tgtEl>
                                        <p:attrNameLst>
                                          <p:attrName>ppt_x</p:attrName>
                                          <p:attrName>ppt_y</p:attrName>
                                        </p:attrNameLst>
                                      </p:cBhvr>
                                      <p:rCtr x="-4705" y="-15208"/>
                                    </p:animMotion>
                                  </p:childTnLst>
                                </p:cTn>
                              </p:par>
                              <p:par>
                                <p:cTn id="9" presetID="42" presetClass="path" presetSubtype="0" repeatCount="indefinite" autoRev="1" fill="hold" grpId="0" nodeType="withEffect">
                                  <p:stCondLst>
                                    <p:cond delay="0"/>
                                  </p:stCondLst>
                                  <p:childTnLst>
                                    <p:animMotion origin="layout" path="M 2.77778E-7 -1.11111E-6 L 0.13403 0.00394 " pathEditMode="relative" rAng="0" ptsTypes="AA">
                                      <p:cBhvr>
                                        <p:cTn id="10" dur="500" fill="hold"/>
                                        <p:tgtEl>
                                          <p:spTgt spid="21"/>
                                        </p:tgtEl>
                                        <p:attrNameLst>
                                          <p:attrName>ppt_x</p:attrName>
                                          <p:attrName>ppt_y</p:attrName>
                                        </p:attrNameLst>
                                      </p:cBhvr>
                                      <p:rCtr x="6701" y="185"/>
                                    </p:animMotion>
                                  </p:childTnLst>
                                </p:cTn>
                              </p:par>
                              <p:par>
                                <p:cTn id="11" presetID="42" presetClass="path" presetSubtype="0" repeatCount="indefinite" autoRev="1" fill="hold" grpId="0" nodeType="withEffect">
                                  <p:stCondLst>
                                    <p:cond delay="0"/>
                                  </p:stCondLst>
                                  <p:childTnLst>
                                    <p:animMotion origin="layout" path="M -0.00226 -0.01227 L 0.1316 0.26088 " pathEditMode="relative" rAng="0" ptsTypes="AA">
                                      <p:cBhvr>
                                        <p:cTn id="12" dur="500" fill="hold"/>
                                        <p:tgtEl>
                                          <p:spTgt spid="11"/>
                                        </p:tgtEl>
                                        <p:attrNameLst>
                                          <p:attrName>ppt_x</p:attrName>
                                          <p:attrName>ppt_y</p:attrName>
                                        </p:attrNameLst>
                                      </p:cBhvr>
                                      <p:rCtr x="6684" y="13657"/>
                                    </p:animMotion>
                                  </p:childTnLst>
                                </p:cTn>
                              </p:par>
                              <p:par>
                                <p:cTn id="13" presetID="42" presetClass="path" presetSubtype="0" repeatCount="indefinite" autoRev="1" fill="hold" grpId="0" nodeType="withEffect">
                                  <p:stCondLst>
                                    <p:cond delay="0"/>
                                  </p:stCondLst>
                                  <p:childTnLst>
                                    <p:animMotion origin="layout" path="M 1.38889E-6 -1.11111E-6 L 0.13264 0.12986 " pathEditMode="relative" rAng="0" ptsTypes="AA">
                                      <p:cBhvr>
                                        <p:cTn id="14" dur="500" fill="hold"/>
                                        <p:tgtEl>
                                          <p:spTgt spid="13"/>
                                        </p:tgtEl>
                                        <p:attrNameLst>
                                          <p:attrName>ppt_x</p:attrName>
                                          <p:attrName>ppt_y</p:attrName>
                                        </p:attrNameLst>
                                      </p:cBhvr>
                                      <p:rCtr x="6632" y="6481"/>
                                    </p:animMotion>
                                  </p:childTnLst>
                                </p:cTn>
                              </p:par>
                              <p:par>
                                <p:cTn id="15" presetID="42" presetClass="path" presetSubtype="0" repeatCount="indefinite" autoRev="1" fill="hold" grpId="0" nodeType="withEffect">
                                  <p:stCondLst>
                                    <p:cond delay="0"/>
                                  </p:stCondLst>
                                  <p:childTnLst>
                                    <p:animMotion origin="layout" path="M 1.11111E-6 -4.81481E-6 L -0.31892 -0.30393 " pathEditMode="relative" rAng="0" ptsTypes="AA">
                                      <p:cBhvr>
                                        <p:cTn id="16" dur="2000" fill="hold"/>
                                        <p:tgtEl>
                                          <p:spTgt spid="22"/>
                                        </p:tgtEl>
                                        <p:attrNameLst>
                                          <p:attrName>ppt_x</p:attrName>
                                          <p:attrName>ppt_y</p:attrName>
                                        </p:attrNameLst>
                                      </p:cBhvr>
                                      <p:rCtr x="-15955" y="-15208"/>
                                    </p:animMotion>
                                  </p:childTnLst>
                                </p:cTn>
                              </p:par>
                              <p:par>
                                <p:cTn id="17" presetID="42" presetClass="path" presetSubtype="0" repeatCount="indefinite" autoRev="1" fill="hold" nodeType="withEffect">
                                  <p:stCondLst>
                                    <p:cond delay="0"/>
                                  </p:stCondLst>
                                  <p:childTnLst>
                                    <p:animMotion origin="layout" path="M 4.16667E-6 0 L 0.08593 -0.01435 " pathEditMode="relative" rAng="0" ptsTypes="AA">
                                      <p:cBhvr>
                                        <p:cTn id="18" dur="1000" fill="hold"/>
                                        <p:tgtEl>
                                          <p:spTgt spid="1026"/>
                                        </p:tgtEl>
                                        <p:attrNameLst>
                                          <p:attrName>ppt_x</p:attrName>
                                          <p:attrName>ppt_y</p:attrName>
                                        </p:attrNameLst>
                                      </p:cBhvr>
                                      <p:rCtr x="4288" y="-71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9" grpId="0" animBg="1"/>
      <p:bldP spid="21" grpId="0" animBg="1"/>
      <p:bldP spid="11" grpId="0" animBg="1"/>
      <p:bldP spid="13" grpId="0" animBg="1"/>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C:\Users\Paul\AppData\Local\Microsoft\Windows\Temporary Internet Files\Content.IE5\YIIGGHR4\MP900443248[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03848" y="4942284"/>
            <a:ext cx="2010761" cy="133813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C:\Users\Paul\AppData\Local\Microsoft\Windows\Temporary Internet Files\Content.IE5\HMJU5NKV\MP900402149[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75910" y="996938"/>
            <a:ext cx="2075132" cy="1865313"/>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5" descr="C:\Users\Paul\AppData\Local\Microsoft\Windows\Temporary Internet Files\Content.IE5\Z5GXH7WZ\MP90031636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6296" y="577710"/>
            <a:ext cx="1384693" cy="939356"/>
          </a:xfrm>
          <a:prstGeom prst="rect">
            <a:avLst/>
          </a:prstGeom>
          <a:noFill/>
          <a:extLst>
            <a:ext uri="{909E8E84-426E-40DD-AFC4-6F175D3DCCD1}">
              <a14:hiddenFill xmlns:a14="http://schemas.microsoft.com/office/drawing/2010/main">
                <a:solidFill>
                  <a:srgbClr val="FFFFFF"/>
                </a:solidFill>
              </a14:hiddenFill>
            </a:ext>
          </a:extLst>
        </p:spPr>
      </p:pic>
      <p:sp>
        <p:nvSpPr>
          <p:cNvPr id="12" name="Flowchart: Connector 11"/>
          <p:cNvSpPr/>
          <p:nvPr/>
        </p:nvSpPr>
        <p:spPr>
          <a:xfrm>
            <a:off x="6036742" y="1929594"/>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Flowchart: Connector 18"/>
          <p:cNvSpPr/>
          <p:nvPr/>
        </p:nvSpPr>
        <p:spPr>
          <a:xfrm>
            <a:off x="3888861" y="4725144"/>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 name="Picture 5" descr="C:\Users\Paul\AppData\Local\Microsoft\Windows\Temporary Internet Files\Content.IE5\Z5GXH7WZ\MP90031636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6296" y="2392573"/>
            <a:ext cx="1384693" cy="939356"/>
          </a:xfrm>
          <a:prstGeom prst="rect">
            <a:avLst/>
          </a:prstGeom>
          <a:noFill/>
          <a:extLst>
            <a:ext uri="{909E8E84-426E-40DD-AFC4-6F175D3DCCD1}">
              <a14:hiddenFill xmlns:a14="http://schemas.microsoft.com/office/drawing/2010/main">
                <a:solidFill>
                  <a:srgbClr val="FFFFFF"/>
                </a:solidFill>
              </a14:hiddenFill>
            </a:ext>
          </a:extLst>
        </p:spPr>
      </p:pic>
      <p:sp>
        <p:nvSpPr>
          <p:cNvPr id="21" name="Flowchart: Connector 20"/>
          <p:cNvSpPr/>
          <p:nvPr/>
        </p:nvSpPr>
        <p:spPr>
          <a:xfrm>
            <a:off x="6036742" y="1934314"/>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5" descr="C:\Users\Paul\AppData\Local\Microsoft\Windows\Temporary Internet Files\Content.IE5\Z5GXH7WZ\MP90031636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6296" y="1464636"/>
            <a:ext cx="1384693" cy="939356"/>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5" descr="C:\Users\Paul\AppData\Local\Microsoft\Windows\Temporary Internet Files\Content.IE5\Z5GXH7WZ\MP900316369[1].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36296" y="3364832"/>
            <a:ext cx="1384693" cy="939356"/>
          </a:xfrm>
          <a:prstGeom prst="rect">
            <a:avLst/>
          </a:prstGeom>
          <a:noFill/>
          <a:extLst>
            <a:ext uri="{909E8E84-426E-40DD-AFC4-6F175D3DCCD1}">
              <a14:hiddenFill xmlns:a14="http://schemas.microsoft.com/office/drawing/2010/main">
                <a:solidFill>
                  <a:srgbClr val="FFFFFF"/>
                </a:solidFill>
              </a14:hiddenFill>
            </a:ext>
          </a:extLst>
        </p:spPr>
      </p:pic>
      <p:sp>
        <p:nvSpPr>
          <p:cNvPr id="11" name="Flowchart: Connector 10"/>
          <p:cNvSpPr/>
          <p:nvPr/>
        </p:nvSpPr>
        <p:spPr>
          <a:xfrm>
            <a:off x="6036742" y="1934946"/>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Flowchart: Connector 12"/>
          <p:cNvSpPr/>
          <p:nvPr/>
        </p:nvSpPr>
        <p:spPr>
          <a:xfrm>
            <a:off x="6050031" y="1934946"/>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4" descr="C:\Users\Paul\AppData\Local\Microsoft\Windows\Temporary Internet Files\Content.IE5\400HRL8U\MC900432567[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6828" y="3448333"/>
            <a:ext cx="728694" cy="72869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C:\Users\Paul\AppData\Local\Microsoft\Windows\Temporary Internet Files\Content.IE5\400HRL8U\MC900432567[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62852" y="3725513"/>
            <a:ext cx="728694" cy="728694"/>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C:\Users\Paul\AppData\Local\Microsoft\Windows\Temporary Internet Files\Content.IE5\400HRL8U\MC900432567[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4780" y="3625990"/>
            <a:ext cx="728694" cy="728694"/>
          </a:xfrm>
          <a:prstGeom prst="rect">
            <a:avLst/>
          </a:prstGeom>
          <a:noFill/>
          <a:extLst>
            <a:ext uri="{909E8E84-426E-40DD-AFC4-6F175D3DCCD1}">
              <a14:hiddenFill xmlns:a14="http://schemas.microsoft.com/office/drawing/2010/main">
                <a:solidFill>
                  <a:srgbClr val="FFFFFF"/>
                </a:solidFill>
              </a14:hiddenFill>
            </a:ext>
          </a:extLst>
        </p:spPr>
      </p:pic>
      <p:sp>
        <p:nvSpPr>
          <p:cNvPr id="22" name="Flowchart: Connector 21"/>
          <p:cNvSpPr/>
          <p:nvPr/>
        </p:nvSpPr>
        <p:spPr>
          <a:xfrm>
            <a:off x="6453602" y="4725144"/>
            <a:ext cx="114300" cy="114300"/>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50" name="Picture 2" descr="http://t2.gstatic.com/images?q=tbn:ANd9GcTg05TW9o7SdhEvVnxE-pU3YxdFo5sIyqfjASKUtheWS23yKxk_Uw"/>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8943" y="2136412"/>
            <a:ext cx="1441419" cy="143501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4" descr="C:\Users\Paul\AppData\Local\Microsoft\Windows\Temporary Internet Files\Content.IE5\400HRL8U\MC900432567[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95913" y="1407719"/>
            <a:ext cx="728694" cy="728694"/>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4" descr="C:\Users\Paul\AppData\Local\Microsoft\Windows\Temporary Internet Files\Content.IE5\400HRL8U\MC900432567[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1937" y="1684899"/>
            <a:ext cx="728694" cy="728694"/>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C:\Users\Paul\AppData\Local\Microsoft\Windows\Temporary Internet Files\Content.IE5\400HRL8U\MC900432567[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3865" y="1585376"/>
            <a:ext cx="728694" cy="72869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40631" y="1869539"/>
            <a:ext cx="139700" cy="13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44930" y="2069738"/>
            <a:ext cx="139700" cy="133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2" descr="C:\Users\Paul\AppData\Local\Microsoft\Windows\Temporary Internet Files\Content.IE5\X16LN3LI\MP900433180[1].jp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30704" y="4942284"/>
            <a:ext cx="1999585" cy="1337023"/>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Paul\AppData\Local\Microsoft\Windows\Temporary Internet Files\Content.IE5\R75QKL21\MP900443189[1].jp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5951447" y="4941168"/>
            <a:ext cx="1980493" cy="13179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41316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repeatCount="indefinite" autoRev="1" fill="hold" grpId="0" nodeType="clickEffect">
                                  <p:stCondLst>
                                    <p:cond delay="0"/>
                                  </p:stCondLst>
                                  <p:childTnLst>
                                    <p:animMotion origin="layout" path="M 2.77778E-7 3.33333E-6 L 0.13403 -0.1213 " pathEditMode="relative" rAng="0" ptsTypes="AA">
                                      <p:cBhvr>
                                        <p:cTn id="6" dur="500" fill="hold"/>
                                        <p:tgtEl>
                                          <p:spTgt spid="12"/>
                                        </p:tgtEl>
                                        <p:attrNameLst>
                                          <p:attrName>ppt_x</p:attrName>
                                          <p:attrName>ppt_y</p:attrName>
                                        </p:attrNameLst>
                                      </p:cBhvr>
                                      <p:rCtr x="6701" y="-6065"/>
                                    </p:animMotion>
                                  </p:childTnLst>
                                </p:cTn>
                              </p:par>
                              <p:par>
                                <p:cTn id="7" presetID="42" presetClass="path" presetSubtype="0" repeatCount="indefinite" autoRev="1" fill="hold" grpId="0" nodeType="withEffect">
                                  <p:stCondLst>
                                    <p:cond delay="0"/>
                                  </p:stCondLst>
                                  <p:childTnLst>
                                    <p:animMotion origin="layout" path="M 2.77778E-6 -2.22222E-6 L -0.1757 -0.08171 " pathEditMode="relative" rAng="0" ptsTypes="AA">
                                      <p:cBhvr>
                                        <p:cTn id="8" dur="2000" fill="hold"/>
                                        <p:tgtEl>
                                          <p:spTgt spid="19"/>
                                        </p:tgtEl>
                                        <p:attrNameLst>
                                          <p:attrName>ppt_x</p:attrName>
                                          <p:attrName>ppt_y</p:attrName>
                                        </p:attrNameLst>
                                      </p:cBhvr>
                                      <p:rCtr x="-8785" y="-4097"/>
                                    </p:animMotion>
                                  </p:childTnLst>
                                </p:cTn>
                              </p:par>
                              <p:par>
                                <p:cTn id="9" presetID="42" presetClass="path" presetSubtype="0" repeatCount="indefinite" autoRev="1" fill="hold" grpId="0" nodeType="withEffect">
                                  <p:stCondLst>
                                    <p:cond delay="0"/>
                                  </p:stCondLst>
                                  <p:childTnLst>
                                    <p:animMotion origin="layout" path="M 2.77778E-7 -1.11111E-6 L 0.13403 0.00394 " pathEditMode="relative" rAng="0" ptsTypes="AA">
                                      <p:cBhvr>
                                        <p:cTn id="10" dur="500" fill="hold"/>
                                        <p:tgtEl>
                                          <p:spTgt spid="21"/>
                                        </p:tgtEl>
                                        <p:attrNameLst>
                                          <p:attrName>ppt_x</p:attrName>
                                          <p:attrName>ppt_y</p:attrName>
                                        </p:attrNameLst>
                                      </p:cBhvr>
                                      <p:rCtr x="6701" y="185"/>
                                    </p:animMotion>
                                  </p:childTnLst>
                                </p:cTn>
                              </p:par>
                              <p:par>
                                <p:cTn id="11" presetID="42" presetClass="path" presetSubtype="0" repeatCount="indefinite" autoRev="1" fill="hold" grpId="0" nodeType="withEffect">
                                  <p:stCondLst>
                                    <p:cond delay="0"/>
                                  </p:stCondLst>
                                  <p:childTnLst>
                                    <p:animMotion origin="layout" path="M -0.00226 -0.01227 L 0.1316 0.26088 " pathEditMode="relative" rAng="0" ptsTypes="AA">
                                      <p:cBhvr>
                                        <p:cTn id="12" dur="500" fill="hold"/>
                                        <p:tgtEl>
                                          <p:spTgt spid="11"/>
                                        </p:tgtEl>
                                        <p:attrNameLst>
                                          <p:attrName>ppt_x</p:attrName>
                                          <p:attrName>ppt_y</p:attrName>
                                        </p:attrNameLst>
                                      </p:cBhvr>
                                      <p:rCtr x="6684" y="13657"/>
                                    </p:animMotion>
                                  </p:childTnLst>
                                </p:cTn>
                              </p:par>
                              <p:par>
                                <p:cTn id="13" presetID="42" presetClass="path" presetSubtype="0" repeatCount="indefinite" autoRev="1" fill="hold" grpId="0" nodeType="withEffect">
                                  <p:stCondLst>
                                    <p:cond delay="0"/>
                                  </p:stCondLst>
                                  <p:childTnLst>
                                    <p:animMotion origin="layout" path="M 1.38889E-6 -1.11111E-6 L 0.13264 0.12986 " pathEditMode="relative" rAng="0" ptsTypes="AA">
                                      <p:cBhvr>
                                        <p:cTn id="14" dur="500" fill="hold"/>
                                        <p:tgtEl>
                                          <p:spTgt spid="13"/>
                                        </p:tgtEl>
                                        <p:attrNameLst>
                                          <p:attrName>ppt_x</p:attrName>
                                          <p:attrName>ppt_y</p:attrName>
                                        </p:attrNameLst>
                                      </p:cBhvr>
                                      <p:rCtr x="6632" y="6481"/>
                                    </p:animMotion>
                                  </p:childTnLst>
                                </p:cTn>
                              </p:par>
                              <p:par>
                                <p:cTn id="15" presetID="42" presetClass="path" presetSubtype="0" repeatCount="indefinite" autoRev="1" fill="hold" grpId="0" nodeType="withEffect">
                                  <p:stCondLst>
                                    <p:cond delay="0"/>
                                  </p:stCondLst>
                                  <p:childTnLst>
                                    <p:animMotion origin="layout" path="M 8.33333E-7 -2.22222E-6 L -0.44826 -0.11319 " pathEditMode="relative" rAng="0" ptsTypes="AA">
                                      <p:cBhvr>
                                        <p:cTn id="16" dur="3000" fill="hold"/>
                                        <p:tgtEl>
                                          <p:spTgt spid="22"/>
                                        </p:tgtEl>
                                        <p:attrNameLst>
                                          <p:attrName>ppt_x</p:attrName>
                                          <p:attrName>ppt_y</p:attrName>
                                        </p:attrNameLst>
                                      </p:cBhvr>
                                      <p:rCtr x="-22413" y="-5671"/>
                                    </p:animMotion>
                                  </p:childTnLst>
                                </p:cTn>
                              </p:par>
                              <p:par>
                                <p:cTn id="17" presetID="42" presetClass="path" presetSubtype="0" repeatCount="indefinite" autoRev="1" fill="hold" nodeType="withEffect">
                                  <p:stCondLst>
                                    <p:cond delay="0"/>
                                  </p:stCondLst>
                                  <p:childTnLst>
                                    <p:animMotion origin="layout" path="M 3.33333E-6 3.83904E-6 L 0.13142 -0.02382 " pathEditMode="relative" rAng="0" ptsTypes="AA">
                                      <p:cBhvr>
                                        <p:cTn id="18" dur="1000" fill="hold"/>
                                        <p:tgtEl>
                                          <p:spTgt spid="26"/>
                                        </p:tgtEl>
                                        <p:attrNameLst>
                                          <p:attrName>ppt_x</p:attrName>
                                          <p:attrName>ppt_y</p:attrName>
                                        </p:attrNameLst>
                                      </p:cBhvr>
                                      <p:rCtr x="6562" y="-1203"/>
                                    </p:animMotion>
                                  </p:childTnLst>
                                </p:cTn>
                              </p:par>
                              <p:par>
                                <p:cTn id="19" presetID="1" presetClass="path" presetSubtype="0" repeatCount="indefinite" fill="hold" nodeType="withEffect">
                                  <p:stCondLst>
                                    <p:cond delay="0"/>
                                  </p:stCondLst>
                                  <p:childTnLst>
                                    <p:animMotion origin="layout" path="M 3.61111E-6 1.06432E-7 C 0.04323 1.06432E-7 0.07899 0.04905 0.07899 0.10967 C 0.07899 0.17029 0.04323 0.21981 3.61111E-6 0.21981 C -0.04341 0.21981 -0.07865 0.17029 -0.07865 0.10967 C -0.07865 0.04905 -0.04341 1.06432E-7 3.61111E-6 1.06432E-7 Z " pathEditMode="relative" rAng="0" ptsTypes="fffff">
                                      <p:cBhvr>
                                        <p:cTn id="20" dur="500" fill="hold"/>
                                        <p:tgtEl>
                                          <p:spTgt spid="1026"/>
                                        </p:tgtEl>
                                        <p:attrNameLst>
                                          <p:attrName>ppt_x</p:attrName>
                                          <p:attrName>ppt_y</p:attrName>
                                        </p:attrNameLst>
                                      </p:cBhvr>
                                      <p:rCtr x="17" y="1099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9" grpId="0" animBg="1"/>
      <p:bldP spid="21" grpId="0" animBg="1"/>
      <p:bldP spid="11" grpId="0" animBg="1"/>
      <p:bldP spid="13" grpId="0" animBg="1"/>
      <p:bldP spid="2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Optima standard page slid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Title 1"/>
          <p:cNvSpPr>
            <a:spLocks noGrp="1"/>
          </p:cNvSpPr>
          <p:nvPr>
            <p:ph type="title"/>
          </p:nvPr>
        </p:nvSpPr>
        <p:spPr>
          <a:xfrm>
            <a:off x="457200" y="274638"/>
            <a:ext cx="8229600" cy="1143000"/>
          </a:xfrm>
        </p:spPr>
        <p:txBody>
          <a:bodyPr/>
          <a:lstStyle/>
          <a:p>
            <a:r>
              <a:rPr lang="en-GB" dirty="0" smtClean="0"/>
              <a:t>Common misconceptions</a:t>
            </a:r>
            <a:endParaRPr lang="en-GB" dirty="0"/>
          </a:p>
        </p:txBody>
      </p:sp>
      <p:sp>
        <p:nvSpPr>
          <p:cNvPr id="4" name="Content Placeholder 2"/>
          <p:cNvSpPr>
            <a:spLocks noGrp="1"/>
          </p:cNvSpPr>
          <p:nvPr>
            <p:ph idx="1"/>
          </p:nvPr>
        </p:nvSpPr>
        <p:spPr>
          <a:xfrm>
            <a:off x="457200" y="1600200"/>
            <a:ext cx="8229600" cy="4525963"/>
          </a:xfrm>
        </p:spPr>
        <p:txBody>
          <a:bodyPr/>
          <a:lstStyle/>
          <a:p>
            <a:r>
              <a:rPr lang="en-GB" dirty="0" smtClean="0"/>
              <a:t>The Server is always up</a:t>
            </a:r>
          </a:p>
          <a:p>
            <a:r>
              <a:rPr lang="en-GB" dirty="0" smtClean="0"/>
              <a:t>The server is dedicated to me</a:t>
            </a:r>
          </a:p>
          <a:p>
            <a:r>
              <a:rPr lang="en-GB" dirty="0" smtClean="0"/>
              <a:t>The server has no space limitations</a:t>
            </a:r>
          </a:p>
          <a:p>
            <a:r>
              <a:rPr lang="en-GB" dirty="0" smtClean="0"/>
              <a:t>The network bandwidth is infinite</a:t>
            </a:r>
          </a:p>
          <a:p>
            <a:r>
              <a:rPr lang="en-GB" dirty="0" smtClean="0"/>
              <a:t>The client computers are really, really fast</a:t>
            </a:r>
          </a:p>
          <a:p>
            <a:r>
              <a:rPr lang="en-GB" dirty="0" smtClean="0"/>
              <a:t>The network has zero latency</a:t>
            </a:r>
          </a:p>
          <a:p>
            <a:r>
              <a:rPr lang="en-GB" dirty="0" smtClean="0"/>
              <a:t>We have perfect Infrastructure</a:t>
            </a:r>
          </a:p>
          <a:p>
            <a:endParaRPr lang="en-GB" dirty="0"/>
          </a:p>
        </p:txBody>
      </p:sp>
    </p:spTree>
    <p:extLst>
      <p:ext uri="{BB962C8B-B14F-4D97-AF65-F5344CB8AC3E}">
        <p14:creationId xmlns:p14="http://schemas.microsoft.com/office/powerpoint/2010/main" val="2082105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295</TotalTime>
  <Words>758</Words>
  <Application>Microsoft Office PowerPoint</Application>
  <PresentationFormat>On-screen Show (4:3)</PresentationFormat>
  <Paragraphs>110</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Common misconceptions</vt:lpstr>
      <vt:lpstr>Infrastructure</vt:lpstr>
      <vt:lpstr>January 2011</vt:lpstr>
      <vt:lpstr>March 2011</vt:lpstr>
      <vt:lpstr>June 2012</vt:lpstr>
      <vt:lpstr>So what ?</vt:lpstr>
      <vt:lpstr>Excerpts from MSDN </vt:lpstr>
      <vt:lpstr>Excerpts from MSDN </vt:lpstr>
      <vt:lpstr>Excerpts from MSDN</vt:lpstr>
      <vt:lpstr>PowerPoint Presentation</vt:lpstr>
      <vt:lpstr>Problems at the speed of light</vt:lpstr>
      <vt:lpstr>Goodput vs Throughput</vt:lpstr>
      <vt:lpstr>Transmission overhead</vt:lpstr>
      <vt:lpstr>Now what ?</vt:lpstr>
      <vt:lpstr>Oh my god – What else ?</vt:lpstr>
      <vt:lpstr>PowerPoint Presentation</vt:lpstr>
      <vt:lpstr>So what can I do</vt:lpstr>
      <vt:lpstr>So what can I do</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Turner</dc:creator>
  <cp:lastModifiedBy>Paul</cp:lastModifiedBy>
  <cp:revision>32</cp:revision>
  <dcterms:created xsi:type="dcterms:W3CDTF">2012-10-06T19:21:47Z</dcterms:created>
  <dcterms:modified xsi:type="dcterms:W3CDTF">2012-10-18T06:50:29Z</dcterms:modified>
</cp:coreProperties>
</file>