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364" r:id="rId2"/>
    <p:sldId id="379" r:id="rId3"/>
    <p:sldId id="380" r:id="rId4"/>
    <p:sldId id="381" r:id="rId5"/>
    <p:sldId id="382" r:id="rId6"/>
    <p:sldId id="376" r:id="rId7"/>
    <p:sldId id="378" r:id="rId8"/>
    <p:sldId id="375" r:id="rId9"/>
    <p:sldId id="362" r:id="rId10"/>
    <p:sldId id="366" r:id="rId11"/>
    <p:sldId id="365" r:id="rId12"/>
    <p:sldId id="361" r:id="rId13"/>
    <p:sldId id="363" r:id="rId14"/>
    <p:sldId id="339" r:id="rId15"/>
    <p:sldId id="340" r:id="rId16"/>
    <p:sldId id="341" r:id="rId17"/>
    <p:sldId id="342" r:id="rId18"/>
    <p:sldId id="368" r:id="rId19"/>
    <p:sldId id="345" r:id="rId20"/>
    <p:sldId id="369" r:id="rId21"/>
    <p:sldId id="347" r:id="rId22"/>
    <p:sldId id="370" r:id="rId23"/>
    <p:sldId id="348" r:id="rId24"/>
    <p:sldId id="350" r:id="rId25"/>
    <p:sldId id="371" r:id="rId26"/>
    <p:sldId id="352" r:id="rId27"/>
    <p:sldId id="353" r:id="rId28"/>
    <p:sldId id="372" r:id="rId29"/>
    <p:sldId id="354" r:id="rId30"/>
    <p:sldId id="373" r:id="rId31"/>
    <p:sldId id="355" r:id="rId32"/>
    <p:sldId id="356" r:id="rId33"/>
    <p:sldId id="357" r:id="rId34"/>
    <p:sldId id="358" r:id="rId35"/>
    <p:sldId id="374" r:id="rId36"/>
    <p:sldId id="383" r:id="rId37"/>
  </p:sldIdLst>
  <p:sldSz cx="9144000" cy="6858000" type="screen4x3"/>
  <p:notesSz cx="6858000" cy="9144000"/>
  <p:custShowLst>
    <p:custShow name="Market" id="0">
      <p:sldLst/>
    </p:custShow>
    <p:custShow name="Services" id="1">
      <p:sldLst/>
    </p:custShow>
    <p:custShow name="Product" id="2">
      <p:sldLst/>
    </p:custShow>
    <p:custShow name="Technical" id="3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8"/>
    <a:srgbClr val="000099"/>
    <a:srgbClr val="007E3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6034" autoAdjust="0"/>
    <p:restoredTop sz="94576" autoAdjust="0"/>
  </p:normalViewPr>
  <p:slideViewPr>
    <p:cSldViewPr snapToGrid="0" snapToObjects="1">
      <p:cViewPr>
        <p:scale>
          <a:sx n="60" d="100"/>
          <a:sy n="60" d="100"/>
        </p:scale>
        <p:origin x="-1842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0277-61A7-488C-9CC1-2D41169E6493}" type="datetimeFigureOut">
              <a:rPr lang="en-ZA" smtClean="0"/>
              <a:pPr/>
              <a:t>2012/10/10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23650-6BE9-4B53-BE9C-F54BB4B1BED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208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0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88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6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0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6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1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8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1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8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725E-B035-F949-A0B1-BA9870E37E9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3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F725E-B035-F949-A0B1-BA9870E37E9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8CC4A-26BD-1F4D-8283-D27780D36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83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781" y="356309"/>
            <a:ext cx="5816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are we producing?</a:t>
            </a:r>
            <a:endParaRPr lang="en-ZA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386" y="1324299"/>
            <a:ext cx="80246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en-US" sz="28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Riskflow</a:t>
            </a:r>
            <a:r>
              <a:rPr lang="en-US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provides the financial logic in the form of a DLL (Digital Linked Library) that is exposed via the </a:t>
            </a:r>
            <a:r>
              <a:rPr lang="en-US" sz="28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.Net</a:t>
            </a:r>
            <a:r>
              <a:rPr lang="en-US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framework. </a:t>
            </a:r>
          </a:p>
          <a:p>
            <a:pPr indent="-361950"/>
            <a:endParaRPr lang="en-US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361950"/>
            <a:r>
              <a:rPr lang="en-US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This can run on local devices as well as be exposed as a web service.</a:t>
            </a:r>
            <a:endParaRPr lang="en-ZA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7160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2525" y="356309"/>
            <a:ext cx="2034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DLL</a:t>
            </a:r>
            <a:endParaRPr lang="en-ZA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385" y="1324299"/>
            <a:ext cx="80246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Initiating and setting values</a:t>
            </a:r>
          </a:p>
          <a:p>
            <a:pPr indent="-361950"/>
            <a:endParaRPr lang="en-ZA" sz="28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09650" lvl="2" indent="-457200">
              <a:buFont typeface="Arial" pitchFamily="34" charset="0"/>
              <a:buChar char="•"/>
            </a:pPr>
            <a:r>
              <a:rPr lang="en-ZA" sz="2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Default Constructor</a:t>
            </a:r>
          </a:p>
          <a:p>
            <a:pPr marL="1009650" lvl="2" indent="-457200">
              <a:buFont typeface="Arial" pitchFamily="34" charset="0"/>
              <a:buChar char="•"/>
            </a:pP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Set_L1_</a:t>
            </a:r>
          </a:p>
          <a:p>
            <a:pPr marL="1009650" lvl="2" indent="-457200">
              <a:buFont typeface="Arial" pitchFamily="34" charset="0"/>
              <a:buChar char="•"/>
            </a:pP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Set_L2_</a:t>
            </a:r>
          </a:p>
          <a:p>
            <a:pPr marL="1009650" lvl="2" indent="-457200">
              <a:buFont typeface="Arial" pitchFamily="34" charset="0"/>
              <a:buChar char="•"/>
            </a:pP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Set_L3_</a:t>
            </a:r>
          </a:p>
          <a:p>
            <a:pPr marL="1009650" lvl="2" indent="-457200">
              <a:buFont typeface="Arial" pitchFamily="34" charset="0"/>
              <a:buChar char="•"/>
            </a:pP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Set_L4_</a:t>
            </a:r>
          </a:p>
          <a:p>
            <a:pPr marL="1009650" lvl="2" indent="-457200">
              <a:buFont typeface="Arial" pitchFamily="34" charset="0"/>
              <a:buChar char="•"/>
            </a:pP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Set_L5_</a:t>
            </a:r>
            <a:endParaRPr lang="en-ZA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1105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2525" y="356309"/>
            <a:ext cx="2034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DLL</a:t>
            </a:r>
            <a:endParaRPr lang="en-ZA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384" y="1324298"/>
            <a:ext cx="80246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Calculating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ZA" sz="28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Calculate_Statements</a:t>
            </a: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lvl="1"/>
            <a:endParaRPr lang="en-ZA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ZA" sz="2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Returning </a:t>
            </a: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en-ZA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ZA" sz="28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Get_BS_ALL</a:t>
            </a: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ZA" sz="28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Get_BS_Rows</a:t>
            </a: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ZA" sz="28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Get_IS_ALL</a:t>
            </a: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ZA" sz="28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Get_IS_Rows</a:t>
            </a: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ZA" sz="28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Get_CF_ALL</a:t>
            </a: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ZA" sz="28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Get_CF_Rows</a:t>
            </a: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74851969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5978" y="356310"/>
            <a:ext cx="4025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Architecture</a:t>
            </a:r>
            <a:endParaRPr lang="en-ZA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386" y="1324299"/>
            <a:ext cx="80246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en-US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Architecture of the App is designed in stateless environment.</a:t>
            </a:r>
          </a:p>
          <a:p>
            <a:pPr marL="9525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Smart Phone/Device</a:t>
            </a:r>
          </a:p>
          <a:p>
            <a:pPr marL="1009650" lvl="2" indent="-45720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Andriod</a:t>
            </a:r>
            <a:r>
              <a:rPr lang="en-US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4.1</a:t>
            </a:r>
          </a:p>
          <a:p>
            <a:pPr marL="9525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Web Services</a:t>
            </a:r>
            <a:endParaRPr lang="en-ZA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09650" lvl="2" indent="-457200">
              <a:buFont typeface="Arial" pitchFamily="34" charset="0"/>
              <a:buChar char="•"/>
            </a:pP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DLL</a:t>
            </a:r>
          </a:p>
          <a:p>
            <a:pPr marL="1009650" lvl="2" indent="-457200">
              <a:buFont typeface="Arial" pitchFamily="34" charset="0"/>
              <a:buChar char="•"/>
            </a:pP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Translation Services</a:t>
            </a:r>
          </a:p>
          <a:p>
            <a:pPr marL="1924050" lvl="4" indent="-457200">
              <a:buFont typeface="Arial" pitchFamily="34" charset="0"/>
              <a:buChar char="•"/>
            </a:pP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Formats the results for SOAP communication</a:t>
            </a:r>
          </a:p>
          <a:p>
            <a:pPr marL="1009650" lvl="2" indent="-457200">
              <a:buFont typeface="Arial" pitchFamily="34" charset="0"/>
              <a:buChar char="•"/>
            </a:pP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Excel Generating Services</a:t>
            </a:r>
          </a:p>
          <a:p>
            <a:pPr marL="1009650" lvl="2" indent="-457200">
              <a:buFont typeface="Arial" pitchFamily="34" charset="0"/>
              <a:buChar char="•"/>
            </a:pP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Email Services</a:t>
            </a:r>
            <a:endParaRPr lang="en-US" sz="28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15675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6386" y="1324299"/>
            <a:ext cx="80246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en-US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phone communicates via SOAP over the internet. </a:t>
            </a:r>
          </a:p>
          <a:p>
            <a:pPr indent="-361950"/>
            <a:endParaRPr lang="en-US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361950"/>
            <a:r>
              <a:rPr lang="en-US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data is stores locally on the phone and sends requests to the server with a list of parameters. </a:t>
            </a:r>
          </a:p>
          <a:p>
            <a:pPr indent="-361950"/>
            <a:endParaRPr lang="en-US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361950"/>
            <a:r>
              <a:rPr lang="en-US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server then replies with the information that was requested.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5978" y="356310"/>
            <a:ext cx="4025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Architecture</a:t>
            </a:r>
            <a:endParaRPr lang="en-ZA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5699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8951" y="374385"/>
            <a:ext cx="7680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CASHFLOW OPTIMIZER APP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79" y="1331827"/>
            <a:ext cx="2737851" cy="4552473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1386" y="374385"/>
            <a:ext cx="3937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Personal Details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8316" y="1438424"/>
            <a:ext cx="50607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detail will be used when creating output.</a:t>
            </a:r>
          </a:p>
          <a:p>
            <a:endParaRPr lang="en-ZA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 email will be sent to your email address as you supply it here.</a:t>
            </a:r>
            <a:endParaRPr lang="en-ZA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1" y="1444710"/>
            <a:ext cx="2737851" cy="45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592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9892" y="356309"/>
            <a:ext cx="1694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2883" y="1453764"/>
            <a:ext cx="60697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∇ Set_L1_ </a:t>
            </a:r>
            <a:r>
              <a:rPr lang="en-ZA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rarg</a:t>
            </a:r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;⎕IO;V1;V2;V3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:Access Public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:Signature Set_L1_ Double </a:t>
            </a:r>
            <a:r>
              <a:rPr lang="en-ZA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Properties, </a:t>
            </a:r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Double </a:t>
            </a:r>
            <a:r>
              <a:rPr lang="en-ZA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Vehicles, </a:t>
            </a:r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Double </a:t>
            </a:r>
            <a:r>
              <a:rPr lang="en-ZA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BankAccount</a:t>
            </a:r>
            <a:endParaRPr lang="en-ZA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⍝⍝ Set_L1_ ....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⎕IO←1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⍝⍝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(V1 V2 V3)←3↑rarg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∆bs_a_property←V1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∆bs_a_vehicles←V2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∆bs_bank←V3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⍝⍝ End Function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∇</a:t>
            </a:r>
            <a:endParaRPr lang="en-ZA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0" y="1453764"/>
            <a:ext cx="2573203" cy="424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592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8182" y="356309"/>
            <a:ext cx="4507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Investment Assets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4" y="1120923"/>
            <a:ext cx="2228926" cy="3673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70" y="1120920"/>
            <a:ext cx="2225822" cy="3673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10" y="1120921"/>
            <a:ext cx="2228001" cy="36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592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8182" y="356309"/>
            <a:ext cx="4507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Investment Assets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248" y="1082197"/>
            <a:ext cx="8686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∇ Set_L2_ 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rarg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;⎕IO;V1;V2;V3;V4;V5;V6;V7;V8;V9;V10;V11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:Access Public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:Signature Set_L2_ Double Shares, Double </a:t>
            </a:r>
            <a:r>
              <a:rPr lang="en-ZA" sz="1600" dirty="0" err="1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SharesCont</a:t>
            </a:r>
            <a:r>
              <a:rPr lang="en-ZA" sz="16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</a:t>
            </a:r>
          </a:p>
          <a:p>
            <a:r>
              <a:rPr lang="en-ZA" sz="16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Double 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UnitTrust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Double </a:t>
            </a:r>
            <a:r>
              <a:rPr lang="en-ZA" sz="1600" dirty="0" err="1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UnitTrustCont</a:t>
            </a:r>
            <a:r>
              <a:rPr lang="en-ZA" sz="16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Double Retirement, </a:t>
            </a:r>
            <a:endParaRPr lang="en-ZA" sz="1600" dirty="0" smtClean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sz="16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Double </a:t>
            </a:r>
            <a:r>
              <a:rPr lang="en-ZA" sz="1600" dirty="0" err="1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RetirementCont</a:t>
            </a:r>
            <a:r>
              <a:rPr lang="en-ZA" sz="16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Double Savings, Double </a:t>
            </a:r>
            <a:r>
              <a:rPr lang="en-ZA" sz="1600" dirty="0" err="1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SavingsCont</a:t>
            </a:r>
            <a:r>
              <a:rPr lang="en-ZA" sz="16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</a:t>
            </a:r>
          </a:p>
          <a:p>
            <a:r>
              <a:rPr lang="en-ZA" sz="16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Double 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FixedDeposit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Double 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InvertProperties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Double Other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⍝⍝ Set_L2_ ....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⎕IO←</a:t>
            </a:r>
            <a:r>
              <a:rPr lang="en-ZA" sz="16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1</a:t>
            </a:r>
            <a:endParaRPr lang="en-ZA" sz="1600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(V1 V2 V3 V4 V5 V6 V7 V8 V9 V10 V11)←11↑rarg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∆bs_a_shares←V1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∆bs_a_sharescont←V2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∆bs_a_unit←V3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∆bs_a_unitcont←V4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∆bs_a_retfund←V5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∆bs_a_retfundcont←V6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∆bs_a_savings←V7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∆bs_a_savingscont←V8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∆bs_a_fixdep←V9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∆bs_a_invprop←V10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∆bs_a_other←V11</a:t>
            </a:r>
          </a:p>
          <a:p>
            <a:r>
              <a:rPr lang="en-ZA" sz="16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∇</a:t>
            </a:r>
            <a:endParaRPr lang="en-ZA" sz="1600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380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39008" y="358620"/>
            <a:ext cx="2416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Liabilities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4" y="1449940"/>
            <a:ext cx="2401748" cy="3973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84" y="1438424"/>
            <a:ext cx="2405359" cy="39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592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3854" y="356310"/>
            <a:ext cx="5009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Proof of </a:t>
            </a:r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Concept</a:t>
            </a:r>
            <a:endParaRPr lang="en-ZA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386" y="1324299"/>
            <a:ext cx="80246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was important that we could deliver a DLL that could run and execute on the </a:t>
            </a:r>
            <a:r>
              <a:rPr lang="en-ZA" sz="28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.Net</a:t>
            </a: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framework.</a:t>
            </a:r>
          </a:p>
          <a:p>
            <a:pPr indent="-361950"/>
            <a:endParaRPr lang="en-ZA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361950"/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This meant that I initially tested by creating a sample C# program to test that the DLL is accessible as a </a:t>
            </a:r>
            <a:r>
              <a:rPr lang="en-ZA" sz="28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.Net</a:t>
            </a: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Object.</a:t>
            </a:r>
            <a:endParaRPr lang="en-US" sz="28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078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39008" y="358620"/>
            <a:ext cx="2416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Liabilities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248" y="1082197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∇ Set_L3_ </a:t>
            </a:r>
            <a:r>
              <a:rPr lang="en-ZA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rarg</a:t>
            </a:r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;⎕IO;V1;V2;V3;V4;V5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:Access Public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:Signature Set_L3_ Double </a:t>
            </a:r>
            <a:r>
              <a:rPr lang="en-ZA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PropertyLoans</a:t>
            </a:r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</a:t>
            </a:r>
            <a:endParaRPr lang="en-ZA" dirty="0" smtClean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Double </a:t>
            </a:r>
            <a:r>
              <a:rPr lang="en-ZA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InvestmentLoans</a:t>
            </a:r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Double </a:t>
            </a:r>
            <a:r>
              <a:rPr lang="en-ZA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VehicleLoans</a:t>
            </a:r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</a:t>
            </a:r>
            <a:endParaRPr lang="en-ZA" dirty="0" smtClean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Double </a:t>
            </a:r>
            <a:r>
              <a:rPr lang="en-ZA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OtherLoans</a:t>
            </a:r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Double </a:t>
            </a:r>
            <a:r>
              <a:rPr lang="en-ZA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CreditCard</a:t>
            </a:r>
            <a:endParaRPr lang="en-ZA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⍝⍝ Set_L3_ ....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⎕IO←1</a:t>
            </a:r>
          </a:p>
          <a:p>
            <a:r>
              <a:rPr lang="en-ZA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⍝⍝</a:t>
            </a:r>
            <a:endParaRPr lang="en-ZA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(V1 V2 V3 V4 V5)←5↑rarg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∆bs_l_property←V1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∆bs_l_invprop←V2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∆bs_l_vehicles←V3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∆bs_l_loans←V4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∆bs_l_credit←V5</a:t>
            </a:r>
          </a:p>
          <a:p>
            <a:r>
              <a:rPr lang="en-ZA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⍝⍝ </a:t>
            </a:r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End Function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</a:t>
            </a:r>
            <a:r>
              <a:rPr lang="en-ZA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∇</a:t>
            </a:r>
            <a:endParaRPr lang="en-ZA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3158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2290" y="321650"/>
            <a:ext cx="1931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2" y="1441548"/>
            <a:ext cx="2737851" cy="4546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1441549"/>
            <a:ext cx="57300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∇ </a:t>
            </a:r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Set_L4_ </a:t>
            </a:r>
            <a:r>
              <a:rPr lang="en-ZA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rarg</a:t>
            </a:r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;⎕IO;V1;V2;V3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:Access Public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:Signature Set_L4_ Double Salary, Double </a:t>
            </a:r>
            <a:r>
              <a:rPr lang="en-ZA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OtherIncome</a:t>
            </a:r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Double Tax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⍝⍝ Set_L4_ ....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⎕IO←1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⍝⍝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(V1 V2 V3)←3↑rarg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∆is_salary←V1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∆is_income←V2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∆is_tax←V3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⍝⍝ End Function</a:t>
            </a:r>
          </a:p>
          <a:p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∇</a:t>
            </a:r>
            <a:endParaRPr lang="en-ZA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7633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1372" y="390151"/>
            <a:ext cx="2350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Expenses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13" y="1438425"/>
            <a:ext cx="2448839" cy="4079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39" y="1452132"/>
            <a:ext cx="2459980" cy="40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9976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0199" y="354633"/>
            <a:ext cx="2350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Expenses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248" y="1082197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∇ Set_L5_ </a:t>
            </a:r>
            <a:r>
              <a:rPr lang="en-ZA" sz="1400" dirty="0" err="1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rarg</a:t>
            </a:r>
            <a:r>
              <a:rPr lang="en-ZA" sz="14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;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⎕IO;V1;V2;V3;V4;V5;V6;V7;V8;V9;V10;V11;V12;V13;V14;V15;V16;V17</a:t>
            </a:r>
            <a:r>
              <a:rPr lang="en-ZA" sz="14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en-ZA" sz="14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V18;V19;V20;V21;V22</a:t>
            </a:r>
            <a:endParaRPr lang="en-ZA" sz="1400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:Access Public</a:t>
            </a:r>
          </a:p>
          <a:p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:Signature Set_L5_ Double </a:t>
            </a:r>
            <a:r>
              <a:rPr lang="en-ZA" sz="14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Rent_Bank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Double </a:t>
            </a:r>
            <a:r>
              <a:rPr lang="en-ZA" sz="14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Rent_Credit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</a:t>
            </a:r>
            <a:endParaRPr lang="en-ZA" sz="1400" dirty="0" smtClean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sz="14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Double </a:t>
            </a:r>
            <a:r>
              <a:rPr lang="en-ZA" sz="14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WaterElec_Bank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Double </a:t>
            </a:r>
            <a:r>
              <a:rPr lang="en-ZA" sz="14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WaterElec_Credit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Double </a:t>
            </a:r>
            <a:r>
              <a:rPr lang="en-ZA" sz="14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Grosories_Bank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</a:t>
            </a:r>
            <a:endParaRPr lang="en-ZA" sz="1400" dirty="0" smtClean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sz="14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Double </a:t>
            </a:r>
            <a:r>
              <a:rPr lang="en-ZA" sz="14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Grosories_Credit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Double </a:t>
            </a:r>
            <a:r>
              <a:rPr lang="en-ZA" sz="14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Cloths_Bank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Double </a:t>
            </a:r>
            <a:r>
              <a:rPr lang="en-ZA" sz="14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Cloths_Credit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</a:t>
            </a:r>
            <a:endParaRPr lang="en-ZA" sz="1400" dirty="0" smtClean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sz="14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Double </a:t>
            </a:r>
            <a:r>
              <a:rPr lang="en-ZA" sz="14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Policies_Bank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Double </a:t>
            </a:r>
            <a:r>
              <a:rPr lang="en-ZA" sz="14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Policies_Credit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Double </a:t>
            </a:r>
            <a:r>
              <a:rPr lang="en-ZA" sz="14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Medical_Bank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</a:t>
            </a:r>
            <a:endParaRPr lang="en-ZA" sz="1400" dirty="0" smtClean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sz="14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Double </a:t>
            </a:r>
            <a:r>
              <a:rPr lang="en-ZA" sz="14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Medical_Credit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Double </a:t>
            </a:r>
            <a:r>
              <a:rPr lang="en-ZA" sz="14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Transport_Bank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Double </a:t>
            </a:r>
            <a:r>
              <a:rPr lang="en-ZA" sz="14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Transport_Credit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</a:t>
            </a:r>
            <a:endParaRPr lang="en-ZA" sz="1400" dirty="0" smtClean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sz="14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Double </a:t>
            </a:r>
            <a:r>
              <a:rPr lang="en-ZA" sz="14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Entertain_Bank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Double </a:t>
            </a:r>
            <a:r>
              <a:rPr lang="en-ZA" sz="14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Entertain_Credit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Double </a:t>
            </a:r>
            <a:r>
              <a:rPr lang="en-ZA" sz="14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Study_Bank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</a:t>
            </a:r>
            <a:endParaRPr lang="en-ZA" sz="1400" dirty="0" smtClean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sz="14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Double </a:t>
            </a:r>
            <a:r>
              <a:rPr lang="en-ZA" sz="14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Study_Credit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Double </a:t>
            </a:r>
            <a:r>
              <a:rPr lang="en-ZA" sz="14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Phone_Bank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Double </a:t>
            </a:r>
            <a:r>
              <a:rPr lang="en-ZA" sz="14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Phone_Credit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</a:t>
            </a:r>
            <a:endParaRPr lang="en-ZA" sz="1400" dirty="0" smtClean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sz="14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Double </a:t>
            </a:r>
            <a:r>
              <a:rPr lang="en-ZA" sz="14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Other_Bank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, Double </a:t>
            </a:r>
            <a:r>
              <a:rPr lang="en-ZA" sz="14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Other_Credit</a:t>
            </a:r>
            <a:endParaRPr lang="en-ZA" sz="1400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⍝⍝ Set_L5_ ....</a:t>
            </a:r>
          </a:p>
          <a:p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⎕IO←1</a:t>
            </a:r>
          </a:p>
          <a:p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⍝⍝</a:t>
            </a:r>
          </a:p>
          <a:p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(V1 V2 V3 V4 V5 V6 V7 V8 V9 V10 V11 V12 V13 V14 V15 V16 V17 V18 V19 V20 V21 V22)←22↑rarg</a:t>
            </a:r>
          </a:p>
          <a:p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∆cf_rent←V1</a:t>
            </a:r>
          </a:p>
          <a:p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∆is_rent←V2</a:t>
            </a:r>
          </a:p>
          <a:p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∆cf_we←V3</a:t>
            </a:r>
          </a:p>
          <a:p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∆is_we←V4</a:t>
            </a:r>
          </a:p>
          <a:p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ZA" sz="14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.....</a:t>
            </a:r>
            <a:endParaRPr lang="en-ZA" sz="1400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sz="14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</a:t>
            </a:r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cf_other←V21</a:t>
            </a:r>
          </a:p>
          <a:p>
            <a:r>
              <a:rPr lang="en-ZA" sz="14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∆is_other←V22</a:t>
            </a:r>
          </a:p>
          <a:p>
            <a:r>
              <a:rPr lang="en-ZA" sz="14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∇</a:t>
            </a:r>
            <a:endParaRPr lang="en-ZA" sz="1400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7633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6978" y="379007"/>
            <a:ext cx="3449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Balance Sheet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58" y="1444710"/>
            <a:ext cx="2494444" cy="4136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08" y="1464273"/>
            <a:ext cx="2489581" cy="41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7633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1574" y="315943"/>
            <a:ext cx="3449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Balance Sheet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950" y="1019133"/>
            <a:ext cx="8686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∇ 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Ret←Get_BS_All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_;⎕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IO;i</a:t>
            </a:r>
            <a:endParaRPr lang="en-ZA" sz="1600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:Access Public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:Signature Double[,]←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Get_BS_All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_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⍝⍝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⎕IO←1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i←1 2 3 4 5 6 9 10 11 12 13 14 15 16 17 18 19 25 26 27 28 29 30 31 32 34 35 36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Ret←∆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bs_values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[∆bs_Line⍳100×i;(⍳12),1+12×⍳5]</a:t>
            </a:r>
          </a:p>
          <a:p>
            <a:r>
              <a:rPr lang="en-ZA" sz="16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∇</a:t>
            </a:r>
            <a:endParaRPr lang="en-ZA" sz="1600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endParaRPr lang="en-ZA" sz="1600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sz="16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∇ 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Ret←Get_BS_Rows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_;⎕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IO;i</a:t>
            </a:r>
            <a:endParaRPr lang="en-ZA" sz="1600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:Access Public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:Signature String[,]←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Get_BS_Rows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_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⎕IO←1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i←1 2 3 4 5 6 9 10 11 12 13 14 15 16 17 18 19 25 26 27 28 29 30 31 32 34 35 36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Ret←∆</a:t>
            </a:r>
            <a:r>
              <a:rPr lang="en-ZA" sz="1600" dirty="0" err="1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bs_Depth</a:t>
            </a:r>
            <a:r>
              <a:rPr lang="en-ZA" sz="16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[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∆bs_Line⍳100×i]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Ret←⍉Ret,[0.5]∆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bs_Description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[∆bs_Line⍳100×i]</a:t>
            </a:r>
          </a:p>
          <a:p>
            <a:r>
              <a:rPr lang="en-ZA" sz="16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∇</a:t>
            </a:r>
            <a:endParaRPr lang="en-ZA" sz="1600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806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5388" y="358620"/>
            <a:ext cx="4980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Balance Sheet Graph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3401" y="120970"/>
            <a:ext cx="3438763" cy="571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7633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7876" y="358620"/>
            <a:ext cx="4472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Income Statement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45" y="1209311"/>
            <a:ext cx="2610405" cy="432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214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7876" y="358620"/>
            <a:ext cx="4472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Income Statement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950" y="1019133"/>
            <a:ext cx="8686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∇ 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Ret←Get_IS_All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_;⎕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IO;i;tmp</a:t>
            </a:r>
            <a:endParaRPr lang="en-ZA" sz="1600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:Access Public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:Signature Double[,]←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Get_IS_All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_</a:t>
            </a:r>
          </a:p>
          <a:p>
            <a:r>
              <a:rPr lang="en-ZA" sz="16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⎕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IO←1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i←1 2 4 5 7 8 9 10 10.02 10.07 11 11.01 11.02 12 12.03 12.04 12.05 12.12 12.13 12.14 12.16 12.19 12.18 13 14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tmp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←↑(⊂1 1 60 0 1)YTD_¨↓∆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is_values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[∆is_Line⍳100×i;]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Ret←∆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is_values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[∆is_Line⍳100×i;(⍳12)],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tmp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[;12×⍳5]</a:t>
            </a:r>
          </a:p>
          <a:p>
            <a:r>
              <a:rPr lang="en-ZA" sz="16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∇</a:t>
            </a:r>
          </a:p>
          <a:p>
            <a:endParaRPr lang="en-ZA" sz="1600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∇ 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Ret←Get_IS_Rows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_;⎕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IO;i</a:t>
            </a:r>
            <a:endParaRPr lang="en-ZA" sz="1600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:Access Public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:Signature String[,]←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Get_IS_Rows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_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⎕IO←1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i←1 2 4 5 7 8 9 10 10.02 10.07 11 11.01 11.02 12 12.03 12.04 12.05 12.12 12.13 12.14 12.16 12.19 12.18 13 14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Ret←∆is_Depth2[∆is_Line⍳100×i]</a:t>
            </a:r>
          </a:p>
          <a:p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Ret←⍉Ret,[0.5]∆</a:t>
            </a:r>
            <a:r>
              <a:rPr lang="en-ZA" sz="16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is_Description</a:t>
            </a:r>
            <a:r>
              <a:rPr lang="en-ZA" sz="16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[∆is_Line⍳100×i]</a:t>
            </a:r>
          </a:p>
          <a:p>
            <a:r>
              <a:rPr lang="en-ZA" sz="16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∇</a:t>
            </a:r>
            <a:endParaRPr lang="en-ZA" sz="1600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76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8846" y="358620"/>
            <a:ext cx="6003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Income Statement Graph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9359" y="116709"/>
            <a:ext cx="3402237" cy="5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214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3854" y="356310"/>
            <a:ext cx="5009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Proof of </a:t>
            </a:r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Concept</a:t>
            </a:r>
            <a:endParaRPr lang="en-ZA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386" y="1324299"/>
            <a:ext cx="80246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idea is that we can store the serialised object as a BLOB on a database.</a:t>
            </a:r>
          </a:p>
          <a:p>
            <a:pPr indent="-361950"/>
            <a:endParaRPr lang="en-ZA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361950"/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This would give us access to both the methods and the data in the object.</a:t>
            </a:r>
            <a:endParaRPr lang="en-US" sz="28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8006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7876" y="356309"/>
            <a:ext cx="4971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Cash flow Statement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02" y="1300738"/>
            <a:ext cx="2379424" cy="394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8246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7876" y="293245"/>
            <a:ext cx="4971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Cash flow Statement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950" y="987601"/>
            <a:ext cx="8686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5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∇ </a:t>
            </a:r>
            <a:r>
              <a:rPr lang="en-ZA" sz="15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Ret←Get_CF_Rows</a:t>
            </a:r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_;⎕</a:t>
            </a:r>
            <a:r>
              <a:rPr lang="en-ZA" sz="15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IO;i</a:t>
            </a:r>
            <a:endParaRPr lang="en-ZA" sz="1500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:Access Public</a:t>
            </a:r>
          </a:p>
          <a:p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:Signature String[,]←</a:t>
            </a:r>
            <a:r>
              <a:rPr lang="en-ZA" sz="15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Get_CF_Rows</a:t>
            </a:r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_</a:t>
            </a:r>
          </a:p>
          <a:p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⎕IO←1</a:t>
            </a:r>
          </a:p>
          <a:p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i←1 2 2.01 2.02 3 4 5 5.01 5.02 5.07 6 6.01 6.02 7 7.01 7.03 7.04 7.05 7.07 7.12 7.13 7.14 7.19 7.2 7.18 8 9 10 11</a:t>
            </a:r>
          </a:p>
          <a:p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Ret←∆cf_Depth2[∆cf_Line⍳100×i]</a:t>
            </a:r>
          </a:p>
          <a:p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Ret←⍉Ret,[0.5]∆</a:t>
            </a:r>
            <a:r>
              <a:rPr lang="en-ZA" sz="15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cf_Description</a:t>
            </a:r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[∆cf_Line⍳100×i]</a:t>
            </a:r>
          </a:p>
          <a:p>
            <a:r>
              <a:rPr lang="en-ZA" sz="15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∇</a:t>
            </a:r>
          </a:p>
          <a:p>
            <a:endParaRPr lang="en-ZA" sz="1500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sz="15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∇ </a:t>
            </a:r>
            <a:r>
              <a:rPr lang="en-ZA" sz="15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Ret←Get_CF_All</a:t>
            </a:r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_;⎕</a:t>
            </a:r>
            <a:r>
              <a:rPr lang="en-ZA" sz="15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IO;i;j;k;tmp;res</a:t>
            </a:r>
            <a:endParaRPr lang="en-ZA" sz="1500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:Access Public</a:t>
            </a:r>
          </a:p>
          <a:p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:Signature Double[,]←</a:t>
            </a:r>
            <a:r>
              <a:rPr lang="en-ZA" sz="15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Get_CF_All</a:t>
            </a:r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_</a:t>
            </a:r>
          </a:p>
          <a:p>
            <a:r>
              <a:rPr lang="en-ZA" sz="15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⎕</a:t>
            </a:r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IO←1</a:t>
            </a:r>
          </a:p>
          <a:p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i←1 2 2.01 2.02 3 4 5 5.01 5.02 5.07 6 6.01 6.02 7 7.01 7.03 7.04 7.05 7.07 7.12 7.13 7.14 7.19 7.2 7.18 8 9 10 11</a:t>
            </a:r>
          </a:p>
          <a:p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ZA" sz="15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j</a:t>
            </a:r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←i~10 11  </a:t>
            </a:r>
            <a:r>
              <a:rPr lang="en-ZA" sz="15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⋄  k</a:t>
            </a:r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←10 11</a:t>
            </a:r>
          </a:p>
          <a:p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ZA" sz="15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tmp</a:t>
            </a:r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←↑(⊂1 1 60 0 1)YTD_¨↓∆</a:t>
            </a:r>
            <a:r>
              <a:rPr lang="en-ZA" sz="15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cf_values</a:t>
            </a:r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[∆cf_Line⍳100×j;]</a:t>
            </a:r>
          </a:p>
          <a:p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res←∆</a:t>
            </a:r>
            <a:r>
              <a:rPr lang="en-ZA" sz="15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cf_values</a:t>
            </a:r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[∆cf_Line⍳100×k;]</a:t>
            </a:r>
          </a:p>
          <a:p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res[1;12]←∆</a:t>
            </a:r>
            <a:r>
              <a:rPr lang="en-ZA" sz="15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bs_bank</a:t>
            </a:r>
            <a:endParaRPr lang="en-ZA" sz="1500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  <a:p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res[1;12×1+⍳4]←res[2;12×⍳4]</a:t>
            </a:r>
          </a:p>
          <a:p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ZA" sz="15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tmp←tmp</a:t>
            </a:r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ON_ res</a:t>
            </a:r>
          </a:p>
          <a:p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     Ret←∆</a:t>
            </a:r>
            <a:r>
              <a:rPr lang="en-ZA" sz="15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cf_values</a:t>
            </a:r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[∆cf_Line⍳100×i;(⍳12)],</a:t>
            </a:r>
            <a:r>
              <a:rPr lang="en-ZA" sz="1500" dirty="0" err="1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tmp</a:t>
            </a:r>
            <a:r>
              <a:rPr lang="en-ZA" sz="1500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[;12×⍳5]</a:t>
            </a:r>
          </a:p>
          <a:p>
            <a:r>
              <a:rPr lang="en-ZA" sz="1500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∇</a:t>
            </a:r>
            <a:endParaRPr lang="en-ZA" sz="1500" dirty="0">
              <a:solidFill>
                <a:srgbClr val="002060"/>
              </a:solidFill>
              <a:latin typeface="APL385 Unicode" pitchFamily="49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214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6332" y="356308"/>
            <a:ext cx="6502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Cash flow Statement Graph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3381" y="172634"/>
            <a:ext cx="3370059" cy="555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214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36250" y="358620"/>
            <a:ext cx="4392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Share your details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9132" y="1324518"/>
            <a:ext cx="5123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Type in an email address and they will receive an Excel copy of your Balance Sheet. </a:t>
            </a:r>
          </a:p>
          <a:p>
            <a:endParaRPr lang="en-ZA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This function is to help the bank gain value information to assist you.</a:t>
            </a:r>
            <a:endParaRPr lang="en-ZA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0" y="1304991"/>
            <a:ext cx="2737851" cy="453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214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7876" y="358620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Sharing Confirmation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6069" y="1438424"/>
            <a:ext cx="5234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Confirmation message that indicates the status of the email sent. </a:t>
            </a:r>
            <a:endParaRPr lang="en-ZA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1" y="1443705"/>
            <a:ext cx="2737851" cy="454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214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640" y="358620"/>
            <a:ext cx="2794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Demo Code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4303" y="1438424"/>
            <a:ext cx="61327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will now show you some examples including practical code of how the DLL has been implemented on multiple platforms. </a:t>
            </a:r>
            <a:endParaRPr lang="en-ZA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0590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0333" y="358620"/>
            <a:ext cx="3760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Any Questions?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4846" y="2053298"/>
            <a:ext cx="23719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5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??</a:t>
            </a:r>
            <a:endParaRPr lang="en-ZA" sz="15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8712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7722" y="356310"/>
            <a:ext cx="3441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Prototype</a:t>
            </a:r>
            <a:endParaRPr lang="en-ZA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386" y="1324299"/>
            <a:ext cx="80246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Now that we knew we could access the APL as an object, we created a prototype using HTML5.</a:t>
            </a:r>
          </a:p>
          <a:p>
            <a:pPr indent="-361950"/>
            <a:endParaRPr lang="en-ZA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361950"/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idea was that any Smart </a:t>
            </a:r>
            <a:r>
              <a:rPr lang="en-ZA" sz="2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obile </a:t>
            </a:r>
            <a:r>
              <a:rPr lang="en-ZA" sz="2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evice can run HTML5 and that we could test the response from a Web Server exposing the DLL.</a:t>
            </a:r>
            <a:endParaRPr lang="en-US" sz="28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3185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7722" y="356310"/>
            <a:ext cx="3441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Prototype</a:t>
            </a:r>
            <a:endParaRPr lang="en-ZA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024" y="1213937"/>
            <a:ext cx="80246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HTML5 however proved to be to slow – depending on the device - and also limited our capabilities in what could be achieved visually.</a:t>
            </a:r>
          </a:p>
          <a:p>
            <a:pPr indent="-361950"/>
            <a:endParaRPr lang="en-ZA" sz="28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361950"/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 decided to rather go the route of native development on Android as it covers a large number of devices and opens up a much improved visual experience.</a:t>
            </a:r>
            <a:endParaRPr lang="en-ZA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361950"/>
            <a:endParaRPr lang="en-US" sz="28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8014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2579" y="356309"/>
            <a:ext cx="5394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did we get there?</a:t>
            </a:r>
            <a:endParaRPr lang="en-ZA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556" y="1292767"/>
            <a:ext cx="80246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Moving from APL2000 to Dyalog…</a:t>
            </a:r>
          </a:p>
          <a:p>
            <a:pPr indent="-361950"/>
            <a:endParaRPr lang="en-US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361950"/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Some problems along the way include</a:t>
            </a:r>
          </a:p>
          <a:p>
            <a:pPr indent="-361950"/>
            <a:endParaRPr lang="en-US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09650" lvl="2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Code can be directly copied but deliver different results</a:t>
            </a:r>
          </a:p>
          <a:p>
            <a:pPr marL="1009650" lvl="2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Code can be copied but crashes without delivering results</a:t>
            </a:r>
          </a:p>
          <a:p>
            <a:pPr marL="1009650" lvl="2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Code cannot be copied over as some functionality doesn’t exists</a:t>
            </a:r>
            <a:endParaRPr lang="en-ZA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0781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2579" y="356309"/>
            <a:ext cx="5394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did we get there?</a:t>
            </a:r>
            <a:endParaRPr lang="en-ZA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386" y="1324299"/>
            <a:ext cx="8024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en-US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APL2000 Example that worked when directly copied to Dyalog.</a:t>
            </a:r>
            <a:endParaRPr lang="en-ZA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931" y="2607320"/>
            <a:ext cx="7346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ret„a</a:t>
            </a:r>
            <a:r>
              <a:rPr lang="en-ZA" dirty="0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 ON_ </a:t>
            </a:r>
            <a:r>
              <a:rPr lang="en-ZA" dirty="0" err="1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b;Œio;max</a:t>
            </a:r>
            <a:endParaRPr lang="en-ZA" dirty="0">
              <a:solidFill>
                <a:srgbClr val="002060"/>
              </a:solidFill>
              <a:latin typeface="APL2000" pitchFamily="49" charset="2"/>
              <a:ea typeface="Verdana" pitchFamily="34" charset="0"/>
              <a:cs typeface="Verdana" pitchFamily="34" charset="0"/>
            </a:endParaRPr>
          </a:p>
          <a:p>
            <a:r>
              <a:rPr lang="en-ZA" dirty="0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© Returns matrix "a" </a:t>
            </a:r>
            <a:r>
              <a:rPr lang="en-ZA" dirty="0" smtClean="0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concatenated </a:t>
            </a:r>
            <a:r>
              <a:rPr lang="en-ZA" dirty="0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along last dimension of "b" </a:t>
            </a:r>
          </a:p>
          <a:p>
            <a:r>
              <a:rPr lang="en-ZA" dirty="0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Œio„1</a:t>
            </a:r>
          </a:p>
          <a:p>
            <a:r>
              <a:rPr lang="en-ZA" dirty="0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a„(¯2†1 1,½a)½a</a:t>
            </a:r>
          </a:p>
          <a:p>
            <a:r>
              <a:rPr lang="en-ZA" dirty="0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b„(¯2†1 1,½b)½b</a:t>
            </a:r>
          </a:p>
          <a:p>
            <a:r>
              <a:rPr lang="en-ZA" dirty="0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max„—/((½a),(½b))[2 4]</a:t>
            </a:r>
          </a:p>
          <a:p>
            <a:r>
              <a:rPr lang="en-ZA" dirty="0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ret„(((1†½a),max)†a),[1]((1†½b),max)†b</a:t>
            </a:r>
          </a:p>
        </p:txBody>
      </p:sp>
    </p:spTree>
    <p:extLst>
      <p:ext uri="{BB962C8B-B14F-4D97-AF65-F5344CB8AC3E}">
        <p14:creationId xmlns:p14="http://schemas.microsoft.com/office/powerpoint/2010/main" val="76637435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2573" y="356309"/>
            <a:ext cx="5394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did we get there?</a:t>
            </a:r>
            <a:endParaRPr lang="en-ZA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66" y="2540372"/>
            <a:ext cx="36382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DYALOAG</a:t>
            </a:r>
          </a:p>
          <a:p>
            <a:r>
              <a:rPr lang="en-ZA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en-ZA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↑</a:t>
            </a:r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(2 4 5) (4 5)</a:t>
            </a:r>
          </a:p>
          <a:p>
            <a:r>
              <a:rPr lang="en-ZA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2 </a:t>
            </a:r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4 5</a:t>
            </a:r>
          </a:p>
          <a:p>
            <a:r>
              <a:rPr lang="en-ZA" dirty="0" smtClean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 4 </a:t>
            </a:r>
            <a:r>
              <a:rPr lang="en-ZA" dirty="0">
                <a:solidFill>
                  <a:srgbClr val="002060"/>
                </a:solidFill>
                <a:latin typeface="APL385 Unicode" pitchFamily="49" charset="0"/>
                <a:ea typeface="Verdana" pitchFamily="34" charset="0"/>
                <a:cs typeface="Verdana" pitchFamily="34" charset="0"/>
              </a:rPr>
              <a:t>5 0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65" y="2540371"/>
            <a:ext cx="45132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APL2000</a:t>
            </a:r>
          </a:p>
          <a:p>
            <a:endParaRPr lang="en-ZA" dirty="0">
              <a:solidFill>
                <a:srgbClr val="002060"/>
              </a:solidFill>
              <a:latin typeface="APL2000" pitchFamily="49" charset="2"/>
              <a:ea typeface="Verdana" pitchFamily="34" charset="0"/>
              <a:cs typeface="Verdana" pitchFamily="34" charset="0"/>
            </a:endParaRPr>
          </a:p>
          <a:p>
            <a:r>
              <a:rPr lang="en-ZA" dirty="0" smtClean="0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ENCTOMAT</a:t>
            </a:r>
            <a:r>
              <a:rPr lang="en-ZA" dirty="0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_ (2 4 5) (4 5)</a:t>
            </a:r>
          </a:p>
          <a:p>
            <a:r>
              <a:rPr lang="en-ZA" dirty="0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 2 4 5</a:t>
            </a:r>
          </a:p>
          <a:p>
            <a:r>
              <a:rPr lang="en-ZA" dirty="0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 4 5 0</a:t>
            </a:r>
            <a:endParaRPr lang="en-ZA" dirty="0" smtClean="0">
              <a:solidFill>
                <a:srgbClr val="002060"/>
              </a:solidFill>
              <a:latin typeface="APL2000" pitchFamily="49" charset="2"/>
              <a:ea typeface="Verdana" pitchFamily="34" charset="0"/>
              <a:cs typeface="Verdana" pitchFamily="34" charset="0"/>
            </a:endParaRPr>
          </a:p>
          <a:p>
            <a:endParaRPr lang="en-ZA" dirty="0">
              <a:solidFill>
                <a:srgbClr val="002060"/>
              </a:solidFill>
              <a:latin typeface="APL2000" pitchFamily="49" charset="2"/>
              <a:ea typeface="Verdana" pitchFamily="34" charset="0"/>
              <a:cs typeface="Verdana" pitchFamily="34" charset="0"/>
            </a:endParaRPr>
          </a:p>
          <a:p>
            <a:r>
              <a:rPr lang="en-ZA" dirty="0" err="1" smtClean="0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ret„ENCTOMAT</a:t>
            </a:r>
            <a:r>
              <a:rPr lang="en-ZA" dirty="0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_ </a:t>
            </a:r>
            <a:r>
              <a:rPr lang="en-ZA" dirty="0" err="1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enc</a:t>
            </a:r>
            <a:endParaRPr lang="en-ZA" dirty="0">
              <a:solidFill>
                <a:srgbClr val="002060"/>
              </a:solidFill>
              <a:latin typeface="APL2000" pitchFamily="49" charset="2"/>
              <a:ea typeface="Verdana" pitchFamily="34" charset="0"/>
              <a:cs typeface="Verdana" pitchFamily="34" charset="0"/>
            </a:endParaRPr>
          </a:p>
          <a:p>
            <a:r>
              <a:rPr lang="en-ZA" dirty="0" err="1" smtClean="0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ret„Œmix</a:t>
            </a:r>
            <a:r>
              <a:rPr lang="en-ZA" dirty="0" smtClean="0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 </a:t>
            </a:r>
            <a:r>
              <a:rPr lang="en-ZA" dirty="0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(—/0,½¨enc)†¨</a:t>
            </a:r>
            <a:r>
              <a:rPr lang="en-ZA" dirty="0" err="1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enc</a:t>
            </a:r>
            <a:r>
              <a:rPr lang="en-ZA" dirty="0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„,</a:t>
            </a:r>
            <a:r>
              <a:rPr lang="en-ZA" dirty="0" err="1" smtClean="0">
                <a:solidFill>
                  <a:srgbClr val="002060"/>
                </a:solidFill>
                <a:latin typeface="APL2000" pitchFamily="49" charset="2"/>
                <a:ea typeface="Verdana" pitchFamily="34" charset="0"/>
                <a:cs typeface="Verdana" pitchFamily="34" charset="0"/>
              </a:rPr>
              <a:t>enc</a:t>
            </a:r>
            <a:endParaRPr lang="en-ZA" dirty="0" smtClean="0">
              <a:solidFill>
                <a:srgbClr val="002060"/>
              </a:solidFill>
              <a:latin typeface="APL2000" pitchFamily="49" charset="2"/>
              <a:ea typeface="Verdana" pitchFamily="34" charset="0"/>
              <a:cs typeface="Verdana" pitchFamily="34" charset="0"/>
            </a:endParaRPr>
          </a:p>
          <a:p>
            <a:endParaRPr lang="en-ZA" dirty="0" smtClean="0">
              <a:solidFill>
                <a:srgbClr val="002060"/>
              </a:solidFill>
              <a:latin typeface="APL2000" pitchFamily="49" charset="2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458" y="1324299"/>
            <a:ext cx="8840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en-US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APL2000 (ALMAN) makes use of a function where Dyalog uses a “Monadic Take” </a:t>
            </a:r>
            <a:endParaRPr lang="en-ZA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0781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2525" y="356309"/>
            <a:ext cx="2034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DLL</a:t>
            </a:r>
            <a:endParaRPr lang="en-ZA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386" y="1324299"/>
            <a:ext cx="80246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Functions visible on the </a:t>
            </a:r>
            <a:r>
              <a:rPr lang="en-ZA" sz="28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.Net</a:t>
            </a: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framework</a:t>
            </a:r>
          </a:p>
          <a:p>
            <a:pPr indent="-361950"/>
            <a:endParaRPr lang="en-ZA" sz="28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5250" indent="-457200">
              <a:buFont typeface="Arial" pitchFamily="34" charset="0"/>
              <a:buChar char="•"/>
            </a:pP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Initiating and setting values</a:t>
            </a:r>
          </a:p>
          <a:p>
            <a:pPr marL="95250" indent="-457200">
              <a:buFont typeface="Arial" pitchFamily="34" charset="0"/>
              <a:buChar char="•"/>
            </a:pP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Calculating</a:t>
            </a:r>
          </a:p>
          <a:p>
            <a:pPr marL="95250" indent="-457200">
              <a:buFont typeface="Arial" pitchFamily="34" charset="0"/>
              <a:buChar char="•"/>
            </a:pPr>
            <a:r>
              <a:rPr lang="en-ZA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Returning results</a:t>
            </a:r>
          </a:p>
          <a:p>
            <a:pPr indent="-361950"/>
            <a:endParaRPr lang="en-ZA" sz="28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361950"/>
            <a:endParaRPr lang="en-ZA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2177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36363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36363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7204</TotalTime>
  <Words>1772</Words>
  <Application>Microsoft Office PowerPoint</Application>
  <PresentationFormat>On-screen Show (4:3)</PresentationFormat>
  <Paragraphs>266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  <vt:variant>
        <vt:lpstr>Custom Shows</vt:lpstr>
      </vt:variant>
      <vt:variant>
        <vt:i4>4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</vt:lpstr>
      <vt:lpstr>Services</vt:lpstr>
      <vt:lpstr>Product</vt:lpstr>
      <vt:lpstr>Technical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Collette</dc:creator>
  <cp:lastModifiedBy>Seppi S. Mare</cp:lastModifiedBy>
  <cp:revision>363</cp:revision>
  <dcterms:created xsi:type="dcterms:W3CDTF">2012-06-14T16:29:29Z</dcterms:created>
  <dcterms:modified xsi:type="dcterms:W3CDTF">2012-10-10T10:06:48Z</dcterms:modified>
</cp:coreProperties>
</file>