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276" r:id="rId2"/>
    <p:sldId id="257" r:id="rId3"/>
    <p:sldId id="281" r:id="rId4"/>
    <p:sldId id="278" r:id="rId5"/>
    <p:sldId id="279" r:id="rId6"/>
    <p:sldId id="283" r:id="rId7"/>
    <p:sldId id="282" r:id="rId8"/>
    <p:sldId id="284" r:id="rId9"/>
    <p:sldId id="285" r:id="rId10"/>
    <p:sldId id="302" r:id="rId11"/>
    <p:sldId id="296" r:id="rId12"/>
    <p:sldId id="286" r:id="rId13"/>
    <p:sldId id="287" r:id="rId14"/>
    <p:sldId id="306" r:id="rId15"/>
    <p:sldId id="305" r:id="rId16"/>
    <p:sldId id="300" r:id="rId17"/>
    <p:sldId id="288" r:id="rId18"/>
    <p:sldId id="298" r:id="rId19"/>
    <p:sldId id="294" r:id="rId20"/>
    <p:sldId id="301" r:id="rId21"/>
    <p:sldId id="295" r:id="rId22"/>
    <p:sldId id="303" r:id="rId23"/>
    <p:sldId id="304" r:id="rId24"/>
    <p:sldId id="293" r:id="rId25"/>
    <p:sldId id="29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031" autoAdjust="0"/>
    <p:restoredTop sz="86331" autoAdjust="0"/>
  </p:normalViewPr>
  <p:slideViewPr>
    <p:cSldViewPr>
      <p:cViewPr>
        <p:scale>
          <a:sx n="84" d="100"/>
          <a:sy n="84" d="100"/>
        </p:scale>
        <p:origin x="-1258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Robot Wars!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3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584844" cy="102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../../../Users/mkrom.INSIGHT/Documents/GitHub/I2CArduinoComm/I2CArduinoComm.in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Server" TargetMode="External"/><Relationship Id="rId2" Type="http://schemas.openxmlformats.org/officeDocument/2006/relationships/hyperlink" Target="https://github.com/aplpi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LTOJzvk4YA" TargetMode="External"/><Relationship Id="rId2" Type="http://schemas.openxmlformats.org/officeDocument/2006/relationships/hyperlink" Target="http://www.youtube.com/watch?feature=player_embedded&amp;v=8LTOJzvk4YA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ed.com/talks/vijay_kumar_robots_that_fly_and_cooperate.html?quote=1563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xGqX-0Ezm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to.dyalog.com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yZd3UOdtnNw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to.dyalog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824535" cy="424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458112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October 20-24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4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5" y="0"/>
            <a:ext cx="96964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61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0979" y="1590968"/>
            <a:ext cx="295232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Arduino</a:t>
            </a:r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09" y="7077"/>
            <a:ext cx="7772400" cy="731168"/>
          </a:xfrm>
        </p:spPr>
        <p:txBody>
          <a:bodyPr/>
          <a:lstStyle/>
          <a:p>
            <a:pPr algn="r"/>
            <a:r>
              <a:rPr lang="da-DK" sz="3200" b="0" dirty="0" smtClean="0">
                <a:solidFill>
                  <a:schemeClr val="bg1"/>
                </a:solidFill>
              </a:rPr>
              <a:t>Robot Software Overview</a:t>
            </a:r>
            <a:endParaRPr lang="da-DK" sz="3200" b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5811019" y="2832910"/>
            <a:ext cx="2232248" cy="400110"/>
          </a:xfrm>
          <a:prstGeom prst="rect">
            <a:avLst/>
          </a:prstGeom>
          <a:gradFill>
            <a:gsLst>
              <a:gs pos="0">
                <a:srgbClr val="FFF200"/>
              </a:gs>
              <a:gs pos="100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ArdCom (C)</a:t>
            </a:r>
            <a:endParaRPr lang="da-DK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5446" y="1276134"/>
            <a:ext cx="367240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Raspberry Pi</a:t>
            </a:r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38195" y="2832910"/>
            <a:ext cx="2232248" cy="400110"/>
          </a:xfrm>
          <a:prstGeom prst="rect">
            <a:avLst/>
          </a:prstGeom>
          <a:gradFill>
            <a:gsLst>
              <a:gs pos="0">
                <a:srgbClr val="FFF200"/>
              </a:gs>
              <a:gs pos="100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I2C.so (C)</a:t>
            </a:r>
            <a:endParaRPr lang="da-DK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50409" y="2360409"/>
            <a:ext cx="22322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ArdCom (APL)</a:t>
            </a:r>
            <a:endParaRPr lang="da-DK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50409" y="1885931"/>
            <a:ext cx="22322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DyaBot (APL)</a:t>
            </a:r>
            <a:endParaRPr lang="da-DK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5383" y="4034693"/>
            <a:ext cx="26468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000" dirty="0" smtClean="0">
                <a:latin typeface="APL385 Unicode" panose="020B0709000202000203" pitchFamily="49" charset="0"/>
              </a:rPr>
              <a:t>Bot.Speed←¯10 10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597" y="4505121"/>
            <a:ext cx="57246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APL385 Unicode" panose="020B0709000202000203" pitchFamily="49" charset="0"/>
              </a:rPr>
              <a:t>Send 'W' 3 1 4 0 8 1 7 0 5 116 6 115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397" y="4966786"/>
            <a:ext cx="81868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PL385 Unicode" panose="020B0709000202000203" pitchFamily="49" charset="0"/>
              </a:rPr>
              <a:t>WriteBytes</a:t>
            </a:r>
            <a:r>
              <a:rPr lang="en-US" sz="2000" dirty="0">
                <a:latin typeface="APL385 Unicode" panose="020B0709000202000203" pitchFamily="49" charset="0"/>
              </a:rPr>
              <a:t> 4 (13 87 3 1 4 0 8 1 7 0 5 116 6 115) 255</a:t>
            </a:r>
            <a:endParaRPr lang="da-DK" sz="2000" dirty="0">
              <a:latin typeface="APL385 Unicode" panose="020B0709000202000203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24" y="0"/>
            <a:ext cx="9216423" cy="685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7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Software Required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2400" dirty="0"/>
              <a:t>Dyalog APL 13.2 </a:t>
            </a:r>
            <a:r>
              <a:rPr lang="da-DK" altLang="da-DK" sz="2400" dirty="0" smtClean="0"/>
              <a:t>for </a:t>
            </a:r>
            <a:r>
              <a:rPr lang="da-DK" altLang="da-DK" sz="2400" dirty="0"/>
              <a:t>ARM Linux running on the Raspberry Pi</a:t>
            </a:r>
          </a:p>
          <a:p>
            <a:pPr lvl="1"/>
            <a:r>
              <a:rPr lang="da-DK" altLang="da-DK" sz="2000" dirty="0"/>
              <a:t>Available free from Dyalog since mid-May</a:t>
            </a:r>
            <a:br>
              <a:rPr lang="da-DK" altLang="da-DK" sz="2000" dirty="0"/>
            </a:br>
            <a:r>
              <a:rPr lang="da-DK" altLang="da-DK" sz="2000" dirty="0"/>
              <a:t>(use standard Linux apt-get to install</a:t>
            </a:r>
            <a:r>
              <a:rPr lang="da-DK" altLang="da-DK" sz="2000" dirty="0" smtClean="0"/>
              <a:t>)</a:t>
            </a:r>
            <a:endParaRPr lang="da-DK" altLang="da-DK" sz="2400" dirty="0" smtClean="0"/>
          </a:p>
          <a:p>
            <a:r>
              <a:rPr lang="da-DK" altLang="da-DK" sz="2400" dirty="0" smtClean="0"/>
              <a:t>APL to I2C Interface Library</a:t>
            </a:r>
            <a:br>
              <a:rPr lang="da-DK" altLang="da-DK" sz="2400" dirty="0" smtClean="0"/>
            </a:br>
            <a:r>
              <a:rPr lang="da-DK" altLang="da-DK" sz="2400" dirty="0" smtClean="0"/>
              <a:t>Arduino Command Interpreter</a:t>
            </a:r>
            <a:br>
              <a:rPr lang="da-DK" altLang="da-DK" sz="2400" dirty="0" smtClean="0"/>
            </a:br>
            <a:r>
              <a:rPr lang="da-DK" altLang="da-DK" sz="2400" dirty="0" smtClean="0"/>
              <a:t>DyaBot and ArdCom APL Classes</a:t>
            </a:r>
          </a:p>
          <a:p>
            <a:pPr lvl="1"/>
            <a:r>
              <a:rPr lang="da-DK" altLang="da-DK" sz="2000" dirty="0" smtClean="0">
                <a:hlinkClick r:id="rId2"/>
              </a:rPr>
              <a:t>https://github.com/aplpi</a:t>
            </a:r>
            <a:r>
              <a:rPr lang="da-DK" altLang="da-DK" sz="2000" dirty="0" smtClean="0"/>
              <a:t> </a:t>
            </a:r>
            <a:endParaRPr lang="da-DK" altLang="da-DK" sz="2400" dirty="0" smtClean="0"/>
          </a:p>
          <a:p>
            <a:r>
              <a:rPr lang="da-DK" altLang="da-DK" sz="2400" dirty="0" smtClean="0"/>
              <a:t>Recommended: MiServer</a:t>
            </a:r>
          </a:p>
          <a:p>
            <a:pPr lvl="1"/>
            <a:r>
              <a:rPr lang="da-DK" altLang="da-DK" sz="2000" dirty="0" smtClean="0">
                <a:hlinkClick r:id="rId3"/>
              </a:rPr>
              <a:t>https://github.com/MiServer</a:t>
            </a:r>
            <a:r>
              <a:rPr lang="da-DK" altLang="da-DK" sz="20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761E2D-6FFB-433A-83AC-9B93B6B82588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6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97DEA7-5F79-447A-B973-3097B1D4ED6C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6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6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Low Points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Broken Wires</a:t>
            </a:r>
          </a:p>
          <a:p>
            <a:r>
              <a:rPr lang="da-DK" dirty="0" smtClean="0"/>
              <a:t>Debugging Arduino C</a:t>
            </a:r>
          </a:p>
          <a:p>
            <a:r>
              <a:rPr lang="da-DK" dirty="0" smtClean="0"/>
              <a:t>If you use a servo, one of the pins can no longer be used as an analog output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3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Low Points...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This </a:t>
            </a:r>
            <a:r>
              <a:rPr lang="da-DK" dirty="0" smtClean="0">
                <a:hlinkClick r:id="rId2"/>
              </a:rPr>
              <a:t>short video</a:t>
            </a:r>
            <a:r>
              <a:rPr lang="da-DK" dirty="0" smtClean="0"/>
              <a:t> shows what can happen to a poor abused little Dyabot when it returns from trans-continental expeditions...</a:t>
            </a:r>
            <a:endParaRPr lang="da-DK" dirty="0" smtClean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7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SLAM</a:t>
            </a:r>
            <a:r>
              <a:rPr lang="da-DK" sz="2400" dirty="0" smtClean="0"/>
              <a:t> Simultaneous</a:t>
            </a:r>
            <a:r>
              <a:rPr lang="da-DK" sz="2400" baseline="0" dirty="0" smtClean="0"/>
              <a:t> Localization And Mapping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564904"/>
            <a:ext cx="7128792" cy="506760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(Excerpt of a TED Talk by Vijay Kumar)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www.ted.com/talks/vijay_kumar_robots_that_fly_and_cooperate.html?quote=1563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relevant material s</a:t>
            </a:r>
            <a:r>
              <a:rPr lang="en-GB" sz="2400" dirty="0" smtClean="0"/>
              <a:t>tarts 12 minutes into Vijay’s talk</a:t>
            </a:r>
            <a:endParaRPr lang="da-DK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2809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1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Our Goal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r>
              <a:rPr lang="da-DK" altLang="da-DK" sz="2400" dirty="0" smtClean="0"/>
              <a:t>Write 2D ”Simultanous Localization and Mapping” (SLAM) software in APL</a:t>
            </a:r>
            <a:endParaRPr lang="da-DK" altLang="da-DK" sz="2000" dirty="0" smtClean="0"/>
          </a:p>
          <a:p>
            <a:r>
              <a:rPr lang="da-DK" altLang="da-DK" sz="2400" dirty="0" smtClean="0"/>
              <a:t>Sensors</a:t>
            </a:r>
          </a:p>
          <a:p>
            <a:pPr lvl="1"/>
            <a:r>
              <a:rPr lang="da-DK" altLang="da-DK" sz="2000" dirty="0" smtClean="0"/>
              <a:t>Infra-red collision detector </a:t>
            </a:r>
            <a:br>
              <a:rPr lang="da-DK" altLang="da-DK" sz="2000" dirty="0" smtClean="0"/>
            </a:br>
            <a:r>
              <a:rPr lang="da-DK" altLang="da-DK" sz="2000" dirty="0" smtClean="0">
                <a:hlinkClick r:id="rId3"/>
              </a:rPr>
              <a:t>http://www.youtube.com/watch?v=OxGqX-0Ezmo</a:t>
            </a:r>
            <a:r>
              <a:rPr lang="da-DK" altLang="da-DK" sz="2000" dirty="0" smtClean="0"/>
              <a:t> </a:t>
            </a:r>
          </a:p>
          <a:p>
            <a:pPr lvl="1"/>
            <a:r>
              <a:rPr lang="da-DK" altLang="da-DK" sz="2000" dirty="0" smtClean="0"/>
              <a:t>Sonar on a Servo for mapping distance to objects</a:t>
            </a:r>
          </a:p>
          <a:p>
            <a:pPr lvl="1"/>
            <a:r>
              <a:rPr lang="da-DK" altLang="da-DK" sz="2000" dirty="0" smtClean="0"/>
              <a:t>Accelerometer / Gyro / Compass for orientation</a:t>
            </a:r>
          </a:p>
          <a:p>
            <a:pPr lvl="1"/>
            <a:r>
              <a:rPr lang="da-DK" altLang="da-DK" sz="2000" dirty="0" smtClean="0"/>
              <a:t>Camera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9EAD00-3B20-4B7F-AD06-C0D535F4FDEF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-3175"/>
            <a:ext cx="87487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22238"/>
            <a:ext cx="87455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AutoShape 12" descr="data:image/jpeg;base64,/9j/4AAQSkZJRgABAQAAAQABAAD/2wCEAAkGBhQSERUUEhQVFRQUFRcVFRQXFxcUFxcUGhcXFBQVFxcXHCYeFxkkHBQUHy8gJCcpLCwsFR4xNTAqNSYrLCkBCQoKDgwOGA8PGCwdHRwsKSwsLCkpLCkpKSkpLCwsLCwpKSksLCkpLCksKSkpKSkpLCwsLCwsKSksLCwpKSwpLf/AABEIAM0A9gMBIgACEQEDEQH/xAAbAAABBQEBAAAAAAAAAAAAAAACAAEDBAUGB//EAEgQAAEDAgMDCAUIBgkFAAAAAAEAAhEDIQQSMQUGQRMiMlFhcYGhB5GxwdEjJEJScnOy8BQWMzRighVDY5KiwtLT4SVTVJPx/8QAGgEBAQADAQEAAAAAAAAAAAAAAAECAwQFBv/EACoRAQEAAQIFBAIBBQEAAAAAAAABAgMRBBIhMVETMkFhBXGRIkKBwfAz/9oADAMBAAIRAxEAPwD0MFOAhlGFgyGxHCAI4QC3VSBRt1RhRTIgmSlECpAqGO2kKUSCZ6lWO8bR9E+Si1sITosg7zM+q7yQ/rMz6rvJWo12IysNm8zJ6LvJGd52fVd5KFbISCxhvOz6rvL4p/1mp/Vd5fFEbBSAWP8ArNT+q7y+Kf8AWan9V3l8UGukFkDeWn1O8viiG8VM8HeoKI1IRAKrhMe2oJbPirDXSqHcUyIpkUwSSThAnBAApCgQCkQknQMkknVRXJRqNSDRVkNpRIWokCbqjQNR8FAihRFDCDnN7Ma2nkzECbDtK4DBbWr1M7jUY1lPVzyRfg0BtyV0vpJqw/D9YeD6iF51Wpl2cTHOcRJAEybFWRza9kyx5rtOrb2ft59WrkL2gQTnaHOEDiZcIHaVY2ntCrRqNYHZw7iGlpAzFsgOeAdJBLgDOoXO7vt5Os0u5Mawap5gNjrBg82NOJ01Wpyc4zmtaRygMNaXNiQSYbq3jI8lumM26x5urqWX+jK2b+a0MXtBzGhzarXT3dUno1XaGx8pVbZ+18RWaXDKGgnXOS6NYi3rIUW808q2xnIJnNPScOk8ku7DOkKHdWuTTqz9Gs4DsGVp9pK1a+U05bI3cLvralxyt6fdaLcfiZ6Duzmj/eRux2I+of7o/wB9X8NhC8SCALi/lPUCZE6WU79nEG9QGTAgTeMxkTbQ99utcs1tSzfln/f5eleGwn9+X8sg4jFhoMMd1iTmEzrcA8NOtUjvNV6m+p3xW3Vp5XRex428psuSxNI8q+Cem60dWY+wT4LZo6t1LZZOjh43Sy0uW4ZXq0/1mq/w/wCL/Up8JvBWeSAaYAGZznZgAPWTJ4CFRxmJpuosDW89gzPii5rg0Nklzo50az1QbccsNnQzI7u72rpyx2cWGWczk1MrI63ZG9df9Ip08wyPeBzZuPFesUl4bsdx/SMO0xzaguCDq7rC9xprVZs9PQyl5trvNxlKUnJOUdJoRBDCcIp3BCiIQkoQzkycJIppSTJKpsrwpJUakhVRgopQhOAgKmiIQsCMFAJSSclKDzz0ntmpQ7XR4SF5/U6TvtO/EV3fpRceUoR1+chcLVBzunXM6f7xWUeb+R9uKXCYXlHZZa2xJLpygASZgE+Ss06XI1aeWq03BL6RccozX1aJMXiFFs14FRsszzYNtqRAPOBaY7QQre0KsVmAU+TcwiZ5NhJmQTkaGNjrjvWc7bvJnbda3rc3O0Q/OGiZILQ0kkR8m0yZmdLkLP3UENrj+2nwLG37rKxvDUzGmbdCBleyo2A4izmAeMiVksx76TeY/IS/TKHNeHACDItBGvatXEY88sjv4PVmGvbfl2rMVTsDSBgCToS4TfXQ83XtQfplKeha8nKwEmBPNu0dEd0u61z7duPz0hlYQW3kG5g3MH2Kt/TdSw5vSqjoiea2R7V52Od+n0GWG7qKr2EjI0tAHHrkmdTOo+A0XK46vlxD8tjmdB6iZGmhtN/grv8ATTmc4ugDOAA1tzBDZJ6IBIM9iyy/x6/+V08LLN8/LyvyOtyWYTvGjsB3KVXsrVqlNjqYaOTpsJc0hzKjXO5JxAjIOGqq47C06dQtpOc5ggBztT1zDW+wJsJi+TdmDWutEOzAf4HA+aie6TPWfzquy3fru8rU4jnwmNnXys7IfFekf7Rn4gvdqOq8I2a75an94z8QXutILXXd+O9uX7TOTEJ0io9MgmCUp+pQJAUaYhKsMEydMimSTpKiqEaFEAshICnQhOAgJhRyo6aJQJxSKZxunRXnPpSdz6Pf71wlY89323/iK7b0qD5Sl3FcRXEPf9t34irHm/kPZE2CZNRvC8zaBY3M8Br4KTEHK/6L+aA65e0mBMOnN4zKiwrQXCdJA1ixtM9SLEtAqQ3LFrgy2evjbsutkvR5G95dg7UxLXwWMFMARlGneDEn+Yk9qwcTUILDP9Y1dbth7BRyzRdUtLqQGUxm0+SaQTIkTFhCxN9jTZUp0qTQ0MEOdlbLnT0i6JKtw3+Xbw2F5t/CM4hxdTIHRBBPVY6oDUfm0+lUPgWgSseoGg5WsBd3aJ25BqA4/wALRAWmcLjHt+tWxtHEEtE25xNtUsLidAe8EaEdY7PYsmmWzzYnqIDT/wArtPRXgadbH8nVpU6lM0ajsr2teA4OpgEZhYwSPFbdPRmM5Y4+Kw9a71nSiXuTN1cGNMLh/wD1M+CnO7GEiP0ahH3TB7ls9H7eXeEvl4bgf2tP7bPxBe7UuHcvGdq4EUMc+mzosrw3uzAgT4r2ahoO5aMp1df4+bTKfadMUoSCwemZPCScIEUKIhMihCZEmlRSSTEJKoqhGNECNpWSjaU6FuiJFOxFKZiKFAJShO5Mg859JTQa1EOsOJ7Fw2MMVXzbnu9pXa+lD9pT7lw+0v2tQHi4+KscnE6c1OXG3bqCljGhwmSJ4AH22Kmr4trqgFwDlBcWgQOuG8AFk4eicx/PWPz3LRoVAHyCJkGItaOCzl6bPK1tLDTyuM6p9vmlSpOyF2cECHFpzAgnM0NvFh16rD3qqfLNPefNdXv7gi4U3F18tTrMSWGxNyuT3qE1G9x9oW3bbeR3cLMZvIyKryG9r7nu4BWaFLK3t9ajqUpyG0QBGh4/AesIq7CS2Dpf4exZR1nqMDxI1HEWv2rufQtWzbRE68hVB9dNcJhKRbJPHgu49DLf+pg/2VWPUz4rLHuxy7V72ApWqIC6laFsrQ8W3zoOZtF5c0hr6wLXagxlnxXrVDQdwXmXpG2nmxQotb+zrB7nHiXNZAHZH5svTMP0W9w9i4M+68Pjjjlny/X8rBSAShJYOwydIp4QMUyKEKLDSmTpIpoSTgJIKYRNQBGxZA2opQNKk4Ip2hEhanzKBk5TFHlUHmvpHflr03RYXXEY4/Kvj6x7F61vRsqnVcM7ZjReW7WoHl6uVpIDzECexWd3Bx//AJz9qTWoHc0yGz+dPFW3Yck2Y4aWgnhf3om4d4+ifUVk8SWyre8lenUaw08hs4OLcwPAjMHMadDE3m6wt98AaddnUWNcO0GFvbTxFWtAcwDLmiM3GJ6TjAtYCAF0T8dgsTQptxdMF7Ght2uLmmACWPZcAwDqt+Nlt6vQ4XLbLLd5PUw4II0vIPUfgozmbALO8gm/bpZepjAbJGlMnvNT/MVI0bMaObh/z4vWf9Pl3c8eUsY48A0cZuV3fohZG02Af9mr/lW27EbO/wDEBPaymT5uWvs3ebAYYh1DAtY8DLna2ixxB15wMwYVlxnyxy1Ph6KGQnC4lvpNaTDaBJOg5QSfU0oKfpKc85aeHaXcBypn1CmnqY+WG/1f4rkPSAI2jWv9Q/4Gr1jC3Y0/wj2BeXbU2BjMXWfWNO7zoAYAAgAT3L1bCMimwGxDWg94C5M7veicJjlMs7ZtuNIuTlR1aAdBPDT8+Cwd44TpgihFNCFGUCEJMnKSMjJJFJBSRMQBG1ZIIFSByiapGlRTsN1IAo2aqQFAoRwhiyKEGHtlkuXH727OcaLn0xDm84xYkcdL9q9FrYVrukJVPaGAsMje9TYrwKhtN7W3JcZmS4ixIsL8JWxRz1WtNQPksbYEmBeI8CF2e+GwWswj3ikxpkXDWg662CvbN2GXU8E4MJbyHPM2E0xl810TCZzp0auflvXq8/8A6NdNmvPfmQVtnVsxyh0cLFd9/R3IijyzHN5lUO1ccxnIAGTJMjRXMPu0+KfM/qHtMuHTM5ePck0ftPXx37PM6Oza4POY4iOIPrUh2fXuBnDdYFrcD3dq7/F7MNENa9sudhzTAbz3GrPBouRfVX/1acQ6zBOHYy5Nn2k6aK+j9p68322edYXZtQFxqAusBzrx1G5sgOxagnmxeDzgInQG67zbOzMhcwNDn1qdNtNrYmWZc5vFu1aFXdkv5SC1ud1Nwtpl1BjrT0ZflJxG96R503YFZzHtDJIB4tMOi0ietUNk7B2g0hzaNXlB9IFn+qI8F61UwradV1Ma13FwMWbl4dR00mb6LW2fguTBvJPZCxyk0+ndcc/U3+j7NoltMSL8VeAUaJaI2mTEJ5SKBgnCQCRQJwQIygARSlIpJnBFIJJoSVRRlSNKiCkaqChGzRDKIBRRM1UkKOnqpEDhFCFGgFOUinhBzPpB/canh7Vo7rmcFhvuKf4Qs/0gt+ZP7x7VobrD5lhvuWDyC6dH5c+oPaexW1yxxe9hYDDmZWuE6w6CRpoDfir7GwBxganUrC3lxxpFhD3NljxALQ0yWiSS4ERNiDIm9pW3hHSxhmZYDJEE21I4Lb8uXG489k7qu0tj068cpm5umVxae+W3VxrIt1AdvmsHemqWlhBcCWPbYkNuWgyB0uvgRBINr7mF6Ddeg3pdLQa9qTuY2c9knVX2jsmlXEVW5gNBmcB6gQCrTaQEx2Lnd7hBaQDdhbN4glsg8xwIP8Q6ouujpjmjXQa3OnFVMbLnZsjqYZjnZiGl7eieIGkjzUtMLKx1I/pdMhvAgu4ht7aiBMWgzbSFrsXNq93ToXfm/f8AowCMBIBOFpdISExRFCVA6SScKhnIETimUApJJ1VCknlMgz2o2oAFIxUEEYCjClBsoHYpAFE1SNQEjCjRgoHRFCAncg5/fpvzN3eFobstH6Hhvum+xU99m/NH+HtV/dofNMN90Ft0r1rXqdmVvY4/Ihupzc02BbLZiHNOYdnCVvYL9mzU8wXdqbce1Bi9ospZc83mIa53Z9EGLkBWqRDgCNC2QewzC6HFjjJnbv3c7vXQe7kwxpcYdIguaRLZBGRwnjfqOq3MK2GNsR8m2xuRYWPaoNqbXZQjMCZaTbKLAx9Jw4kK9TMiRxaD1awhjjOe3fq5/efA1KjqfJtJIFyACCLSwybSJv2LdY2GxEWbbWLaSqW1trcjAyF2ZoMDw0sZK0SZB8EXGTmysvVRxWGecQ17bNaCHEHUGea4TfgRY8dFbaLKtidoltcUoEPkybaTMcLQLfxdhVpoXNqd3Ro7ddvIQESSda28CRRSmKikEgEk4CqAemSOqSKYpSnchhAkkimVGfCkagCMKoJqk4KNiMqKdilCjYFIinIRwgjRSNRCbZFCCLhSKDF3xb80qeHtV3dv90w33TVV3uHzSr3e9W93z81w33LfYtml7mGp7VDeXDZyyGZyGvMAXaLS/omR/Dx7Vt4c81t55moEA2N44IKmGa4guEnK5upHNOotqFK0QBFub8V0uSYbZW+WLvFSc4tDblrHuIJiGyAXNIc3ncBw7ls0XjKDrzG66nTXtQ1KTXagHmkXAOuqInXuHuQmG2Vvlibx0M7gObzaeYh2W7QROSWuh/aNJC3Rp6kLuPgnJ17/AIoTHa2+VSrQJxGYEtht7Eh4lwAnQZSZ6zKtNUmezhN504wgC5dT3OnSx2lCnSDUQCwbQJOCdC5A4TgJosnhERAXSThIooQmRQmhAxKSRSVVno2qMaqRqyYpGhEhYUcKB2hGhYiKiiARhCGpwopcVKFGCpAERkb2D5pU7lZ2D+64b7lvsVfekfNKvcrGwx82w/3LfwrZpe5hqdlTbe0alMtFMTLHTAJy36ZhjrC/Ba9N0tF5luo046LI25st9bJlDCGh2YHmvPY15a4NFtI6rhazBYfZ+K6XHjzc137MLeXHPY5oY/LNMyJAtIktl7czuqJI8VutNv5W+5Z+19lurZYfAaLsIJa641ykO847CtCNe4e5DGXmyt7MDeVzg8QSGloDtbiei0hrgHd8aNvZdDOveFn7R2SKrg4ucCyIFnM67scCCe3XtV88ftIY42ZW1n1KZ/SgbgFpHCHkZu0ERPURfsWoAoBgmF5q5flBLc0non6JEwVYELm1Pc6dHGyX9gyowhjwRFa24JTFEhJQJIpQnKIiB1TlJoSKKFyZEmQCSkiSQZwRsUco2lZsUgCMKNpRhFEwXUiAFF7+CijBTyhaiCgQN1LKiapOCisreg/NKv2ferGxP3bD/ct/Cqm9H7rV+z7wrGxHfNsP9y38K26Xua9TslxO0WU8ocec4HKwAuc7rhouddVYDrfy/Fc1vdVgUxDYIdJLYI7W1nAtpeNzwXQ0ei37HXPnxXQ5Mc987j4Vdp7ZZRLWuBLnjmizRw1e4ho9c9ivTr3D3Ln96mVHBjWB5aQQ8ASwj+MM+UPGze2VuU9P5W+7rQxytzs8KW19rGjEMJBuahnk2fbLQSPUB2haRPtC57efBPe6mWieHSBJPSgUn/JvMA3JtC3+vvChjbzZS9kbsW8VQwNbkdJLswzZhwDZBjjInw1Vxp/Oqy6uCnEsqS0QHN6JznUxnno30jxWqzu81z6nudGjvtd/IW6+5HNkIRrW3I0yNNHYgDKncnhMUAtQ3RNTIBcUoSITxZA0JJBOgyWqRpUbSpKa2MRsUkqNqKUEuv5/MpwUBKIaKLEg9iUJpiEgVFGzVEXQgp+4nzTvcoMres/NKnd7wpth/u2H+6b7FW3sd82qeCn2Cfm2H+6C2aXurHU9otoVHgMyU3PIk2c1rZggB+Yi1+AOiuN0HDm6etJvDxTN4dxXS5pOu6rtClUdl5MMkCQ55dzXQQCABexKuA/hHuTf6Up/CoSdd1fH4Z7+i8MiDOQOM6SCTaxPDirZ494Qnj3D3J3cfBFk+RNoy4uzOt9AEBp7TafNWKQQUvpoqV5XPqd27T7FEn33RhM63akBK1thEf8A1D5oikWKAct0zu1G5sFMW+ZhERNsPz7UiE8JcUUBSTpA6oGCSYlOiP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75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Keep working towards 2D Slam</a:t>
            </a:r>
          </a:p>
          <a:p>
            <a:pPr lvl="1"/>
            <a:r>
              <a:rPr lang="da-DK" dirty="0" smtClean="0"/>
              <a:t>Accelerometer &amp; Gyro</a:t>
            </a:r>
            <a:r>
              <a:rPr lang="da-DK" baseline="0" dirty="0" smtClean="0"/>
              <a:t> is </a:t>
            </a:r>
            <a:r>
              <a:rPr lang="da-DK" dirty="0" smtClean="0"/>
              <a:t>next</a:t>
            </a:r>
          </a:p>
          <a:p>
            <a:r>
              <a:rPr lang="da-DK" dirty="0" smtClean="0"/>
              <a:t>Have some fun on the way there</a:t>
            </a:r>
          </a:p>
          <a:p>
            <a:r>
              <a:rPr lang="da-DK" dirty="0" smtClean="0"/>
              <a:t>Blog about it:</a:t>
            </a:r>
          </a:p>
          <a:p>
            <a:pPr lvl="1"/>
            <a:r>
              <a:rPr lang="da-DK" altLang="da-DK" dirty="0" smtClean="0"/>
              <a:t>Project description and instructions on how to build your own robot at: </a:t>
            </a:r>
            <a:r>
              <a:rPr lang="da-DK" altLang="da-DK" dirty="0" smtClean="0">
                <a:hlinkClick r:id="rId2"/>
              </a:rPr>
              <a:t>http://cto.dyalog.com</a:t>
            </a:r>
            <a:endParaRPr lang="da-DK" altLang="da-DK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0163"/>
            <a:ext cx="7918450" cy="69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80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Some High Points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Camera!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2000" dirty="0">
                <a:latin typeface="APL385 Unicode" panose="020B0709000202000203" pitchFamily="49" charset="0"/>
              </a:rPr>
              <a:t>⎕SH 'raspistill -rot 90 -h 60 -w 80 -t 0 -e bmp -o </a:t>
            </a:r>
            <a:r>
              <a:rPr lang="da-DK" sz="2000" dirty="0" smtClean="0">
                <a:latin typeface="APL385 Unicode" panose="020B0709000202000203" pitchFamily="49" charset="0"/>
              </a:rPr>
              <a:t>ahead.bmp‘</a:t>
            </a:r>
          </a:p>
          <a:p>
            <a:pPr marL="0" indent="0">
              <a:buNone/>
            </a:pPr>
            <a:endParaRPr lang="da-DK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2000" dirty="0" smtClean="0">
                <a:latin typeface="APL385 Unicode" panose="020B0709000202000203" pitchFamily="49" charset="0"/>
              </a:rPr>
              <a:t>⍝ Open Native File</a:t>
            </a:r>
            <a:br>
              <a:rPr lang="da-DK" sz="2000" dirty="0" smtClean="0">
                <a:latin typeface="APL385 Unicode" panose="020B0709000202000203" pitchFamily="49" charset="0"/>
              </a:rPr>
            </a:br>
            <a:r>
              <a:rPr lang="da-DK" sz="2000" dirty="0" smtClean="0">
                <a:latin typeface="APL385 Unicode" panose="020B0709000202000203" pitchFamily="49" charset="0"/>
              </a:rPr>
              <a:t>tn</a:t>
            </a:r>
            <a:r>
              <a:rPr lang="da-DK" sz="2000" dirty="0">
                <a:latin typeface="APL385 Unicode" panose="020B0709000202000203" pitchFamily="49" charset="0"/>
              </a:rPr>
              <a:t>←'ahead.bmp' ⎕NTIE 0 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>
                <a:latin typeface="APL385 Unicode" panose="020B0709000202000203" pitchFamily="49" charset="0"/>
              </a:rPr>
              <a:t>⍝ </a:t>
            </a:r>
            <a:r>
              <a:rPr lang="da-DK" sz="2000" dirty="0" smtClean="0">
                <a:latin typeface="APL385 Unicode" panose="020B0709000202000203" pitchFamily="49" charset="0"/>
              </a:rPr>
              <a:t>Read </a:t>
            </a:r>
            <a:r>
              <a:rPr lang="da-DK" sz="2000" dirty="0">
                <a:latin typeface="APL385 Unicode" panose="020B0709000202000203" pitchFamily="49" charset="0"/>
              </a:rPr>
              <a:t>4 Int32s from offset 10 </a:t>
            </a:r>
            <a:br>
              <a:rPr lang="da-DK" sz="2000" dirty="0">
                <a:latin typeface="APL385 Unicode" panose="020B0709000202000203" pitchFamily="49" charset="0"/>
              </a:rPr>
            </a:br>
            <a:r>
              <a:rPr lang="da-DK" sz="2000" dirty="0" smtClean="0">
                <a:latin typeface="APL385 Unicode" panose="020B0709000202000203" pitchFamily="49" charset="0"/>
              </a:rPr>
              <a:t>(offset </a:t>
            </a:r>
            <a:r>
              <a:rPr lang="da-DK" sz="2000" dirty="0">
                <a:latin typeface="APL385 Unicode" panose="020B0709000202000203" pitchFamily="49" charset="0"/>
              </a:rPr>
              <a:t>hdrsize width height)←⎕NREAD tn 323 4 10 </a:t>
            </a:r>
            <a:r>
              <a:rPr lang="da-DK" sz="2000" dirty="0" smtClean="0">
                <a:latin typeface="APL385 Unicode" panose="020B0709000202000203" pitchFamily="49" charset="0"/>
              </a:rPr>
              <a:t/>
            </a:r>
            <a:br>
              <a:rPr lang="da-DK" sz="2000" dirty="0" smtClean="0">
                <a:latin typeface="APL385 Unicode" panose="020B0709000202000203" pitchFamily="49" charset="0"/>
              </a:rPr>
            </a:br>
            <a:r>
              <a:rPr lang="da-DK" sz="2000" dirty="0" smtClean="0">
                <a:latin typeface="APL385 Unicode" panose="020B0709000202000203" pitchFamily="49" charset="0"/>
              </a:rPr>
              <a:t>⍝ Read data as 1-byte characters</a:t>
            </a:r>
          </a:p>
          <a:p>
            <a:pPr marL="0" indent="0">
              <a:buNone/>
            </a:pPr>
            <a:r>
              <a:rPr lang="da-DK" sz="2000" dirty="0" smtClean="0">
                <a:latin typeface="APL385 Unicode" panose="020B0709000202000203" pitchFamily="49" charset="0"/>
              </a:rPr>
              <a:t>data</a:t>
            </a:r>
            <a:r>
              <a:rPr lang="da-DK" sz="2000" dirty="0">
                <a:latin typeface="APL385 Unicode" panose="020B0709000202000203" pitchFamily="49" charset="0"/>
              </a:rPr>
              <a:t>←⎕NREAD tn 80 (width×height×3) offset </a:t>
            </a:r>
            <a:r>
              <a:rPr lang="da-DK" sz="2000" dirty="0" smtClean="0">
                <a:latin typeface="APL385 Unicode" panose="020B0709000202000203" pitchFamily="49" charset="0"/>
              </a:rPr>
              <a:t>data←⎕</a:t>
            </a:r>
            <a:r>
              <a:rPr lang="da-DK" sz="2000" dirty="0">
                <a:latin typeface="APL385 Unicode" panose="020B0709000202000203" pitchFamily="49" charset="0"/>
              </a:rPr>
              <a:t>UCS(height width 3)⍴data </a:t>
            </a:r>
            <a:r>
              <a:rPr lang="da-DK" sz="2000" dirty="0" smtClean="0">
                <a:latin typeface="APL385 Unicode" panose="020B0709000202000203" pitchFamily="49" charset="0"/>
              </a:rPr>
              <a:t>⍝ Ints 0-255</a:t>
            </a:r>
            <a:endParaRPr lang="da-DK" dirty="0">
              <a:latin typeface="APL385 Unicode" panose="020B0709000202000203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3649960"/>
          </a:xfrm>
        </p:spPr>
        <p:txBody>
          <a:bodyPr/>
          <a:lstStyle/>
          <a:p>
            <a:r>
              <a:rPr lang="en-GB" dirty="0" smtClean="0"/>
              <a:t>Robot Wars</a:t>
            </a:r>
            <a:br>
              <a:rPr lang="en-GB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>Andy </a:t>
            </a:r>
            <a:r>
              <a:rPr lang="en-GB" sz="1800" dirty="0" err="1"/>
              <a:t>Shiers</a:t>
            </a:r>
            <a:r>
              <a:rPr lang="en-GB" sz="1800" dirty="0"/>
              <a:t>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>Jason </a:t>
            </a:r>
            <a:r>
              <a:rPr lang="en-GB" sz="1800" dirty="0" smtClean="0"/>
              <a:t>Rivers</a:t>
            </a:r>
            <a:br>
              <a:rPr lang="en-GB" sz="1800" dirty="0" smtClean="0"/>
            </a:br>
            <a:r>
              <a:rPr lang="en-GB" sz="1800" dirty="0" smtClean="0"/>
              <a:t>Morten Kromberg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dirty="0" smtClean="0"/>
              <a:t>Dyalog’13</a:t>
            </a:r>
          </a:p>
        </p:txBody>
      </p:sp>
    </p:spTree>
    <p:extLst>
      <p:ext uri="{BB962C8B-B14F-4D97-AF65-F5344CB8AC3E}">
        <p14:creationId xmlns:p14="http://schemas.microsoft.com/office/powerpoint/2010/main" val="4977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Edge Detection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>
                <a:latin typeface="APL385 Unicode" panose="020B0709000202000203" pitchFamily="49" charset="0"/>
              </a:rPr>
              <a:t>∇ r←kernel AK data;shape </a:t>
            </a:r>
            <a:r>
              <a:rPr lang="da-DK" sz="1800" dirty="0" smtClean="0">
                <a:latin typeface="APL385 Unicode" panose="020B0709000202000203" pitchFamily="49" charset="0"/>
              </a:rPr>
              <a:t>⍝ Apply Kernel</a:t>
            </a:r>
            <a:r>
              <a:rPr lang="da-DK" sz="1800" dirty="0">
                <a:latin typeface="APL385 Unicode" panose="020B0709000202000203" pitchFamily="49" charset="0"/>
              </a:rPr>
              <a:t>   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  shape</a:t>
            </a:r>
            <a:r>
              <a:rPr lang="da-DK" sz="1800" dirty="0">
                <a:latin typeface="APL385 Unicode" panose="020B0709000202000203" pitchFamily="49" charset="0"/>
              </a:rPr>
              <a:t>←⍴kernel    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  r</a:t>
            </a:r>
            <a:r>
              <a:rPr lang="da-DK" sz="1800" dirty="0">
                <a:latin typeface="APL385 Unicode" panose="020B0709000202000203" pitchFamily="49" charset="0"/>
              </a:rPr>
              <a:t>←(1-shape)↓⊃+/,kernel×(¯1+⍳1↑shape)∘.</a:t>
            </a:r>
            <a:r>
              <a:rPr lang="da-DK" sz="1800" dirty="0" smtClean="0">
                <a:latin typeface="APL385 Unicode" panose="020B0709000202000203" pitchFamily="49" charset="0"/>
              </a:rPr>
              <a:t>⊖</a:t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                         (¯</a:t>
            </a:r>
            <a:r>
              <a:rPr lang="da-DK" sz="1800" dirty="0">
                <a:latin typeface="APL385 Unicode" panose="020B0709000202000203" pitchFamily="49" charset="0"/>
              </a:rPr>
              <a:t>1+⍳1↓shape)∘.⌽⊂data 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∇ </a:t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     EdgeDetectAll </a:t>
            </a:r>
            <a:r>
              <a:rPr lang="da-DK" sz="1800" dirty="0">
                <a:latin typeface="APL385 Unicode" panose="020B0709000202000203" pitchFamily="49" charset="0"/>
              </a:rPr>
              <a:t>⍝ </a:t>
            </a:r>
            <a:r>
              <a:rPr lang="da-DK" sz="1800" dirty="0" smtClean="0">
                <a:latin typeface="APL385 Unicode" panose="020B0709000202000203" pitchFamily="49" charset="0"/>
              </a:rPr>
              <a:t>3x3 ”kernel”</a:t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</a:t>
            </a:r>
            <a:r>
              <a:rPr lang="da-DK" sz="1800" dirty="0">
                <a:latin typeface="APL385 Unicode" panose="020B0709000202000203" pitchFamily="49" charset="0"/>
              </a:rPr>
              <a:t>¯1 ¯1 ¯1 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¯</a:t>
            </a:r>
            <a:r>
              <a:rPr lang="da-DK" sz="1800" dirty="0">
                <a:latin typeface="APL385 Unicode" panose="020B0709000202000203" pitchFamily="49" charset="0"/>
              </a:rPr>
              <a:t>1  8 ¯1 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 ¯</a:t>
            </a:r>
            <a:r>
              <a:rPr lang="da-DK" sz="1800" dirty="0">
                <a:latin typeface="APL385 Unicode" panose="020B0709000202000203" pitchFamily="49" charset="0"/>
              </a:rPr>
              <a:t>1 ¯1 ¯1</a:t>
            </a:r>
            <a:endParaRPr lang="da-DK" sz="1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da-DK" sz="11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PL385 Unicode" panose="020B0709000202000203" pitchFamily="49" charset="0"/>
              </a:rPr>
              <a:t>⍝ Apply Kernel to r, g, b separately</a:t>
            </a:r>
          </a:p>
          <a:p>
            <a:pPr marL="0" indent="0">
              <a:buNone/>
            </a:pPr>
            <a:r>
              <a:rPr lang="da-DK" sz="1800" dirty="0" smtClean="0">
                <a:latin typeface="APL385 Unicode" panose="020B0709000202000203" pitchFamily="49" charset="0"/>
              </a:rPr>
              <a:t>edges</a:t>
            </a:r>
            <a:r>
              <a:rPr lang="da-DK" sz="1800" dirty="0">
                <a:latin typeface="APL385 Unicode" panose="020B0709000202000203" pitchFamily="49" charset="0"/>
              </a:rPr>
              <a:t>←EdgeDetectAll∘AK¨⊂[1 2]rgb 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endParaRPr lang="da-DK" sz="1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PL385 Unicode" panose="020B0709000202000203" pitchFamily="49" charset="0"/>
              </a:rPr>
              <a:t>⍝ Edge </a:t>
            </a:r>
            <a:r>
              <a:rPr lang="da-DK" sz="1800" dirty="0">
                <a:latin typeface="APL385 Unicode" panose="020B0709000202000203" pitchFamily="49" charset="0"/>
              </a:rPr>
              <a:t>if any r, g or b result is &gt;75% of original 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r>
              <a:rPr lang="da-DK" sz="1800" dirty="0" smtClean="0">
                <a:latin typeface="APL385 Unicode" panose="020B0709000202000203" pitchFamily="49" charset="0"/>
              </a:rPr>
              <a:t>edges</a:t>
            </a:r>
            <a:r>
              <a:rPr lang="da-DK" sz="1800" dirty="0">
                <a:latin typeface="APL385 Unicode" panose="020B0709000202000203" pitchFamily="49" charset="0"/>
              </a:rPr>
              <a:t>←∨/(↑[0.5]edges)&gt;0.75×1 1↓¯1 ¯1↓rgb </a:t>
            </a:r>
            <a:r>
              <a:rPr lang="da-DK" sz="1800" dirty="0" smtClean="0">
                <a:latin typeface="APL385 Unicode" panose="020B0709000202000203" pitchFamily="49" charset="0"/>
              </a:rPr>
              <a:t/>
            </a:r>
            <a:br>
              <a:rPr lang="da-DK" sz="1800" dirty="0" smtClean="0">
                <a:latin typeface="APL385 Unicode" panose="020B0709000202000203" pitchFamily="49" charset="0"/>
              </a:rPr>
            </a:br>
            <a:endParaRPr lang="da-DK" sz="1800" dirty="0" smtClean="0">
              <a:latin typeface="APL385 Unicode" panose="020B0709000202000203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 descr="http://cto.dyalog.com/wp-content/uploads/2013/09/Edge-Detection-Examp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9" y="548680"/>
            <a:ext cx="91795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0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Staying On The Table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</a:t>
            </a:r>
            <a:r>
              <a:rPr lang="en-GB" dirty="0" smtClean="0">
                <a:hlinkClick r:id="rId2"/>
              </a:rPr>
              <a:t>short video</a:t>
            </a:r>
            <a:r>
              <a:rPr lang="en-GB" dirty="0"/>
              <a:t> demonstrates the </a:t>
            </a:r>
            <a:r>
              <a:rPr lang="en-GB" dirty="0" smtClean="0"/>
              <a:t>“</a:t>
            </a:r>
            <a:r>
              <a:rPr lang="en-GB" dirty="0" err="1"/>
              <a:t>DyaBot</a:t>
            </a:r>
            <a:r>
              <a:rPr lang="en-GB" dirty="0"/>
              <a:t>” </a:t>
            </a:r>
            <a:r>
              <a:rPr lang="en-GB" dirty="0" smtClean="0"/>
              <a:t>driving </a:t>
            </a:r>
            <a:r>
              <a:rPr lang="en-GB" dirty="0"/>
              <a:t>on a dinner table – where the slightest navigational error could mean a 3-foot plunge and certain death! </a:t>
            </a:r>
          </a:p>
        </p:txBody>
      </p:sp>
    </p:spTree>
    <p:extLst>
      <p:ext uri="{BB962C8B-B14F-4D97-AF65-F5344CB8AC3E}">
        <p14:creationId xmlns:p14="http://schemas.microsoft.com/office/powerpoint/2010/main" val="2562835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Live Demo!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69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GyroBot MiServer Page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4"/>
            <a:ext cx="9144000" cy="65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5"/>
            <a:ext cx="9144000" cy="65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1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504"/>
            <a:ext cx="9144001" cy="68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250"/>
            <a:ext cx="9143999" cy="68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dexterindustries.com/BrickPi/wp-content/uploads/2013/04/IMG_22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076"/>
            <a:ext cx="9143997" cy="51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75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Follow the adventure at...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4800" dirty="0" smtClean="0">
                <a:hlinkClick r:id="rId2"/>
              </a:rPr>
              <a:t>http://</a:t>
            </a:r>
            <a:r>
              <a:rPr lang="da-DK" sz="4800" dirty="0" smtClean="0">
                <a:hlinkClick r:id="rId2"/>
              </a:rPr>
              <a:t>cto.dyalog.com</a:t>
            </a:r>
            <a:endParaRPr lang="da-DK" sz="4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299D7-7DA0-4BB5-87E2-A9F1EFCAB554}" type="slidenum">
              <a:rPr lang="da-DK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C3Pi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22C079-01E6-4008-8AE1-A6E9C2E96C1F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20487" name="Picture 2" descr="http://www.jasonrivers.co.uk/wp-content/uploads/2013/04/2013-04-10-15.56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38" y="-509588"/>
            <a:ext cx="14016038" cy="7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 bwMode="auto">
          <a:xfrm>
            <a:off x="323528" y="1124744"/>
            <a:ext cx="3312368" cy="3168352"/>
          </a:xfrm>
          <a:prstGeom prst="parallelogram">
            <a:avLst>
              <a:gd name="adj" fmla="val 16777"/>
            </a:avLst>
          </a:prstGeom>
          <a:solidFill>
            <a:srgbClr val="FF000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i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Raspberry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i="1" dirty="0" smtClean="0">
                <a:solidFill>
                  <a:schemeClr val="bg1"/>
                </a:solidFill>
                <a:latin typeface="+mn-lt"/>
              </a:rPr>
              <a:t>Pi</a:t>
            </a:r>
            <a:endParaRPr kumimoji="0" lang="da-DK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5171281" y="1457126"/>
            <a:ext cx="2425055" cy="1899866"/>
          </a:xfrm>
          <a:prstGeom prst="parallelogram">
            <a:avLst>
              <a:gd name="adj" fmla="val 0"/>
            </a:avLst>
          </a:prstGeom>
          <a:solidFill>
            <a:srgbClr val="FF000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 smtClean="0">
                <a:solidFill>
                  <a:schemeClr val="bg1"/>
                </a:solidFill>
                <a:latin typeface="+mn-lt"/>
              </a:rPr>
              <a:t>Motor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Controller</a:t>
            </a:r>
          </a:p>
        </p:txBody>
      </p:sp>
      <p:sp>
        <p:nvSpPr>
          <p:cNvPr id="12" name="Parallelogram 11"/>
          <p:cNvSpPr/>
          <p:nvPr/>
        </p:nvSpPr>
        <p:spPr bwMode="auto">
          <a:xfrm>
            <a:off x="3995936" y="2978855"/>
            <a:ext cx="901279" cy="1296144"/>
          </a:xfrm>
          <a:prstGeom prst="parallelogram">
            <a:avLst>
              <a:gd name="adj" fmla="val 0"/>
            </a:avLst>
          </a:prstGeom>
          <a:solidFill>
            <a:srgbClr val="FF000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da-DK" sz="1400" dirty="0" smtClean="0">
                <a:solidFill>
                  <a:schemeClr val="bg1"/>
                </a:solidFill>
                <a:latin typeface="+mn-lt"/>
              </a:rPr>
            </a:br>
            <a:r>
              <a:rPr lang="da-DK" sz="2000" dirty="0" smtClean="0">
                <a:solidFill>
                  <a:schemeClr val="bg1"/>
                </a:solidFill>
                <a:latin typeface="+mn-lt"/>
              </a:rPr>
              <a:t>Ard-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000" dirty="0" smtClean="0">
                <a:solidFill>
                  <a:schemeClr val="bg1"/>
                </a:solidFill>
                <a:latin typeface="+mn-lt"/>
              </a:rPr>
              <a:t>uino</a:t>
            </a:r>
            <a:endParaRPr kumimoji="0" lang="da-DK" sz="20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169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Raspberry Pi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 smtClean="0"/>
              <a:t>Educational Computer, price: €25</a:t>
            </a:r>
          </a:p>
          <a:p>
            <a:r>
              <a:rPr lang="da-DK" altLang="da-DK" dirty="0" smtClean="0"/>
              <a:t>Over </a:t>
            </a:r>
            <a:r>
              <a:rPr lang="da-DK" altLang="da-DK" strike="sngStrike" dirty="0" smtClean="0"/>
              <a:t>10,000</a:t>
            </a:r>
            <a:r>
              <a:rPr lang="da-DK" altLang="da-DK" dirty="0" smtClean="0"/>
              <a:t> 1,000,000 manufactured</a:t>
            </a:r>
          </a:p>
          <a:p>
            <a:r>
              <a:rPr lang="da-DK" altLang="da-DK" dirty="0" smtClean="0"/>
              <a:t>Model A: ~500mw, 256MB RAM, 1 USB</a:t>
            </a:r>
          </a:p>
          <a:p>
            <a:r>
              <a:rPr lang="da-DK" altLang="da-DK" dirty="0" smtClean="0"/>
              <a:t>32-bit ARM Linux</a:t>
            </a:r>
          </a:p>
          <a:p>
            <a:endParaRPr lang="da-DK" altLang="da-DK" dirty="0" smtClean="0"/>
          </a:p>
          <a:p>
            <a:r>
              <a:rPr lang="da-DK" altLang="da-DK" dirty="0" smtClean="0"/>
              <a:t>Mostly programmed</a:t>
            </a:r>
            <a:br>
              <a:rPr lang="da-DK" altLang="da-DK" dirty="0" smtClean="0"/>
            </a:br>
            <a:r>
              <a:rPr lang="da-DK" altLang="da-DK" dirty="0" smtClean="0"/>
              <a:t>in Python, but now...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2CDC72-F63A-4BF1-AFC5-F0D6A06C6BC8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sp>
        <p:nvSpPr>
          <p:cNvPr id="17415" name="AutoShape 2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7416" name="AutoShape 4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da-DK" sz="2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7417" name="Picture 6" descr="http://upload.wikimedia.org/wikipedia/commons/thumb/3/3d/RaspberryPi.jpg/300px-Raspberry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76700"/>
            <a:ext cx="3889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195736" y="2852936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302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6DC568-1CCF-4EF4-BFCA-664D95AE5342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74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8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mtClean="0"/>
              <a:t>Motor Controller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 smtClean="0"/>
              <a:t>2 motors</a:t>
            </a:r>
          </a:p>
          <a:p>
            <a:r>
              <a:rPr lang="da-DK" altLang="da-DK" dirty="0" smtClean="0"/>
              <a:t>1 power level analog pin for each motor</a:t>
            </a:r>
          </a:p>
          <a:p>
            <a:r>
              <a:rPr lang="da-DK" altLang="da-DK" dirty="0" smtClean="0"/>
              <a:t>1 forward, 1 back digital pin</a:t>
            </a:r>
          </a:p>
          <a:p>
            <a:endParaRPr lang="da-DK" altLang="da-DK" dirty="0" smtClean="0"/>
          </a:p>
          <a:p>
            <a:r>
              <a:rPr lang="da-DK" altLang="da-DK" dirty="0" smtClean="0"/>
              <a:t>(6 pins to control)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D35851-BC39-41D3-8245-830E5A2FA616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21511" name="Picture 2" descr="http://www.jasonrivers.co.uk/wp-content/uploads/2013/04/IMG_0819_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04950"/>
            <a:ext cx="605631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58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17292 0.1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5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Arduino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sz="2800" dirty="0" smtClean="0"/>
              <a:t>Raspberry Pi &amp; APL cannot easily generate</a:t>
            </a:r>
            <a:r>
              <a:rPr lang="da-DK" altLang="da-DK" sz="2800" baseline="0" dirty="0" smtClean="0"/>
              <a:t> ”Pulse Width Modulation” etc in real time</a:t>
            </a:r>
            <a:endParaRPr lang="da-DK" altLang="da-DK" sz="2800" dirty="0" smtClean="0"/>
          </a:p>
          <a:p>
            <a:r>
              <a:rPr lang="da-DK" altLang="da-DK" sz="2800" dirty="0" smtClean="0"/>
              <a:t>Arduino (Italian ”Open Source Hardware” project)</a:t>
            </a:r>
            <a:r>
              <a:rPr lang="da-DK" altLang="da-DK" sz="2800" baseline="0" dirty="0" smtClean="0"/>
              <a:t> is used as a ”front end processor”</a:t>
            </a:r>
            <a:endParaRPr lang="da-DK" altLang="da-DK" sz="2800" dirty="0" smtClean="0"/>
          </a:p>
          <a:p>
            <a:r>
              <a:rPr lang="da-DK" altLang="da-DK" sz="2800" dirty="0" smtClean="0"/>
              <a:t>A dozen I/O pins, programmable in C</a:t>
            </a:r>
          </a:p>
          <a:p>
            <a:r>
              <a:rPr lang="da-DK" altLang="da-DK" sz="2800" dirty="0" smtClean="0"/>
              <a:t>Running a simple ”command interpreter”, receiving commands</a:t>
            </a:r>
            <a:r>
              <a:rPr lang="da-DK" altLang="da-DK" sz="2800" baseline="0" dirty="0" smtClean="0"/>
              <a:t> via the I2C bus</a:t>
            </a:r>
            <a:endParaRPr lang="da-DK" altLang="da-DK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42542A-4BE6-43AE-9350-717774A86FBC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20487" name="Picture 2" descr="http://www.jasonrivers.co.uk/wp-content/uploads/2013/04/08824-03-L_i_ma__33256.1265968279.1280.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60483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47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19687 0.2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I2C Bus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altLang="da-DK" dirty="0" smtClean="0"/>
              <a:t>Pioneered by Philips in TVs in 1980’s</a:t>
            </a:r>
          </a:p>
          <a:p>
            <a:r>
              <a:rPr lang="da-DK" altLang="da-DK" dirty="0" smtClean="0"/>
              <a:t>Common BUS which allows a master and several ”slaves” to share 2 wires</a:t>
            </a:r>
          </a:p>
          <a:p>
            <a:r>
              <a:rPr lang="da-DK" altLang="da-DK" dirty="0" smtClean="0"/>
              <a:t>The most widely used bus for connecting devices at ”reasonable” speed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384AFB-88C1-4021-BDBF-EB428D8C36BF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3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krom.INSIGHT\Desktop\images\whe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1634313" cy="10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r>
              <a:rPr lang="da-DK" altLang="da-DK" dirty="0" smtClean="0"/>
              <a:t>Pi </a:t>
            </a:r>
            <a:r>
              <a:rPr lang="da-DK" altLang="da-DK" dirty="0" smtClean="0">
                <a:latin typeface="APL385 Unicode" panose="020B0709000202000203" pitchFamily="49" charset="0"/>
              </a:rPr>
              <a:t>→</a:t>
            </a:r>
            <a:r>
              <a:rPr lang="da-DK" altLang="da-DK" dirty="0" smtClean="0"/>
              <a:t> Arduino </a:t>
            </a:r>
            <a:r>
              <a:rPr lang="da-DK" altLang="da-DK" dirty="0">
                <a:latin typeface="APL385 Unicode" panose="020B0709000202000203" pitchFamily="49" charset="0"/>
              </a:rPr>
              <a:t>→</a:t>
            </a:r>
            <a:r>
              <a:rPr lang="da-DK" altLang="da-DK" dirty="0" smtClean="0"/>
              <a:t> Motor+Sensors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a-DK" dirty="0" smtClean="0"/>
              <a:t>Pi     </a:t>
            </a:r>
            <a:r>
              <a:rPr lang="da-DK" dirty="0"/>
              <a:t> </a:t>
            </a:r>
            <a:r>
              <a:rPr lang="da-DK" dirty="0" smtClean="0"/>
              <a:t> I2C Bus   Arduino    I/O Pins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Robot Wars!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499D6-373B-431A-9351-EDADE6934039}" type="slidenum">
              <a:rPr lang="da-DK" altLang="da-DK" sz="1400" smtClean="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da-DK" sz="1400" smtClean="0">
              <a:solidFill>
                <a:srgbClr val="9999FF"/>
              </a:solidFill>
            </a:endParaRPr>
          </a:p>
        </p:txBody>
      </p:sp>
      <p:pic>
        <p:nvPicPr>
          <p:cNvPr id="24583" name="Picture 2" descr="http://www.jasonrivers.co.uk/wp-content/uploads/2013/04/Selection_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2276872"/>
            <a:ext cx="559186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627784" y="1988840"/>
            <a:ext cx="0" cy="9361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211960" y="1988840"/>
            <a:ext cx="0" cy="46805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971600" y="1969232"/>
            <a:ext cx="0" cy="30764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H="1">
            <a:off x="4860032" y="2042846"/>
            <a:ext cx="1080120" cy="109812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" descr="http://www.jasonrivers.co.uk/wp-content/uploads/2013/04/IMG_0819_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22866"/>
            <a:ext cx="159669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 descr="data:image/jpeg;base64,/9j/4AAQSkZJRgABAQAAAQABAAD/2wCEAAkGBhISERQUEBQSFRQWFRUWFhUYFRUWFxYbFhcVFhwYHBcXHCYeGBkjGRcXIC8hIycpLCwsFR4xNTAqNSYuLCkBCQoKDgwOGg8PGiwkHyQtLC0pLCkpLCosKS8sLSwuLCwsLSwsLCwsLCksLCkvKikpLCwsLCksLSwsLCwtLCwpKf/AABEIALcBEwMBIgACEQEDEQH/xAAcAAEAAQUBAQAAAAAAAAAAAAAABQEDBAYHAgj/xABEEAABAwIDBQUFBAgFAwUAAAABAAIDBBESITEFBkFRYQcicYGREzJSobEjQmLBFDOCkqLR4fBDcrLC8SRTgxVzk6PS/8QAGwEBAAIDAQEAAAAAAAAAAAAAAAECAwQFBgf/xAAzEQACAQIDBQcDAwUBAAAAAAAAAQIDEQQhMQUSQWFxEyJRgbHR8DKhwSOR4RQzYrLxBv/aAAwDAQACEQMRAD8A7iiIgCIiApZLKqICllVEQBERAEREAREQBERAERLoAipdLoCqKl0ugKoiIAiIgCIiAIiIAiIgCIiAIiIAiIgCIiAIiIAiIgCIiAIiIAipdeXPQHoleS9WnSLVd8N+46IYQ0ySkXDfut6uP5DPw1U2BtU9W1jS57mtaNXOIAHiStcre0WjY1+CT2jm6NaCMXg4i3muS7Z3pqKwAVDgQ1xc0BoaGk8rfXXqo+EEuDGNc950a0Ek+ACm1tSbHSm9rji8fYNwcRjJd62sPRRsvahWEnD7IC5sMHDzdmo/Z/Z7WSC8pjgb+Lvv/dbYDzKmYuzWED7SpncfwMY0f6T9Vp1MfhqeTki6g3wKy9rE5ILYYgLZglziTzuCLeFipWj7V4Cy80cjX8WtALSL6hziOHAqMf2c0vCerH/xn6xrEn7Nv+zVAnlJGPqwi3osUdqYSTtvk9m/A6HsTemnqriB93AXLSC1wHOx1HhdSweuGV261ZTd8xuIBv7SFxdbrlZw9Fe3e36qKdwu90sV+9G43NuOG+bT0yHRb0ZRmrxdyjR2+6qtc2JvrS1TsMT7PsDgcC1xy0F8iR0U+16kqXEVAVVAEREAREQBERAEREAREQBERAEREARFjV+0I4WF8rg1o4n6AcT0QGQSo/aW3IKcXnkYzxOZ8BqVo21N+qirk9js1jh8TyBcZ63zDG9dTwWRs7cSMO9rXPdUSnXESWDpY5u88ugWvXxNOgrzZeMGyRf2iNkdhooJqk/EBgZ+8QvRq9qzaCmpm9byv/8Ays8VTGDCxoAGgAsB6KxJtJx0yXn6/wD6KlH6ftn/AAZ1h2Yr9iVrx9rtCQf+3HHH89VjybquIs6vrj/5Gj6NWS+pceJWubzb2MphhDgZSMm6kA3ztxOWQ89FpUts4rFVVTorN/bm7Iu6MYq7Ije+sdQvbHBU10ryMTsUg9mwG4GdhicSDkDlbPWx0kPc8lziTckkk3uTqc15nq3zSFziSXHMm9/mpLY+yHVM7II8sR7x+Fo953kPmQOK9lC9Kn+o721Zq6vIyd3t25a19ou5G22OU+63oOZ42HmRcFdV2Hu9BSMwwNAJydI62N/nw8Bl0WZR0McMbY4m4WNFmtHHqTxPElQe1a5pkADy4jW3ujoF5TaG0Z1bqP0+HubNKldmxloBtcF1sgTmsGaolHGNviRf5qlLMJWjg8e6efQrF21QmZhewfasGY+MDh/mH9FxlX38o5X09nz9TP2dtRPtCZovdjh0wlSbJmmNrngd4204rRqB93DPiFuLM4D0c0/MBY3UlGTV+D1z0zLuCsi9KWsdhD8LtbHTNQ22916eozlZ7OQ6Tx2BPjwd5rM24+O8eO4LmZOHC3TzWLFVSRC9w+M+Y/oVs08ROjLepu3T8r2sYnC6zOf7d3bnpDif3o7jDOy4F+GL4HfJbruz2mh7mxVYDDYD2wPdJ/EPu3HG9vAKchLZGEsAcwiz43Zix6LQd69zvYtM1KC6D78eroeo4lnTgvVYDasa9qdXKXB8H88DVnTsdmjerq5huP2g5x09Ta1g2Oa/7rXcNMsXhfmumtK7LMB6REUAIiIAiIgCIiAIiIAiIgCIqEoDH2jtBkEbpJTha3j9AOZJXHtpbZqdpVDYgbBzu6wE4GAautxsL58fkpftU2/eZlO3/DbjdrbE8EAcrhuf7aw+y1oM07iBdrGAHiMRdf8A0hY69TsqbmXirs3nZWyoqSEMjHVzj7zz8RP92VmepJVzaE2dliAr5ptLFzrVHG+S+50KcLIqqEKt1RcszWMHa+0mwROkdnawA+JzjYD19ACeC5htTa7ziIOchxOIGZGg8rfyU3vztMSVAjywQObcX1kfa4PUMc2x/G4LUK5rC8llzbi4k6DhfQCy+i7BwP8AT0O0ku9LPouC/P8Aw0K896VlwPVM3Iu8vRdR7L9jYIHTuHemcQOjGG3zdfxAauYNacDQNSBl45rvFKxlNBGw+6xjIxbiQ0D8rra2rW3Kaj46mOmrs8bZZLhtG0kEZka25Aa+i1J4sdCCNQdfRbZcPcXRyWJzsf5pUG9hURhw4Otn5OC8VOam23p46rztmv2OhG8ckQuz6i2injJcCRuosHfkVgy7Hae9Tm/4dHf1V3Z02E2cMjk4HqtZx3H3vpfH0d+Xpcu3vZrUi9rbMDJmyxjuSk3Hwv1I87X9VMQ/qH/s/UK6Ke+OF2hzaeozBVPYltO8OFjib8iFncZTlvtaKSfJpP1yK30XNEHvhJZlOej/APYorZVdJiDWZ3yI1BUpvo0ltK0C5LX5fuL1TwtoIQ94xTyZRs621PIf8albLpXSXJeWSKqWX7kq2ZlPhjAxSPNyBwCzJ47Eltr27zcsx4KCoWinYampOKaT3Rxz+mXoFYfWnEJ4ySCe8DqD/JUdoq3Dhy59SrVzV9791207vawj/p5Da3/ZeeHRhOnI5LfdxN8xUj2MgwzRsGfCQDLEBwOlx1y6epY45oyHAOhlBa9vIn6Lmvsn7PrW4i4uhka4EHOSM6EdSzE09QV6/ZeN/qIbk33l91wZpVIWO8gqqwdk7VjqImywuxMdocxobEEHQgrOXWMIREQBEVHFAeS5FaLkUgyERFACIiALxIV7VicoDg+/1cXbSqcrBrmNvztGzTpwWR2d7YENXhcbNlbg/aBu3/cP2go7tIB/9RlA0Hed5hlvzWvw1PEHQ6jgR1Va1PtKbh4l07HfdoszDuByWKCte3S36ZM0Q1JAk0Djo/z4OWyz01hdmY+a+cbQwFSnUbS6r5qjoU6iasUjLb2cVi7W2uIKeRzrXZpwxE5NF+pIWHU1edgCeduC1XtI2oTHFGOON7jfUMAABHLN3yVdn4Z1a0KbVk9ea1foWqSSi2ah9o65d3nOd7U52LsVybX4h1liXd3sQGWWvNe3VP6u2WunMNOS8sdfI697+a+mpWOYS2zo7zwA8ZYh6uaF2bea+BoHF3ra/wDRcYoX4ZYH8BJEfQgruG1ogcDrXILrdL2XnNuvdg3y/JsUPqRrRxs94H6/RZ9JtdzctW8QcwvNRJYHmdSo2mY5ziAHdDbJeMpb0u9HJ8jou1szY4sD84zgd8JPdPgeCvB+I4ZW2fwdx/qFC09PLe2B/jhNvWynqDHpI3IaE2uFnipN2cbX1ssn1WnmrfkpKyV7+5enkawAkXI7oPFUbtRvH0Sopseqj59mEZgrNKtXpy/TyRjjGDWZLfYyFpcGlzfdvqL8vQei13/05zZJaqvIs0nC0EEWB7oaOvLrnxSEkPzv1U5tCkiqIbTAlo72RIIsDmLdLrdw+JWLvGokms+T69Cs4dnpxOb7W2w+eUvdkNGt4NHL+ZV7ZNaGus73XZEfmtjbRULPdhLj+Jzj8ibLJiawfq6Vg/8AGPrZa06lOWjv0T9jJZ2tYxtkvwvdE7NrtPyKjN/Nl44BPbv05s/rE4i/7ps7yK2Rkzw4fYW6gDJXqqna5xa4XbI1zHDncEfRZcHVdCrGor5Pwtk/5MFSN0ar2TbSIfPAXDD3ZGNJzvm11umTfkunNK+eKeV9JUtdmX082E83BjsJH7Tf9S+g4nXXv9c0aLLyIiggLy9el5egMcqiqUVgZSIiqAixK/aTIRd51Vij29HJplwzy6cVNgSSsztyV5eZBkoBwPtWiLK2V4GTo4h52dn62WjyOMbQAAdB5rqvbDQgTQSEZODgermd5oPr/CuTTN7/ABNs/NWJM1k+Vx5grZNj791FPZpONnwvv8na/VaPLmQBzz8l6dWEDPOyxVaMKqtNXLJtaHYKftFppbe2aWHmRcfvDh4rRd9dqNmqnGA4mBjGN5XsZHfMtHktYjrcs8irgl430b83G3+1a9LBwpT3k3yT4dCXNtWJB2EEEgEEjyJFrjxBVuONoJtloNBfxVqRxItlfIs62sbdCqTOIN7FbpUlm+54XHou+bIqG1FNE85h8bHeZAv818+0U+K48D8rFda7Kdr4qd0Dj3oXG3PA/MfxXHoubtGmpRTemj8y8HYmHbQgBs2NpN+OZ9NVksrah3uRkD/Lb/Uoja2/1NTve18sMbwSHAuBflzaM7+S12q7YaXhLM/o2N4+bgAvKQwtV/RvNf4rdRu70eNvN3N6MdUdSB4uH5L1TRShwL3ttyuT9QuebL7SIqqQxsbM12EuGPCAQCNMLjnmtn2eHTFuAn8XS3FaeIpSozSlF35yv+EZoWlG91boSW++2JaWhmmgaHSNwBtwSBje1hcQNQA4nyUfuRvJLVxEzBuIOLcTRYEgA3tw48Top9lTG8mE2cLFrgQCDlYgjjkvGy9hQUwcIGYA5xcRiccyAMsRNhYDJdKM6NSg4td5PJryumazUoyMKshs9S+z5QR5WKszUhe4HQc1eETY2nOw5rlYaE6dXtOHMzTkpRtxIvae2HQEjA1jb5Ow5Hz0uol+8znf4g8gp1zZAD7szDqPeuOrSoGu3Whm71OfYyfAfcJ6cW/Tosze+7Sk14J6eTWQVlwLkO1nPBDJHYgL2Ite3ms/Ztc6SLE7VrgtV2dRyw1LWytLXXtnoRpcHQjwWybGZZso/visbhuSsufp7lZmg7+0mGvmA0kYyT1bgPzaurbi7WdU0UMjzd9i1xyzLHFt8uJAB81zntJb/wBXCedP9Hn+a3DsmqmuocLQQ6OV7X9SbOBH7JA8QV9Bwst6hB8jnz1N4RAizlAvLl6XlyAx3IjkUgylQlVVHC4UA5ztre8Pnlj9nbDZrXOxZ242BFs+fBRVPtYTSUmN+EMlfjyIEkkeH2bSb2A7xcG2+6Mysze7ZX2rmuGFxzY7g8a28f8AkKF2M2Fstp2AnLvHMAg3biByxDg4dVN7GSx2KirGyNBB8Qr7itOpap0ZxNOX1TeHeh7KaSWJuIsae71Bwm/QanoEK2MTtU2SaijJia58kT2yNaxpc48CAG5k2PyXBqsOYXMe1zHNPea5pa7PiQRfO2q2Pam+lc54k/SJWciCGM8maOHjdbXttjqrY/tK8NZUD9Q8tDXk3u0YbffAN2gaZ2HCEybHIxJqValN1M7O3VqammkqYms9nHiJu/DiwC7sAPvAZ8bXBHBQ5bbVSQWysmH3QDxc30DgfzWMVkU3Do6/yP8AJAZcUgIwm2X5KjZCQQdQbfmPksaIZ2PEmx5EE2+SyBkbu42GIaHy4FSDLoJ/Vpv5cf76Lad19t/olVHLf7N3ck/yu4+WR8lpEzLEEfNTVG+7Q0m+VweY4jyKpUgqkXB8SU7GzdtG7GGRldELxy4WSkaB4HceejmjDfm0c1zBi7juTtSKtppNn1gxdwtbf7zOh+JpsQegWgSdl9Z+mmlwnADc1Nu57InJw5yEZYB94HhmubRqdmnCq7bvp8+xZrwI7cnYM9VUsMNwGPBL7ZD8PUuF8uAJPj2yqqmUzf0aBzXVBDTJYi7A7TLUXzt6qL2jWRbGpo4KSMPq5e5BFqRf3pXnkM3E5XItkBcWdlUUeyqd9bWuMtTKbi5780hF7C+g18ACctBysUninvaN5RXG182/mWizvbPB7nTibJBH+jRZ2MzhpyCy6Ovd7FzjmRbXxC5nu/vPNWSyPmsTkbgWAuT3NdABb+a6Dsw3p5PBcTEUamHr9k3onp0ubakpx3n4krJtLC1hI97XorUkmZDzijfp06dLKP2lJaCI/jt8ivWzKoPHs3aHQ8jwWvKpOTim9UrdbceT4jdSV0Y1RK+CS1zzaeYPFZMe0I5f1gwu+MfmqbSpXSxOYB9tHcsHxW1Z5jTrZaxR7SDhf/keITdajeOj1T4Pin76k3T11NukywiUB7QbtfyPjwKrBR+za83BDtFGUO0S0Wd3mHLop11iGhuhtbw1U0+9flp88DFPI5p2kzXrY2/DTj+J7vyatt7H6cilkfcWfMbC+YwgNN+S53vZtES188lwWtcI2jhaIAEZcMV/VdG7IKYtonOP35nH91rGfVpX0TCw3KEI8jnz1N+CqqBVWYoFRyqqFAY5ReiEUgUdYyVjXxuDmuFwR/eR6K+uL7B3ln2dMWSA4cVpIjlpxHJ1uOhXXNlbViqIxJC7E0+oPEEcCEasS0eNr7HjqGFrx1BGrTwIPArm229jPikwuAxgGxt3ZW/kenDULrCj9sbKjmZaQXsQQeII4gqCUznEO34aWICd72tc5rWAjEbuHu90XsOfJSez9pNkikfTYHAvNi4OAJFmk5EG2R4clp3aDRWmYy+TbkZfed/QfNZfZvUdyaIkkh2IeBAPpc/IpfOxZk3s9kwmD5oaLDxdGHCQ207zmFN4QwVDJnWHsg3CHOdgAJOK9/iuAXcgOSzb2UXvTEJGlh0lhez1BH5qG8gZG0J5JpT+jwsmhc0NeIpASwmOSNpJJFh3jkMshdcMrGuEsjXZEvcbD3QbkltjyOnRdo2Fu09tDDU0WGOplpoPah47kjmxgElv3H34jzXKdsbCqWOf+kxvY/2jiXObZrnEl12uHdN8zkeasVsQXG1rHpoeud17g96x45eo/mrs7AW3zBvwBNiPDgreHEL/AE4FAXSe7nkcXz/5V7GHNs7Q8eXjyXgvLm5jic+osR/fRemnCfwu+SkHqNpLbO1GV+fVVjqnMs23G4P9815kbkTHqOAOvToVQAOGJpP98EBsVHWOBbLEcL2EG/Frv5Fdn3O3tjrYxezZme+ziD8Q5grgFLtLDm73tD+Mcj/NTdBtBzHNnpnFrm8eX4XcwtXE4dVVvLVff59iylY6zW7vU1HNVbRqpC7FZxc/PA0BoETByLtAMySB48m2ztuo2rWhxBAuGxM19mw2Phc6udxyGgC6bszeam2pTupaoBj3gAsva5BBD4yeIcAbdFWn3ObSD7JgIsA6QDvGw+9y+i0cMoQqPeylz+fOGrLSbaIXY+wW0sTGA4nEkuda1znoOAzW47MFqeX/ACqFlF5GDo4/36Kbi7tM/qWj5hee2nNPGvkn/qblL+2lz/J6qqcPpmtOtzY8jZQFJOWmxyINj0sthmdaKMeJWv7TZhkDviHzGv5Ka+DU8BTrJZpZ9H7P1FOp+o4mxPnu1so1Fmu/I/l5rU9v7GcypL4h3JRj6BxPeHrn+0p/Y817sOjhZSENCSwB9g5pJbfPpfJaGGneWaunr1XHz48y0u6RWztm91kbsyO8/pfgru8+3BSU0kuWK2CIc3HTLjbM+DSpBxZFG5z3BrWgue8mwy1zXI9695DWz4m4hBHdsTTlfm8jmbDI6ADQ3v09m4J1qm9JZav8L3NepMgXvwt7x8SfUm6+ht0aR0VHTsf7zYmBw5GwJHjcrjO42xxV1zGubiiZd7xwwt0B8X4RbiLrvkLV7Rmoy+FVAiqQEREB4IVF7RAa7vfudHWsuLNmaO6/n+F3T6Ll+z9qVWzag5EEG0kbvdeP70cOfEZHuagN7N0o62POzZWjuSW/hPNv0+tkyUzL3e3ihrIvaQno9h95jvhcPz0Kk3NuLLg0UtTs6pJbeOVmTmnNsjeRH3mngeGoXXt1d7Ya6PEzuyNsJIie8wnj+Jp4O49DcKGg0aJvzuRIJDM18kjS5xOLMsvmALAd0ZqH3aaIZgRliIY7zuB/EW+q7a+MHVc/7QNjnA4RDDcXBHBwsWn96yixKZH7b2h7GNzzna3zNlrz94RU1FM2O+WMu/dUDPvTJWOiie3D3x7TrY5+GV1OUmxmQEyx3zyHS6h6FkdV2BBamYOAxD+I2+SrtHYbJmlsjWuadQQCPmtN3A266WvewOdgbFYi5wlwsb20uL2v1K6YQrLNBnLtqdktMQ8xh8bnaWcXNaeeE/S606q7I6kOsHwuab3JxN8O7Y/Vd9fZWnUzHagKGmD5tduHVxlzTASw5EsLSOjhY3+V1GbUpDG50bwQ5tg4cRfK/h18V9Pv2Qw8FzbtK7MZJT+kUgLnkYZIwLk5Boc0ccrAjoCNCivxIZx6NudnZO4HS6uYHMuQAeJysT/VZm0tnloOIG7D3gci2xsculjl0WK2NwNi4h3C+bXeuh6KxBbc3GARa3BX6SuLSAe6QLXtkRyI4hW2xPa4nCM9QDYHrY8fNeTLiuA0AjW5z/qEIJaCrbJm04XDMC+f7JW67v8AaTPBZlSDNGMsWkjR5+95+q5pCCzgHA6/0PBZrNrEEAguHX3h0vx81iq0YVV3kWTsd02btegrDiie0SEWt7r/ANw6+IupwbOYY/Zk5a30K+e/aRuPwnk7I+uhUzQ7y1sFhFUSYfhcRI3w74Nh4LlVNkxcnJWfDMyKqzs9dswuDQy1gLZ+XJR1Tuy6S2J9gPhGZ8zp6Ln0XafXDVtM7xjcD8nj6JN2o1x0bTt64HH6vUvDVuy7FLu+F/4ClZ3OkU+x2scCCcrWA6cSeKw9v7301KCJpAZALiFlnSHW1x90G2rrDquU1+9VbUXElRIG/DGfZj/6w0kdCSogMa3LT63PQcVho7Gineb8kTKq2T28m9s9c6zvs4QbtiadbaFx+8fkOAvmYM5kNZck2AA1PCwA4rzEHPcGNDru0aBdzuFhZdd7P+zf9Hc2oqgDMG2jj4RXzJPOTQdLcyu5TpxpR3YKyMLZMbg7niigOLOaXC6U8rAAMHRo9SXHjZbexqoxi9qSoREQBERAEREAREQEFvZunFWxWdZsjf1clsweR5tPJcYqoKnZ9SC0mKeI5O1a5p4Hg+N1tPoRl9CKF3o3WirYsL+68XwSWuWn82niPzUpkp2MPcrfeOvj0Ec7APaw3vb8TT95h58NCsneZ+ENuzEwg3tYkEFpBsSMtfkuK19BU0FSPeimjN2PGhB4g6OY7PI9QeIXVtyt+YtoMMUoaypYLvj4PGntI76t5jVpNjkQSaJ5nO95aeKGX29P7Ih5za7FG9p42u03Hop3ZFHHU0Dj7QB78hgJdhINtbAXGa3baG58UlxhaQ7UELIo93GMa1oAa1oAAGgtwACixN0avuTux7GYSG1wxzLhpGRwm5N8zdo/vXfHFVigDRYLG2ptGGnjMlRIyNg1c42FzoBzJ4AZlIpIb1w8qE21vhR0bmtqZ2Rudo03Jt8RDQS1v4jYLn+9va9JJePZ7TEzT27h9o7X3GHJnDN1zrk1afu5uVV7RkLowS0u+0qJC4svexu83Mj8tBc5C5GqswfRcM1wCCCCAQRmCDxB4hZLSojYeyxS00NOHF4ijazERa+EWvbh4KSjcoJNA7SOzp9Q81VJYy4QHx2HeAFrj4stWnM8DfI8q2lsN8bGxzscx4A7rrg8xqL2svpoFQW9m6UNfGGy3Dm3LHjVpPTiMhyPIhSVPmVzHttdzg3S4ANjyIP95qppnvzDo3EaEXa4ehK6ZtDssqYGyvxMlYBfI96zQTiINr5ZWzOXFaHUbKa53dsCdcrG/UHh1HzQGG5szRmxp8CSfGxAuqRUmPPFiI4Wth8tR5rKmpfZ/rGPA0xMke0egNh52VtogvmJL6d6S3l33AKQeJIiwWc7wbqSvVO5zRn7QHo6w9LLMFEWgujAb/nljLfUXICueylc334v/G18h62LQc/JAYjq17XAEnPmAT42Xp9W+xOLIZkloA9Vmw0ZYbNiaCdXySZu/Zwl5tysFmUG7k1S8ezYZyScGGN7oWluRvYhocCP8Rzc8hZSCDYXubiOIC1yScIA5lTW7G5tTVuPs2ODLgAuGHLmb+6M9DnlounbB7KG3bJWnEW5iNpIaD1tYfU/iW/01GyNobG1rWjRoAAHkFW5FzVtz+zyCiPtP1k5FvaHRg+Fg+6OZ1PoBtzWr1ZFUgIiIAiIgCIiAIiIAiIgCIiAh95t2Yq2LBILOFyx4HeYfzB4jj42K4btrYc9FUAOLo5YzjjlafEB7DxBGRB1zBHBfRSit4t3IayIxzDnhePeYeYP1GhUpkpmt7idpLKsNgqsMVVoODJ7fejv962ZZqM7XC3h7wASSABqTkAvn7evcuqpSQ+IyR3u2RjS5htoTbON3jbPiVD0FXNKcDzUVAv+rL55hln+rLiPDJTYmyOvbydqkUd2UQE8mntNIWnL7wzk10blkRiC5jWzVNfODIZKic3wMA90E5hrB3Y26XPIC5Oq2vYnZrVVBBnvSxcsjM7wboz9rMciumbC3cp6NmCnjDb+87V7zzc45n6DhZMkL2ND3W7HWi0m0CHHUQMJwDO4xvGbz0FhqDiC6VHTtY0NY0NaBYNaAAAOAAyAV1FFyLloQDivYYF6RLi5TCqYV6RQQWzGous3XpZXYpIInOve5aLk8zzPiphEJuaBtfstZI9zoZTGD/hlgezTTUG381Eu7IXNjaGSRvdc3D2kNAJuAw95wA5E25W0XVVSym5Nzk1J2MuxXfIxjbHJrnvzsbHvBpAvrn/MSdP2MwkfbTykcmFzR/E5w+S6OiXIuaxQ9mmzIiC2ljcRbN95Mxxs8kfJbLHEGgBoAA0AFgPABekUEBERAEREAREQBERAEREAREQBERAEREAREQBUAREBV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52" y="3991012"/>
            <a:ext cx="1422235" cy="10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66891"/>
            <a:ext cx="993422" cy="96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H="1" flipV="1">
            <a:off x="4741200" y="3861048"/>
            <a:ext cx="2526154" cy="360040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4742812" y="4015916"/>
            <a:ext cx="2277460" cy="1285292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4742812" y="4180514"/>
            <a:ext cx="2061436" cy="1285292"/>
          </a:xfrm>
          <a:prstGeom prst="line">
            <a:avLst/>
          </a:prstGeom>
          <a:solidFill>
            <a:schemeClr val="accent1"/>
          </a:solidFill>
          <a:ln w="57150" cap="rnd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020272" y="3821735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+mn-lt"/>
              </a:rPr>
              <a:t>Infrared Sensor</a:t>
            </a:r>
            <a:endParaRPr lang="da-DK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1814" y="5169893"/>
            <a:ext cx="1007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+mn-lt"/>
              </a:rPr>
              <a:t>Ultra-</a:t>
            </a:r>
            <a:br>
              <a:rPr lang="da-DK" sz="1600" dirty="0" smtClean="0">
                <a:latin typeface="+mn-lt"/>
              </a:rPr>
            </a:br>
            <a:r>
              <a:rPr lang="da-DK" sz="1600" dirty="0" smtClean="0">
                <a:latin typeface="+mn-lt"/>
              </a:rPr>
              <a:t>Sonic</a:t>
            </a:r>
            <a:br>
              <a:rPr lang="da-DK" sz="1600" dirty="0" smtClean="0">
                <a:latin typeface="+mn-lt"/>
              </a:rPr>
            </a:br>
            <a:r>
              <a:rPr lang="da-DK" sz="1600" dirty="0" smtClean="0">
                <a:latin typeface="+mn-lt"/>
              </a:rPr>
              <a:t>Sensor</a:t>
            </a:r>
            <a:br>
              <a:rPr lang="da-DK" sz="1600" dirty="0" smtClean="0">
                <a:latin typeface="+mn-lt"/>
              </a:rPr>
            </a:br>
            <a:r>
              <a:rPr lang="da-DK" sz="1600" dirty="0" smtClean="0">
                <a:latin typeface="+mn-lt"/>
              </a:rPr>
              <a:t>(”Sonar”)</a:t>
            </a:r>
            <a:endParaRPr lang="da-DK" sz="16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3940" y="5551009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dirty="0" smtClean="0">
                <a:latin typeface="+mn-lt"/>
              </a:rPr>
              <a:t>Servo Motor to</a:t>
            </a:r>
            <a:br>
              <a:rPr lang="da-DK" sz="1600" dirty="0" smtClean="0">
                <a:latin typeface="+mn-lt"/>
              </a:rPr>
            </a:br>
            <a:r>
              <a:rPr lang="da-DK" sz="1600" dirty="0" smtClean="0">
                <a:latin typeface="+mn-lt"/>
              </a:rPr>
              <a:t>Turn Sonar</a:t>
            </a:r>
            <a:endParaRPr lang="da-DK" sz="16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0959" y="547061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Power</a:t>
            </a:r>
            <a:endParaRPr lang="da-DK" dirty="0">
              <a:latin typeface="+mn-lt"/>
            </a:endParaRPr>
          </a:p>
        </p:txBody>
      </p:sp>
      <p:cxnSp>
        <p:nvCxnSpPr>
          <p:cNvPr id="30" name="Straight Arrow Connector 29"/>
          <p:cNvCxnSpPr>
            <a:cxnSpLocks noChangeShapeType="1"/>
            <a:stCxn id="29" idx="0"/>
          </p:cNvCxnSpPr>
          <p:nvPr/>
        </p:nvCxnSpPr>
        <p:spPr bwMode="auto">
          <a:xfrm flipV="1">
            <a:off x="2080111" y="4827966"/>
            <a:ext cx="403657" cy="64264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523974" y="1937353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latin typeface="+mn-lt"/>
              </a:rPr>
              <a:t>Motor/Wheels</a:t>
            </a:r>
            <a:endParaRPr lang="da-DK" sz="1600" dirty="0"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338409" y="7077"/>
            <a:ext cx="7772400" cy="7311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pPr algn="r"/>
            <a:r>
              <a:rPr lang="da-DK" sz="3200" b="0" kern="0" dirty="0" smtClean="0">
                <a:solidFill>
                  <a:schemeClr val="bg1"/>
                </a:solidFill>
              </a:rPr>
              <a:t>Robot Hardware Overview</a:t>
            </a:r>
            <a:endParaRPr lang="da-DK" sz="32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34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3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2013</Template>
  <TotalTime>3028</TotalTime>
  <Words>570</Words>
  <Application>Microsoft Office PowerPoint</Application>
  <PresentationFormat>On-screen Show (4:3)</PresentationFormat>
  <Paragraphs>161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Powerpoint template 2013</vt:lpstr>
      <vt:lpstr>PowerPoint Presentation</vt:lpstr>
      <vt:lpstr>PowerPoint Presentation</vt:lpstr>
      <vt:lpstr>C3Pi</vt:lpstr>
      <vt:lpstr>Raspberry Pi</vt:lpstr>
      <vt:lpstr>PowerPoint Presentation</vt:lpstr>
      <vt:lpstr>Motor Controller</vt:lpstr>
      <vt:lpstr>Arduino</vt:lpstr>
      <vt:lpstr>I2C Bus</vt:lpstr>
      <vt:lpstr>Pi → Arduino → Motor+Sensors</vt:lpstr>
      <vt:lpstr>PowerPoint Presentation</vt:lpstr>
      <vt:lpstr>Robot Software Overview</vt:lpstr>
      <vt:lpstr>Software Required</vt:lpstr>
      <vt:lpstr>PowerPoint Presentation</vt:lpstr>
      <vt:lpstr>Low Points</vt:lpstr>
      <vt:lpstr>Low Points...</vt:lpstr>
      <vt:lpstr>SLAM Simultaneous Localization And Mapping</vt:lpstr>
      <vt:lpstr>Our Goal</vt:lpstr>
      <vt:lpstr>Plans</vt:lpstr>
      <vt:lpstr>Some High Points</vt:lpstr>
      <vt:lpstr>Edge Detection</vt:lpstr>
      <vt:lpstr>Staying On The Table</vt:lpstr>
      <vt:lpstr>Live Demo!</vt:lpstr>
      <vt:lpstr>GyroBot MiServer Page</vt:lpstr>
      <vt:lpstr>t</vt:lpstr>
      <vt:lpstr>Follow the adventure at...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Fiona Smith</cp:lastModifiedBy>
  <cp:revision>96</cp:revision>
  <dcterms:created xsi:type="dcterms:W3CDTF">2013-09-14T13:24:39Z</dcterms:created>
  <dcterms:modified xsi:type="dcterms:W3CDTF">2013-11-07T13:32:16Z</dcterms:modified>
</cp:coreProperties>
</file>