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9"/>
  </p:notesMasterIdLst>
  <p:sldIdLst>
    <p:sldId id="256" r:id="rId2"/>
    <p:sldId id="258" r:id="rId3"/>
    <p:sldId id="259" r:id="rId4"/>
    <p:sldId id="261" r:id="rId5"/>
    <p:sldId id="260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8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2" r:id="rId35"/>
    <p:sldId id="290" r:id="rId36"/>
    <p:sldId id="291" r:id="rId37"/>
    <p:sldId id="29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824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48925F2-5E56-40F6-AD78-0DB06BE149EC}" type="slidenum">
              <a:rPr lang="en-GB" altLang="da-DK" sz="1200" smtClean="0">
                <a:latin typeface="Times New Roman" pitchFamily="18" charset="0"/>
              </a:rPr>
              <a:pPr/>
              <a:t>14</a:t>
            </a:fld>
            <a:endParaRPr lang="en-GB" altLang="da-DK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48925F2-5E56-40F6-AD78-0DB06BE149EC}" type="slidenum">
              <a:rPr lang="en-GB" altLang="da-DK" sz="1200" smtClean="0">
                <a:latin typeface="Times New Roman" pitchFamily="18" charset="0"/>
              </a:rPr>
              <a:pPr/>
              <a:t>15</a:t>
            </a:fld>
            <a:endParaRPr lang="en-GB" altLang="da-DK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48925F2-5E56-40F6-AD78-0DB06BE149EC}" type="slidenum">
              <a:rPr lang="en-GB" altLang="da-DK" sz="1200" smtClean="0">
                <a:latin typeface="Times New Roman" pitchFamily="18" charset="0"/>
              </a:rPr>
              <a:pPr/>
              <a:t>16</a:t>
            </a:fld>
            <a:endParaRPr lang="en-GB" altLang="da-DK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E07FB1F-9434-4CFE-A870-9AD48433940B}" type="slidenum">
              <a:rPr lang="en-GB" altLang="da-DK" sz="1200" smtClean="0">
                <a:latin typeface="Times New Roman" pitchFamily="18" charset="0"/>
              </a:rPr>
              <a:pPr/>
              <a:t>17</a:t>
            </a:fld>
            <a:endParaRPr lang="en-GB" altLang="da-DK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084BBFF-89D8-44BB-A471-ABB0F7AE6C79}" type="slidenum">
              <a:rPr lang="en-GB" altLang="da-DK" sz="1200" smtClean="0">
                <a:latin typeface="Times New Roman" pitchFamily="18" charset="0"/>
              </a:rPr>
              <a:pPr/>
              <a:t>20</a:t>
            </a:fld>
            <a:endParaRPr lang="en-GB" altLang="da-DK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084BBFF-89D8-44BB-A471-ABB0F7AE6C79}" type="slidenum">
              <a:rPr lang="en-GB" altLang="da-DK" sz="1200" smtClean="0">
                <a:latin typeface="Times New Roman" pitchFamily="18" charset="0"/>
              </a:rPr>
              <a:pPr/>
              <a:t>21</a:t>
            </a:fld>
            <a:endParaRPr lang="en-GB" altLang="da-DK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084BBFF-89D8-44BB-A471-ABB0F7AE6C79}" type="slidenum">
              <a:rPr lang="en-GB" altLang="da-DK" sz="1200" smtClean="0">
                <a:latin typeface="Times New Roman" pitchFamily="18" charset="0"/>
              </a:rPr>
              <a:pPr/>
              <a:t>22</a:t>
            </a:fld>
            <a:endParaRPr lang="en-GB" altLang="da-DK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3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7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A9A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2122D-57B4-453C-AF45-A7A8C9303C17}" type="slidenum">
              <a:rPr lang="da-DK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383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4288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61248"/>
            <a:ext cx="584844" cy="1020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6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54" y="1397424"/>
            <a:ext cx="4824535" cy="4242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5496" y="2348880"/>
            <a:ext cx="6400800" cy="364996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Andy is our operations guy</a:t>
            </a:r>
            <a:br>
              <a:rPr lang="en-GB" sz="2800" dirty="0" smtClean="0"/>
            </a:br>
            <a:r>
              <a:rPr lang="en-GB" sz="2800" dirty="0" smtClean="0"/>
              <a:t>in addition to being our </a:t>
            </a:r>
            <a:br>
              <a:rPr lang="en-GB" sz="2800" dirty="0" smtClean="0"/>
            </a:br>
            <a:r>
              <a:rPr lang="en-GB" sz="2800" dirty="0" smtClean="0"/>
              <a:t>Unix guru.</a:t>
            </a:r>
            <a:endParaRPr lang="en-GB" sz="2400" dirty="0" smtClean="0"/>
          </a:p>
          <a:p>
            <a:pPr marL="914400" lvl="1" indent="-457200" algn="l">
              <a:buFontTx/>
              <a:buChar char="­"/>
            </a:pPr>
            <a:r>
              <a:rPr lang="en-GB" sz="2400" dirty="0" smtClean="0"/>
              <a:t>And of most importance to you:</a:t>
            </a:r>
            <a:br>
              <a:rPr lang="en-GB" sz="2400" dirty="0" smtClean="0"/>
            </a:br>
            <a:r>
              <a:rPr lang="en-GB" sz="2400" dirty="0" smtClean="0"/>
              <a:t>He is managing the DSS </a:t>
            </a:r>
            <a:br>
              <a:rPr lang="en-GB" sz="2400" dirty="0" smtClean="0"/>
            </a:br>
            <a:r>
              <a:rPr lang="en-GB" sz="2400" dirty="0" smtClean="0"/>
              <a:t>support and he is in control of </a:t>
            </a:r>
            <a:br>
              <a:rPr lang="en-GB" sz="2400" dirty="0" smtClean="0"/>
            </a:br>
            <a:r>
              <a:rPr lang="en-GB" sz="2400" dirty="0" smtClean="0"/>
              <a:t>our  “incident lists” </a:t>
            </a:r>
            <a:r>
              <a:rPr lang="en-GB" sz="2400" dirty="0" smtClean="0">
                <a:sym typeface="Wingdings" panose="05000000000000000000" pitchFamily="2" charset="2"/>
              </a:rPr>
              <a:t></a:t>
            </a:r>
            <a:endParaRPr lang="en-GB" sz="2400" dirty="0" smtClean="0"/>
          </a:p>
          <a:p>
            <a:pPr marL="914400" lvl="1" indent="-457200" algn="l">
              <a:buFontTx/>
              <a:buChar char="­"/>
            </a:pPr>
            <a:endParaRPr lang="en-GB" sz="2400" dirty="0" smtClean="0">
              <a:sym typeface="Wingdings" panose="05000000000000000000" pitchFamily="2" charset="2"/>
            </a:endParaRPr>
          </a:p>
          <a:p>
            <a:pPr algn="l"/>
            <a:endParaRPr lang="en-GB" sz="2800" dirty="0" smtClean="0">
              <a:sym typeface="Wingdings" panose="05000000000000000000" pitchFamily="2" charset="2"/>
            </a:endParaRPr>
          </a:p>
          <a:p>
            <a:pPr algn="l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Secondly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14" y="620688"/>
            <a:ext cx="292458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5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5496" y="1988840"/>
            <a:ext cx="7336904" cy="4010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da-DK" dirty="0"/>
              <a:t>To allow people with ”other skills than programming” to be key contributors to the Programming 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da-DK" dirty="0"/>
              <a:t>To allow Software Engineers to feel comfortable with </a:t>
            </a:r>
            <a:r>
              <a:rPr lang="da-DK" altLang="da-DK" b="1" i="1" dirty="0"/>
              <a:t>all</a:t>
            </a:r>
            <a:r>
              <a:rPr lang="da-DK" altLang="da-DK" dirty="0"/>
              <a:t> aspects of the use of APL as a major or minor component of a Software Solution</a:t>
            </a:r>
          </a:p>
          <a:p>
            <a:pPr algn="l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5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pPr eaLnBrk="1" hangingPunct="1"/>
            <a:r>
              <a:rPr lang="da-DK" altLang="da-DK" smtClean="0"/>
              <a:t> The Customer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Today, 8 of our 10 biggest customers are software vendors themselves</a:t>
            </a:r>
          </a:p>
          <a:p>
            <a:pPr eaLnBrk="1" hangingPunct="1"/>
            <a:r>
              <a:rPr lang="da-DK" altLang="da-DK" smtClean="0"/>
              <a:t>They expect to be able to produce high-performance, scalable, secure multi-user applications which will fit into a corporate IT-infrastructure</a:t>
            </a:r>
          </a:p>
          <a:p>
            <a:pPr eaLnBrk="1" hangingPunct="1"/>
            <a:r>
              <a:rPr lang="da-DK" altLang="da-DK" smtClean="0"/>
              <a:t>They expect to be able to recruit new APL’ers</a:t>
            </a:r>
          </a:p>
        </p:txBody>
      </p:sp>
    </p:spTree>
    <p:extLst>
      <p:ext uri="{BB962C8B-B14F-4D97-AF65-F5344CB8AC3E}">
        <p14:creationId xmlns:p14="http://schemas.microsoft.com/office/powerpoint/2010/main" val="860391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5496" y="1988840"/>
            <a:ext cx="7336904" cy="4010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da-DK" dirty="0"/>
              <a:t>To allow people with ”other skills than programming” to be key contributors to the Programming 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da-D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allow Software Engineers to feel comfortable with all aspects of the use of APL as a major or minor component of a Software Solution</a:t>
            </a:r>
          </a:p>
          <a:p>
            <a:pPr algn="l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4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80400" cy="1143000"/>
          </a:xfrm>
        </p:spPr>
        <p:txBody>
          <a:bodyPr/>
          <a:lstStyle/>
          <a:p>
            <a:r>
              <a:rPr lang="da-DK" altLang="da-DK" dirty="0" smtClean="0"/>
              <a:t>Talk to the others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770112"/>
            <a:ext cx="8278813" cy="4395192"/>
          </a:xfrm>
        </p:spPr>
        <p:txBody>
          <a:bodyPr/>
          <a:lstStyle/>
          <a:p>
            <a:r>
              <a:rPr lang="da-DK" altLang="da-DK" sz="2800" dirty="0" smtClean="0"/>
              <a:t>Object Orientation </a:t>
            </a:r>
          </a:p>
          <a:p>
            <a:pPr lvl="1"/>
            <a:r>
              <a:rPr lang="da-DK" altLang="da-DK" sz="2400" dirty="0" smtClean="0"/>
              <a:t>Better paradigm for talking to the environment</a:t>
            </a:r>
          </a:p>
          <a:p>
            <a:r>
              <a:rPr lang="da-DK" altLang="da-DK" sz="2800" dirty="0" smtClean="0"/>
              <a:t>.NET support</a:t>
            </a:r>
          </a:p>
          <a:p>
            <a:pPr lvl="1"/>
            <a:r>
              <a:rPr lang="da-DK" altLang="da-DK" sz="2400" dirty="0" smtClean="0"/>
              <a:t>Consume vast library of resources </a:t>
            </a:r>
          </a:p>
          <a:p>
            <a:r>
              <a:rPr lang="da-DK" altLang="da-DK" sz="2800" dirty="0" smtClean="0"/>
              <a:t>.NET assemblies</a:t>
            </a:r>
          </a:p>
          <a:p>
            <a:pPr lvl="1"/>
            <a:r>
              <a:rPr lang="da-DK" altLang="da-DK" sz="2400" dirty="0" smtClean="0"/>
              <a:t>Package APL code to be consumed by others</a:t>
            </a:r>
          </a:p>
          <a:p>
            <a:r>
              <a:rPr lang="da-DK" altLang="da-DK" sz="2800" dirty="0" smtClean="0"/>
              <a:t>WPF</a:t>
            </a:r>
          </a:p>
          <a:p>
            <a:pPr lvl="1"/>
            <a:r>
              <a:rPr lang="da-DK" altLang="da-DK" sz="2400" dirty="0" smtClean="0"/>
              <a:t>The successor to Win32 and WinForms on Microsoft Windows</a:t>
            </a:r>
          </a:p>
          <a:p>
            <a:pPr marL="457200" lvl="1" indent="0">
              <a:buNone/>
            </a:pPr>
            <a:endParaRPr lang="da-DK" altLang="da-DK" sz="2400" dirty="0" smtClean="0"/>
          </a:p>
        </p:txBody>
      </p:sp>
    </p:spTree>
    <p:extLst>
      <p:ext uri="{BB962C8B-B14F-4D97-AF65-F5344CB8AC3E}">
        <p14:creationId xmlns:p14="http://schemas.microsoft.com/office/powerpoint/2010/main" val="3002654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80400" cy="1143000"/>
          </a:xfrm>
        </p:spPr>
        <p:txBody>
          <a:bodyPr/>
          <a:lstStyle/>
          <a:p>
            <a:r>
              <a:rPr lang="da-DK" altLang="da-DK" dirty="0" smtClean="0"/>
              <a:t>Talk to the others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8278813" cy="4323184"/>
          </a:xfrm>
        </p:spPr>
        <p:txBody>
          <a:bodyPr/>
          <a:lstStyle/>
          <a:p>
            <a:pPr marL="457200" lvl="1" indent="0">
              <a:buNone/>
            </a:pPr>
            <a:endParaRPr lang="da-DK" altLang="da-DK" dirty="0" smtClean="0"/>
          </a:p>
          <a:p>
            <a:pPr marL="457200" lvl="1" indent="0">
              <a:buNone/>
            </a:pPr>
            <a:r>
              <a:rPr lang="da-DK" altLang="da-DK" dirty="0" smtClean="0"/>
              <a:t>John Daintree</a:t>
            </a:r>
          </a:p>
          <a:p>
            <a:pPr marL="457200" lvl="1" indent="0">
              <a:buNone/>
            </a:pPr>
            <a:endParaRPr lang="da-DK" altLang="da-DK" dirty="0"/>
          </a:p>
          <a:p>
            <a:pPr marL="457200" lvl="1" indent="0">
              <a:buNone/>
            </a:pPr>
            <a:r>
              <a:rPr lang="da-DK" altLang="da-DK" dirty="0" smtClean="0"/>
              <a:t>Chief Architect and</a:t>
            </a:r>
          </a:p>
          <a:p>
            <a:pPr marL="457200" lvl="1" indent="0">
              <a:buNone/>
            </a:pPr>
            <a:r>
              <a:rPr lang="da-DK" altLang="da-DK" dirty="0" smtClean="0"/>
              <a:t>implementor of these </a:t>
            </a:r>
          </a:p>
          <a:p>
            <a:pPr marL="457200" lvl="1" indent="0">
              <a:buNone/>
            </a:pPr>
            <a:r>
              <a:rPr lang="da-DK" altLang="da-DK" dirty="0" smtClean="0"/>
              <a:t>interfaces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23" y="1965631"/>
            <a:ext cx="3143631" cy="399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943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80400" cy="1143000"/>
          </a:xfrm>
        </p:spPr>
        <p:txBody>
          <a:bodyPr/>
          <a:lstStyle/>
          <a:p>
            <a:r>
              <a:rPr lang="da-DK" altLang="da-DK" dirty="0" smtClean="0"/>
              <a:t>Talk to the others (yourself)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8278813" cy="4323184"/>
          </a:xfrm>
        </p:spPr>
        <p:txBody>
          <a:bodyPr/>
          <a:lstStyle/>
          <a:p>
            <a:r>
              <a:rPr lang="da-DK" altLang="da-DK" dirty="0" smtClean="0"/>
              <a:t>RIDE</a:t>
            </a:r>
          </a:p>
          <a:p>
            <a:pPr lvl="1"/>
            <a:r>
              <a:rPr lang="da-DK" altLang="da-DK" dirty="0"/>
              <a:t>	</a:t>
            </a:r>
            <a:r>
              <a:rPr lang="da-DK" altLang="da-DK" dirty="0" smtClean="0"/>
              <a:t>a long time underway</a:t>
            </a:r>
          </a:p>
          <a:p>
            <a:pPr lvl="1"/>
            <a:r>
              <a:rPr lang="da-DK" altLang="da-DK" dirty="0"/>
              <a:t>	</a:t>
            </a:r>
            <a:r>
              <a:rPr lang="da-DK" altLang="da-DK" dirty="0" smtClean="0"/>
              <a:t>Microsoft didn’t help</a:t>
            </a:r>
          </a:p>
          <a:p>
            <a:pPr lvl="1"/>
            <a:r>
              <a:rPr lang="da-DK" altLang="da-DK" dirty="0"/>
              <a:t>	</a:t>
            </a:r>
            <a:r>
              <a:rPr lang="da-DK" altLang="da-DK" dirty="0" smtClean="0"/>
              <a:t>We now have a ”big” team working on it: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8969"/>
            <a:ext cx="1674495" cy="253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32161"/>
            <a:ext cx="1874202" cy="25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008969"/>
            <a:ext cx="1965785" cy="24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32161"/>
            <a:ext cx="1983757" cy="251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609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78813" cy="1143000"/>
          </a:xfrm>
        </p:spPr>
        <p:txBody>
          <a:bodyPr/>
          <a:lstStyle/>
          <a:p>
            <a:r>
              <a:rPr lang="da-DK" altLang="da-DK" dirty="0" smtClean="0"/>
              <a:t>Be like the others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611188" y="1844675"/>
            <a:ext cx="8281987" cy="4114800"/>
          </a:xfrm>
        </p:spPr>
        <p:txBody>
          <a:bodyPr/>
          <a:lstStyle/>
          <a:p>
            <a:pPr eaLnBrk="1" hangingPunct="1"/>
            <a:r>
              <a:rPr lang="en-GB" altLang="da-DK" dirty="0" smtClean="0"/>
              <a:t>Unicode </a:t>
            </a:r>
          </a:p>
          <a:p>
            <a:pPr lvl="1" eaLnBrk="1" hangingPunct="1"/>
            <a:r>
              <a:rPr lang="en-GB" altLang="da-DK" dirty="0" smtClean="0"/>
              <a:t>APL-char problem solved</a:t>
            </a:r>
          </a:p>
          <a:p>
            <a:r>
              <a:rPr lang="en-GB" altLang="da-DK" dirty="0" smtClean="0"/>
              <a:t>64-Bit</a:t>
            </a:r>
          </a:p>
          <a:p>
            <a:pPr lvl="1"/>
            <a:r>
              <a:rPr lang="en-GB" altLang="da-DK" dirty="0" smtClean="0"/>
              <a:t>Since 2005 – now becoming standard</a:t>
            </a:r>
          </a:p>
          <a:p>
            <a:r>
              <a:rPr lang="en-US" dirty="0" smtClean="0"/>
              <a:t>Source Code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83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34350" cy="1143000"/>
          </a:xfrm>
        </p:spPr>
        <p:txBody>
          <a:bodyPr/>
          <a:lstStyle/>
          <a:p>
            <a:r>
              <a:rPr lang="da-DK" altLang="da-DK" dirty="0" smtClean="0"/>
              <a:t>Be like the others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endParaRPr lang="en-GB" altLang="da-DK" dirty="0" smtClean="0"/>
          </a:p>
          <a:p>
            <a:endParaRPr lang="en-GB" altLang="da-DK" dirty="0"/>
          </a:p>
          <a:p>
            <a:r>
              <a:rPr lang="en-GB" altLang="da-DK" dirty="0" smtClean="0"/>
              <a:t>Journaling </a:t>
            </a:r>
            <a:r>
              <a:rPr lang="en-GB" altLang="da-DK" dirty="0"/>
              <a:t>Component Files </a:t>
            </a:r>
          </a:p>
          <a:p>
            <a:pPr lvl="1"/>
            <a:r>
              <a:rPr lang="en-GB" altLang="da-DK" dirty="0"/>
              <a:t>Coping with network deficiencies</a:t>
            </a:r>
          </a:p>
          <a:p>
            <a:pPr>
              <a:defRPr/>
            </a:pPr>
            <a:r>
              <a:rPr lang="en-US" dirty="0" smtClean="0"/>
              <a:t>Dyalog File Server (“</a:t>
            </a:r>
            <a:r>
              <a:rPr lang="en-US" dirty="0" err="1" smtClean="0"/>
              <a:t>ShareFiles</a:t>
            </a:r>
            <a:r>
              <a:rPr lang="en-US" dirty="0" smtClean="0"/>
              <a:t>” for Dyalog)</a:t>
            </a:r>
          </a:p>
          <a:p>
            <a:pPr lvl="1">
              <a:defRPr/>
            </a:pPr>
            <a:r>
              <a:rPr lang="en-US" dirty="0" smtClean="0"/>
              <a:t>High performance, secure Component Files</a:t>
            </a:r>
          </a:p>
          <a:p>
            <a:pPr marL="0" indent="0">
              <a:buFontTx/>
              <a:buNone/>
              <a:defRPr/>
            </a:pPr>
            <a:endParaRPr lang="da-DK" sz="2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74" y="764704"/>
            <a:ext cx="2162668" cy="278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656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34350" cy="1143000"/>
          </a:xfrm>
        </p:spPr>
        <p:txBody>
          <a:bodyPr/>
          <a:lstStyle/>
          <a:p>
            <a:r>
              <a:rPr lang="da-DK" altLang="da-DK" dirty="0" smtClean="0"/>
              <a:t>Be like the others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>
              <a:defRPr/>
            </a:pPr>
            <a:endParaRPr lang="da-DK" dirty="0" smtClean="0"/>
          </a:p>
          <a:p>
            <a:pPr>
              <a:defRPr/>
            </a:pPr>
            <a:endParaRPr lang="da-DK" dirty="0" smtClean="0"/>
          </a:p>
          <a:p>
            <a:pPr>
              <a:defRPr/>
            </a:pPr>
            <a:r>
              <a:rPr lang="da-DK" dirty="0" smtClean="0"/>
              <a:t>SQL interface - SQAPL</a:t>
            </a:r>
          </a:p>
          <a:p>
            <a:r>
              <a:rPr lang="da-DK" dirty="0" smtClean="0"/>
              <a:t>TCP/IP comm with </a:t>
            </a:r>
            <a:r>
              <a:rPr lang="en-GB" altLang="da-DK" dirty="0"/>
              <a:t>SSL Support </a:t>
            </a:r>
            <a:r>
              <a:rPr lang="en-GB" altLang="da-DK" dirty="0" smtClean="0"/>
              <a:t>and </a:t>
            </a:r>
            <a:r>
              <a:rPr lang="da-DK" dirty="0" smtClean="0"/>
              <a:t>Windows Single Signon (Conga v2.3)</a:t>
            </a:r>
          </a:p>
          <a:p>
            <a:pPr lvl="1"/>
            <a:r>
              <a:rPr lang="en-GB" altLang="da-DK" dirty="0" smtClean="0"/>
              <a:t>Security </a:t>
            </a:r>
            <a:r>
              <a:rPr lang="en-GB" altLang="da-DK" dirty="0"/>
              <a:t>across open networks</a:t>
            </a:r>
          </a:p>
          <a:p>
            <a:pPr>
              <a:defRPr/>
            </a:pPr>
            <a:endParaRPr lang="da-DK" dirty="0" smtClean="0"/>
          </a:p>
          <a:p>
            <a:pPr marL="0" indent="0">
              <a:buFontTx/>
              <a:buNone/>
              <a:defRPr/>
            </a:pPr>
            <a:endParaRPr lang="da-DK" sz="28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08720"/>
            <a:ext cx="1983757" cy="251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791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00800" cy="3577952"/>
          </a:xfrm>
        </p:spPr>
        <p:txBody>
          <a:bodyPr/>
          <a:lstStyle/>
          <a:p>
            <a:pPr algn="l"/>
            <a:r>
              <a:rPr lang="da-DK" sz="1600" dirty="0" smtClean="0"/>
              <a:t>To 78 delegates from:</a:t>
            </a:r>
            <a:endParaRPr lang="da-DK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Welcome to</a:t>
            </a:r>
            <a:endParaRPr lang="da-DK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92992"/>
              </p:ext>
            </p:extLst>
          </p:nvPr>
        </p:nvGraphicFramePr>
        <p:xfrm>
          <a:off x="4067944" y="1916832"/>
          <a:ext cx="2736304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6"/>
                <a:gridCol w="1152128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United States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23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United Kingdom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21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Italy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15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Sweden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5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Denmark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5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Canada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4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Finland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3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South Africa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1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Russia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1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Grand Total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78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5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748712" cy="1143000"/>
          </a:xfrm>
        </p:spPr>
        <p:txBody>
          <a:bodyPr/>
          <a:lstStyle/>
          <a:p>
            <a:r>
              <a:rPr lang="da-DK" altLang="da-DK" dirty="0" smtClean="0"/>
              <a:t>Be fast and furious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675687" cy="4103687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  <a:defRPr/>
            </a:pPr>
            <a:r>
              <a:rPr lang="en-GB" sz="3200" dirty="0" smtClean="0"/>
              <a:t> APL applications compete quite well with applications developed in other  languages when it comes to speed.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GB" sz="3200" dirty="0" smtClean="0"/>
              <a:t>Growing amounts of data and requirements for new functionality require even more speed - and we cannot rely on the processors to provide that any more.</a:t>
            </a:r>
          </a:p>
        </p:txBody>
      </p:sp>
    </p:spTree>
    <p:extLst>
      <p:ext uri="{BB962C8B-B14F-4D97-AF65-F5344CB8AC3E}">
        <p14:creationId xmlns:p14="http://schemas.microsoft.com/office/powerpoint/2010/main" val="4204420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748712" cy="1143000"/>
          </a:xfrm>
        </p:spPr>
        <p:txBody>
          <a:bodyPr/>
          <a:lstStyle/>
          <a:p>
            <a:r>
              <a:rPr lang="da-DK" altLang="da-DK" dirty="0" smtClean="0"/>
              <a:t>Be fast and furious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68313" y="2492897"/>
            <a:ext cx="8675687" cy="3456384"/>
          </a:xfrm>
        </p:spPr>
        <p:txBody>
          <a:bodyPr/>
          <a:lstStyle/>
          <a:p>
            <a:pPr marL="457200" lvl="1" indent="-457200"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Measuring speed is important</a:t>
            </a:r>
          </a:p>
          <a:p>
            <a:pPr marL="742950" lvl="2" indent="-342900">
              <a:buFontTx/>
              <a:buChar char="-"/>
              <a:defRPr/>
            </a:pPr>
            <a:r>
              <a:rPr lang="en-GB" dirty="0" smtClean="0"/>
              <a:t>“APLMON” and </a:t>
            </a:r>
            <a:r>
              <a:rPr lang="en-GB" dirty="0">
                <a:latin typeface="APL385 Unicode" pitchFamily="49" charset="0"/>
              </a:rPr>
              <a:t>⎕</a:t>
            </a:r>
            <a:r>
              <a:rPr lang="en-GB" dirty="0" smtClean="0"/>
              <a:t>Profile</a:t>
            </a:r>
          </a:p>
          <a:p>
            <a:pPr marL="457200" lvl="1" indent="-457200"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Interpretative speed</a:t>
            </a:r>
          </a:p>
          <a:p>
            <a:pPr marL="857250" lvl="2" indent="-457200">
              <a:buSzPct val="150000"/>
              <a:buFontTx/>
              <a:buChar char="-"/>
              <a:defRPr/>
            </a:pPr>
            <a:r>
              <a:rPr lang="en-GB" dirty="0" smtClean="0"/>
              <a:t>Reduce overhead on small functions</a:t>
            </a:r>
          </a:p>
          <a:p>
            <a:pPr marL="857250" lvl="2" indent="-457200">
              <a:buSzPct val="150000"/>
              <a:buFontTx/>
              <a:buChar char="-"/>
              <a:defRPr/>
            </a:pPr>
            <a:r>
              <a:rPr lang="en-GB" dirty="0" smtClean="0"/>
              <a:t>Look at memory management</a:t>
            </a:r>
          </a:p>
          <a:p>
            <a:pPr marL="457200" lvl="1" indent="-457200"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Compilation of APL</a:t>
            </a:r>
          </a:p>
          <a:p>
            <a:pPr marL="857250" lvl="2" indent="-457200">
              <a:buSzPct val="150000"/>
              <a:buFontTx/>
              <a:buChar char="-"/>
              <a:defRPr/>
            </a:pPr>
            <a:r>
              <a:rPr lang="en-GB" dirty="0" smtClean="0"/>
              <a:t>Working with Aaron </a:t>
            </a:r>
            <a:r>
              <a:rPr lang="en-GB" dirty="0"/>
              <a:t>H</a:t>
            </a:r>
            <a:r>
              <a:rPr lang="en-GB" dirty="0" smtClean="0"/>
              <a:t>su</a:t>
            </a:r>
          </a:p>
          <a:p>
            <a:pPr marL="0" indent="-400050">
              <a:defRPr/>
            </a:pPr>
            <a:endParaRPr lang="en-GB" dirty="0">
              <a:latin typeface="APL385 Unicode" pitchFamily="49" charset="0"/>
            </a:endParaRPr>
          </a:p>
          <a:p>
            <a:pPr marL="342900" lvl="1" indent="-342900" eaLnBrk="1" hangingPunct="1">
              <a:buFontTx/>
              <a:buChar char="•"/>
              <a:defRPr/>
            </a:pPr>
            <a:endParaRPr lang="en-GB" sz="32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2639972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733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748712" cy="1143000"/>
          </a:xfrm>
        </p:spPr>
        <p:txBody>
          <a:bodyPr/>
          <a:lstStyle/>
          <a:p>
            <a:r>
              <a:rPr lang="da-DK" altLang="da-DK" dirty="0" smtClean="0"/>
              <a:t>Be fast and furious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675687" cy="4103687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  <a:defRPr/>
            </a:pPr>
            <a:r>
              <a:rPr lang="en-GB" sz="3200" dirty="0" smtClean="0"/>
              <a:t> Primitive function performance</a:t>
            </a:r>
            <a:endParaRPr lang="en-GB" sz="3200" dirty="0">
              <a:latin typeface="APL385 Unicode" pitchFamily="49" charset="0"/>
            </a:endParaRPr>
          </a:p>
          <a:p>
            <a:pPr marL="342900" lvl="1" indent="-342900" eaLnBrk="1" hangingPunct="1">
              <a:buFontTx/>
              <a:buChar char="•"/>
              <a:defRPr/>
            </a:pPr>
            <a:endParaRPr lang="en-GB" sz="32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2232248" cy="340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08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5496" y="1988840"/>
            <a:ext cx="7336904" cy="4010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da-D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allow people with ”other skills than programming” to be key contributors to the Programming 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da-DK" dirty="0"/>
              <a:t>To allow Software Engineers to feel comfortable with </a:t>
            </a:r>
            <a:r>
              <a:rPr lang="da-DK" altLang="da-DK" b="1" i="1" dirty="0"/>
              <a:t>all</a:t>
            </a:r>
            <a:r>
              <a:rPr lang="da-DK" altLang="da-DK" dirty="0"/>
              <a:t> aspects of the use of APL as a major or minor component of a Software Solution</a:t>
            </a:r>
          </a:p>
          <a:p>
            <a:pPr algn="l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1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5496" y="1988840"/>
            <a:ext cx="7336904" cy="4010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da-DK" dirty="0" smtClean="0"/>
              <a:t>MiServer v. 3</a:t>
            </a:r>
          </a:p>
          <a:p>
            <a:pPr marL="914400" lvl="1" indent="-457200" algn="l">
              <a:buFontTx/>
              <a:buChar char="-"/>
            </a:pPr>
            <a:r>
              <a:rPr lang="da-DK" altLang="da-DK" dirty="0" smtClean="0"/>
              <a:t>New</a:t>
            </a:r>
            <a:r>
              <a:rPr lang="da-DK" altLang="da-DK" sz="3200" dirty="0" smtClean="0"/>
              <a:t> OO Framework </a:t>
            </a:r>
            <a:endParaRPr lang="da-DK" altLang="da-DK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da-DK" dirty="0" smtClean="0"/>
              <a:t>SAWS</a:t>
            </a:r>
          </a:p>
          <a:p>
            <a:pPr marL="914400" lvl="1" indent="-457200" algn="l">
              <a:buFontTx/>
              <a:buChar char="-"/>
            </a:pPr>
            <a:r>
              <a:rPr lang="da-DK" altLang="da-DK" dirty="0" smtClean="0"/>
              <a:t>StandAlone Web Service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da-DK" dirty="0" smtClean="0"/>
              <a:t>DFS</a:t>
            </a:r>
          </a:p>
          <a:p>
            <a:pPr marL="914400" lvl="1" indent="-457200" algn="l">
              <a:buFontTx/>
              <a:buChar char="-"/>
            </a:pPr>
            <a:r>
              <a:rPr lang="da-DK" altLang="da-DK" dirty="0" smtClean="0"/>
              <a:t>Dyalog File Server</a:t>
            </a:r>
            <a:endParaRPr lang="da-DK" altLang="da-DK" dirty="0"/>
          </a:p>
          <a:p>
            <a:pPr algn="l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233040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5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5496" y="1988840"/>
            <a:ext cx="7336904" cy="4010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da-DK" dirty="0" smtClean="0"/>
              <a:t>SALT</a:t>
            </a:r>
          </a:p>
          <a:p>
            <a:pPr marL="914400" lvl="1" indent="-457200" algn="l">
              <a:buFontTx/>
              <a:buChar char="-"/>
            </a:pPr>
            <a:r>
              <a:rPr lang="da-DK" altLang="da-DK" dirty="0" smtClean="0"/>
              <a:t>Code Management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da-DK" dirty="0" smtClean="0"/>
              <a:t>User Commands</a:t>
            </a:r>
          </a:p>
          <a:p>
            <a:pPr marL="914400" lvl="1" indent="-457200" algn="l">
              <a:buFontTx/>
              <a:buChar char="-"/>
            </a:pPr>
            <a:r>
              <a:rPr lang="da-DK" altLang="da-DK" dirty="0" smtClean="0"/>
              <a:t>Utility Functions</a:t>
            </a:r>
          </a:p>
          <a:p>
            <a:pPr marL="457200" indent="-457200" algn="l">
              <a:buFontTx/>
              <a:buChar char="-"/>
            </a:pPr>
            <a:r>
              <a:rPr lang="da-DK" altLang="da-DK" dirty="0" smtClean="0"/>
              <a:t>Web Lectures</a:t>
            </a:r>
            <a:endParaRPr lang="da-DK" altLang="da-DK" dirty="0"/>
          </a:p>
          <a:p>
            <a:pPr marL="914400" lvl="1" indent="-457200" algn="l">
              <a:buFontTx/>
              <a:buChar char="-"/>
            </a:pPr>
            <a:endParaRPr lang="da-DK" altLang="da-DK" dirty="0"/>
          </a:p>
          <a:p>
            <a:pPr algn="l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288393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6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5496" y="1988840"/>
            <a:ext cx="7336904" cy="4010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da-DK" dirty="0" smtClean="0"/>
              <a:t>SharpPlot</a:t>
            </a:r>
          </a:p>
          <a:p>
            <a:pPr lvl="1" algn="l"/>
            <a:endParaRPr lang="da-DK" altLang="da-DK" dirty="0"/>
          </a:p>
          <a:p>
            <a:pPr algn="l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2088232" cy="285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4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336904" cy="4010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da-DK" dirty="0" smtClean="0"/>
              <a:t>Moving towards parallel computing with Dyalog v.14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da-DK" dirty="0" smtClean="0"/>
              <a:t>Language constructs for expressing parallelism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da-DK" dirty="0" smtClean="0"/>
              <a:t>Functional programming to facilitate compilation</a:t>
            </a:r>
          </a:p>
          <a:p>
            <a:pPr lvl="1" algn="l"/>
            <a:endParaRPr lang="da-DK" altLang="da-DK" dirty="0"/>
          </a:p>
          <a:p>
            <a:pPr algn="l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APL the Language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4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336904" cy="4010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da-DK" dirty="0" smtClean="0"/>
              <a:t>Function</a:t>
            </a:r>
            <a:br>
              <a:rPr lang="da-DK" altLang="da-DK" dirty="0" smtClean="0"/>
            </a:br>
            <a:r>
              <a:rPr lang="da-DK" altLang="da-DK" dirty="0" smtClean="0"/>
              <a:t>Trains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da-DK" dirty="0" smtClean="0"/>
              <a:t>Rank </a:t>
            </a:r>
            <a:br>
              <a:rPr lang="da-DK" altLang="da-DK" dirty="0" smtClean="0"/>
            </a:br>
            <a:r>
              <a:rPr lang="da-DK" altLang="da-DK" dirty="0" smtClean="0"/>
              <a:t>and Key</a:t>
            </a:r>
          </a:p>
          <a:p>
            <a:pPr lvl="1" algn="l"/>
            <a:endParaRPr lang="da-DK" altLang="da-DK" dirty="0"/>
          </a:p>
          <a:p>
            <a:pPr algn="l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APL the Language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82238"/>
            <a:ext cx="264404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69" y="2564904"/>
            <a:ext cx="2160240" cy="329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8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336904" cy="4010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da-DK" dirty="0" smtClean="0"/>
              <a:t>Futures and Isolates</a:t>
            </a:r>
          </a:p>
          <a:p>
            <a:pPr lvl="1" algn="l"/>
            <a:endParaRPr lang="da-DK" altLang="da-DK" dirty="0"/>
          </a:p>
          <a:p>
            <a:pPr algn="l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APL the Language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2447928" cy="317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83171"/>
            <a:ext cx="3065840" cy="314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0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US Conference Delegates</a:t>
            </a:r>
            <a:endParaRPr lang="da-D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256568"/>
              </p:ext>
            </p:extLst>
          </p:nvPr>
        </p:nvGraphicFramePr>
        <p:xfrm>
          <a:off x="2555776" y="2060848"/>
          <a:ext cx="4392488" cy="3655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5900"/>
                <a:gridCol w="242292"/>
                <a:gridCol w="648072"/>
                <a:gridCol w="720080"/>
                <a:gridCol w="648072"/>
                <a:gridCol w="648072"/>
              </a:tblGrid>
              <a:tr h="247650">
                <a:tc gridSpan="2">
                  <a:txBody>
                    <a:bodyPr/>
                    <a:lstStyle/>
                    <a:p>
                      <a:pPr algn="l" fontAlgn="b"/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2013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2011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2009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2007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United States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23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37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47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41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United Kingdom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21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16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15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13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Italy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15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21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7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7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Denmark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5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4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5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5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Sweden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5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6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Canada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4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6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7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3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Finland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3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2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3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Russia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3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South Africa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Germany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6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Austria/Switzerland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1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France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Astralia/New Zealand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2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1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Grand Total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78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90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88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84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9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pPr eaLnBrk="1" hangingPunct="1"/>
            <a:r>
              <a:rPr lang="da-DK" altLang="da-DK" smtClean="0"/>
              <a:t> The Customer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altLang="da-DK" dirty="0" smtClean="0"/>
              <a:t>Today, 8 of our 10 biggest customers are software vendors themselves</a:t>
            </a:r>
          </a:p>
          <a:p>
            <a:pPr eaLnBrk="1" hangingPunct="1"/>
            <a:r>
              <a:rPr lang="da-DK" altLang="da-DK" dirty="0" smtClean="0"/>
              <a:t>They expect to be able to produce high-performance, scalable, secure multi-user applications which will fit into a corporate IT-infrastructure</a:t>
            </a:r>
          </a:p>
          <a:p>
            <a:pPr eaLnBrk="1" hangingPunct="1"/>
            <a:r>
              <a:rPr lang="da-DK" altLang="da-D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expect to be able to recruit new APL’ers</a:t>
            </a:r>
          </a:p>
        </p:txBody>
      </p:sp>
    </p:spTree>
    <p:extLst>
      <p:ext uri="{BB962C8B-B14F-4D97-AF65-F5344CB8AC3E}">
        <p14:creationId xmlns:p14="http://schemas.microsoft.com/office/powerpoint/2010/main" val="2786747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 New APL’ers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altLang="da-DK" dirty="0" smtClean="0"/>
              <a:t>Annual APL contest</a:t>
            </a:r>
          </a:p>
          <a:p>
            <a:pPr lvl="1"/>
            <a:r>
              <a:rPr lang="da-DK" altLang="da-DK" dirty="0" smtClean="0"/>
              <a:t>New format</a:t>
            </a:r>
          </a:p>
          <a:p>
            <a:pPr lvl="1"/>
            <a:r>
              <a:rPr lang="da-DK" altLang="da-DK" dirty="0" smtClean="0"/>
              <a:t>2 stages – introductory and problem set</a:t>
            </a:r>
          </a:p>
          <a:p>
            <a:pPr lvl="1"/>
            <a:r>
              <a:rPr lang="da-DK" altLang="da-DK" dirty="0" smtClean="0"/>
              <a:t>~100 participated in stage 1</a:t>
            </a:r>
          </a:p>
          <a:p>
            <a:pPr lvl="1"/>
            <a:r>
              <a:rPr lang="da-DK" altLang="da-DK" dirty="0" smtClean="0"/>
              <a:t>13 completed stage 2</a:t>
            </a:r>
          </a:p>
          <a:p>
            <a:r>
              <a:rPr lang="da-DK" altLang="da-DK" dirty="0" smtClean="0"/>
              <a:t>We believe that our customers could benefit from looking at the contestants when they recruit</a:t>
            </a:r>
          </a:p>
          <a:p>
            <a:pPr marL="0" indent="0">
              <a:buNone/>
            </a:pPr>
            <a:r>
              <a:rPr lang="da-DK" altLang="da-DK" dirty="0"/>
              <a:t>	</a:t>
            </a:r>
            <a:endParaRPr lang="da-DK" altLang="da-DK" dirty="0" smtClean="0"/>
          </a:p>
        </p:txBody>
      </p:sp>
    </p:spTree>
    <p:extLst>
      <p:ext uri="{BB962C8B-B14F-4D97-AF65-F5344CB8AC3E}">
        <p14:creationId xmlns:p14="http://schemas.microsoft.com/office/powerpoint/2010/main" val="1281330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 New APL’ers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3568" y="2276872"/>
            <a:ext cx="7772400" cy="4323184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Pat Buteux joined last year </a:t>
            </a:r>
            <a:br>
              <a:rPr lang="da-DK" altLang="da-DK" dirty="0" smtClean="0"/>
            </a:br>
            <a:r>
              <a:rPr lang="da-DK" altLang="da-DK" dirty="0" smtClean="0"/>
              <a:t>as US Marketing and Sales</a:t>
            </a:r>
          </a:p>
          <a:p>
            <a:pPr eaLnBrk="1" hangingPunct="1"/>
            <a:r>
              <a:rPr lang="da-DK" altLang="da-DK" dirty="0" smtClean="0"/>
              <a:t>Pat has been following our </a:t>
            </a:r>
            <a:br>
              <a:rPr lang="da-DK" altLang="da-DK" dirty="0" smtClean="0"/>
            </a:br>
            <a:r>
              <a:rPr lang="da-DK" altLang="da-DK" dirty="0" smtClean="0"/>
              <a:t>educational license holders </a:t>
            </a:r>
            <a:br>
              <a:rPr lang="da-DK" altLang="da-DK" dirty="0" smtClean="0"/>
            </a:br>
            <a:r>
              <a:rPr lang="da-DK" altLang="da-DK" dirty="0" smtClean="0"/>
              <a:t>closely since she joined </a:t>
            </a:r>
          </a:p>
          <a:p>
            <a:pPr eaLnBrk="1" hangingPunct="1"/>
            <a:r>
              <a:rPr lang="da-DK" altLang="da-DK" dirty="0" smtClean="0"/>
              <a:t>She is also responsible for the Scavenger Hunt</a:t>
            </a:r>
            <a:r>
              <a:rPr lang="da-DK" altLang="da-DK" dirty="0"/>
              <a:t>	</a:t>
            </a:r>
            <a:endParaRPr lang="da-DK" altLang="da-DK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88650"/>
            <a:ext cx="2846248" cy="318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728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 New APL’ers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0" cy="5043264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Fiona Smith joined this year </a:t>
            </a:r>
            <a:br>
              <a:rPr lang="da-DK" altLang="da-DK" dirty="0" smtClean="0"/>
            </a:br>
            <a:r>
              <a:rPr lang="da-DK" altLang="da-DK" dirty="0" smtClean="0"/>
              <a:t>as Documentation Manager</a:t>
            </a:r>
          </a:p>
          <a:p>
            <a:pPr eaLnBrk="1" hangingPunct="1"/>
            <a:r>
              <a:rPr lang="da-DK" altLang="da-DK" dirty="0" smtClean="0"/>
              <a:t>She now know what a new</a:t>
            </a:r>
            <a:br>
              <a:rPr lang="da-DK" altLang="da-DK" dirty="0" smtClean="0"/>
            </a:br>
            <a:r>
              <a:rPr lang="da-DK" altLang="da-DK" dirty="0" smtClean="0"/>
              <a:t>APL programmer needs</a:t>
            </a:r>
          </a:p>
          <a:p>
            <a:pPr eaLnBrk="1" hangingPunct="1"/>
            <a:r>
              <a:rPr lang="da-DK" altLang="da-DK" dirty="0" smtClean="0"/>
              <a:t>The reference card is her initiative</a:t>
            </a:r>
          </a:p>
          <a:p>
            <a:pPr lvl="1"/>
            <a:r>
              <a:rPr lang="da-DK" altLang="da-DK" dirty="0" smtClean="0"/>
              <a:t>It is version 1 so please evaluate and give us feedback.</a:t>
            </a:r>
          </a:p>
          <a:p>
            <a:r>
              <a:rPr lang="da-DK" altLang="da-DK" dirty="0" smtClean="0"/>
              <a:t>She cultivates </a:t>
            </a:r>
            <a:r>
              <a:rPr lang="da-DK" altLang="da-DK" smtClean="0"/>
              <a:t>our vocabularies</a:t>
            </a:r>
            <a:r>
              <a:rPr lang="da-DK" altLang="da-DK" dirty="0"/>
              <a:t>	</a:t>
            </a:r>
            <a:endParaRPr lang="da-DK" altLang="da-DK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391" y="188640"/>
            <a:ext cx="2304256" cy="338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019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 New APL’ers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0" cy="5043264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Fiona Smith joined this year </a:t>
            </a:r>
            <a:br>
              <a:rPr lang="da-DK" altLang="da-DK" dirty="0" smtClean="0"/>
            </a:br>
            <a:r>
              <a:rPr lang="da-DK" altLang="da-DK" dirty="0" smtClean="0"/>
              <a:t>as Documentation Manager</a:t>
            </a:r>
          </a:p>
          <a:p>
            <a:pPr eaLnBrk="1" hangingPunct="1"/>
            <a:r>
              <a:rPr lang="da-DK" altLang="da-DK" dirty="0" smtClean="0"/>
              <a:t>She now know what a new</a:t>
            </a:r>
            <a:br>
              <a:rPr lang="da-DK" altLang="da-DK" dirty="0" smtClean="0"/>
            </a:br>
            <a:r>
              <a:rPr lang="da-DK" altLang="da-DK" dirty="0" smtClean="0"/>
              <a:t>APL programmer needs</a:t>
            </a:r>
          </a:p>
          <a:p>
            <a:pPr eaLnBrk="1" hangingPunct="1"/>
            <a:r>
              <a:rPr lang="da-DK" altLang="da-DK" dirty="0" smtClean="0"/>
              <a:t>The reference card is her initiative</a:t>
            </a:r>
          </a:p>
          <a:p>
            <a:pPr lvl="1"/>
            <a:r>
              <a:rPr lang="da-DK" altLang="da-DK" dirty="0" smtClean="0"/>
              <a:t>It is version 1 so please evaluate and give us feedback.</a:t>
            </a:r>
          </a:p>
          <a:p>
            <a:r>
              <a:rPr lang="da-DK" altLang="da-DK" dirty="0" smtClean="0"/>
              <a:t>She cultivates our vocabularies</a:t>
            </a:r>
          </a:p>
          <a:p>
            <a:pPr marL="400050" lvl="1" indent="0">
              <a:buNone/>
            </a:pPr>
            <a:r>
              <a:rPr lang="da-DK" altLang="da-DK" dirty="0" smtClean="0"/>
              <a:t>Pre-prandial</a:t>
            </a:r>
            <a:r>
              <a:rPr lang="da-DK" altLang="da-DK" dirty="0"/>
              <a:t>	</a:t>
            </a:r>
            <a:endParaRPr lang="da-DK" altLang="da-DK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391" y="188640"/>
            <a:ext cx="2304256" cy="338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48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 New APL’ers and Old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3568" y="2276872"/>
            <a:ext cx="7772400" cy="4323184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New website in the works</a:t>
            </a:r>
          </a:p>
          <a:p>
            <a:pPr eaLnBrk="1" hangingPunct="1"/>
            <a:r>
              <a:rPr lang="da-DK" altLang="da-DK" dirty="0" smtClean="0"/>
              <a:t>Targeted at </a:t>
            </a:r>
          </a:p>
          <a:p>
            <a:pPr lvl="1"/>
            <a:r>
              <a:rPr lang="da-DK" altLang="da-DK" dirty="0" smtClean="0"/>
              <a:t>better captivating newcomers</a:t>
            </a:r>
          </a:p>
          <a:p>
            <a:pPr lvl="1"/>
            <a:r>
              <a:rPr lang="da-DK" altLang="da-DK" dirty="0"/>
              <a:t>p</a:t>
            </a:r>
            <a:r>
              <a:rPr lang="da-DK" altLang="da-DK" dirty="0" smtClean="0"/>
              <a:t>roviding platform for know-how sharing</a:t>
            </a:r>
          </a:p>
          <a:p>
            <a:pPr lvl="1"/>
            <a:r>
              <a:rPr lang="da-DK" altLang="da-DK" dirty="0"/>
              <a:t>o</a:t>
            </a:r>
            <a:r>
              <a:rPr lang="da-DK" altLang="da-DK" dirty="0" smtClean="0"/>
              <a:t>rganising material better</a:t>
            </a:r>
          </a:p>
          <a:p>
            <a:pPr eaLnBrk="1" hangingPunct="1"/>
            <a:r>
              <a:rPr lang="da-DK" altLang="da-DK" dirty="0" smtClean="0"/>
              <a:t>Vibeke is in charge of the site and is always chasing good APL stories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80728"/>
            <a:ext cx="235980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142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 Welcome to Dyalog’13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3568" y="2708920"/>
            <a:ext cx="7772400" cy="3528392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Enjoy the conference</a:t>
            </a:r>
          </a:p>
          <a:p>
            <a:pPr eaLnBrk="1" hangingPunct="1"/>
            <a:r>
              <a:rPr lang="da-DK" altLang="da-DK" dirty="0" smtClean="0"/>
              <a:t>Enjoy the Customer presentations</a:t>
            </a:r>
          </a:p>
          <a:p>
            <a:pPr eaLnBrk="1" hangingPunct="1"/>
            <a:r>
              <a:rPr lang="da-DK" altLang="da-DK" dirty="0" smtClean="0"/>
              <a:t>Enjoy the previews of Dyalog v.14</a:t>
            </a:r>
          </a:p>
          <a:p>
            <a:pPr eaLnBrk="1" hangingPunct="1"/>
            <a:endParaRPr lang="da-DK" altLang="da-DK" dirty="0"/>
          </a:p>
          <a:p>
            <a:pPr eaLnBrk="1" hangingPunct="1"/>
            <a:endParaRPr lang="da-DK" altLang="da-DK" dirty="0" smtClean="0"/>
          </a:p>
        </p:txBody>
      </p:sp>
    </p:spTree>
    <p:extLst>
      <p:ext uri="{BB962C8B-B14F-4D97-AF65-F5344CB8AC3E}">
        <p14:creationId xmlns:p14="http://schemas.microsoft.com/office/powerpoint/2010/main" val="1475535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 Welcome to Dyalog’13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3568" y="2708920"/>
            <a:ext cx="7772400" cy="3528392"/>
          </a:xfrm>
        </p:spPr>
        <p:txBody>
          <a:bodyPr/>
          <a:lstStyle/>
          <a:p>
            <a:pPr eaLnBrk="1" hangingPunct="1"/>
            <a:r>
              <a:rPr lang="da-DK" altLang="da-DK" dirty="0" smtClean="0"/>
              <a:t>Enjoy the conference</a:t>
            </a:r>
          </a:p>
          <a:p>
            <a:pPr eaLnBrk="1" hangingPunct="1"/>
            <a:r>
              <a:rPr lang="da-DK" altLang="da-DK" dirty="0" smtClean="0"/>
              <a:t>Enjoy the Customer presentations</a:t>
            </a:r>
          </a:p>
          <a:p>
            <a:pPr eaLnBrk="1" hangingPunct="1"/>
            <a:r>
              <a:rPr lang="da-DK" altLang="da-DK" dirty="0" smtClean="0"/>
              <a:t>Enjoy the previews of Dyalog v.14</a:t>
            </a:r>
          </a:p>
          <a:p>
            <a:pPr eaLnBrk="1" hangingPunct="1"/>
            <a:endParaRPr lang="da-DK" altLang="da-DK" dirty="0"/>
          </a:p>
          <a:p>
            <a:pPr eaLnBrk="1" hangingPunct="1"/>
            <a:r>
              <a:rPr lang="da-DK" altLang="da-DK" dirty="0" smtClean="0"/>
              <a:t>Enjoy your network</a:t>
            </a:r>
          </a:p>
        </p:txBody>
      </p:sp>
    </p:spTree>
    <p:extLst>
      <p:ext uri="{BB962C8B-B14F-4D97-AF65-F5344CB8AC3E}">
        <p14:creationId xmlns:p14="http://schemas.microsoft.com/office/powerpoint/2010/main" val="360796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US Conference Delegates</a:t>
            </a:r>
            <a:endParaRPr lang="da-D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73809"/>
              </p:ext>
            </p:extLst>
          </p:nvPr>
        </p:nvGraphicFramePr>
        <p:xfrm>
          <a:off x="2555776" y="2060848"/>
          <a:ext cx="4392488" cy="3655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5900"/>
                <a:gridCol w="242292"/>
                <a:gridCol w="648072"/>
                <a:gridCol w="720080"/>
                <a:gridCol w="648072"/>
                <a:gridCol w="648072"/>
              </a:tblGrid>
              <a:tr h="247650">
                <a:tc gridSpan="2">
                  <a:txBody>
                    <a:bodyPr/>
                    <a:lstStyle/>
                    <a:p>
                      <a:pPr algn="l" fontAlgn="b"/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2013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2011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2009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2007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United States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 smtClean="0">
                          <a:effectLst/>
                        </a:rPr>
                        <a:t>28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37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47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41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United Kingdom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 smtClean="0">
                          <a:effectLst/>
                        </a:rPr>
                        <a:t>25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16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15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13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Italy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15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21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7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7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Finland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1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3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Denmark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4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5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5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Sweden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5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6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Canada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4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6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7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3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Russia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3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South Africa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1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Germany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2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6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Austria/Switzerland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1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France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1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1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Astralia/New Zealand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>
                          <a:effectLst/>
                        </a:rPr>
                        <a:t>2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1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</a:rPr>
                        <a:t>Grand Total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da-DK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90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88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u="none" strike="noStrike" dirty="0">
                          <a:effectLst/>
                        </a:rPr>
                        <a:t>84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0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SzPct val="150000"/>
              <a:buFont typeface="Arial" panose="020B0604020202020204" pitchFamily="34" charset="0"/>
              <a:buChar char="•"/>
            </a:pPr>
            <a:r>
              <a:rPr lang="da-DK" sz="2400" dirty="0" smtClean="0"/>
              <a:t>...... I </a:t>
            </a:r>
            <a:r>
              <a:rPr lang="da-DK" sz="2400" dirty="0"/>
              <a:t>found the one-on-one interaction with the Dyalog developers extremely </a:t>
            </a:r>
            <a:r>
              <a:rPr lang="da-DK" sz="2400" dirty="0" smtClean="0"/>
              <a:t>helpful</a:t>
            </a:r>
          </a:p>
          <a:p>
            <a:pPr marL="342900" indent="-342900" algn="l">
              <a:buSzPct val="150000"/>
              <a:buFont typeface="Arial" panose="020B0604020202020204" pitchFamily="34" charset="0"/>
              <a:buChar char="•"/>
            </a:pPr>
            <a:r>
              <a:rPr lang="da-DK" sz="2400" dirty="0" smtClean="0"/>
              <a:t>....... and </a:t>
            </a:r>
            <a:r>
              <a:rPr lang="da-DK" sz="2400" dirty="0"/>
              <a:t>the ability to interact with members of the community and from Dyalog is absolutely invaluable</a:t>
            </a:r>
            <a:r>
              <a:rPr lang="da-DK" sz="2400" dirty="0" smtClean="0"/>
              <a:t>.</a:t>
            </a:r>
          </a:p>
          <a:p>
            <a:pPr marL="342900" indent="-342900" algn="l">
              <a:buSzPct val="150000"/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indent="-342900" algn="l">
              <a:buSzPct val="150000"/>
              <a:buFont typeface="Arial" panose="020B0604020202020204" pitchFamily="34" charset="0"/>
              <a:buChar char="•"/>
            </a:pPr>
            <a:r>
              <a:rPr lang="da-DK" sz="2400" dirty="0" smtClean="0"/>
              <a:t>From last years questionaire:</a:t>
            </a:r>
            <a:br>
              <a:rPr lang="da-DK" sz="2400" dirty="0" smtClean="0"/>
            </a:br>
            <a:r>
              <a:rPr lang="da-DK" sz="2400" dirty="0" smtClean="0"/>
              <a:t>It would be good to know who the Dyalog people are .....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69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Dyalog</a:t>
            </a:r>
          </a:p>
          <a:p>
            <a:pPr marL="914400" lvl="1" indent="-457200" algn="l">
              <a:buFontTx/>
              <a:buChar char="­"/>
            </a:pPr>
            <a:r>
              <a:rPr lang="en-GB" dirty="0" smtClean="0"/>
              <a:t>Who we are</a:t>
            </a:r>
          </a:p>
          <a:p>
            <a:pPr marL="914400" lvl="1" indent="-457200" algn="l">
              <a:buFontTx/>
              <a:buChar char="­"/>
            </a:pPr>
            <a:r>
              <a:rPr lang="en-GB" dirty="0" smtClean="0"/>
              <a:t>What we do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7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5496" y="2348880"/>
            <a:ext cx="6400800" cy="364996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Karen is running this show</a:t>
            </a:r>
          </a:p>
          <a:p>
            <a:pPr marL="914400" lvl="1" indent="-457200" algn="l">
              <a:buFontTx/>
              <a:buChar char="­"/>
            </a:pPr>
            <a:r>
              <a:rPr lang="en-GB" sz="2400" dirty="0" smtClean="0"/>
              <a:t>and she is the one you </a:t>
            </a:r>
            <a:br>
              <a:rPr lang="en-GB" sz="2400" dirty="0" smtClean="0"/>
            </a:br>
            <a:r>
              <a:rPr lang="en-GB" sz="2400" dirty="0" smtClean="0"/>
              <a:t>want to ask about stuff </a:t>
            </a:r>
            <a:r>
              <a:rPr lang="en-GB" sz="2400" dirty="0" smtClean="0">
                <a:sym typeface="Wingdings" panose="05000000000000000000" pitchFamily="2" charset="2"/>
              </a:rPr>
              <a:t>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 smtClean="0"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ym typeface="Wingdings" panose="05000000000000000000" pitchFamily="2" charset="2"/>
              </a:rPr>
              <a:t>She will make household announcements each morning</a:t>
            </a:r>
            <a:br>
              <a:rPr lang="en-GB" sz="2800" dirty="0" smtClean="0">
                <a:sym typeface="Wingdings" panose="05000000000000000000" pitchFamily="2" charset="2"/>
              </a:rPr>
            </a:br>
            <a:r>
              <a:rPr lang="en-GB" sz="2800" dirty="0" smtClean="0">
                <a:sym typeface="Wingdings" panose="05000000000000000000" pitchFamily="2" charset="2"/>
              </a:rPr>
              <a:t>	</a:t>
            </a:r>
            <a:r>
              <a:rPr lang="en-GB" sz="2400" dirty="0" smtClean="0">
                <a:sym typeface="Wingdings" panose="05000000000000000000" pitchFamily="2" charset="2"/>
              </a:rPr>
              <a:t>starting now:</a:t>
            </a:r>
          </a:p>
          <a:p>
            <a:pPr algn="l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things first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0688"/>
            <a:ext cx="2736304" cy="322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8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5556" y="764704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cap="small" dirty="0">
                <a:latin typeface="+mj-lt"/>
              </a:rPr>
              <a:t>Monday October </a:t>
            </a:r>
            <a:r>
              <a:rPr lang="en-GB" sz="4000" b="1" cap="small" dirty="0" smtClean="0">
                <a:latin typeface="+mj-lt"/>
              </a:rPr>
              <a:t>21</a:t>
            </a:r>
            <a:r>
              <a:rPr lang="en-GB" sz="4000" b="1" cap="small" baseline="30000" dirty="0" smtClean="0">
                <a:latin typeface="+mj-lt"/>
              </a:rPr>
              <a:t>st</a:t>
            </a:r>
            <a:r>
              <a:rPr lang="en-GB" sz="4000" b="1" cap="small" dirty="0" smtClean="0">
                <a:latin typeface="+mj-lt"/>
              </a:rPr>
              <a:t> </a:t>
            </a:r>
            <a:endParaRPr lang="en-GB" sz="4000" b="1" cap="small" dirty="0">
              <a:latin typeface="+mj-lt"/>
            </a:endParaRPr>
          </a:p>
          <a:p>
            <a:pPr algn="ctr"/>
            <a:r>
              <a:rPr lang="en-GB" sz="4000" b="1" cap="small" dirty="0">
                <a:latin typeface="+mj-lt"/>
              </a:rPr>
              <a:t>Dyalog </a:t>
            </a:r>
            <a:r>
              <a:rPr lang="en-GB" sz="4000" b="1" cap="small" dirty="0" smtClean="0">
                <a:latin typeface="+mj-lt"/>
              </a:rPr>
              <a:t>Dinner</a:t>
            </a:r>
            <a:endParaRPr lang="en-GB" sz="4000" b="1" cap="small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2276872"/>
            <a:ext cx="73448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</a:rPr>
              <a:t>6:30pm – meet on </a:t>
            </a:r>
            <a:r>
              <a:rPr lang="en-US" sz="3200" dirty="0">
                <a:latin typeface="+mj-lt"/>
              </a:rPr>
              <a:t>Oceanfront </a:t>
            </a:r>
            <a:r>
              <a:rPr lang="en-US" sz="3200" dirty="0" smtClean="0">
                <a:latin typeface="+mj-lt"/>
              </a:rPr>
              <a:t>Patio to</a:t>
            </a:r>
          </a:p>
          <a:p>
            <a:pPr lvl="4"/>
            <a:r>
              <a:rPr lang="en-US" sz="3200" dirty="0" smtClean="0">
                <a:latin typeface="+mj-lt"/>
              </a:rPr>
              <a:t>walk </a:t>
            </a:r>
            <a:r>
              <a:rPr lang="en-US" sz="3200" dirty="0">
                <a:latin typeface="+mj-lt"/>
              </a:rPr>
              <a:t>down </a:t>
            </a:r>
            <a:r>
              <a:rPr lang="en-US" sz="3200" dirty="0" smtClean="0">
                <a:latin typeface="+mj-lt"/>
              </a:rPr>
              <a:t>together</a:t>
            </a:r>
          </a:p>
          <a:p>
            <a:pPr lvl="4"/>
            <a:endParaRPr lang="en-US" sz="1000" dirty="0" smtClean="0">
              <a:latin typeface="+mj-lt"/>
            </a:endParaRPr>
          </a:p>
          <a:p>
            <a:r>
              <a:rPr lang="en-GB" sz="3200" dirty="0" smtClean="0">
                <a:latin typeface="+mj-lt"/>
              </a:rPr>
              <a:t>7:00pm – dinner at JB’s </a:t>
            </a:r>
            <a:r>
              <a:rPr lang="en-GB" sz="3200" dirty="0">
                <a:latin typeface="+mj-lt"/>
              </a:rPr>
              <a:t>on the Beach</a:t>
            </a:r>
          </a:p>
          <a:p>
            <a:pPr lvl="4"/>
            <a:r>
              <a:rPr lang="en-GB" sz="3200" dirty="0">
                <a:latin typeface="+mj-lt"/>
              </a:rPr>
              <a:t>(next to Deerfield Beach Pier</a:t>
            </a:r>
            <a:r>
              <a:rPr lang="en-GB" sz="3200" dirty="0" smtClean="0">
                <a:latin typeface="+mj-lt"/>
              </a:rPr>
              <a:t>)</a:t>
            </a:r>
            <a:endParaRPr lang="en-GB" sz="32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00056"/>
            <a:ext cx="4536503" cy="122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5496" y="2348880"/>
            <a:ext cx="6400800" cy="364996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Jason and Jonathan are</a:t>
            </a:r>
            <a:br>
              <a:rPr lang="en-GB" sz="2800" dirty="0" smtClean="0"/>
            </a:br>
            <a:r>
              <a:rPr lang="en-GB" sz="2800" dirty="0" smtClean="0"/>
              <a:t>managing the technical setup</a:t>
            </a:r>
          </a:p>
          <a:p>
            <a:pPr marL="914400" lvl="1" indent="-457200" algn="l">
              <a:buFontTx/>
              <a:buChar char="­"/>
            </a:pPr>
            <a:r>
              <a:rPr lang="en-GB" sz="2400" dirty="0" smtClean="0"/>
              <a:t>Those of you who are giving presentations please see </a:t>
            </a:r>
            <a:br>
              <a:rPr lang="en-GB" sz="2400" dirty="0" smtClean="0"/>
            </a:br>
            <a:r>
              <a:rPr lang="en-GB" sz="2400" dirty="0" smtClean="0"/>
              <a:t>them for any questions about </a:t>
            </a:r>
            <a:br>
              <a:rPr lang="en-GB" sz="2400" dirty="0" smtClean="0"/>
            </a:br>
            <a:r>
              <a:rPr lang="en-GB" sz="2400" dirty="0" smtClean="0"/>
              <a:t>wiring you up</a:t>
            </a:r>
            <a:endParaRPr lang="en-GB" sz="2400" dirty="0" smtClean="0"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 smtClean="0">
              <a:sym typeface="Wingdings" panose="05000000000000000000" pitchFamily="2" charset="2"/>
            </a:endParaRPr>
          </a:p>
          <a:p>
            <a:pPr algn="l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things first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99" y="3573016"/>
            <a:ext cx="1726549" cy="261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99" y="764704"/>
            <a:ext cx="1728216" cy="262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2013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2013</Template>
  <TotalTime>267</TotalTime>
  <Words>921</Words>
  <Application>Microsoft Office PowerPoint</Application>
  <PresentationFormat>On-screen Show (4:3)</PresentationFormat>
  <Paragraphs>319</Paragraphs>
  <Slides>37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Powerpoint template 2013</vt:lpstr>
      <vt:lpstr>PowerPoint Presentation</vt:lpstr>
      <vt:lpstr>Welcome to</vt:lpstr>
      <vt:lpstr>US Conference Delegates</vt:lpstr>
      <vt:lpstr>US Conference Delegates</vt:lpstr>
      <vt:lpstr>Agenda</vt:lpstr>
      <vt:lpstr>Agenda</vt:lpstr>
      <vt:lpstr>First things first</vt:lpstr>
      <vt:lpstr>PowerPoint Presentation</vt:lpstr>
      <vt:lpstr>First things first</vt:lpstr>
      <vt:lpstr>Secondly</vt:lpstr>
      <vt:lpstr>The Mission</vt:lpstr>
      <vt:lpstr> The Customer</vt:lpstr>
      <vt:lpstr>The Mission</vt:lpstr>
      <vt:lpstr>Talk to the others</vt:lpstr>
      <vt:lpstr>Talk to the others</vt:lpstr>
      <vt:lpstr>Talk to the others (yourself)</vt:lpstr>
      <vt:lpstr>Be like the others</vt:lpstr>
      <vt:lpstr>Be like the others</vt:lpstr>
      <vt:lpstr>Be like the others</vt:lpstr>
      <vt:lpstr>Be fast and furious</vt:lpstr>
      <vt:lpstr>Be fast and furious</vt:lpstr>
      <vt:lpstr>Be fast and furious</vt:lpstr>
      <vt:lpstr>The Mission</vt:lpstr>
      <vt:lpstr>Tools</vt:lpstr>
      <vt:lpstr>Tools</vt:lpstr>
      <vt:lpstr>Tools</vt:lpstr>
      <vt:lpstr>APL the Language</vt:lpstr>
      <vt:lpstr>APL the Language</vt:lpstr>
      <vt:lpstr>APL the Language</vt:lpstr>
      <vt:lpstr> The Customer</vt:lpstr>
      <vt:lpstr> New APL’ers</vt:lpstr>
      <vt:lpstr> New APL’ers</vt:lpstr>
      <vt:lpstr> New APL’ers</vt:lpstr>
      <vt:lpstr> New APL’ers</vt:lpstr>
      <vt:lpstr> New APL’ers and Old</vt:lpstr>
      <vt:lpstr> Welcome to Dyalog’13</vt:lpstr>
      <vt:lpstr> Welcome to Dyalog’13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Gitte Christensen</dc:creator>
  <cp:lastModifiedBy>Gitte Christensen</cp:lastModifiedBy>
  <cp:revision>26</cp:revision>
  <dcterms:created xsi:type="dcterms:W3CDTF">2013-10-20T18:44:40Z</dcterms:created>
  <dcterms:modified xsi:type="dcterms:W3CDTF">2013-10-21T12:04:42Z</dcterms:modified>
</cp:coreProperties>
</file>