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46"/>
  </p:notesMasterIdLst>
  <p:sldIdLst>
    <p:sldId id="276" r:id="rId2"/>
    <p:sldId id="379" r:id="rId3"/>
    <p:sldId id="359" r:id="rId4"/>
    <p:sldId id="402" r:id="rId5"/>
    <p:sldId id="403" r:id="rId6"/>
    <p:sldId id="415" r:id="rId7"/>
    <p:sldId id="404" r:id="rId8"/>
    <p:sldId id="405" r:id="rId9"/>
    <p:sldId id="416" r:id="rId10"/>
    <p:sldId id="417" r:id="rId11"/>
    <p:sldId id="407" r:id="rId12"/>
    <p:sldId id="408" r:id="rId13"/>
    <p:sldId id="409" r:id="rId14"/>
    <p:sldId id="410" r:id="rId15"/>
    <p:sldId id="421" r:id="rId16"/>
    <p:sldId id="422" r:id="rId17"/>
    <p:sldId id="411" r:id="rId18"/>
    <p:sldId id="316" r:id="rId19"/>
    <p:sldId id="374" r:id="rId20"/>
    <p:sldId id="412" r:id="rId21"/>
    <p:sldId id="413" r:id="rId22"/>
    <p:sldId id="414" r:id="rId23"/>
    <p:sldId id="391" r:id="rId24"/>
    <p:sldId id="392" r:id="rId25"/>
    <p:sldId id="367" r:id="rId26"/>
    <p:sldId id="368" r:id="rId27"/>
    <p:sldId id="423" r:id="rId28"/>
    <p:sldId id="424" r:id="rId29"/>
    <p:sldId id="375" r:id="rId30"/>
    <p:sldId id="395" r:id="rId31"/>
    <p:sldId id="369" r:id="rId32"/>
    <p:sldId id="393" r:id="rId33"/>
    <p:sldId id="352" r:id="rId34"/>
    <p:sldId id="355" r:id="rId35"/>
    <p:sldId id="418" r:id="rId36"/>
    <p:sldId id="419" r:id="rId37"/>
    <p:sldId id="338" r:id="rId38"/>
    <p:sldId id="398" r:id="rId39"/>
    <p:sldId id="339" r:id="rId40"/>
    <p:sldId id="340" r:id="rId41"/>
    <p:sldId id="341" r:id="rId42"/>
    <p:sldId id="342" r:id="rId43"/>
    <p:sldId id="397" r:id="rId44"/>
    <p:sldId id="420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71" autoAdjust="0"/>
    <p:restoredTop sz="86475" autoAdjust="0"/>
  </p:normalViewPr>
  <p:slideViewPr>
    <p:cSldViewPr>
      <p:cViewPr varScale="1">
        <p:scale>
          <a:sx n="79" d="100"/>
          <a:sy n="79" d="100"/>
        </p:scale>
        <p:origin x="-3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8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CB69223-2A7E-4679-8394-C16FA4EA7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06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eaLnBrk="1" hangingPunct="1"/>
            <a:fld id="{54F46E95-09C8-4B6A-84A1-65DE253C0A87}" type="slidenum">
              <a:rPr lang="en-US" sz="1200" smtClean="0">
                <a:latin typeface="Arial" charset="0"/>
              </a:rPr>
              <a:pPr eaLnBrk="1" hangingPunct="1"/>
              <a:t>1</a:t>
            </a:fld>
            <a:endParaRPr lang="en-US" sz="1200" smtClean="0">
              <a:latin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87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87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46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18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74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125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12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eaLnBrk="1" hangingPunct="1"/>
            <a:fld id="{54F46E95-09C8-4B6A-84A1-65DE253C0A87}" type="slidenum">
              <a:rPr lang="en-US" sz="1200" smtClean="0">
                <a:latin typeface="Arial" charset="0"/>
              </a:rPr>
              <a:pPr eaLnBrk="1" hangingPunct="1"/>
              <a:t>44</a:t>
            </a:fld>
            <a:endParaRPr lang="en-US" sz="1200" smtClean="0">
              <a:latin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da-DK" sz="2800" dirty="0" smtClean="0"/>
              <a:t>Speed up primitive functions and operators</a:t>
            </a:r>
          </a:p>
          <a:p>
            <a:pPr marL="857250" lvl="1" indent="-457200">
              <a:buClr>
                <a:srgbClr val="00B050"/>
              </a:buClr>
            </a:pPr>
            <a:r>
              <a:rPr lang="da-DK" sz="2400" dirty="0" smtClean="0"/>
              <a:t>Many significant speed-ups</a:t>
            </a:r>
            <a:r>
              <a:rPr lang="da-DK" sz="2400" baseline="0" dirty="0" smtClean="0"/>
              <a:t> in v14.0</a:t>
            </a:r>
          </a:p>
          <a:p>
            <a:pPr rtl="0" eaLnBrk="1" fontAlgn="base" hangingPunct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da-DK" sz="2800" dirty="0" smtClean="0">
                <a:solidFill>
                  <a:srgbClr val="333333"/>
                </a:solidFill>
                <a:effectLst/>
              </a:rPr>
              <a:t>Reduce parser</a:t>
            </a:r>
            <a:r>
              <a:rPr lang="da-DK" sz="2800" baseline="0" dirty="0" smtClean="0">
                <a:solidFill>
                  <a:srgbClr val="333333"/>
                </a:solidFill>
                <a:effectLst/>
              </a:rPr>
              <a:t> overhead</a:t>
            </a:r>
            <a:endParaRPr lang="da-DK" sz="2800" dirty="0" smtClean="0">
              <a:effectLst/>
            </a:endParaRPr>
          </a:p>
          <a:p>
            <a:pPr lvl="1" rtl="0" eaLnBrk="1" fontAlgn="base" hangingPunct="1">
              <a:buClr>
                <a:srgbClr val="00B050"/>
              </a:buClr>
            </a:pPr>
            <a:r>
              <a:rPr lang="da-DK" sz="2400" kern="1200" dirty="0" smtClean="0">
                <a:solidFill>
                  <a:srgbClr val="333333"/>
                </a:solidFill>
                <a:effectLst/>
                <a:latin typeface="Arial" charset="0"/>
                <a:ea typeface="+mn-ea"/>
                <a:cs typeface="Arial" charset="0"/>
              </a:rPr>
              <a:t>New parser [optionally] used for ”simple” functions in</a:t>
            </a:r>
            <a:r>
              <a:rPr lang="da-DK" sz="2400" kern="1200" baseline="0" dirty="0" smtClean="0">
                <a:solidFill>
                  <a:srgbClr val="333333"/>
                </a:solidFill>
                <a:effectLst/>
                <a:latin typeface="Arial" charset="0"/>
                <a:ea typeface="+mn-ea"/>
                <a:cs typeface="Arial" charset="0"/>
              </a:rPr>
              <a:t> v14.0</a:t>
            </a:r>
            <a:endParaRPr lang="da-DK" sz="2000" dirty="0" smtClean="0"/>
          </a:p>
          <a:p>
            <a:pPr lvl="0">
              <a:buClr>
                <a:srgbClr val="FF0000"/>
              </a:buClr>
              <a:buFontTx/>
              <a:buChar char="×"/>
            </a:pPr>
            <a:r>
              <a:rPr lang="da-DK" sz="2800" baseline="0" dirty="0" smtClean="0"/>
              <a:t>Reduce memory management costs </a:t>
            </a:r>
          </a:p>
          <a:p>
            <a:pPr marL="857250" lvl="1" indent="-457200">
              <a:buClr>
                <a:srgbClr val="FF0000"/>
              </a:buClr>
            </a:pPr>
            <a:r>
              <a:rPr lang="da-DK" sz="2400" dirty="0" smtClean="0"/>
              <a:t>Adapt to characteristics</a:t>
            </a:r>
            <a:r>
              <a:rPr lang="da-DK" sz="2400" baseline="0" dirty="0" smtClean="0"/>
              <a:t> of modern </a:t>
            </a:r>
            <a:r>
              <a:rPr lang="da-DK" sz="2400" dirty="0" smtClean="0"/>
              <a:t>CPUs</a:t>
            </a:r>
            <a:endParaRPr lang="da-DK" sz="2800" baseline="0" dirty="0" smtClean="0"/>
          </a:p>
          <a:p>
            <a:pPr lvl="0">
              <a:buClr>
                <a:srgbClr val="FF0000"/>
              </a:buClr>
              <a:buFontTx/>
              <a:buChar char="×"/>
            </a:pPr>
            <a:r>
              <a:rPr lang="da-DK" sz="2800" baseline="0" dirty="0" smtClean="0"/>
              <a:t>(This task never ends)</a:t>
            </a:r>
            <a:endParaRPr lang="da-DK" sz="2800" dirty="0" smtClean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43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B050"/>
              </a:buClr>
              <a:buFont typeface="Wingdings" panose="05000000000000000000" pitchFamily="2" charset="2"/>
              <a:buNone/>
            </a:pPr>
            <a:r>
              <a:rPr lang="da-DK" sz="2800" b="1" dirty="0" smtClean="0"/>
              <a:t>Performance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None/>
            </a:pPr>
            <a:r>
              <a:rPr lang="da-DK" sz="2400" dirty="0" smtClean="0"/>
              <a:t>Many significant speed-ups</a:t>
            </a:r>
            <a:r>
              <a:rPr lang="da-DK" sz="2400" baseline="0" dirty="0" smtClean="0"/>
              <a:t> in v14.0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None/>
            </a:pPr>
            <a:r>
              <a:rPr lang="da-DK" sz="2400" kern="1200" baseline="0" dirty="0" smtClean="0">
                <a:solidFill>
                  <a:srgbClr val="333333"/>
                </a:solidFill>
                <a:effectLst/>
                <a:latin typeface="Arial" charset="0"/>
                <a:ea typeface="+mn-ea"/>
                <a:cs typeface="Arial" charset="0"/>
              </a:rPr>
              <a:t>N</a:t>
            </a:r>
            <a:r>
              <a:rPr lang="da-DK" sz="2400" kern="1200" dirty="0" smtClean="0">
                <a:solidFill>
                  <a:srgbClr val="333333"/>
                </a:solidFill>
                <a:effectLst/>
                <a:latin typeface="Arial" charset="0"/>
                <a:ea typeface="+mn-ea"/>
                <a:cs typeface="Arial" charset="0"/>
              </a:rPr>
              <a:t>ew parser [optionally] used for ”simple” functions in</a:t>
            </a:r>
            <a:r>
              <a:rPr lang="da-DK" sz="2400" kern="1200" baseline="0" dirty="0" smtClean="0">
                <a:solidFill>
                  <a:srgbClr val="333333"/>
                </a:solidFill>
                <a:effectLst/>
                <a:latin typeface="Arial" charset="0"/>
                <a:ea typeface="+mn-ea"/>
                <a:cs typeface="Arial" charset="0"/>
              </a:rPr>
              <a:t> v14.0</a:t>
            </a:r>
            <a:endParaRPr lang="da-DK" sz="2000" dirty="0" smtClean="0"/>
          </a:p>
          <a:p>
            <a:pPr>
              <a:buClr>
                <a:srgbClr val="00B050"/>
              </a:buClr>
              <a:buFont typeface="Wingdings" panose="05000000000000000000" pitchFamily="2" charset="2"/>
              <a:buNone/>
            </a:pPr>
            <a:r>
              <a:rPr lang="da-DK" sz="1200" b="1" dirty="0" smtClean="0"/>
              <a:t>Portability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None/>
            </a:pPr>
            <a:r>
              <a:rPr lang="da-DK" sz="1200" dirty="0" smtClean="0"/>
              <a:t>RIDEs and Native Dyalog implementations for Windows, AIX, Linux plus Mac OSX and</a:t>
            </a:r>
            <a:r>
              <a:rPr lang="da-DK" sz="1200" baseline="0" dirty="0" smtClean="0"/>
              <a:t> Android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None/>
            </a:pPr>
            <a:r>
              <a:rPr lang="da-DK" sz="1200" dirty="0" smtClean="0"/>
              <a:t>MiServer 3.0 and SAWS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None/>
            </a:pPr>
            <a:r>
              <a:rPr lang="da-DK" sz="1200" b="1" dirty="0" smtClean="0"/>
              <a:t>Parallel Computing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None/>
            </a:pPr>
            <a:r>
              <a:rPr lang="da-DK" sz="2800" dirty="0" smtClean="0"/>
              <a:t>Asynchronous Namespaces (”Isolates”) and ”Futures”.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None/>
            </a:pPr>
            <a:r>
              <a:rPr lang="da-DK" sz="2000" dirty="0" smtClean="0"/>
              <a:t>Funded research into ”concurrent dfns” compiler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None/>
            </a:pPr>
            <a:r>
              <a:rPr lang="da-DK" sz="2000" b="1" dirty="0" smtClean="0"/>
              <a:t>Functional Power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None/>
            </a:pPr>
            <a:r>
              <a:rPr lang="da-DK" sz="2000" dirty="0" smtClean="0"/>
              <a:t>Function</a:t>
            </a:r>
            <a:r>
              <a:rPr lang="da-DK" sz="2000" baseline="0" dirty="0" smtClean="0"/>
              <a:t> Trains, Tally, Rank, Key, Extended Iota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None/>
            </a:pPr>
            <a:r>
              <a:rPr lang="da-DK" sz="2000" b="1" baseline="0" dirty="0" smtClean="0"/>
              <a:t>New Users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None/>
            </a:pPr>
            <a:r>
              <a:rPr lang="da-DK" sz="2000" baseline="0" dirty="0" smtClean="0"/>
              <a:t>SharpPlot Graphics in the Session, Interfaces to R and NAG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None/>
            </a:pPr>
            <a:r>
              <a:rPr lang="da-DK" sz="2000" b="1" baseline="0" dirty="0" smtClean="0"/>
              <a:t>Application Frameworks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None/>
            </a:pPr>
            <a:r>
              <a:rPr lang="da-DK" sz="2000" baseline="0" dirty="0" smtClean="0"/>
              <a:t>Miserver 3.0, MiServer &amp; SAWS behind IIS &amp; Apache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None/>
            </a:pPr>
            <a:r>
              <a:rPr lang="da-DK" sz="2000" baseline="0" dirty="0" smtClean="0"/>
              <a:t>WPF Tools, Crypto-Library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None/>
            </a:pPr>
            <a:endParaRPr lang="da-DK" sz="2000" baseline="0" dirty="0" smtClean="0"/>
          </a:p>
          <a:p>
            <a:pPr>
              <a:buClr>
                <a:srgbClr val="00B050"/>
              </a:buClr>
              <a:buFont typeface="Wingdings" panose="05000000000000000000" pitchFamily="2" charset="2"/>
              <a:buNone/>
            </a:pPr>
            <a:endParaRPr lang="da-DK" sz="2000" baseline="0" dirty="0" smtClean="0"/>
          </a:p>
          <a:p>
            <a:pPr>
              <a:buClr>
                <a:srgbClr val="00B050"/>
              </a:buClr>
              <a:buFont typeface="Wingdings" panose="05000000000000000000" pitchFamily="2" charset="2"/>
              <a:buNone/>
            </a:pPr>
            <a:endParaRPr lang="da-DK" sz="2000" dirty="0" smtClean="0"/>
          </a:p>
          <a:p>
            <a:pPr>
              <a:buClr>
                <a:srgbClr val="00B050"/>
              </a:buClr>
              <a:buFont typeface="Wingdings" panose="05000000000000000000" pitchFamily="2" charset="2"/>
              <a:buNone/>
            </a:pPr>
            <a:endParaRPr lang="da-DK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49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58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58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>
              <a:latin typeface="Times New Roman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542801B1-5D67-4200-B322-253F7DC04AD0}" type="slidenum">
              <a:rPr lang="en-GB" sz="1200">
                <a:latin typeface="Times New Roman" charset="0"/>
              </a:rPr>
              <a:pPr/>
              <a:t>18</a:t>
            </a:fld>
            <a:endParaRPr lang="en-GB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60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60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B050"/>
              </a:buClr>
              <a:buFont typeface="Wingdings" panose="05000000000000000000" pitchFamily="2" charset="2"/>
              <a:buNone/>
            </a:pPr>
            <a:r>
              <a:rPr lang="da-DK" sz="2800" b="1" dirty="0" smtClean="0"/>
              <a:t>Performance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None/>
            </a:pPr>
            <a:r>
              <a:rPr lang="da-DK" sz="2400" dirty="0" smtClean="0"/>
              <a:t>Many significant speed-ups</a:t>
            </a:r>
            <a:r>
              <a:rPr lang="da-DK" sz="2400" baseline="0" dirty="0" smtClean="0"/>
              <a:t> in v14.0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None/>
            </a:pPr>
            <a:r>
              <a:rPr lang="da-DK" sz="2400" kern="1200" baseline="0" dirty="0" smtClean="0">
                <a:solidFill>
                  <a:srgbClr val="333333"/>
                </a:solidFill>
                <a:effectLst/>
                <a:latin typeface="Arial" charset="0"/>
                <a:ea typeface="+mn-ea"/>
                <a:cs typeface="Arial" charset="0"/>
              </a:rPr>
              <a:t>N</a:t>
            </a:r>
            <a:r>
              <a:rPr lang="da-DK" sz="2400" kern="1200" dirty="0" smtClean="0">
                <a:solidFill>
                  <a:srgbClr val="333333"/>
                </a:solidFill>
                <a:effectLst/>
                <a:latin typeface="Arial" charset="0"/>
                <a:ea typeface="+mn-ea"/>
                <a:cs typeface="Arial" charset="0"/>
              </a:rPr>
              <a:t>ew parser [optionally] used for ”simple” functions in</a:t>
            </a:r>
            <a:r>
              <a:rPr lang="da-DK" sz="2400" kern="1200" baseline="0" dirty="0" smtClean="0">
                <a:solidFill>
                  <a:srgbClr val="333333"/>
                </a:solidFill>
                <a:effectLst/>
                <a:latin typeface="Arial" charset="0"/>
                <a:ea typeface="+mn-ea"/>
                <a:cs typeface="Arial" charset="0"/>
              </a:rPr>
              <a:t> v14.0</a:t>
            </a:r>
            <a:endParaRPr lang="da-DK" sz="2000" dirty="0" smtClean="0"/>
          </a:p>
          <a:p>
            <a:pPr>
              <a:buClr>
                <a:srgbClr val="00B050"/>
              </a:buClr>
              <a:buFont typeface="Wingdings" panose="05000000000000000000" pitchFamily="2" charset="2"/>
              <a:buNone/>
            </a:pPr>
            <a:r>
              <a:rPr lang="da-DK" sz="1200" b="1" dirty="0" smtClean="0"/>
              <a:t>Portability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None/>
            </a:pPr>
            <a:r>
              <a:rPr lang="da-DK" sz="1200" dirty="0" smtClean="0"/>
              <a:t>RIDEs and Native Dyalog implementations for Windows, OS/X, Linux,</a:t>
            </a:r>
            <a:r>
              <a:rPr lang="da-DK" sz="1200" baseline="0" dirty="0" smtClean="0"/>
              <a:t> Android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None/>
            </a:pPr>
            <a:r>
              <a:rPr lang="da-DK" sz="1200" dirty="0" smtClean="0"/>
              <a:t>MiServer 3.0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None/>
            </a:pPr>
            <a:r>
              <a:rPr lang="da-DK" sz="1200" b="1" dirty="0" smtClean="0"/>
              <a:t>Parallel Computing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None/>
            </a:pPr>
            <a:r>
              <a:rPr lang="da-DK" sz="2800" dirty="0" smtClean="0"/>
              <a:t>Asynchronous Namespaces (”Isolates”) and ”Futures”.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None/>
            </a:pPr>
            <a:r>
              <a:rPr lang="da-DK" sz="2000" dirty="0" smtClean="0"/>
              <a:t>Funded research into ”concurrent dfns” compiler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None/>
            </a:pPr>
            <a:r>
              <a:rPr lang="da-DK" sz="2000" b="1" dirty="0" smtClean="0"/>
              <a:t>Functional Power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None/>
            </a:pPr>
            <a:r>
              <a:rPr lang="da-DK" sz="2000" dirty="0" smtClean="0"/>
              <a:t>Function</a:t>
            </a:r>
            <a:r>
              <a:rPr lang="da-DK" sz="2000" baseline="0" dirty="0" smtClean="0"/>
              <a:t> Trains, Tally, Rank, Key, Extended Iota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None/>
            </a:pPr>
            <a:r>
              <a:rPr lang="da-DK" sz="2000" b="1" baseline="0" dirty="0" smtClean="0"/>
              <a:t>New Users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None/>
            </a:pPr>
            <a:r>
              <a:rPr lang="da-DK" sz="2000" baseline="0" dirty="0" smtClean="0"/>
              <a:t>SharpPlot Graphics in the Session, Interfaces to R and NAG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None/>
            </a:pPr>
            <a:r>
              <a:rPr lang="da-DK" sz="2000" b="1" baseline="0" dirty="0" smtClean="0"/>
              <a:t>Application Frameworks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None/>
            </a:pPr>
            <a:r>
              <a:rPr lang="da-DK" sz="2000" baseline="0" dirty="0" smtClean="0"/>
              <a:t>Miserver 3.0, MiServer &amp; SAWS behind IIS &amp; Apache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None/>
            </a:pPr>
            <a:r>
              <a:rPr lang="da-DK" sz="2000" baseline="0" dirty="0" smtClean="0"/>
              <a:t>WPF Tools, Crypto-Library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None/>
            </a:pPr>
            <a:endParaRPr lang="da-DK" sz="2000" baseline="0" dirty="0" smtClean="0"/>
          </a:p>
          <a:p>
            <a:pPr>
              <a:buClr>
                <a:srgbClr val="00B050"/>
              </a:buClr>
              <a:buFont typeface="Wingdings" panose="05000000000000000000" pitchFamily="2" charset="2"/>
              <a:buNone/>
            </a:pPr>
            <a:endParaRPr lang="da-DK" sz="2000" baseline="0" dirty="0" smtClean="0"/>
          </a:p>
          <a:p>
            <a:pPr>
              <a:buClr>
                <a:srgbClr val="00B050"/>
              </a:buClr>
              <a:buFont typeface="Wingdings" panose="05000000000000000000" pitchFamily="2" charset="2"/>
              <a:buNone/>
            </a:pPr>
            <a:endParaRPr lang="da-DK" sz="2000" dirty="0" smtClean="0"/>
          </a:p>
          <a:p>
            <a:pPr>
              <a:buClr>
                <a:srgbClr val="00B050"/>
              </a:buClr>
              <a:buFont typeface="Wingdings" panose="05000000000000000000" pitchFamily="2" charset="2"/>
              <a:buNone/>
            </a:pPr>
            <a:endParaRPr lang="da-DK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49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35779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338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35779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874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20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sz="2000">
                <a:latin typeface="+mn-lt"/>
              </a:defRPr>
            </a:lvl1pPr>
          </a:lstStyle>
          <a:p>
            <a:pPr>
              <a:defRPr/>
            </a:pPr>
            <a:r>
              <a:rPr lang="da-DK" smtClean="0"/>
              <a:t>Dyalog'13 Road Map</a:t>
            </a:r>
            <a:endParaRPr lang="da-DK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 algn="ctr">
              <a:defRPr sz="2000">
                <a:latin typeface="+mn-lt"/>
              </a:defRPr>
            </a:lvl1pPr>
          </a:lstStyle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9328945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%18dyalogpower-768x1024.gif%20%20%20%20%20%20%20%20%20%20%20%20%20%20%20%20%20%20%20%20%20%20%20%20%20%20%20%20%20%20%20%20%20%20%20%20%20%20%2000020D4A%06extern%20%20%20%20%20%20%20%20%20%20%20%20%20%20%20%20%20%20%20%20%20%20%20%20%20BC21CDDC:" TargetMode="Externa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yalogpower-768x1024.gif                                       00020D4Aextern                         BC21CDDC: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14288"/>
            <a:ext cx="9191626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661248"/>
            <a:ext cx="584844" cy="10200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1" r:id="rId2"/>
    <p:sldLayoutId id="2147483663" r:id="rId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•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–"/>
        <a:defRPr sz="2800"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•"/>
        <a:defRPr sz="2400">
          <a:solidFill>
            <a:srgbClr val="33333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–"/>
        <a:defRPr sz="2000">
          <a:solidFill>
            <a:srgbClr val="33333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coding-is-like-cooking.info/2013/09/an-introduction-to-array-languages/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tryapl.org/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12776"/>
            <a:ext cx="4824535" cy="42426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20072" y="4581128"/>
            <a:ext cx="215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latin typeface="+mn-lt"/>
              </a:rPr>
              <a:t>October 20-24</a:t>
            </a:r>
            <a:endParaRPr lang="da-DK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945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Embedded HTML Engines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16832"/>
            <a:ext cx="7772400" cy="3970784"/>
          </a:xfrm>
        </p:spPr>
        <p:txBody>
          <a:bodyPr/>
          <a:lstStyle/>
          <a:p>
            <a:r>
              <a:rPr lang="da-DK" sz="2800" dirty="0" smtClean="0"/>
              <a:t>RIDE will embed an HTML engine</a:t>
            </a:r>
          </a:p>
          <a:p>
            <a:endParaRPr lang="da-DK" sz="1600" dirty="0"/>
          </a:p>
          <a:p>
            <a:r>
              <a:rPr lang="da-DK" sz="2800" dirty="0" smtClean="0"/>
              <a:t>We are aiming to support:</a:t>
            </a:r>
          </a:p>
          <a:p>
            <a:pPr lvl="1"/>
            <a:r>
              <a:rPr lang="da-DK" sz="2400" dirty="0" smtClean="0"/>
              <a:t>Development &amp; Testing using RIDE stand-alone</a:t>
            </a:r>
          </a:p>
          <a:p>
            <a:pPr lvl="1"/>
            <a:r>
              <a:rPr lang="da-DK" sz="2400" dirty="0" smtClean="0"/>
              <a:t>”Native” deployment using .</a:t>
            </a:r>
            <a:r>
              <a:rPr lang="da-DK" sz="2400" dirty="0" smtClean="0"/>
              <a:t>NET/COM/Java-embedded HTML </a:t>
            </a:r>
            <a:r>
              <a:rPr lang="da-DK" sz="2400" dirty="0" smtClean="0"/>
              <a:t>Engines</a:t>
            </a:r>
            <a:endParaRPr lang="da-DK" sz="2400" dirty="0" smtClean="0"/>
          </a:p>
          <a:p>
            <a:pPr lvl="1"/>
            <a:r>
              <a:rPr lang="da-DK" sz="2400" dirty="0" smtClean="0"/>
              <a:t>Multi-user </a:t>
            </a:r>
            <a:r>
              <a:rPr lang="da-DK" sz="2400" dirty="0" smtClean="0"/>
              <a:t>applications </a:t>
            </a:r>
            <a:r>
              <a:rPr lang="da-DK" sz="2400" dirty="0" smtClean="0"/>
              <a:t>using a proper MiServer</a:t>
            </a:r>
          </a:p>
          <a:p>
            <a:pPr lvl="2"/>
            <a:r>
              <a:rPr lang="da-DK" sz="2000" dirty="0" smtClean="0"/>
              <a:t>(Behind IIS/Apache if relevant)</a:t>
            </a:r>
          </a:p>
          <a:p>
            <a:pPr lvl="1"/>
            <a:r>
              <a:rPr lang="da-DK" sz="2400" dirty="0" smtClean="0"/>
              <a:t>(all using the same application code base)</a:t>
            </a:r>
            <a:endParaRPr lang="da-DK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Dyalog'13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80452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Data Binding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00808"/>
            <a:ext cx="8064896" cy="4114800"/>
          </a:xfrm>
        </p:spPr>
        <p:txBody>
          <a:bodyPr/>
          <a:lstStyle/>
          <a:p>
            <a:r>
              <a:rPr lang="da-DK" sz="2400" b="1" i="1" dirty="0" smtClean="0"/>
              <a:t>Data Binding</a:t>
            </a:r>
            <a:r>
              <a:rPr lang="da-DK" sz="2400" dirty="0" smtClean="0"/>
              <a:t> is a term used to describe direct links between business logic data and UI element properties</a:t>
            </a:r>
          </a:p>
          <a:p>
            <a:r>
              <a:rPr lang="da-DK" sz="2400" dirty="0" smtClean="0"/>
              <a:t>In WPF/XAML, you can connect the colour of a button to your variable ColorName with a simple declaration:</a:t>
            </a:r>
            <a:br>
              <a:rPr lang="da-DK" sz="2400" dirty="0" smtClean="0"/>
            </a:br>
            <a:r>
              <a:rPr lang="da-DK" sz="1100" dirty="0" smtClean="0"/>
              <a:t/>
            </a:r>
            <a:br>
              <a:rPr lang="da-DK" sz="1100" dirty="0" smtClean="0"/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&lt;Button Background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20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{Binding Path=</a:t>
            </a:r>
            <a:r>
              <a:rPr lang="en-US" sz="20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ColorName</a:t>
            </a:r>
            <a:r>
              <a:rPr lang="en-US" sz="20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Press Me!&lt;/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da-DK" sz="2000" dirty="0" smtClean="0"/>
          </a:p>
          <a:p>
            <a:pPr marL="0" indent="0">
              <a:buNone/>
            </a:pPr>
            <a:r>
              <a:rPr lang="da-DK" sz="2400" dirty="0" smtClean="0"/>
              <a:t>    </a:t>
            </a:r>
            <a:r>
              <a:rPr lang="da-DK" sz="2400" dirty="0">
                <a:latin typeface="APL385 Unicode" panose="020B0709000202000203" pitchFamily="49" charset="0"/>
              </a:rPr>
              <a:t>ColorName←'red'</a:t>
            </a:r>
            <a:endParaRPr lang="da-DK" sz="2400" dirty="0" smtClean="0">
              <a:latin typeface="APL385 Unicode" panose="020B0709000202000203" pitchFamily="49" charset="0"/>
            </a:endParaRPr>
          </a:p>
          <a:p>
            <a:r>
              <a:rPr lang="da-DK" sz="2400" dirty="0" smtClean="0"/>
              <a:t>For properties that the user can modify, </a:t>
            </a:r>
            <a:br>
              <a:rPr lang="da-DK" sz="2400" dirty="0" smtClean="0"/>
            </a:br>
            <a:r>
              <a:rPr lang="da-DK" sz="2400" dirty="0" smtClean="0"/>
              <a:t>application data is immediately updated on change (and an event can be triggered)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Dyalog'13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11</a:t>
            </a:fld>
            <a:endParaRPr lang="da-DK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235" y="3807668"/>
            <a:ext cx="21621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234" y="3807667"/>
            <a:ext cx="2162175" cy="111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0545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Data Binding</a:t>
            </a:r>
            <a:r>
              <a:rPr lang="da-DK" sz="2800" dirty="0" smtClean="0"/>
              <a:t>, continued...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00808"/>
            <a:ext cx="7772400" cy="4114800"/>
          </a:xfrm>
        </p:spPr>
        <p:txBody>
          <a:bodyPr/>
          <a:lstStyle/>
          <a:p>
            <a:r>
              <a:rPr lang="da-DK" sz="2800" dirty="0" smtClean="0"/>
              <a:t>Version 14.0 adds support for direct data binding of APL data to Microsoft.Net components (that support data binding)</a:t>
            </a:r>
          </a:p>
          <a:p>
            <a:endParaRPr lang="da-DK" sz="2800" dirty="0" smtClean="0">
              <a:cs typeface="Courier New" panose="02070309020205020404" pitchFamily="49" charset="0"/>
            </a:endParaRPr>
          </a:p>
          <a:p>
            <a:r>
              <a:rPr lang="da-DK" sz="2800" dirty="0" smtClean="0">
                <a:cs typeface="Courier New" panose="02070309020205020404" pitchFamily="49" charset="0"/>
              </a:rPr>
              <a:t>We are aiming to add dynamic databinding to MiServer in 2014 (possibly via ”knockout.js</a:t>
            </a:r>
            <a:r>
              <a:rPr lang="da-DK" sz="2800" dirty="0" smtClean="0">
                <a:cs typeface="Courier New" panose="02070309020205020404" pitchFamily="49" charset="0"/>
              </a:rPr>
              <a:t>”)</a:t>
            </a:r>
            <a:endParaRPr lang="da-DK" sz="2800" dirty="0" smtClean="0">
              <a:cs typeface="Courier New" panose="020703090202050204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Dyalog'13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771502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Third Party Controls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76374"/>
            <a:ext cx="7772400" cy="4114800"/>
          </a:xfrm>
        </p:spPr>
        <p:txBody>
          <a:bodyPr/>
          <a:lstStyle/>
          <a:p>
            <a:r>
              <a:rPr lang="da-DK" dirty="0" smtClean="0"/>
              <a:t>State-of-the</a:t>
            </a:r>
            <a:r>
              <a:rPr lang="da-DK" baseline="0" dirty="0" smtClean="0"/>
              <a:t> art application development requires professional control libraries</a:t>
            </a:r>
          </a:p>
          <a:p>
            <a:pPr lvl="1"/>
            <a:r>
              <a:rPr lang="da-DK" dirty="0" smtClean="0"/>
              <a:t>The base systems like WPF and HTML (etc) only provide rudimentary controls</a:t>
            </a:r>
          </a:p>
          <a:p>
            <a:r>
              <a:rPr lang="da-DK" dirty="0" smtClean="0"/>
              <a:t>A rich ”eco-system” of companies provides such add-ons</a:t>
            </a:r>
          </a:p>
          <a:p>
            <a:r>
              <a:rPr lang="da-DK" dirty="0" smtClean="0"/>
              <a:t>You may have heard of</a:t>
            </a:r>
            <a:br>
              <a:rPr lang="da-DK" dirty="0" smtClean="0"/>
            </a:br>
            <a:r>
              <a:rPr lang="da-DK" dirty="0" smtClean="0"/>
              <a:t>some of these: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Dyalog'13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13</a:t>
            </a:fld>
            <a:endParaRPr lang="da-DK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200547"/>
              </p:ext>
            </p:extLst>
          </p:nvPr>
        </p:nvGraphicFramePr>
        <p:xfrm>
          <a:off x="5649849" y="4024130"/>
          <a:ext cx="3494151" cy="2225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92580"/>
                <a:gridCol w="1901571"/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Mindscape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Component Art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b="1" dirty="0" smtClean="0"/>
                        <a:t>DevExpress</a:t>
                      </a:r>
                      <a:endParaRPr lang="da-D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 smtClean="0"/>
                        <a:t>SyncFusion</a:t>
                      </a:r>
                      <a:endParaRPr lang="da-DK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b="1" dirty="0" smtClean="0"/>
                        <a:t>Infragistics</a:t>
                      </a:r>
                      <a:endParaRPr lang="da-D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 smtClean="0"/>
                        <a:t>Xceed</a:t>
                      </a:r>
                      <a:endParaRPr lang="da-DK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b="1" dirty="0" smtClean="0"/>
                        <a:t>Telerik</a:t>
                      </a:r>
                      <a:endParaRPr lang="da-D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 smtClean="0"/>
                        <a:t>Actipro</a:t>
                      </a:r>
                      <a:endParaRPr lang="da-DK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b="1" dirty="0" smtClean="0"/>
                        <a:t>Divelements</a:t>
                      </a:r>
                      <a:endParaRPr lang="da-D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 smtClean="0"/>
                        <a:t>Binary Mission</a:t>
                      </a:r>
                      <a:endParaRPr lang="da-DK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b="1" dirty="0" smtClean="0"/>
                        <a:t>Ice Blue</a:t>
                      </a:r>
                      <a:endParaRPr lang="da-D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338" name="Picture 2" descr="featur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739" y="3533774"/>
            <a:ext cx="375285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6148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982553"/>
            <a:ext cx="5614392" cy="1143000"/>
          </a:xfrm>
        </p:spPr>
        <p:txBody>
          <a:bodyPr/>
          <a:lstStyle/>
          <a:p>
            <a:pPr algn="r"/>
            <a:r>
              <a:rPr lang="da-DK" dirty="0" smtClean="0"/>
              <a:t>           Libraries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b="1" i="1" dirty="0" smtClean="0"/>
              <a:t>Syncfusion</a:t>
            </a:r>
            <a:r>
              <a:rPr lang="da-DK" sz="2400" dirty="0" smtClean="0"/>
              <a:t> is a leading vendor of ”enterprise class” components for many platforms</a:t>
            </a:r>
            <a:endParaRPr lang="da-DK" sz="2000" dirty="0" smtClean="0"/>
          </a:p>
          <a:p>
            <a:pPr lvl="1"/>
            <a:r>
              <a:rPr lang="da-DK" sz="2000" dirty="0" smtClean="0"/>
              <a:t>ASP.NET, Mobile, Silverlight, WinForms, Windows Phone, WinRT, WPF, Javascript</a:t>
            </a:r>
            <a:br>
              <a:rPr lang="da-DK" sz="2000" dirty="0" smtClean="0"/>
            </a:br>
            <a:r>
              <a:rPr lang="da-DK" sz="2000" dirty="0" smtClean="0"/>
              <a:t>and Windows 8</a:t>
            </a:r>
          </a:p>
          <a:p>
            <a:r>
              <a:rPr lang="da-DK" sz="2400" dirty="0" smtClean="0"/>
              <a:t>Dyalog has acquired the rights to bundle the </a:t>
            </a:r>
            <a:r>
              <a:rPr lang="da-DK" sz="2400" b="1" i="1" dirty="0" smtClean="0"/>
              <a:t>WPF</a:t>
            </a:r>
            <a:r>
              <a:rPr lang="da-DK" sz="2400" baseline="0" dirty="0" smtClean="0"/>
              <a:t> and </a:t>
            </a:r>
            <a:r>
              <a:rPr lang="da-DK" sz="2400" b="1" i="1" baseline="0" dirty="0" smtClean="0"/>
              <a:t>Javascript</a:t>
            </a:r>
            <a:r>
              <a:rPr lang="da-DK" sz="2400" baseline="0" dirty="0" smtClean="0"/>
              <a:t> libraries with APL</a:t>
            </a:r>
            <a:endParaRPr lang="da-DK" sz="2000" baseline="0" dirty="0" smtClean="0"/>
          </a:p>
          <a:p>
            <a:r>
              <a:rPr lang="da-DK" sz="2400" b="1" baseline="0" dirty="0" smtClean="0"/>
              <a:t>WPF</a:t>
            </a:r>
            <a:r>
              <a:rPr lang="da-DK" sz="2400" dirty="0" smtClean="0"/>
              <a:t> 100+ controls: grids, charts, guages, menus, calendars, editor plus file format library for Excel, Word and PDF</a:t>
            </a:r>
          </a:p>
          <a:p>
            <a:r>
              <a:rPr lang="da-DK" sz="2400" b="1" dirty="0" smtClean="0"/>
              <a:t>Javascript</a:t>
            </a:r>
            <a:r>
              <a:rPr lang="da-DK" sz="2400" dirty="0" smtClean="0"/>
              <a:t> 30+ controls</a:t>
            </a:r>
            <a:endParaRPr lang="da-DK" sz="200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da-DK" dirty="0" smtClean="0"/>
              <a:t>Dyalog'13 Road Map</a:t>
            </a:r>
            <a:endParaRPr lang="da-DK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14</a:t>
            </a:fld>
            <a:endParaRPr lang="da-DK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419" y="3173040"/>
            <a:ext cx="3851920" cy="368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15622"/>
            <a:ext cx="3888432" cy="89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0503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982553"/>
            <a:ext cx="5614392" cy="1143000"/>
          </a:xfrm>
        </p:spPr>
        <p:txBody>
          <a:bodyPr/>
          <a:lstStyle/>
          <a:p>
            <a:pPr algn="r"/>
            <a:r>
              <a:rPr lang="da-DK" dirty="0" smtClean="0"/>
              <a:t>           Libraries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baseline="0" dirty="0" smtClean="0"/>
              <a:t>Dyalog users have the rights to distribute these controls as components of applications written in APL</a:t>
            </a:r>
          </a:p>
          <a:p>
            <a:pPr lvl="1"/>
            <a:r>
              <a:rPr lang="da-DK" sz="2000" dirty="0" smtClean="0"/>
              <a:t>Under the same terms as the Dyalog Licence that is being used (including non-commercial and educational licences)</a:t>
            </a:r>
            <a:endParaRPr lang="da-DK" sz="200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da-DK" dirty="0" smtClean="0"/>
              <a:t>Dyalog'13 Road Map</a:t>
            </a:r>
            <a:endParaRPr lang="da-DK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15</a:t>
            </a:fld>
            <a:endParaRPr lang="da-DK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336" y="3573016"/>
            <a:ext cx="3314448" cy="3170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15622"/>
            <a:ext cx="3888432" cy="89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5567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We Think...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556792"/>
            <a:ext cx="7772400" cy="4114800"/>
          </a:xfrm>
        </p:spPr>
        <p:txBody>
          <a:bodyPr/>
          <a:lstStyle/>
          <a:p>
            <a:r>
              <a:rPr lang="da-DK" sz="2800" b="1" i="1" dirty="0" smtClean="0"/>
              <a:t>Most</a:t>
            </a:r>
            <a:r>
              <a:rPr lang="da-DK" sz="2800" dirty="0" smtClean="0"/>
              <a:t> </a:t>
            </a:r>
            <a:r>
              <a:rPr lang="da-DK" sz="2800" b="1" i="1" dirty="0" smtClean="0"/>
              <a:t>existing</a:t>
            </a:r>
            <a:r>
              <a:rPr lang="da-DK" sz="2800" dirty="0" smtClean="0"/>
              <a:t> </a:t>
            </a:r>
            <a:r>
              <a:rPr lang="da-DK" sz="2800" dirty="0"/>
              <a:t>APL </a:t>
            </a:r>
            <a:r>
              <a:rPr lang="da-DK" sz="2800" dirty="0" smtClean="0"/>
              <a:t>applications need:</a:t>
            </a:r>
            <a:endParaRPr lang="da-DK" sz="2800" dirty="0"/>
          </a:p>
          <a:p>
            <a:pPr lvl="1"/>
            <a:r>
              <a:rPr lang="da-DK" sz="2400" dirty="0" smtClean="0"/>
              <a:t>A single ”primary” desktop interface</a:t>
            </a:r>
          </a:p>
          <a:p>
            <a:pPr lvl="2"/>
            <a:r>
              <a:rPr lang="da-DK" sz="2000" dirty="0" smtClean="0"/>
              <a:t>Currently almost always Microsoft Windows</a:t>
            </a:r>
          </a:p>
          <a:p>
            <a:pPr lvl="1"/>
            <a:r>
              <a:rPr lang="da-DK" sz="2400" b="1" i="1" dirty="0" smtClean="0"/>
              <a:t>Some</a:t>
            </a:r>
            <a:r>
              <a:rPr lang="da-DK" sz="2400" dirty="0" smtClean="0"/>
              <a:t> cross platform features</a:t>
            </a:r>
            <a:endParaRPr lang="da-DK" sz="2400" dirty="0"/>
          </a:p>
          <a:p>
            <a:r>
              <a:rPr lang="da-DK" sz="2800" dirty="0" smtClean="0"/>
              <a:t>Our goal is to make this as easy to build with WPF &amp; HTML/JS as it is with </a:t>
            </a:r>
            <a:r>
              <a:rPr lang="da-DK" sz="2800" dirty="0" smtClean="0">
                <a:latin typeface="APL385 Unicode" panose="020B0709000202000203" pitchFamily="49" charset="0"/>
              </a:rPr>
              <a:t>⎕WC</a:t>
            </a:r>
            <a:r>
              <a:rPr lang="da-DK" sz="2800" dirty="0" smtClean="0"/>
              <a:t> today</a:t>
            </a:r>
            <a:endParaRPr lang="da-DK" sz="2800" dirty="0"/>
          </a:p>
          <a:p>
            <a:r>
              <a:rPr lang="da-DK" sz="2800" dirty="0" smtClean="0"/>
              <a:t>Future applications may need multiple native interfaces</a:t>
            </a:r>
          </a:p>
          <a:p>
            <a:pPr lvl="1"/>
            <a:r>
              <a:rPr lang="da-DK" sz="2400" dirty="0" smtClean="0"/>
              <a:t>We will </a:t>
            </a:r>
            <a:r>
              <a:rPr lang="da-DK" sz="2400" b="1" i="1" dirty="0" smtClean="0"/>
              <a:t>also</a:t>
            </a:r>
            <a:r>
              <a:rPr lang="da-DK" sz="2400" dirty="0" smtClean="0"/>
              <a:t>  provide tools for this, but not with the same urgency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Dyalog'13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23002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 other words...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72816"/>
            <a:ext cx="7772400" cy="4114800"/>
          </a:xfrm>
        </p:spPr>
        <p:txBody>
          <a:bodyPr/>
          <a:lstStyle/>
          <a:p>
            <a:r>
              <a:rPr lang="da-DK" sz="2800" dirty="0"/>
              <a:t>Our goal is to provide a complete set of tools for Native </a:t>
            </a:r>
            <a:r>
              <a:rPr lang="da-DK" sz="2800" dirty="0" smtClean="0"/>
              <a:t>(initially </a:t>
            </a:r>
            <a:r>
              <a:rPr lang="da-DK" sz="2800" dirty="0"/>
              <a:t>Windows only) and Cross-Platform UI development</a:t>
            </a:r>
          </a:p>
          <a:p>
            <a:pPr lvl="1"/>
            <a:r>
              <a:rPr lang="da-DK" sz="2400" dirty="0" smtClean="0"/>
              <a:t>WPF and Syncfusion Tools &amp; Tutorials</a:t>
            </a:r>
          </a:p>
          <a:p>
            <a:pPr lvl="2"/>
            <a:r>
              <a:rPr lang="da-DK" sz="2000" dirty="0"/>
              <a:t>Microsoft.Net Data </a:t>
            </a:r>
            <a:r>
              <a:rPr lang="da-DK" sz="2000" dirty="0" smtClean="0"/>
              <a:t>Binding</a:t>
            </a:r>
          </a:p>
          <a:p>
            <a:pPr lvl="1"/>
            <a:r>
              <a:rPr lang="da-DK" sz="2400" dirty="0" smtClean="0"/>
              <a:t>MiServer 3.0 with Syncfusion </a:t>
            </a:r>
            <a:r>
              <a:rPr lang="da-DK" sz="2400" dirty="0" smtClean="0"/>
              <a:t>JS</a:t>
            </a:r>
            <a:endParaRPr lang="da-DK" sz="2000" dirty="0" smtClean="0"/>
          </a:p>
          <a:p>
            <a:r>
              <a:rPr lang="da-DK" sz="2800" dirty="0" smtClean="0"/>
              <a:t>Even if you have no immediate need, please take a look and let us know how close we are getting to ”as easy as </a:t>
            </a:r>
            <a:r>
              <a:rPr lang="da-DK" sz="2800" dirty="0" smtClean="0">
                <a:latin typeface="APL385 Unicode" panose="020B0709000202000203" pitchFamily="49" charset="0"/>
              </a:rPr>
              <a:t>⎕WC</a:t>
            </a:r>
            <a:r>
              <a:rPr lang="da-DK" sz="2800" dirty="0" smtClean="0"/>
              <a:t>”</a:t>
            </a:r>
            <a:endParaRPr lang="da-DK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Dyalog'13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81405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/>
              <a:t>Blue Hills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sz="1400">
              <a:solidFill>
                <a:srgbClr val="9999FF"/>
              </a:solidFill>
              <a:latin typeface="Genev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Dyalog'13 Road Map</a:t>
            </a:r>
            <a:endParaRPr lang="en-US"/>
          </a:p>
        </p:txBody>
      </p:sp>
      <p:sp>
        <p:nvSpPr>
          <p:cNvPr id="1843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269B231F-7EFE-4E12-9DBB-F5C5B77EE454}" type="slidenum">
              <a:rPr lang="da-DK" sz="1400">
                <a:solidFill>
                  <a:srgbClr val="9999FF"/>
                </a:solidFill>
                <a:latin typeface="Geneva"/>
              </a:rPr>
              <a:pPr/>
              <a:t>18</a:t>
            </a:fld>
            <a:endParaRPr lang="en-US" sz="1400">
              <a:solidFill>
                <a:srgbClr val="9999FF"/>
              </a:solidFill>
              <a:latin typeface="Geneva"/>
            </a:endParaRPr>
          </a:p>
        </p:txBody>
      </p:sp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00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014" y="2925850"/>
            <a:ext cx="223971" cy="18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:\Users\mkrom.INSIGHT\Dropbox\Billeder\Dyalog\Dyalog '13\DSCN09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33" y="3811"/>
            <a:ext cx="9431666" cy="707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6766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4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0.1266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Raspberry Pi Version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Dyalog APL v13.2 was released for the Raspberry Pi / ARM Linux / in June</a:t>
            </a:r>
          </a:p>
          <a:p>
            <a:r>
              <a:rPr lang="da-DK" dirty="0" smtClean="0"/>
              <a:t>Free and Unregistered</a:t>
            </a:r>
          </a:p>
          <a:p>
            <a:pPr marL="742950" lvl="2" indent="-342900"/>
            <a:r>
              <a:rPr lang="da-DK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da-DK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apt-get install dyalog</a:t>
            </a:r>
          </a:p>
          <a:p>
            <a:endParaRPr lang="da-DK" dirty="0" smtClean="0"/>
          </a:p>
          <a:p>
            <a:r>
              <a:rPr lang="da-DK" dirty="0" smtClean="0"/>
              <a:t>Intent: Demonstrate that APL is not just a language for financial applications</a:t>
            </a:r>
          </a:p>
          <a:p>
            <a:pPr lvl="1"/>
            <a:r>
              <a:rPr lang="da-DK" dirty="0" smtClean="0"/>
              <a:t>Generate some </a:t>
            </a:r>
            <a:r>
              <a:rPr lang="da-DK" dirty="0" smtClean="0"/>
              <a:t>excitement / new interest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Dyalog'13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19</a:t>
            </a:fld>
            <a:endParaRPr lang="da-DK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594" y="0"/>
            <a:ext cx="1850406" cy="140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5004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Agenda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132856"/>
            <a:ext cx="7772400" cy="3754760"/>
          </a:xfrm>
        </p:spPr>
        <p:txBody>
          <a:bodyPr/>
          <a:lstStyle/>
          <a:p>
            <a:r>
              <a:rPr lang="da-DK" sz="4000" dirty="0" smtClean="0"/>
              <a:t>Review of 2012-2015 </a:t>
            </a:r>
            <a:r>
              <a:rPr lang="da-DK" sz="4000" dirty="0" smtClean="0"/>
              <a:t>Strategy</a:t>
            </a:r>
            <a:endParaRPr lang="da-DK" sz="3600" dirty="0" smtClean="0"/>
          </a:p>
          <a:p>
            <a:r>
              <a:rPr lang="da-DK" sz="4000" dirty="0" smtClean="0"/>
              <a:t>User Interfaces</a:t>
            </a:r>
          </a:p>
          <a:p>
            <a:r>
              <a:rPr lang="da-DK" sz="4000" dirty="0" smtClean="0"/>
              <a:t>Upcoming </a:t>
            </a:r>
            <a:r>
              <a:rPr lang="da-DK" sz="4000" dirty="0" smtClean="0"/>
              <a:t>Releases</a:t>
            </a:r>
          </a:p>
          <a:p>
            <a:pPr lvl="1"/>
            <a:r>
              <a:rPr lang="da-DK" dirty="0" smtClean="0"/>
              <a:t>New Platforms</a:t>
            </a:r>
          </a:p>
          <a:p>
            <a:r>
              <a:rPr lang="da-DK" sz="3600" dirty="0" smtClean="0"/>
              <a:t>No Demos</a:t>
            </a:r>
            <a:endParaRPr lang="da-DK" sz="3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Dyalog'13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15848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New Interest in APL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2816"/>
            <a:ext cx="7772400" cy="4323184"/>
          </a:xfrm>
        </p:spPr>
        <p:txBody>
          <a:bodyPr/>
          <a:lstStyle/>
          <a:p>
            <a:r>
              <a:rPr lang="da-DK" sz="2400" dirty="0" smtClean="0"/>
              <a:t>Open-source APL activity is increasing</a:t>
            </a:r>
          </a:p>
          <a:p>
            <a:pPr lvl="1"/>
            <a:r>
              <a:rPr lang="da-DK" sz="2000" dirty="0" smtClean="0"/>
              <a:t>Enhancements to NARS2000 (Bob Smith - USA)</a:t>
            </a:r>
          </a:p>
          <a:p>
            <a:pPr lvl="1"/>
            <a:r>
              <a:rPr lang="da-DK" sz="2000" dirty="0" smtClean="0"/>
              <a:t>GNU APL (”open-source APL2” by Jürgen Sauermann – Germany)</a:t>
            </a:r>
          </a:p>
          <a:p>
            <a:pPr lvl="1"/>
            <a:r>
              <a:rPr lang="da-DK" sz="2000" dirty="0" smtClean="0"/>
              <a:t>NGN APL (dfns in coffeescript by </a:t>
            </a:r>
            <a:r>
              <a:rPr lang="da-DK" sz="2000" dirty="0"/>
              <a:t>Nick </a:t>
            </a:r>
            <a:r>
              <a:rPr lang="da-DK" sz="2000" dirty="0" smtClean="0"/>
              <a:t>Nickolov - Bulgaria)</a:t>
            </a:r>
            <a:endParaRPr lang="da-DK" sz="2400" dirty="0" smtClean="0"/>
          </a:p>
          <a:p>
            <a:r>
              <a:rPr lang="da-DK" sz="2400" dirty="0" smtClean="0"/>
              <a:t>Co-Dfns compiler at University of Indiana </a:t>
            </a:r>
          </a:p>
          <a:p>
            <a:pPr lvl="1"/>
            <a:r>
              <a:rPr lang="da-DK" sz="2000" dirty="0" smtClean="0"/>
              <a:t>(OK, funded by Dyalog, but still...)</a:t>
            </a:r>
          </a:p>
          <a:p>
            <a:r>
              <a:rPr lang="da-DK" sz="2400" dirty="0" smtClean="0"/>
              <a:t>Iverson College:</a:t>
            </a:r>
          </a:p>
          <a:p>
            <a:pPr lvl="1"/>
            <a:r>
              <a:rPr lang="da-DK" sz="2000" dirty="0" smtClean="0"/>
              <a:t>Emily Bache’s report: </a:t>
            </a:r>
            <a:r>
              <a:rPr lang="da-DK" sz="2000" dirty="0" smtClean="0">
                <a:hlinkClick r:id="rId2"/>
              </a:rPr>
              <a:t>http://coding-is-like-cooking.info</a:t>
            </a:r>
            <a:endParaRPr lang="da-DK" sz="2000" dirty="0" smtClean="0"/>
          </a:p>
          <a:p>
            <a:pPr lvl="1"/>
            <a:r>
              <a:rPr lang="da-DK" sz="2000" dirty="0"/>
              <a:t>TDD Framework by Gianfranco </a:t>
            </a:r>
            <a:r>
              <a:rPr lang="da-DK" sz="2000" dirty="0" smtClean="0"/>
              <a:t>Alongi</a:t>
            </a:r>
          </a:p>
          <a:p>
            <a:pPr lvl="1"/>
            <a:endParaRPr lang="da-DK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Dyalog'13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89128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New Interest – In Numbers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4611216"/>
          </a:xfrm>
        </p:spPr>
        <p:txBody>
          <a:bodyPr/>
          <a:lstStyle/>
          <a:p>
            <a:r>
              <a:rPr lang="da-DK" sz="2400" dirty="0"/>
              <a:t>Download Counts for </a:t>
            </a:r>
            <a:r>
              <a:rPr lang="da-DK" sz="2400" dirty="0" smtClean="0"/>
              <a:t>2013 to Date</a:t>
            </a:r>
            <a:endParaRPr lang="da-DK" sz="2400" dirty="0"/>
          </a:p>
          <a:p>
            <a:pPr lvl="1"/>
            <a:r>
              <a:rPr lang="da-DK" sz="2000" dirty="0"/>
              <a:t>Raspberry Pi version: 115</a:t>
            </a:r>
          </a:p>
          <a:p>
            <a:pPr lvl="1"/>
            <a:r>
              <a:rPr lang="da-DK" sz="2000" dirty="0"/>
              <a:t>Unregistered </a:t>
            </a:r>
            <a:r>
              <a:rPr lang="da-DK" sz="2000" dirty="0" smtClean="0"/>
              <a:t>version</a:t>
            </a:r>
            <a:r>
              <a:rPr lang="da-DK" sz="2000" dirty="0"/>
              <a:t>: ~</a:t>
            </a:r>
            <a:r>
              <a:rPr lang="da-DK" sz="2000" dirty="0" smtClean="0"/>
              <a:t>1,100 downloads</a:t>
            </a:r>
            <a:endParaRPr lang="da-DK" sz="2000" dirty="0"/>
          </a:p>
          <a:p>
            <a:pPr lvl="1"/>
            <a:r>
              <a:rPr lang="da-DK" sz="2000" dirty="0" smtClean="0"/>
              <a:t>Registered ”Non-commercial” ~50, Educational ~250</a:t>
            </a:r>
            <a:endParaRPr lang="da-DK" sz="2000" dirty="0"/>
          </a:p>
          <a:p>
            <a:r>
              <a:rPr lang="da-DK" sz="2400" dirty="0"/>
              <a:t>Open-Source systems:</a:t>
            </a:r>
          </a:p>
          <a:p>
            <a:pPr lvl="1"/>
            <a:r>
              <a:rPr lang="da-DK" sz="2000" dirty="0"/>
              <a:t>NGN APL: ~2,000 visitors, 105 ”github stars”</a:t>
            </a:r>
          </a:p>
          <a:p>
            <a:pPr lvl="1"/>
            <a:r>
              <a:rPr lang="da-DK" sz="2000" dirty="0"/>
              <a:t>NARS2000: 877 downloads in the last 12 months</a:t>
            </a:r>
          </a:p>
          <a:p>
            <a:pPr lvl="1"/>
            <a:r>
              <a:rPr lang="da-DK" sz="2000" dirty="0"/>
              <a:t>GNU APL: Statistics </a:t>
            </a:r>
            <a:r>
              <a:rPr lang="da-DK" sz="2000" dirty="0" smtClean="0"/>
              <a:t>not available</a:t>
            </a:r>
            <a:endParaRPr lang="da-DK" sz="2000" dirty="0"/>
          </a:p>
          <a:p>
            <a:r>
              <a:rPr lang="da-DK" sz="2400" dirty="0" smtClean="0"/>
              <a:t>John Scholes’ </a:t>
            </a:r>
            <a:r>
              <a:rPr lang="da-DK" sz="2400" i="1" dirty="0" smtClean="0"/>
              <a:t>Game of Life in APL</a:t>
            </a:r>
            <a:r>
              <a:rPr lang="da-DK" sz="2400" dirty="0" smtClean="0"/>
              <a:t> on YouTube</a:t>
            </a:r>
          </a:p>
          <a:p>
            <a:pPr lvl="1"/>
            <a:r>
              <a:rPr lang="da-DK" sz="2000" dirty="0" smtClean="0"/>
              <a:t>Approaching 100,000 views</a:t>
            </a:r>
          </a:p>
          <a:p>
            <a:r>
              <a:rPr lang="da-DK" sz="2400" dirty="0" smtClean="0">
                <a:hlinkClick r:id="rId2"/>
              </a:rPr>
              <a:t>http://tryapl.org</a:t>
            </a:r>
            <a:endParaRPr lang="da-DK" sz="2400" dirty="0" smtClean="0"/>
          </a:p>
          <a:p>
            <a:pPr lvl="1"/>
            <a:r>
              <a:rPr lang="da-DK" sz="2000" dirty="0" smtClean="0"/>
              <a:t>6,000 sessions, 3,600 different users since January</a:t>
            </a:r>
          </a:p>
          <a:p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Dyalog'13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44862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988840"/>
            <a:ext cx="6692280" cy="3459088"/>
          </a:xfrm>
        </p:spPr>
        <p:txBody>
          <a:bodyPr/>
          <a:lstStyle/>
          <a:p>
            <a:pPr marL="0" indent="0">
              <a:buNone/>
            </a:pPr>
            <a:r>
              <a:rPr lang="da-DK" sz="2400" dirty="0" smtClean="0"/>
              <a:t>Nick Nickolov, author of </a:t>
            </a:r>
            <a:r>
              <a:rPr lang="da-DK" sz="2400" dirty="0"/>
              <a:t>NGN APL</a:t>
            </a:r>
            <a:br>
              <a:rPr lang="da-DK" sz="2400" dirty="0"/>
            </a:br>
            <a:r>
              <a:rPr lang="da-DK" sz="2400" dirty="0" smtClean="0"/>
              <a:t>          (</a:t>
            </a:r>
            <a:r>
              <a:rPr lang="da-DK" sz="2400" dirty="0"/>
              <a:t>https://github.com/ngn/apl)</a:t>
            </a:r>
          </a:p>
          <a:p>
            <a:pPr marL="457200" lvl="1" indent="0">
              <a:buNone/>
            </a:pPr>
            <a:endParaRPr lang="da-DK" sz="2000" dirty="0" smtClean="0"/>
          </a:p>
          <a:p>
            <a:pPr marL="457200" lvl="1" indent="0">
              <a:buNone/>
            </a:pPr>
            <a:r>
              <a:rPr lang="da-D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da-DK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da-DK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hadn't been for </a:t>
            </a:r>
            <a:r>
              <a:rPr lang="da-DK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a-DK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a-DK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da-DK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YouTube videos and TryAPL</a:t>
            </a:r>
            <a:r>
              <a:rPr lang="da-DK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da-DK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a-DK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da-DK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wouldn't be infected </a:t>
            </a:r>
            <a:r>
              <a:rPr lang="da-DK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a-DK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a-DK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da-DK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array orientedness </a:t>
            </a:r>
            <a:r>
              <a:rPr lang="da-DK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  <a:r>
              <a:rPr lang="da-D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457200" lvl="1" indent="0">
              <a:buNone/>
            </a:pPr>
            <a:endParaRPr lang="da-D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r">
              <a:buNone/>
            </a:pPr>
            <a:r>
              <a:rPr lang="da-DK" sz="2400" dirty="0"/>
              <a:t>NB: </a:t>
            </a:r>
            <a:r>
              <a:rPr lang="da-DK" sz="4000" dirty="0" smtClean="0"/>
              <a:t>dfns</a:t>
            </a:r>
            <a:endParaRPr lang="da-DK" sz="2400" dirty="0"/>
          </a:p>
          <a:p>
            <a:pPr marL="457200" lvl="1" indent="0">
              <a:buNone/>
            </a:pPr>
            <a:endParaRPr lang="da-DK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Dyalog'13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22</a:t>
            </a:fld>
            <a:endParaRPr lang="da-DK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36284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Impact of Fi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72816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da-DK" sz="2400" dirty="0" smtClean="0"/>
              <a:t>We now have a full-time technical writer (</a:t>
            </a:r>
            <a:r>
              <a:rPr lang="da-DK" sz="2400" b="1" i="1" dirty="0" smtClean="0"/>
              <a:t>PLUS</a:t>
            </a:r>
            <a:r>
              <a:rPr lang="da-DK" sz="2400" dirty="0" smtClean="0"/>
              <a:t> Pete!)</a:t>
            </a:r>
          </a:p>
          <a:p>
            <a:pPr marL="0" indent="0">
              <a:buNone/>
            </a:pPr>
            <a:r>
              <a:rPr lang="da-DK" sz="2400" b="1" dirty="0" smtClean="0"/>
              <a:t>Short-term deliveries have included:</a:t>
            </a:r>
          </a:p>
          <a:p>
            <a:r>
              <a:rPr lang="da-DK" sz="2400" dirty="0" smtClean="0"/>
              <a:t>Raspberry Pi documentation</a:t>
            </a:r>
          </a:p>
          <a:p>
            <a:r>
              <a:rPr lang="da-DK" sz="2400" dirty="0" smtClean="0"/>
              <a:t>Decision to release a documented R interface in Q1</a:t>
            </a:r>
          </a:p>
          <a:p>
            <a:r>
              <a:rPr lang="da-DK" sz="2400" dirty="0" smtClean="0"/>
              <a:t>Printed Materials for the Conference </a:t>
            </a:r>
          </a:p>
          <a:p>
            <a:pPr lvl="1"/>
            <a:r>
              <a:rPr lang="da-DK" sz="2000" dirty="0"/>
              <a:t>The Dyalog Reference </a:t>
            </a:r>
            <a:r>
              <a:rPr lang="da-DK" sz="2000" dirty="0" smtClean="0"/>
              <a:t>Card, much more to come!</a:t>
            </a:r>
            <a:endParaRPr lang="da-DK" sz="2000" dirty="0"/>
          </a:p>
          <a:p>
            <a:pPr marL="0" indent="0">
              <a:buNone/>
            </a:pPr>
            <a:r>
              <a:rPr lang="da-DK" sz="2400" b="1" dirty="0" smtClean="0"/>
              <a:t>More Fundamentally</a:t>
            </a:r>
          </a:p>
          <a:p>
            <a:r>
              <a:rPr lang="da-DK" sz="2400" dirty="0"/>
              <a:t>Standardis(z)ation of Terminology</a:t>
            </a:r>
          </a:p>
          <a:p>
            <a:r>
              <a:rPr lang="da-DK" sz="2400" dirty="0" smtClean="0"/>
              <a:t>The </a:t>
            </a:r>
            <a:r>
              <a:rPr lang="da-DK" sz="2400" dirty="0"/>
              <a:t>Big User Command Rename</a:t>
            </a:r>
          </a:p>
          <a:p>
            <a:r>
              <a:rPr lang="da-DK" sz="2400" dirty="0" smtClean="0"/>
              <a:t>New default Migration </a:t>
            </a:r>
            <a:r>
              <a:rPr lang="da-DK" sz="2400" dirty="0"/>
              <a:t>Level </a:t>
            </a:r>
            <a:r>
              <a:rPr lang="da-DK" sz="2400" dirty="0" smtClean="0">
                <a:latin typeface="APL385 Unicode" panose="020B0709000202000203" pitchFamily="49" charset="0"/>
              </a:rPr>
              <a:t>←</a:t>
            </a:r>
            <a:r>
              <a:rPr lang="da-DK" sz="2400" dirty="0" smtClean="0"/>
              <a:t> </a:t>
            </a:r>
            <a:r>
              <a:rPr lang="da-DK" sz="2400" dirty="0"/>
              <a:t>1</a:t>
            </a:r>
          </a:p>
          <a:p>
            <a:endParaRPr lang="da-DK" sz="2400" dirty="0"/>
          </a:p>
          <a:p>
            <a:endParaRPr lang="da-DK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Dyalog'13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70460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UCMD Renaming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06680" cy="4114800"/>
          </a:xfrm>
        </p:spPr>
        <p:txBody>
          <a:bodyPr/>
          <a:lstStyle/>
          <a:p>
            <a:r>
              <a:rPr lang="da-DK" sz="2800" dirty="0" smtClean="0"/>
              <a:t>User Commands were accumulated from many sources; naming was ”irregular”</a:t>
            </a:r>
          </a:p>
          <a:p>
            <a:r>
              <a:rPr lang="da-DK" sz="2800" dirty="0" smtClean="0"/>
              <a:t>User Commands are no longer an experiment</a:t>
            </a:r>
          </a:p>
          <a:p>
            <a:r>
              <a:rPr lang="da-DK" sz="2800" dirty="0" smtClean="0"/>
              <a:t>We have a Technical Writer to help us </a:t>
            </a:r>
            <a:r>
              <a:rPr lang="da-DK" sz="2800" dirty="0" smtClean="0">
                <a:sym typeface="Wingdings" panose="05000000000000000000" pitchFamily="2" charset="2"/>
              </a:rPr>
              <a:t></a:t>
            </a:r>
          </a:p>
          <a:p>
            <a:endParaRPr lang="da-DK" sz="2800" dirty="0">
              <a:sym typeface="Wingdings" panose="05000000000000000000" pitchFamily="2" charset="2"/>
            </a:endParaRPr>
          </a:p>
          <a:p>
            <a:r>
              <a:rPr lang="da-DK" sz="2800" dirty="0" smtClean="0">
                <a:sym typeface="Wingdings" panose="05000000000000000000" pitchFamily="2" charset="2"/>
              </a:rPr>
              <a:t>We have performed a one-time re-naming exercise on user command names &amp; modifiers</a:t>
            </a:r>
          </a:p>
          <a:p>
            <a:r>
              <a:rPr lang="da-DK" sz="2800" dirty="0" smtClean="0">
                <a:sym typeface="Wingdings" panose="05000000000000000000" pitchFamily="2" charset="2"/>
              </a:rPr>
              <a:t>From now on, UCMD names will be stable</a:t>
            </a:r>
            <a:endParaRPr lang="da-DK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Dyalog'13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40679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New Default Migration Level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800" dirty="0" smtClean="0"/>
              <a:t>From version 14.0, the default Migration Level (</a:t>
            </a:r>
            <a:r>
              <a:rPr lang="da-DK" sz="2800" dirty="0" smtClean="0">
                <a:latin typeface="APL385 Unicode" panose="020B0709000202000203" pitchFamily="49" charset="0"/>
              </a:rPr>
              <a:t>⎕ML</a:t>
            </a:r>
            <a:r>
              <a:rPr lang="da-DK" sz="2800" dirty="0" smtClean="0"/>
              <a:t>) </a:t>
            </a:r>
            <a:r>
              <a:rPr lang="da-DK" sz="2800" b="1" i="1" dirty="0" smtClean="0"/>
              <a:t>in a clear workspace</a:t>
            </a:r>
            <a:r>
              <a:rPr lang="da-DK" sz="2800" dirty="0" smtClean="0"/>
              <a:t> will be 1</a:t>
            </a:r>
          </a:p>
          <a:p>
            <a:r>
              <a:rPr lang="da-DK" sz="2800" dirty="0" smtClean="0"/>
              <a:t>Almost no change compared to ML 0:</a:t>
            </a:r>
          </a:p>
          <a:p>
            <a:pPr lvl="1"/>
            <a:r>
              <a:rPr lang="da-DK" sz="2400" dirty="0" smtClean="0"/>
              <a:t>Monadic ∊ means </a:t>
            </a:r>
            <a:r>
              <a:rPr lang="da-DK" sz="2400" i="1" dirty="0" smtClean="0"/>
              <a:t>enlist</a:t>
            </a:r>
            <a:r>
              <a:rPr lang="da-DK" sz="2400" dirty="0" smtClean="0"/>
              <a:t>, not </a:t>
            </a:r>
            <a:r>
              <a:rPr lang="da-DK" sz="2400" i="1" dirty="0" smtClean="0"/>
              <a:t>type</a:t>
            </a:r>
          </a:p>
          <a:p>
            <a:r>
              <a:rPr lang="da-DK" sz="2800" dirty="0" smtClean="0"/>
              <a:t>TryAPL.org has used ML 1 from the start</a:t>
            </a:r>
          </a:p>
          <a:p>
            <a:r>
              <a:rPr lang="da-DK" sz="2800" dirty="0" smtClean="0"/>
              <a:t>All new Dyalog documentation, tools and samples will be developed in ML 1</a:t>
            </a:r>
          </a:p>
          <a:p>
            <a:r>
              <a:rPr lang="da-DK" sz="2800" dirty="0" smtClean="0"/>
              <a:t>Older documents will be revised over 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Dyalog'13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6040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Migration Level</a:t>
            </a:r>
            <a:r>
              <a:rPr lang="da-DK" sz="3200" dirty="0" smtClean="0"/>
              <a:t>, continued...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44824"/>
            <a:ext cx="7772400" cy="4114800"/>
          </a:xfrm>
        </p:spPr>
        <p:txBody>
          <a:bodyPr/>
          <a:lstStyle/>
          <a:p>
            <a:r>
              <a:rPr lang="da-DK" sz="2800" b="1" dirty="0" smtClean="0"/>
              <a:t>Dyalog no longer has a goal of eventually making ML 3 (maximum APL2 compatibility) the default</a:t>
            </a:r>
          </a:p>
          <a:p>
            <a:r>
              <a:rPr lang="da-DK" sz="2800" dirty="0" smtClean="0"/>
              <a:t>Full compatibility with APL2 </a:t>
            </a:r>
            <a:r>
              <a:rPr lang="da-DK" sz="2800" b="1" i="1" dirty="0" smtClean="0"/>
              <a:t>functionality</a:t>
            </a:r>
            <a:r>
              <a:rPr lang="da-DK" sz="2800" dirty="0" smtClean="0"/>
              <a:t> remains an important goal</a:t>
            </a:r>
          </a:p>
          <a:p>
            <a:pPr lvl="1"/>
            <a:r>
              <a:rPr lang="da-DK" sz="2400" dirty="0" smtClean="0"/>
              <a:t>Selective specification enhancements</a:t>
            </a:r>
          </a:p>
          <a:p>
            <a:pPr lvl="1"/>
            <a:r>
              <a:rPr lang="da-DK" sz="2400" dirty="0" smtClean="0"/>
              <a:t>Missing axis cases</a:t>
            </a:r>
          </a:p>
          <a:p>
            <a:pPr lvl="1"/>
            <a:r>
              <a:rPr lang="da-DK" sz="2400" dirty="0" smtClean="0"/>
              <a:t>Dyalog is looking at providing additional tools to help APL2 conversions, such as AP emulators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Dyalog'13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36595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Version 14.0 Features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204864"/>
            <a:ext cx="7772400" cy="3888432"/>
          </a:xfrm>
        </p:spPr>
        <p:txBody>
          <a:bodyPr/>
          <a:lstStyle/>
          <a:p>
            <a:pPr lvl="1" fontAlgn="ctr"/>
            <a:r>
              <a:rPr lang="en-US" sz="3200" dirty="0"/>
              <a:t>Function Trains</a:t>
            </a:r>
            <a:endParaRPr lang="da-DK" sz="3200" dirty="0"/>
          </a:p>
          <a:p>
            <a:pPr lvl="1" fontAlgn="ctr"/>
            <a:r>
              <a:rPr lang="en-US" sz="3200" dirty="0" smtClean="0">
                <a:solidFill>
                  <a:srgbClr val="333333"/>
                </a:solidFill>
                <a:effectLst/>
                <a:latin typeface="+mn-lt"/>
              </a:rPr>
              <a:t>Key</a:t>
            </a:r>
          </a:p>
          <a:p>
            <a:pPr lvl="1" fontAlgn="ctr"/>
            <a:r>
              <a:rPr lang="en-US" sz="3200" dirty="0" smtClean="0">
                <a:solidFill>
                  <a:srgbClr val="333333"/>
                </a:solidFill>
                <a:effectLst/>
                <a:latin typeface="+mn-lt"/>
              </a:rPr>
              <a:t>Rank and </a:t>
            </a:r>
            <a:r>
              <a:rPr lang="en-US" sz="3200" dirty="0" smtClean="0">
                <a:solidFill>
                  <a:srgbClr val="333333"/>
                </a:solidFill>
                <a:effectLst/>
                <a:latin typeface="+mn-lt"/>
              </a:rPr>
              <a:t>Tally</a:t>
            </a:r>
          </a:p>
          <a:p>
            <a:pPr lvl="1" fontAlgn="ctr"/>
            <a:r>
              <a:rPr lang="en-US" sz="3200" dirty="0" smtClean="0"/>
              <a:t>E</a:t>
            </a:r>
            <a:r>
              <a:rPr lang="en-US" sz="3200" dirty="0" smtClean="0">
                <a:solidFill>
                  <a:srgbClr val="333333"/>
                </a:solidFill>
                <a:effectLst/>
                <a:latin typeface="+mn-lt"/>
              </a:rPr>
              <a:t>nhanced </a:t>
            </a:r>
            <a:r>
              <a:rPr lang="en-US" sz="3200" dirty="0" smtClean="0">
                <a:solidFill>
                  <a:srgbClr val="333333"/>
                </a:solidFill>
                <a:effectLst/>
                <a:latin typeface="+mn-lt"/>
              </a:rPr>
              <a:t>Dyadic </a:t>
            </a:r>
            <a:r>
              <a:rPr lang="en-US" sz="3200" dirty="0" smtClean="0">
                <a:solidFill>
                  <a:srgbClr val="333333"/>
                </a:solidFill>
                <a:effectLst/>
                <a:latin typeface="+mn-lt"/>
              </a:rPr>
              <a:t>Iota (“</a:t>
            </a:r>
            <a:r>
              <a:rPr lang="en-US" sz="3200" dirty="0" err="1" smtClean="0">
                <a:solidFill>
                  <a:srgbClr val="333333"/>
                </a:solidFill>
                <a:effectLst/>
                <a:latin typeface="+mn-lt"/>
              </a:rPr>
              <a:t>rowfind</a:t>
            </a:r>
            <a:r>
              <a:rPr lang="en-US" sz="3200" dirty="0" smtClean="0">
                <a:solidFill>
                  <a:srgbClr val="333333"/>
                </a:solidFill>
                <a:effectLst/>
                <a:latin typeface="+mn-lt"/>
              </a:rPr>
              <a:t>”)</a:t>
            </a:r>
            <a:endParaRPr lang="en-US" sz="3200" dirty="0" smtClean="0">
              <a:solidFill>
                <a:srgbClr val="333333"/>
              </a:solidFill>
              <a:effectLst/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Dyalog'13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27</a:t>
            </a:fld>
            <a:endParaRPr lang="da-DK"/>
          </a:p>
        </p:txBody>
      </p:sp>
      <p:pic>
        <p:nvPicPr>
          <p:cNvPr id="19458" name="Picture 2" descr="https://encrypted-tbn2.gstatic.com/images?q=tbn:ANd9GcRjNBnCWGSz84JGbeXzHyQbqk2T9u0TMO9x-KEOT3cKZRdMNa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800225" cy="25431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9579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Version 14.0 Features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420888"/>
            <a:ext cx="7772400" cy="3528392"/>
          </a:xfrm>
        </p:spPr>
        <p:txBody>
          <a:bodyPr/>
          <a:lstStyle/>
          <a:p>
            <a:pPr lvl="1" fontAlgn="ctr"/>
            <a:r>
              <a:rPr lang="en-US" sz="3200" dirty="0" err="1"/>
              <a:t>Microsoft.Net</a:t>
            </a:r>
            <a:r>
              <a:rPr lang="en-US" sz="3200" dirty="0"/>
              <a:t> </a:t>
            </a:r>
            <a:r>
              <a:rPr lang="en-US" sz="3200" dirty="0" err="1"/>
              <a:t>DataBinding</a:t>
            </a:r>
            <a:endParaRPr lang="da-DK" sz="3200" dirty="0"/>
          </a:p>
          <a:p>
            <a:pPr lvl="1" fontAlgn="ctr"/>
            <a:r>
              <a:rPr lang="en-US" sz="3200" dirty="0" smtClean="0"/>
              <a:t>Primitive Performance </a:t>
            </a:r>
            <a:r>
              <a:rPr lang="en-US" sz="3200" dirty="0"/>
              <a:t>Enhancements</a:t>
            </a:r>
          </a:p>
          <a:p>
            <a:pPr lvl="1" fontAlgn="ctr"/>
            <a:r>
              <a:rPr lang="en-US" sz="3200" dirty="0" smtClean="0">
                <a:solidFill>
                  <a:srgbClr val="333333"/>
                </a:solidFill>
                <a:effectLst/>
                <a:latin typeface="+mn-lt"/>
              </a:rPr>
              <a:t>Component </a:t>
            </a:r>
            <a:r>
              <a:rPr lang="en-US" sz="3200" dirty="0" smtClean="0">
                <a:solidFill>
                  <a:srgbClr val="333333"/>
                </a:solidFill>
                <a:effectLst/>
                <a:latin typeface="+mn-lt"/>
              </a:rPr>
              <a:t>File Speed-Ups and </a:t>
            </a:r>
            <a:r>
              <a:rPr lang="en-US" sz="3200" dirty="0" smtClean="0">
                <a:solidFill>
                  <a:srgbClr val="333333"/>
                </a:solidFill>
                <a:effectLst/>
                <a:latin typeface="+mn-lt"/>
              </a:rPr>
              <a:t>Enhancements</a:t>
            </a:r>
            <a:endParaRPr lang="en-US" sz="3200" dirty="0"/>
          </a:p>
          <a:p>
            <a:pPr lvl="1" fontAlgn="ctr"/>
            <a:r>
              <a:rPr lang="en-US" sz="3200" dirty="0"/>
              <a:t>Run as a Windows Service without additional tools or wrappers</a:t>
            </a:r>
            <a:endParaRPr lang="da-DK" sz="3200" dirty="0"/>
          </a:p>
          <a:p>
            <a:pPr lvl="1" fontAlgn="ctr"/>
            <a:endParaRPr lang="en-US" sz="3200" dirty="0" smtClean="0">
              <a:solidFill>
                <a:srgbClr val="333333"/>
              </a:solidFill>
              <a:effectLst/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Dyalog'13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28</a:t>
            </a:fld>
            <a:endParaRPr lang="da-DK"/>
          </a:p>
        </p:txBody>
      </p:sp>
      <p:pic>
        <p:nvPicPr>
          <p:cNvPr id="12290" name="Picture 2" descr="https://encrypted-tbn0.gstatic.com/images?q=tbn:ANd9GcQZxJDhlG16AtS4GXiXaBpcFMg92Xs-Gd3u9xrnBJNCKraNViysQ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95173"/>
            <a:ext cx="1847850" cy="24669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data:image/jpeg;base64,/9j/4AAQSkZJRgABAQAAAQABAAD/2wCEAAkGBxAPDw8QDw8PDw8PEA8QDw0PDw8PDQ0OFBEWFhQRFRQYHCggGBolHBQUIT0hJikrLi4uGB8zODMsPSgtLisBCgoKDg0OGBAQFywkHx8sLCwsLCwsLCwsLC4sLCwsLCwsLCwsLCwsLCwsLCwsLCwsLDcsLCwtNywsKywsLCwsLP/AABEIAPwAyAMBIgACEQEDEQH/xAAcAAACAwEBAQEAAAAAAAAAAAABAgADBgUHBAj/xAA6EAACAgECBAQEBAMGBwAAAAABAgARAxIhBAUxQRMiUWEGcYGRBzKhsULB0RQjUmLw8TNDU3Ki0uH/xAAaAQEAAwEBAQAAAAAAAAAAAAAAAQMEAgUG/8QAIhEBAQACAgICAwEBAAAAAAAAAAECAxEhBDESQRMiYfBR/9oADAMBAAIRAxEAPwDcAxhK46mdLliywStZYpgWiOJWDHECxZYJUJYIFghEQRxAYRxEWOIBhghgGGKIZANw3FkuASYILkgQxYYCZIVophMW4AJkikyQOGYywMIVgWrLFiLHECxZaJUologMI4MURhAcRxEEYQHEYRBKuL43HgXVlcIO12S3sANzIt4S+qGZLi/jzhsZoY8rV3OhP3Pz+0bgPxA4HIwR2bh2OwOUDw792BNfWpxNmN6lT8b/AMauGBSCAQQQRYI3BHqIZY5CGCSBIIYIAJikwwGAhMUmExCDABaSLJCHKhUQARhCTiOsVY4gWCOJWJasBhHEURxAYRhFEaoFPHcWuHE+Ruii6HVj2A+ZnnHMuOyZshbLZY2Ao07C/wAovoNx9+81/wAZ5SuDGBZ1ZRYHelYzB8ZkVx50K9ACQpFn+GruYfIzty+LRqnXLm8fmsmmrZhsuqjR26db3szOcx0+5I6g3bH1P+u07XHYGJ1gLQsoGfp6kC/2Bq5mOLyiyNaXZsBW22B/7id/aca5y6yrd/hB8ZNj4hOXZ3LYc1jhi3/JzdfDB7K1HbsfnPaZ+S8OZ8OfDkxENlxZMeVdFsQ6sGCgVv0957p8H/H2fjeMTBnw4cIzY3ZVV7OFk/hJJ8xJvar29je2Xjpm7egSSQSxCQQwQBBIYDABiERjAYFbCSQyQOUZBEG8sWA4liysSxYFgjiIssEBhHEURgIDiJxWQpjyOq6mVGZVG5YhSQI4jiRUvJ+Zc+zZw3iPfnOlL0+H7hfUbzhv5nVFxF9QNkAsCeu4B2Fn9B0nsvNeT8PxKkZsSsd6cDTkDV11DeVcHynHhRURQoXYHf5k2O//ANnmbsbhl3eeWrDOWenjHEchzr/eKmRFU0Uo5FI9RW/buP2nI4jlV5AcjnEhrUxH95RvoG2/pfSe58fiXe+vymP5xjXewDfUVtK8d2UdXGVgcjLwxNMuMarUYglnawxJNm9uvqOk3PwV+Hz58n9p49MmLEpH9n4Zyy53prGRzdqN+mxJ9BV43g+MXgeY8PxIUMmPINaMAy+GTTUD0IBJBHcT9Fg+hsHcH195v1YyzlnzvHQmCSSaVQQEyXAYAghgMBSYphMUmADBATBA5UcGLCJAsUyxTKhLFki5ZYJShlqwLFlglQMcGBYIREEYSB8y8arFhTAK1FiKBrrJn4tBp3ok+hs7107dRBnYJqLMQKLeu3ynGbinzKcgw5UONwV1qp8YDuB/D9d55Wybcsr16aZcJ9vh5lx7NkyHS+lHXCwNjSdzrrte36es5PHcFlfHrC7EXZoWPWdTjOILa38LIvmVtIILMyjY7ith2Heus4/P/iNDw/g5EyYlPlUgAt06bH2/WVzTt+4s/Nr+qy/OfhkvhbMc2Na1Un5i1Gut0N79ek9Y+F/irBxzNixB1OLGpByaB4iWV1ABj6X17ieQ8JzZGrDpJREZgrkKxbp06d5pfwq5Lkfim4plfHiwhlQk14uRhWnY7gCyfcr7zX49zxvxqnZ8b3HrcWSAzeoSAyQQJAZDFgAmKYTFMBDDFMMDlgxhEjCQLBLFlYlggOJasqWWLJFgjCKIwkBxGBiiMIFmFbO/+8HFgAbmupodzXc+ntBjLBsnl8qqCr3s1jp9JTl4pcgoEG7BIGpNXQg9/wB5MjPnlzXM4tQQdjsp27UQfv0/rMVznh066fMt6WG5X1I+l/eanmOdwWDY3JH5Qvmx1sOo2r2mZ5h4mQNoxl2I3VN/N86oet3Js5cc8MLys48HM+Gy8QiviGcHIp/LTEBSB/lJDfSfoZMaqKVQosmlAAsmyaHvPB+YcpbxB4tYxqW1sZHIv/At7fOeq/C/xQOMd8eRBjyi2xgHbJh281fwkE1R9O3Qc/Hhdrz56aS5DBIZK1DBDAYAuKTIYsgQmKTCYhkgSSGSByzGWQiFZAcSwRBHEBxLBKxHEkWCMIgjiQHEfVQPr2rtEENwWczhzubc78IaU60dTda+QHfrM3xfNOJK1iUY1NEM2o5CRe9L0+5udb4ho5EAAsLfYWSe/wBpxuKxmievpjUlATfVmuzMe7yMplccWa48Xhn+Y8x4+7HEBfZcSUd+p1WZxs/xdxiGspXMvp5sb/cf+s7HMgaN0DZ6MzjpQNECug/WYnnWSmNDb3LHf6nac6tudvdc8NTwHNU4/KmLhFzDiKshVIdVAOrU3Sum91v9tt+HnKM2HJxeXNqU2vDrjZaI0eZmvoQbUbWPKZ5v+DGaubk6wqvgyqbIAdiV0qL6mx+hnvxm6Xldhj9pAZJDJWhBDFMgAxYSYpgAmKYTFMkAyQGSB8JEgEhhEgMI4iCOsBo4MURlkiwRhFEYQGBi58wRGdjQUWTCIwnNGEXPmbNkd8msEKF1nyggWdJvYWTtW1SrNxerWB1VipIYFdXcX7XNbzLkWLMLA8N6IBQAKT/mXoZzB8JBdZ8RiXN0FUAevz+s8Tyts0Z8ZXuuMdGWTHcbgBPmyoB30+YgfWpk+ecXgsomC0/6mSjlb1O+y7+k9G5j8Oab0saruLP36zI80+GzqsswN9RpsfKc6PN02+3V8XOfTPfB3wxn4/iHXg8hweEoyl3L49BDDRpZbJJP2omfovgEyLhxLmYZMy48Yy5F2XJlCgOwFDqbPSebfhdzH+y5X4DJprOxyYctAZGygf8ADdv4thtfTcek9Qnta85ljzKTH4+0uAyGAyxIxTJAYAikwmKYAJimExTJCmSAyQPjJhWQCOIBEYCARxAZY4EQSwQGEYQCEQGAhghEi3hJk/lEzH+m3U32hceXVYr16qRfec7iOYKCwBor1ZuhG9kGfG+dv/Jvyynq+mvXheDcYRTGh5RV+/ptMhzcfpexoUO195oM/G4iDpyC9JVaOyDuB/WZPm/FjSQCNQ30r5nruT+so1S2rrOI4b5PD4vhXDBQmfExdrpAMg1En0oT2fDxCZNXhujhWKsUYNpYdVNdDPCuKw5eI/KpROpdthXtNn+GKZBnz6VPgqml3NgF7BSvU/m+QM+l8Lb8ZMP9GPZj9vRTAYTAZ6ioIsaKYAMUwmLCAMUxopkhDJCYIHzGEQERhAIjiKIwEBxGEQSwCAwjiKIwkBoRFkZqBJ6AEn5CRUudzfh20jQwQWNVDc7/AG9ZzHwqTZ85XuSQF9d+3TtU+7i+YrkBVAbU3RoFvpOfj4lCtLQ3JK0B5jub9yTPmfIw0zbbr9PS0zKY9vi4hwQTsV/xaDR9l3s/OZjmmJWJ0qCaroCtdxXY9vSaHmXEgXZ36epO/T9pneNLkGsZLEGlClgvo11udhONfEq7KdONytwvGYMTM4wZM2PHkRWAIDNpr2r2nufB8FjwIMeJBjQX5R3Pck9SfczwI8HlPEId8bY2XJ5l83lbWAF7nYT0/wCA+c8VxOfOOJdidAbQQFVDrFAKBtsx+w61t7nj54Sycd15+3C+20MBjQTczlixzFMBTFIjGKYQUxTGMQyQpkkggUQiCOIBEYQARgIBEcGIBHEBxGigRwJAghIsEHoRR+UkMJcLjOVZBqOIY9IYkCzrK/WgK9zOLnw5DTlNJvdhQZh2O3QzX8flCrVi22rvXf6Tk5CSDXpua0ooHqxH6CeZt8DVb1zG/Vtys7Z7ieMxlayFVKEeagCVF7Dte/6zLcz+KE3CI2QoT4aIdGFTYslup79j239dbxmENdKQO1C3ajufMdgPU9a2HSZTm3BKBsCxJbpqJ272QB29u8q1+Dhje+1uWd46V/BSYuYcZ4fEZnwZdI8EIoIyqu5TUfytW/Q2AZ7Hy7luLhlK4k03uzHfJkPqzd+p+V7T884sz8NxODLjIx5VzY3RibsWTuAem1fWe6fCPPm4/FlyNiGM487YhRJV1CK1i9+rET0devDG9Rh23K/buwGEwGXqCmLGMWAIpjGKYCmIY5iyQhghMkCiOsUCOIDCECCMIBEcRRGEBxGiiNAgj1AIwkJZHjgyuQTTsrIoNkK2q9RI7bftPl5Zx+vGxe6DEKSQRkUflYe5Hp0mv5hwpyqAApZTa6unynFyfDJXH4ejH4am0VbBAroT87mXP9a2YbcbO3H4wWruFu+t3R2239h+0yvHZPFLIv50JLqDrI9ybo/ebLPg4gMwCjw1PlogFb9BXuR17/fM8VyPOSaK411BjpBLOw2NkmcfkjvLKMbx3Dsme/DCvp0qoQbd79Bse09V/CrUcHEtR8M5kCEirYYl1/ymH5lyIhk15SAx/vHK6iqWAzUKuh2nsPI+WYuE4fHgw7ogsN1LljZe/e5frvy7ZtmU44fcYIZJcoLFMaoDCSGKY5imSghiGWGIRAQyQmSBQBHEUwiAwjrEEdRAaMIAIwgMI4EURhAYCMq30iiMJzf4lfh4aslk9FNAbDc9f0h4gdb6e9ftOWeYLhzt4ha3VPDNErXQgj1vvOhxGXSNRFDrqG6m+9zzs73efbrizh8XEHt079Cfr+v6zjcWtDpt67gffYTs4l12SQEH+ayT/r3nJ5jxGIAgrqvclrIFdhKpzfS1jedhnLBVJ2oACy3sAN/9psvg3mi5eHxYSuRc2DCi5A6FR5fLQ+mk/IicjBxYZmRPDGkAsilA9b7/AKT4OHzNhynIhUMi611u2lgatNiO+/0mnTnca4yj0YwGFDYBHcAj5GSpuVlgMYxTCCGKY5imAhimMYDArMkJkkj5hLAIqmWrAKiOBIBGgCo4EAEcQIBHAgEIgGESCESByed4/PhYi11U4HUqCDt79Z9vE81xoq48Wl9tCqpvQtUCR6Sjn2MHASdtJBv0sEfzmYcMl6WtgwN2DsG9+m087f8Arsv9aMMfnjP4fm3PDhVAciCwbDZAHLBq8o7Df+XpMXzfnmR11aqt2Xy+U1VgWbP1FfSfXzXlWR0Ls7u5fMVVigVVYKdI+o6zOLxBfE+lQhUqR3pg2lhqPeiZXP4smPCt3YZV0EqXRSpXZ9RQCvUm/We0Z/hbE+PGjMyuqY1fItE5XVQC5vuanmn4fcuGfmHDs/n8JcmUm7B0Hyk+vmZZ7VNmnCWdqNl7Cu0BjGAiaVZTFMYwQghixzEMBDFMdohkhDJCZIFIEdZKjqIDCMBAojgQCIahAjVAgEIEIhECVCBDUNQPm4/DrxOvqvT1I3/lMdxRx6GJ1A7GyoIFMG233m6K3t67TG8biIDh1BFNRo23l9R9Zg8ydytOi+4znMmAI8x/4pJ8ndsZ2/8AEzLc1x4kfCdRpw6sDstHy3XbczS82yDSwKLs6WdTVvqF39D95lua5rGE6BXnAIXoA3YmZsPa3J6L+E3CAYM+XT+fIMaufzMqi2+Qth9RN5Ob8McB/ZuD4fEVCsuNS6joMjeZv1JnTqerhOMZGPK80JDDARO3JSII1QGAhEUyyKRAqaVmWtKyICESQtJAAEdRIBLVEBajCGQQCIwEAjiBAIwEgjQBCJBCIEmY55jAdhq0k6+9fmsg77HrNTOD8QYhq1b2AK6ehmXy5+i3Tf2YHmjsEyjWxPkIOtbFN5j122uY3jgcpx42cHVkZS1nJQJA699iZsOYmvGra8R/a5jTiC5hRJ0plcWf4qA7TJpnOS/ZeJX6D5Xx+LiMYfExZfymxTqwHRh2PT7z6qnlP4FcW7NzDEWJRPAdV9GLZVP6KJ6vPUjGkUx4DJCGCNAYCGAxoIFZErYS8iIRAoIhjsJI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63609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Component Files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sz="2800" dirty="0"/>
              <a:t>Read multiple </a:t>
            </a:r>
            <a:r>
              <a:rPr lang="en-US" sz="2800" dirty="0" smtClean="0"/>
              <a:t>components</a:t>
            </a:r>
            <a:br>
              <a:rPr lang="en-US" sz="2800" dirty="0" smtClean="0"/>
            </a:br>
            <a:r>
              <a:rPr lang="en-US" sz="2800" dirty="0" smtClean="0"/>
              <a:t>in one operation, for example:</a:t>
            </a:r>
            <a:br>
              <a:rPr lang="en-US" sz="2800" dirty="0" smtClean="0"/>
            </a:br>
            <a:r>
              <a:rPr lang="en-US" sz="2800" dirty="0" smtClean="0"/>
              <a:t>      </a:t>
            </a:r>
            <a:r>
              <a:rPr lang="en-US" sz="2800" dirty="0" smtClean="0">
                <a:latin typeface="APL385 Unicode" panose="020B0709000202000203" pitchFamily="49" charset="0"/>
              </a:rPr>
              <a:t>⎕FREAD TN (⍳8)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 fontAlgn="ctr"/>
            <a:endParaRPr lang="en-US" sz="2800" dirty="0"/>
          </a:p>
          <a:p>
            <a:pPr fontAlgn="ctr"/>
            <a:r>
              <a:rPr lang="en-US" sz="2800" dirty="0"/>
              <a:t>More efficient use of buffers</a:t>
            </a:r>
          </a:p>
          <a:p>
            <a:pPr fontAlgn="ctr"/>
            <a:r>
              <a:rPr lang="en-US" sz="2800" dirty="0" smtClean="0"/>
              <a:t>Compressed Components</a:t>
            </a:r>
            <a:endParaRPr lang="da-DK" sz="2800" dirty="0"/>
          </a:p>
          <a:p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Dyalog'13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29</a:t>
            </a:fld>
            <a:endParaRPr lang="da-DK"/>
          </a:p>
        </p:txBody>
      </p:sp>
      <p:sp>
        <p:nvSpPr>
          <p:cNvPr id="7" name="AutoShape 2" descr="data:image/jpeg;base64,/9j/4AAQSkZJRgABAQAAAQABAAD/2wCEAAkGBxAPDw8QDw8PDw8PEA8QDw0PDw8PDQ0OFBEWFhQRFRQYHCggGBolHBQUIT0hJikrLi4uGB8zODMsPSgtLisBCgoKDg0OGBAQFywkHx8sLCwsLCwsLCwsLC4sLCwsLCwsLCwsLCwsLCwsLCwsLCwsLDcsLCwtNywsKywsLCwsLP/AABEIAPwAyAMBIgACEQEDEQH/xAAcAAACAwEBAQEAAAAAAAAAAAABAgADBgUHBAj/xAA6EAACAgECBAQEBAMGBwAAAAABAgARAxIhBAUxQRMiUWEGcYGRBzKhsULB0RQjUmLw8TNDU3Ki0uH/xAAaAQEAAwEBAQAAAAAAAAAAAAAAAQMEAgUG/8QAIhEBAQACAgICAwEBAAAAAAAAAAECAxEhBDESQRMiYfBR/9oADAMBAAIRAxEAPwDcAxhK46mdLliywStZYpgWiOJWDHECxZYJUJYIFghEQRxAYRxEWOIBhghgGGKIZANw3FkuASYILkgQxYYCZIVophMW4AJkikyQOGYywMIVgWrLFiLHECxZaJUologMI4MURhAcRxEEYQHEYRBKuL43HgXVlcIO12S3sANzIt4S+qGZLi/jzhsZoY8rV3OhP3Pz+0bgPxA4HIwR2bh2OwOUDw792BNfWpxNmN6lT8b/AMauGBSCAQQQRYI3BHqIZY5CGCSBIIYIAJikwwGAhMUmExCDABaSLJCHKhUQARhCTiOsVY4gWCOJWJasBhHEURxAYRhFEaoFPHcWuHE+Ruii6HVj2A+ZnnHMuOyZshbLZY2Ao07C/wAovoNx9+81/wAZ5SuDGBZ1ZRYHelYzB8ZkVx50K9ACQpFn+GruYfIzty+LRqnXLm8fmsmmrZhsuqjR26db3szOcx0+5I6g3bH1P+u07XHYGJ1gLQsoGfp6kC/2Bq5mOLyiyNaXZsBW22B/7id/aca5y6yrd/hB8ZNj4hOXZ3LYc1jhi3/JzdfDB7K1HbsfnPaZ+S8OZ8OfDkxENlxZMeVdFsQ6sGCgVv0957p8H/H2fjeMTBnw4cIzY3ZVV7OFk/hJJ8xJvar29je2Xjpm7egSSQSxCQQwQBBIYDABiERjAYFbCSQyQOUZBEG8sWA4liysSxYFgjiIssEBhHEURgIDiJxWQpjyOq6mVGZVG5YhSQI4jiRUvJ+Zc+zZw3iPfnOlL0+H7hfUbzhv5nVFxF9QNkAsCeu4B2Fn9B0nsvNeT8PxKkZsSsd6cDTkDV11DeVcHynHhRURQoXYHf5k2O//ANnmbsbhl3eeWrDOWenjHEchzr/eKmRFU0Uo5FI9RW/buP2nI4jlV5AcjnEhrUxH95RvoG2/pfSe58fiXe+vymP5xjXewDfUVtK8d2UdXGVgcjLwxNMuMarUYglnawxJNm9uvqOk3PwV+Hz58n9p49MmLEpH9n4Zyy53prGRzdqN+mxJ9BV43g+MXgeY8PxIUMmPINaMAy+GTTUD0IBJBHcT9Fg+hsHcH195v1YyzlnzvHQmCSSaVQQEyXAYAghgMBSYphMUmADBATBA5UcGLCJAsUyxTKhLFki5ZYJShlqwLFlglQMcGBYIREEYSB8y8arFhTAK1FiKBrrJn4tBp3ok+hs7107dRBnYJqLMQKLeu3ynGbinzKcgw5UONwV1qp8YDuB/D9d55Wybcsr16aZcJ9vh5lx7NkyHS+lHXCwNjSdzrrte36es5PHcFlfHrC7EXZoWPWdTjOILa38LIvmVtIILMyjY7ith2Heus4/P/iNDw/g5EyYlPlUgAt06bH2/WVzTt+4s/Nr+qy/OfhkvhbMc2Na1Un5i1Gut0N79ek9Y+F/irBxzNixB1OLGpByaB4iWV1ABj6X17ieQ8JzZGrDpJREZgrkKxbp06d5pfwq5Lkfim4plfHiwhlQk14uRhWnY7gCyfcr7zX49zxvxqnZ8b3HrcWSAzeoSAyQQJAZDFgAmKYTFMBDDFMMDlgxhEjCQLBLFlYlggOJasqWWLJFgjCKIwkBxGBiiMIFmFbO/+8HFgAbmupodzXc+ntBjLBsnl8qqCr3s1jp9JTl4pcgoEG7BIGpNXQg9/wB5MjPnlzXM4tQQdjsp27UQfv0/rMVznh066fMt6WG5X1I+l/eanmOdwWDY3JH5Qvmx1sOo2r2mZ5h4mQNoxl2I3VN/N86oet3Js5cc8MLys48HM+Gy8QiviGcHIp/LTEBSB/lJDfSfoZMaqKVQosmlAAsmyaHvPB+YcpbxB4tYxqW1sZHIv/At7fOeq/C/xQOMd8eRBjyi2xgHbJh281fwkE1R9O3Qc/Hhdrz56aS5DBIZK1DBDAYAuKTIYsgQmKTCYhkgSSGSByzGWQiFZAcSwRBHEBxLBKxHEkWCMIgjiQHEfVQPr2rtEENwWczhzubc78IaU60dTda+QHfrM3xfNOJK1iUY1NEM2o5CRe9L0+5udb4ho5EAAsLfYWSe/wBpxuKxmievpjUlATfVmuzMe7yMplccWa48Xhn+Y8x4+7HEBfZcSUd+p1WZxs/xdxiGspXMvp5sb/cf+s7HMgaN0DZ6MzjpQNECug/WYnnWSmNDb3LHf6nac6tudvdc8NTwHNU4/KmLhFzDiKshVIdVAOrU3Sum91v9tt+HnKM2HJxeXNqU2vDrjZaI0eZmvoQbUbWPKZ5v+DGaubk6wqvgyqbIAdiV0qL6mx+hnvxm6Xldhj9pAZJDJWhBDFMgAxYSYpgAmKYTFMkAyQGSB8JEgEhhEgMI4iCOsBo4MURlkiwRhFEYQGBi58wRGdjQUWTCIwnNGEXPmbNkd8msEKF1nyggWdJvYWTtW1SrNxerWB1VipIYFdXcX7XNbzLkWLMLA8N6IBQAKT/mXoZzB8JBdZ8RiXN0FUAevz+s8Tyts0Z8ZXuuMdGWTHcbgBPmyoB30+YgfWpk+ecXgsomC0/6mSjlb1O+y7+k9G5j8Oab0saruLP36zI80+GzqsswN9RpsfKc6PN02+3V8XOfTPfB3wxn4/iHXg8hweEoyl3L49BDDRpZbJJP2omfovgEyLhxLmYZMy48Yy5F2XJlCgOwFDqbPSebfhdzH+y5X4DJprOxyYctAZGygf8ADdv4thtfTcek9Qnta85ljzKTH4+0uAyGAyxIxTJAYAikwmKYAJimExTJCmSAyQPjJhWQCOIBEYCARxAZY4EQSwQGEYQCEQGAhghEi3hJk/lEzH+m3U32hceXVYr16qRfec7iOYKCwBor1ZuhG9kGfG+dv/Jvyynq+mvXheDcYRTGh5RV+/ptMhzcfpexoUO195oM/G4iDpyC9JVaOyDuB/WZPm/FjSQCNQ30r5nruT+so1S2rrOI4b5PD4vhXDBQmfExdrpAMg1En0oT2fDxCZNXhujhWKsUYNpYdVNdDPCuKw5eI/KpROpdthXtNn+GKZBnz6VPgqml3NgF7BSvU/m+QM+l8Lb8ZMP9GPZj9vRTAYTAZ6ioIsaKYAMUwmLCAMUxopkhDJCYIHzGEQERhAIjiKIwEBxGEQSwCAwjiKIwkBoRFkZqBJ6AEn5CRUudzfh20jQwQWNVDc7/AG9ZzHwqTZ85XuSQF9d+3TtU+7i+YrkBVAbU3RoFvpOfj4lCtLQ3JK0B5jub9yTPmfIw0zbbr9PS0zKY9vi4hwQTsV/xaDR9l3s/OZjmmJWJ0qCaroCtdxXY9vSaHmXEgXZ36epO/T9pneNLkGsZLEGlClgvo11udhONfEq7KdONytwvGYMTM4wZM2PHkRWAIDNpr2r2nufB8FjwIMeJBjQX5R3Pck9SfczwI8HlPEId8bY2XJ5l83lbWAF7nYT0/wCA+c8VxOfOOJdidAbQQFVDrFAKBtsx+w61t7nj54Sycd15+3C+20MBjQTczlixzFMBTFIjGKYQUxTGMQyQpkkggUQiCOIBEYQARgIBEcGIBHEBxGigRwJAghIsEHoRR+UkMJcLjOVZBqOIY9IYkCzrK/WgK9zOLnw5DTlNJvdhQZh2O3QzX8flCrVi22rvXf6Tk5CSDXpua0ooHqxH6CeZt8DVb1zG/Vtys7Z7ieMxlayFVKEeagCVF7Dte/6zLcz+KE3CI2QoT4aIdGFTYslup79j239dbxmENdKQO1C3ajufMdgPU9a2HSZTm3BKBsCxJbpqJ272QB29u8q1+Dhje+1uWd46V/BSYuYcZ4fEZnwZdI8EIoIyqu5TUfytW/Q2AZ7Hy7luLhlK4k03uzHfJkPqzd+p+V7T884sz8NxODLjIx5VzY3RibsWTuAem1fWe6fCPPm4/FlyNiGM487YhRJV1CK1i9+rET0devDG9Rh23K/buwGEwGXqCmLGMWAIpjGKYCmIY5iyQhghMkCiOsUCOIDCECCMIBEcRRGEBxGiiNAgj1AIwkJZHjgyuQTTsrIoNkK2q9RI7bftPl5Zx+vGxe6DEKSQRkUflYe5Hp0mv5hwpyqAApZTa6unynFyfDJXH4ejH4am0VbBAroT87mXP9a2YbcbO3H4wWruFu+t3R2239h+0yvHZPFLIv50JLqDrI9ybo/ebLPg4gMwCjw1PlogFb9BXuR17/fM8VyPOSaK411BjpBLOw2NkmcfkjvLKMbx3Dsme/DCvp0qoQbd79Bse09V/CrUcHEtR8M5kCEirYYl1/ymH5lyIhk15SAx/vHK6iqWAzUKuh2nsPI+WYuE4fHgw7ogsN1LljZe/e5frvy7ZtmU44fcYIZJcoLFMaoDCSGKY5imSghiGWGIRAQyQmSBQBHEUwiAwjrEEdRAaMIAIwgMI4EURhAYCMq30iiMJzf4lfh4aslk9FNAbDc9f0h4gdb6e9ftOWeYLhzt4ha3VPDNErXQgj1vvOhxGXSNRFDrqG6m+9zzs73efbrizh8XEHt079Cfr+v6zjcWtDpt67gffYTs4l12SQEH+ayT/r3nJ5jxGIAgrqvclrIFdhKpzfS1jedhnLBVJ2oACy3sAN/9psvg3mi5eHxYSuRc2DCi5A6FR5fLQ+mk/IicjBxYZmRPDGkAsilA9b7/AKT4OHzNhynIhUMi611u2lgatNiO+/0mnTnca4yj0YwGFDYBHcAj5GSpuVlgMYxTCCGKY5imAhimMYDArMkJkkj5hLAIqmWrAKiOBIBGgCo4EAEcQIBHAgEIgGESCESByed4/PhYi11U4HUqCDt79Z9vE81xoq48Wl9tCqpvQtUCR6Sjn2MHASdtJBv0sEfzmYcMl6WtgwN2DsG9+m087f8Arsv9aMMfnjP4fm3PDhVAciCwbDZAHLBq8o7Df+XpMXzfnmR11aqt2Xy+U1VgWbP1FfSfXzXlWR0Ls7u5fMVVigVVYKdI+o6zOLxBfE+lQhUqR3pg2lhqPeiZXP4smPCt3YZV0EqXRSpXZ9RQCvUm/We0Z/hbE+PGjMyuqY1fItE5XVQC5vuanmn4fcuGfmHDs/n8JcmUm7B0Hyk+vmZZ7VNmnCWdqNl7Cu0BjGAiaVZTFMYwQghixzEMBDFMdohkhDJCZIFIEdZKjqIDCMBAojgQCIahAjVAgEIEIhECVCBDUNQPm4/DrxOvqvT1I3/lMdxRx6GJ1A7GyoIFMG233m6K3t67TG8biIDh1BFNRo23l9R9Zg8ydytOi+4znMmAI8x/4pJ8ndsZ2/8AEzLc1x4kfCdRpw6sDstHy3XbczS82yDSwKLs6WdTVvqF39D95lua5rGE6BXnAIXoA3YmZsPa3J6L+E3CAYM+XT+fIMaufzMqi2+Qth9RN5Ob8McB/ZuD4fEVCsuNS6joMjeZv1JnTqerhOMZGPK80JDDARO3JSII1QGAhEUyyKRAqaVmWtKyICESQtJAAEdRIBLVEBajCGQQCIwEAjiBAIwEgjQBCJBCIEmY55jAdhq0k6+9fmsg77HrNTOD8QYhq1b2AK6ehmXy5+i3Tf2YHmjsEyjWxPkIOtbFN5j122uY3jgcpx42cHVkZS1nJQJA699iZsOYmvGra8R/a5jTiC5hRJ0plcWf4qA7TJpnOS/ZeJX6D5Xx+LiMYfExZfymxTqwHRh2PT7z6qnlP4FcW7NzDEWJRPAdV9GLZVP6KJ6vPUjGkUx4DJCGCNAYCGAxoIFZErYS8iIRAoIhjsJI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8" name="AutoShape 4" descr="data:image/jpeg;base64,/9j/4AAQSkZJRgABAQAAAQABAAD/2wCEAAkGBxAPDw8QDw8PDw8PEA8QDw0PDw8PDQ0OFBEWFhQRFRQYHCggGBolHBQUIT0hJikrLi4uGB8zODMsPSgtLisBCgoKDg0OGBAQFywkHx8sLCwsLCwsLCwsLC4sLCwsLCwsLCwsLCwsLCwsLCwsLCwsLDcsLCwtNywsKywsLCwsLP/AABEIAPwAyAMBIgACEQEDEQH/xAAcAAACAwEBAQEAAAAAAAAAAAABAgADBgUHBAj/xAA6EAACAgECBAQEBAMGBwAAAAABAgARAxIhBAUxQRMiUWEGcYGRBzKhsULB0RQjUmLw8TNDU3Ki0uH/xAAaAQEAAwEBAQAAAAAAAAAAAAAAAQMEAgUG/8QAIhEBAQACAgICAwEBAAAAAAAAAAECAxEhBDESQRMiYfBR/9oADAMBAAIRAxEAPwDcAxhK46mdLliywStZYpgWiOJWDHECxZYJUJYIFghEQRxAYRxEWOIBhghgGGKIZANw3FkuASYILkgQxYYCZIVophMW4AJkikyQOGYywMIVgWrLFiLHECxZaJUologMI4MURhAcRxEEYQHEYRBKuL43HgXVlcIO12S3sANzIt4S+qGZLi/jzhsZoY8rV3OhP3Pz+0bgPxA4HIwR2bh2OwOUDw792BNfWpxNmN6lT8b/AMauGBSCAQQQRYI3BHqIZY5CGCSBIIYIAJikwwGAhMUmExCDABaSLJCHKhUQARhCTiOsVY4gWCOJWJasBhHEURxAYRhFEaoFPHcWuHE+Ruii6HVj2A+ZnnHMuOyZshbLZY2Ao07C/wAovoNx9+81/wAZ5SuDGBZ1ZRYHelYzB8ZkVx50K9ACQpFn+GruYfIzty+LRqnXLm8fmsmmrZhsuqjR26db3szOcx0+5I6g3bH1P+u07XHYGJ1gLQsoGfp6kC/2Bq5mOLyiyNaXZsBW22B/7id/aca5y6yrd/hB8ZNj4hOXZ3LYc1jhi3/JzdfDB7K1HbsfnPaZ+S8OZ8OfDkxENlxZMeVdFsQ6sGCgVv0957p8H/H2fjeMTBnw4cIzY3ZVV7OFk/hJJ8xJvar29je2Xjpm7egSSQSxCQQwQBBIYDABiERjAYFbCSQyQOUZBEG8sWA4liysSxYFgjiIssEBhHEURgIDiJxWQpjyOq6mVGZVG5YhSQI4jiRUvJ+Zc+zZw3iPfnOlL0+H7hfUbzhv5nVFxF9QNkAsCeu4B2Fn9B0nsvNeT8PxKkZsSsd6cDTkDV11DeVcHynHhRURQoXYHf5k2O//ANnmbsbhl3eeWrDOWenjHEchzr/eKmRFU0Uo5FI9RW/buP2nI4jlV5AcjnEhrUxH95RvoG2/pfSe58fiXe+vymP5xjXewDfUVtK8d2UdXGVgcjLwxNMuMarUYglnawxJNm9uvqOk3PwV+Hz58n9p49MmLEpH9n4Zyy53prGRzdqN+mxJ9BV43g+MXgeY8PxIUMmPINaMAy+GTTUD0IBJBHcT9Fg+hsHcH195v1YyzlnzvHQmCSSaVQQEyXAYAghgMBSYphMUmADBATBA5UcGLCJAsUyxTKhLFki5ZYJShlqwLFlglQMcGBYIREEYSB8y8arFhTAK1FiKBrrJn4tBp3ok+hs7107dRBnYJqLMQKLeu3ynGbinzKcgw5UONwV1qp8YDuB/D9d55Wybcsr16aZcJ9vh5lx7NkyHS+lHXCwNjSdzrrte36es5PHcFlfHrC7EXZoWPWdTjOILa38LIvmVtIILMyjY7ith2Heus4/P/iNDw/g5EyYlPlUgAt06bH2/WVzTt+4s/Nr+qy/OfhkvhbMc2Na1Un5i1Gut0N79ek9Y+F/irBxzNixB1OLGpByaB4iWV1ABj6X17ieQ8JzZGrDpJREZgrkKxbp06d5pfwq5Lkfim4plfHiwhlQk14uRhWnY7gCyfcr7zX49zxvxqnZ8b3HrcWSAzeoSAyQQJAZDFgAmKYTFMBDDFMMDlgxhEjCQLBLFlYlggOJasqWWLJFgjCKIwkBxGBiiMIFmFbO/+8HFgAbmupodzXc+ntBjLBsnl8qqCr3s1jp9JTl4pcgoEG7BIGpNXQg9/wB5MjPnlzXM4tQQdjsp27UQfv0/rMVznh066fMt6WG5X1I+l/eanmOdwWDY3JH5Qvmx1sOo2r2mZ5h4mQNoxl2I3VN/N86oet3Js5cc8MLys48HM+Gy8QiviGcHIp/LTEBSB/lJDfSfoZMaqKVQosmlAAsmyaHvPB+YcpbxB4tYxqW1sZHIv/At7fOeq/C/xQOMd8eRBjyi2xgHbJh281fwkE1R9O3Qc/Hhdrz56aS5DBIZK1DBDAYAuKTIYsgQmKTCYhkgSSGSByzGWQiFZAcSwRBHEBxLBKxHEkWCMIgjiQHEfVQPr2rtEENwWczhzubc78IaU60dTda+QHfrM3xfNOJK1iUY1NEM2o5CRe9L0+5udb4ho5EAAsLfYWSe/wBpxuKxmievpjUlATfVmuzMe7yMplccWa48Xhn+Y8x4+7HEBfZcSUd+p1WZxs/xdxiGspXMvp5sb/cf+s7HMgaN0DZ6MzjpQNECug/WYnnWSmNDb3LHf6nac6tudvdc8NTwHNU4/KmLhFzDiKshVIdVAOrU3Sum91v9tt+HnKM2HJxeXNqU2vDrjZaI0eZmvoQbUbWPKZ5v+DGaubk6wqvgyqbIAdiV0qL6mx+hnvxm6Xldhj9pAZJDJWhBDFMgAxYSYpgAmKYTFMkAyQGSB8JEgEhhEgMI4iCOsBo4MURlkiwRhFEYQGBi58wRGdjQUWTCIwnNGEXPmbNkd8msEKF1nyggWdJvYWTtW1SrNxerWB1VipIYFdXcX7XNbzLkWLMLA8N6IBQAKT/mXoZzB8JBdZ8RiXN0FUAevz+s8Tyts0Z8ZXuuMdGWTHcbgBPmyoB30+YgfWpk+ecXgsomC0/6mSjlb1O+y7+k9G5j8Oab0saruLP36zI80+GzqsswN9RpsfKc6PN02+3V8XOfTPfB3wxn4/iHXg8hweEoyl3L49BDDRpZbJJP2omfovgEyLhxLmYZMy48Yy5F2XJlCgOwFDqbPSebfhdzH+y5X4DJprOxyYctAZGygf8ADdv4thtfTcek9Qnta85ljzKTH4+0uAyGAyxIxTJAYAikwmKYAJimExTJCmSAyQPjJhWQCOIBEYCARxAZY4EQSwQGEYQCEQGAhghEi3hJk/lEzH+m3U32hceXVYr16qRfec7iOYKCwBor1ZuhG9kGfG+dv/Jvyynq+mvXheDcYRTGh5RV+/ptMhzcfpexoUO195oM/G4iDpyC9JVaOyDuB/WZPm/FjSQCNQ30r5nruT+so1S2rrOI4b5PD4vhXDBQmfExdrpAMg1En0oT2fDxCZNXhujhWKsUYNpYdVNdDPCuKw5eI/KpROpdthXtNn+GKZBnz6VPgqml3NgF7BSvU/m+QM+l8Lb8ZMP9GPZj9vRTAYTAZ6ioIsaKYAMUwmLCAMUxopkhDJCYIHzGEQERhAIjiKIwEBxGEQSwCAwjiKIwkBoRFkZqBJ6AEn5CRUudzfh20jQwQWNVDc7/AG9ZzHwqTZ85XuSQF9d+3TtU+7i+YrkBVAbU3RoFvpOfj4lCtLQ3JK0B5jub9yTPmfIw0zbbr9PS0zKY9vi4hwQTsV/xaDR9l3s/OZjmmJWJ0qCaroCtdxXY9vSaHmXEgXZ36epO/T9pneNLkGsZLEGlClgvo11udhONfEq7KdONytwvGYMTM4wZM2PHkRWAIDNpr2r2nufB8FjwIMeJBjQX5R3Pck9SfczwI8HlPEId8bY2XJ5l83lbWAF7nYT0/wCA+c8VxOfOOJdidAbQQFVDrFAKBtsx+w61t7nj54Sycd15+3C+20MBjQTczlixzFMBTFIjGKYQUxTGMQyQpkkggUQiCOIBEYQARgIBEcGIBHEBxGigRwJAghIsEHoRR+UkMJcLjOVZBqOIY9IYkCzrK/WgK9zOLnw5DTlNJvdhQZh2O3QzX8flCrVi22rvXf6Tk5CSDXpua0ooHqxH6CeZt8DVb1zG/Vtys7Z7ieMxlayFVKEeagCVF7Dte/6zLcz+KE3CI2QoT4aIdGFTYslup79j239dbxmENdKQO1C3ajufMdgPU9a2HSZTm3BKBsCxJbpqJ272QB29u8q1+Dhje+1uWd46V/BSYuYcZ4fEZnwZdI8EIoIyqu5TUfytW/Q2AZ7Hy7luLhlK4k03uzHfJkPqzd+p+V7T884sz8NxODLjIx5VzY3RibsWTuAem1fWe6fCPPm4/FlyNiGM487YhRJV1CK1i9+rET0devDG9Rh23K/buwGEwGXqCmLGMWAIpjGKYCmIY5iyQhghMkCiOsUCOIDCECCMIBEcRRGEBxGiiNAgj1AIwkJZHjgyuQTTsrIoNkK2q9RI7bftPl5Zx+vGxe6DEKSQRkUflYe5Hp0mv5hwpyqAApZTa6unynFyfDJXH4ejH4am0VbBAroT87mXP9a2YbcbO3H4wWruFu+t3R2239h+0yvHZPFLIv50JLqDrI9ybo/ebLPg4gMwCjw1PlogFb9BXuR17/fM8VyPOSaK411BjpBLOw2NkmcfkjvLKMbx3Dsme/DCvp0qoQbd79Bse09V/CrUcHEtR8M5kCEirYYl1/ymH5lyIhk15SAx/vHK6iqWAzUKuh2nsPI+WYuE4fHgw7ogsN1LljZe/e5frvy7ZtmU44fcYIZJcoLFMaoDCSGKY5imSghiGWGIRAQyQmSBQBHEUwiAwjrEEdRAaMIAIwgMI4EURhAYCMq30iiMJzf4lfh4aslk9FNAbDc9f0h4gdb6e9ftOWeYLhzt4ha3VPDNErXQgj1vvOhxGXSNRFDrqG6m+9zzs73efbrizh8XEHt079Cfr+v6zjcWtDpt67gffYTs4l12SQEH+ayT/r3nJ5jxGIAgrqvclrIFdhKpzfS1jedhnLBVJ2oACy3sAN/9psvg3mi5eHxYSuRc2DCi5A6FR5fLQ+mk/IicjBxYZmRPDGkAsilA9b7/AKT4OHzNhynIhUMi611u2lgatNiO+/0mnTnca4yj0YwGFDYBHcAj5GSpuVlgMYxTCCGKY5imAhimMYDArMkJkkj5hLAIqmWrAKiOBIBGgCo4EAEcQIBHAgEIgGESCESByed4/PhYi11U4HUqCDt79Z9vE81xoq48Wl9tCqpvQtUCR6Sjn2MHASdtJBv0sEfzmYcMl6WtgwN2DsG9+m087f8Arsv9aMMfnjP4fm3PDhVAciCwbDZAHLBq8o7Df+XpMXzfnmR11aqt2Xy+U1VgWbP1FfSfXzXlWR0Ls7u5fMVVigVVYKdI+o6zOLxBfE+lQhUqR3pg2lhqPeiZXP4smPCt3YZV0EqXRSpXZ9RQCvUm/We0Z/hbE+PGjMyuqY1fItE5XVQC5vuanmn4fcuGfmHDs/n8JcmUm7B0Hyk+vmZZ7VNmnCWdqNl7Cu0BjGAiaVZTFMYwQghixzEMBDFMdohkhDJCZIFIEdZKjqIDCMBAojgQCIahAjVAgEIEIhECVCBDUNQPm4/DrxOvqvT1I3/lMdxRx6GJ1A7GyoIFMG233m6K3t67TG8biIDh1BFNRo23l9R9Zg8ydytOi+4znMmAI8x/4pJ8ndsZ2/8AEzLc1x4kfCdRpw6sDstHy3XbczS82yDSwKLs6WdTVvqF39D95lua5rGE6BXnAIXoA3YmZsPa3J6L+E3CAYM+XT+fIMaufzMqi2+Qth9RN5Ob8McB/ZuD4fEVCsuNS6joMjeZv1JnTqerhOMZGPK80JDDARO3JSII1QGAhEUyyKRAqaVmWtKyICESQtJAAEdRIBLVEBajCGQQCIwEAjiBAIwEgjQBCJBCIEmY55jAdhq0k6+9fmsg77HrNTOD8QYhq1b2AK6ehmXy5+i3Tf2YHmjsEyjWxPkIOtbFN5j122uY3jgcpx42cHVkZS1nJQJA699iZsOYmvGra8R/a5jTiC5hRJ0plcWf4qA7TJpnOS/ZeJX6D5Xx+LiMYfExZfymxTqwHRh2PT7z6qnlP4FcW7NzDEWJRPAdV9GLZVP6KJ6vPUjGkUx4DJCGCNAYCGAxoIFZErYS8iIRAoIhjsJI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9" name="AutoShape 6" descr="data:image/jpeg;base64,/9j/4AAQSkZJRgABAQAAAQABAAD/2wCEAAkGBxAPDw8QDw8PDw8PEA8QDw0PDw8PDQ0OFBEWFhQRFRQYHCggGBolHBQUIT0hJikrLi4uGB8zODMsPSgtLisBCgoKDg0OGBAQFywkHx8sLCwsLCwsLCwsLC4sLCwsLCwsLCwsLCwsLCwsLCwsLCwsLDcsLCwtNywsKywsLCwsLP/AABEIAPwAyAMBIgACEQEDEQH/xAAcAAACAwEBAQEAAAAAAAAAAAABAgADBgUHBAj/xAA6EAACAgECBAQEBAMGBwAAAAABAgARAxIhBAUxQRMiUWEGcYGRBzKhsULB0RQjUmLw8TNDU3Ki0uH/xAAaAQEAAwEBAQAAAAAAAAAAAAAAAQMEAgUG/8QAIhEBAQACAgICAwEBAAAAAAAAAAECAxEhBDESQRMiYfBR/9oADAMBAAIRAxEAPwDcAxhK46mdLliywStZYpgWiOJWDHECxZYJUJYIFghEQRxAYRxEWOIBhghgGGKIZANw3FkuASYILkgQxYYCZIVophMW4AJkikyQOGYywMIVgWrLFiLHECxZaJUologMI4MURhAcRxEEYQHEYRBKuL43HgXVlcIO12S3sANzIt4S+qGZLi/jzhsZoY8rV3OhP3Pz+0bgPxA4HIwR2bh2OwOUDw792BNfWpxNmN6lT8b/AMauGBSCAQQQRYI3BHqIZY5CGCSBIIYIAJikwwGAhMUmExCDABaSLJCHKhUQARhCTiOsVY4gWCOJWJasBhHEURxAYRhFEaoFPHcWuHE+Ruii6HVj2A+ZnnHMuOyZshbLZY2Ao07C/wAovoNx9+81/wAZ5SuDGBZ1ZRYHelYzB8ZkVx50K9ACQpFn+GruYfIzty+LRqnXLm8fmsmmrZhsuqjR26db3szOcx0+5I6g3bH1P+u07XHYGJ1gLQsoGfp6kC/2Bq5mOLyiyNaXZsBW22B/7id/aca5y6yrd/hB8ZNj4hOXZ3LYc1jhi3/JzdfDB7K1HbsfnPaZ+S8OZ8OfDkxENlxZMeVdFsQ6sGCgVv0957p8H/H2fjeMTBnw4cIzY3ZVV7OFk/hJJ8xJvar29je2Xjpm7egSSQSxCQQwQBBIYDABiERjAYFbCSQyQOUZBEG8sWA4liysSxYFgjiIssEBhHEURgIDiJxWQpjyOq6mVGZVG5YhSQI4jiRUvJ+Zc+zZw3iPfnOlL0+H7hfUbzhv5nVFxF9QNkAsCeu4B2Fn9B0nsvNeT8PxKkZsSsd6cDTkDV11DeVcHynHhRURQoXYHf5k2O//ANnmbsbhl3eeWrDOWenjHEchzr/eKmRFU0Uo5FI9RW/buP2nI4jlV5AcjnEhrUxH95RvoG2/pfSe58fiXe+vymP5xjXewDfUVtK8d2UdXGVgcjLwxNMuMarUYglnawxJNm9uvqOk3PwV+Hz58n9p49MmLEpH9n4Zyy53prGRzdqN+mxJ9BV43g+MXgeY8PxIUMmPINaMAy+GTTUD0IBJBHcT9Fg+hsHcH195v1YyzlnzvHQmCSSaVQQEyXAYAghgMBSYphMUmADBATBA5UcGLCJAsUyxTKhLFki5ZYJShlqwLFlglQMcGBYIREEYSB8y8arFhTAK1FiKBrrJn4tBp3ok+hs7107dRBnYJqLMQKLeu3ynGbinzKcgw5UONwV1qp8YDuB/D9d55Wybcsr16aZcJ9vh5lx7NkyHS+lHXCwNjSdzrrte36es5PHcFlfHrC7EXZoWPWdTjOILa38LIvmVtIILMyjY7ith2Heus4/P/iNDw/g5EyYlPlUgAt06bH2/WVzTt+4s/Nr+qy/OfhkvhbMc2Na1Un5i1Gut0N79ek9Y+F/irBxzNixB1OLGpByaB4iWV1ABj6X17ieQ8JzZGrDpJREZgrkKxbp06d5pfwq5Lkfim4plfHiwhlQk14uRhWnY7gCyfcr7zX49zxvxqnZ8b3HrcWSAzeoSAyQQJAZDFgAmKYTFMBDDFMMDlgxhEjCQLBLFlYlggOJasqWWLJFgjCKIwkBxGBiiMIFmFbO/+8HFgAbmupodzXc+ntBjLBsnl8qqCr3s1jp9JTl4pcgoEG7BIGpNXQg9/wB5MjPnlzXM4tQQdjsp27UQfv0/rMVznh066fMt6WG5X1I+l/eanmOdwWDY3JH5Qvmx1sOo2r2mZ5h4mQNoxl2I3VN/N86oet3Js5cc8MLys48HM+Gy8QiviGcHIp/LTEBSB/lJDfSfoZMaqKVQosmlAAsmyaHvPB+YcpbxB4tYxqW1sZHIv/At7fOeq/C/xQOMd8eRBjyi2xgHbJh281fwkE1R9O3Qc/Hhdrz56aS5DBIZK1DBDAYAuKTIYsgQmKTCYhkgSSGSByzGWQiFZAcSwRBHEBxLBKxHEkWCMIgjiQHEfVQPr2rtEENwWczhzubc78IaU60dTda+QHfrM3xfNOJK1iUY1NEM2o5CRe9L0+5udb4ho5EAAsLfYWSe/wBpxuKxmievpjUlATfVmuzMe7yMplccWa48Xhn+Y8x4+7HEBfZcSUd+p1WZxs/xdxiGspXMvp5sb/cf+s7HMgaN0DZ6MzjpQNECug/WYnnWSmNDb3LHf6nac6tudvdc8NTwHNU4/KmLhFzDiKshVIdVAOrU3Sum91v9tt+HnKM2HJxeXNqU2vDrjZaI0eZmvoQbUbWPKZ5v+DGaubk6wqvgyqbIAdiV0qL6mx+hnvxm6Xldhj9pAZJDJWhBDFMgAxYSYpgAmKYTFMkAyQGSB8JEgEhhEgMI4iCOsBo4MURlkiwRhFEYQGBi58wRGdjQUWTCIwnNGEXPmbNkd8msEKF1nyggWdJvYWTtW1SrNxerWB1VipIYFdXcX7XNbzLkWLMLA8N6IBQAKT/mXoZzB8JBdZ8RiXN0FUAevz+s8Tyts0Z8ZXuuMdGWTHcbgBPmyoB30+YgfWpk+ecXgsomC0/6mSjlb1O+y7+k9G5j8Oab0saruLP36zI80+GzqsswN9RpsfKc6PN02+3V8XOfTPfB3wxn4/iHXg8hweEoyl3L49BDDRpZbJJP2omfovgEyLhxLmYZMy48Yy5F2XJlCgOwFDqbPSebfhdzH+y5X4DJprOxyYctAZGygf8ADdv4thtfTcek9Qnta85ljzKTH4+0uAyGAyxIxTJAYAikwmKYAJimExTJCmSAyQPjJhWQCOIBEYCARxAZY4EQSwQGEYQCEQGAhghEi3hJk/lEzH+m3U32hceXVYr16qRfec7iOYKCwBor1ZuhG9kGfG+dv/Jvyynq+mvXheDcYRTGh5RV+/ptMhzcfpexoUO195oM/G4iDpyC9JVaOyDuB/WZPm/FjSQCNQ30r5nruT+so1S2rrOI4b5PD4vhXDBQmfExdrpAMg1En0oT2fDxCZNXhujhWKsUYNpYdVNdDPCuKw5eI/KpROpdthXtNn+GKZBnz6VPgqml3NgF7BSvU/m+QM+l8Lb8ZMP9GPZj9vRTAYTAZ6ioIsaKYAMUwmLCAMUxopkhDJCYIHzGEQERhAIjiKIwEBxGEQSwCAwjiKIwkBoRFkZqBJ6AEn5CRUudzfh20jQwQWNVDc7/AG9ZzHwqTZ85XuSQF9d+3TtU+7i+YrkBVAbU3RoFvpOfj4lCtLQ3JK0B5jub9yTPmfIw0zbbr9PS0zKY9vi4hwQTsV/xaDR9l3s/OZjmmJWJ0qCaroCtdxXY9vSaHmXEgXZ36epO/T9pneNLkGsZLEGlClgvo11udhONfEq7KdONytwvGYMTM4wZM2PHkRWAIDNpr2r2nufB8FjwIMeJBjQX5R3Pck9SfczwI8HlPEId8bY2XJ5l83lbWAF7nYT0/wCA+c8VxOfOOJdidAbQQFVDrFAKBtsx+w61t7nj54Sycd15+3C+20MBjQTczlixzFMBTFIjGKYQUxTGMQyQpkkggUQiCOIBEYQARgIBEcGIBHEBxGigRwJAghIsEHoRR+UkMJcLjOVZBqOIY9IYkCzrK/WgK9zOLnw5DTlNJvdhQZh2O3QzX8flCrVi22rvXf6Tk5CSDXpua0ooHqxH6CeZt8DVb1zG/Vtys7Z7ieMxlayFVKEeagCVF7Dte/6zLcz+KE3CI2QoT4aIdGFTYslup79j239dbxmENdKQO1C3ajufMdgPU9a2HSZTm3BKBsCxJbpqJ272QB29u8q1+Dhje+1uWd46V/BSYuYcZ4fEZnwZdI8EIoIyqu5TUfytW/Q2AZ7Hy7luLhlK4k03uzHfJkPqzd+p+V7T884sz8NxODLjIx5VzY3RibsWTuAem1fWe6fCPPm4/FlyNiGM487YhRJV1CK1i9+rET0devDG9Rh23K/buwGEwGXqCmLGMWAIpjGKYCmIY5iyQhghMkCiOsUCOIDCECCMIBEcRRGEBxGiiNAgj1AIwkJZHjgyuQTTsrIoNkK2q9RI7bftPl5Zx+vGxe6DEKSQRkUflYe5Hp0mv5hwpyqAApZTa6unynFyfDJXH4ejH4am0VbBAroT87mXP9a2YbcbO3H4wWruFu+t3R2239h+0yvHZPFLIv50JLqDrI9ybo/ebLPg4gMwCjw1PlogFb9BXuR17/fM8VyPOSaK411BjpBLOw2NkmcfkjvLKMbx3Dsme/DCvp0qoQbd79Bse09V/CrUcHEtR8M5kCEirYYl1/ymH5lyIhk15SAx/vHK6iqWAzUKuh2nsPI+WYuE4fHgw7ogsN1LljZe/e5frvy7ZtmU44fcYIZJcoLFMaoDCSGKY5imSghiGWGIRAQyQmSBQBHEUwiAwjrEEdRAaMIAIwgMI4EURhAYCMq30iiMJzf4lfh4aslk9FNAbDc9f0h4gdb6e9ftOWeYLhzt4ha3VPDNErXQgj1vvOhxGXSNRFDrqG6m+9zzs73efbrizh8XEHt079Cfr+v6zjcWtDpt67gffYTs4l12SQEH+ayT/r3nJ5jxGIAgrqvclrIFdhKpzfS1jedhnLBVJ2oACy3sAN/9psvg3mi5eHxYSuRc2DCi5A6FR5fLQ+mk/IicjBxYZmRPDGkAsilA9b7/AKT4OHzNhynIhUMi611u2lgatNiO+/0mnTnca4yj0YwGFDYBHcAj5GSpuVlgMYxTCCGKY5imAhimMYDArMkJkkj5hLAIqmWrAKiOBIBGgCo4EAEcQIBHAgEIgGESCESByed4/PhYi11U4HUqCDt79Z9vE81xoq48Wl9tCqpvQtUCR6Sjn2MHASdtJBv0sEfzmYcMl6WtgwN2DsG9+m087f8Arsv9aMMfnjP4fm3PDhVAciCwbDZAHLBq8o7Df+XpMXzfnmR11aqt2Xy+U1VgWbP1FfSfXzXlWR0Ls7u5fMVVigVVYKdI+o6zOLxBfE+lQhUqR3pg2lhqPeiZXP4smPCt3YZV0EqXRSpXZ9RQCvUm/We0Z/hbE+PGjMyuqY1fItE5XVQC5vuanmn4fcuGfmHDs/n8JcmUm7B0Hyk+vmZZ7VNmnCWdqNl7Cu0BjGAiaVZTFMYwQghixzEMBDFMdohkhDJCZIFIEdZKjqIDCMBAojgQCIahAjVAgEIEIhECVCBDUNQPm4/DrxOvqvT1I3/lMdxRx6GJ1A7GyoIFMG233m6K3t67TG8biIDh1BFNRo23l9R9Zg8ydytOi+4znMmAI8x/4pJ8ndsZ2/8AEzLc1x4kfCdRpw6sDstHy3XbczS82yDSwKLs6WdTVvqF39D95lua5rGE6BXnAIXoA3YmZsPa3J6L+E3CAYM+XT+fIMaufzMqi2+Qth9RN5Ob8McB/ZuD4fEVCsuNS6joMjeZv1JnTqerhOMZGPK80JDDARO3JSII1QGAhEUyyKRAqaVmWtKyICESQtJAAEdRIBLVEBajCGQQCIwEAjiBAIwEgjQBCJBCIEmY55jAdhq0k6+9fmsg77HrNTOD8QYhq1b2AK6ehmXy5+i3Tf2YHmjsEyjWxPkIOtbFN5j122uY3jgcpx42cHVkZS1nJQJA699iZsOYmvGra8R/a5jTiC5hRJ0plcWf4qA7TJpnOS/ZeJX6D5Xx+LiMYfExZfymxTqwHRh2PT7z6qnlP4FcW7NzDEWJRPAdV9GLZVP6KJ6vPUjGkUx4DJCGCNAYCGAxoIFZErYS8iIRAoIhjsJIH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0" name="AutoShape 8" descr="data:image/jpeg;base64,/9j/4AAQSkZJRgABAQAAAQABAAD/2wCEAAkGBxAPDw8QDw8PDw8PEA8QDw0PDw8PDQ0OFBEWFhQRFRQYHCggGBolHBQUIT0hJikrLi4uGB8zODMsPSgtLisBCgoKDg0OGBAQFywkHx8sLCwsLCwsLCwsLC4sLCwsLCwsLCwsLCwsLCwsLCwsLCwsLDcsLCwtNywsKywsLCwsLP/AABEIAPwAyAMBIgACEQEDEQH/xAAcAAACAwEBAQEAAAAAAAAAAAABAgADBgUHBAj/xAA6EAACAgECBAQEBAMGBwAAAAABAgARAxIhBAUxQRMiUWEGcYGRBzKhsULB0RQjUmLw8TNDU3Ki0uH/xAAaAQEAAwEBAQAAAAAAAAAAAAAAAQMEAgUG/8QAIhEBAQACAgICAwEBAAAAAAAAAAECAxEhBDESQRMiYfBR/9oADAMBAAIRAxEAPwDcAxhK46mdLliywStZYpgWiOJWDHECxZYJUJYIFghEQRxAYRxEWOIBhghgGGKIZANw3FkuASYILkgQxYYCZIVophMW4AJkikyQOGYywMIVgWrLFiLHECxZaJUologMI4MURhAcRxEEYQHEYRBKuL43HgXVlcIO12S3sANzIt4S+qGZLi/jzhsZoY8rV3OhP3Pz+0bgPxA4HIwR2bh2OwOUDw792BNfWpxNmN6lT8b/AMauGBSCAQQQRYI3BHqIZY5CGCSBIIYIAJikwwGAhMUmExCDABaSLJCHKhUQARhCTiOsVY4gWCOJWJasBhHEURxAYRhFEaoFPHcWuHE+Ruii6HVj2A+ZnnHMuOyZshbLZY2Ao07C/wAovoNx9+81/wAZ5SuDGBZ1ZRYHelYzB8ZkVx50K9ACQpFn+GruYfIzty+LRqnXLm8fmsmmrZhsuqjR26db3szOcx0+5I6g3bH1P+u07XHYGJ1gLQsoGfp6kC/2Bq5mOLyiyNaXZsBW22B/7id/aca5y6yrd/hB8ZNj4hOXZ3LYc1jhi3/JzdfDB7K1HbsfnPaZ+S8OZ8OfDkxENlxZMeVdFsQ6sGCgVv0957p8H/H2fjeMTBnw4cIzY3ZVV7OFk/hJJ8xJvar29je2Xjpm7egSSQSxCQQwQBBIYDABiERjAYFbCSQyQOUZBEG8sWA4liysSxYFgjiIssEBhHEURgIDiJxWQpjyOq6mVGZVG5YhSQI4jiRUvJ+Zc+zZw3iPfnOlL0+H7hfUbzhv5nVFxF9QNkAsCeu4B2Fn9B0nsvNeT8PxKkZsSsd6cDTkDV11DeVcHynHhRURQoXYHf5k2O//ANnmbsbhl3eeWrDOWenjHEchzr/eKmRFU0Uo5FI9RW/buP2nI4jlV5AcjnEhrUxH95RvoG2/pfSe58fiXe+vymP5xjXewDfUVtK8d2UdXGVgcjLwxNMuMarUYglnawxJNm9uvqOk3PwV+Hz58n9p49MmLEpH9n4Zyy53prGRzdqN+mxJ9BV43g+MXgeY8PxIUMmPINaMAy+GTTUD0IBJBHcT9Fg+hsHcH195v1YyzlnzvHQmCSSaVQQEyXAYAghgMBSYphMUmADBATBA5UcGLCJAsUyxTKhLFki5ZYJShlqwLFlglQMcGBYIREEYSB8y8arFhTAK1FiKBrrJn4tBp3ok+hs7107dRBnYJqLMQKLeu3ynGbinzKcgw5UONwV1qp8YDuB/D9d55Wybcsr16aZcJ9vh5lx7NkyHS+lHXCwNjSdzrrte36es5PHcFlfHrC7EXZoWPWdTjOILa38LIvmVtIILMyjY7ith2Heus4/P/iNDw/g5EyYlPlUgAt06bH2/WVzTt+4s/Nr+qy/OfhkvhbMc2Na1Un5i1Gut0N79ek9Y+F/irBxzNixB1OLGpByaB4iWV1ABj6X17ieQ8JzZGrDpJREZgrkKxbp06d5pfwq5Lkfim4plfHiwhlQk14uRhWnY7gCyfcr7zX49zxvxqnZ8b3HrcWSAzeoSAyQQJAZDFgAmKYTFMBDDFMMDlgxhEjCQLBLFlYlggOJasqWWLJFgjCKIwkBxGBiiMIFmFbO/+8HFgAbmupodzXc+ntBjLBsnl8qqCr3s1jp9JTl4pcgoEG7BIGpNXQg9/wB5MjPnlzXM4tQQdjsp27UQfv0/rMVznh066fMt6WG5X1I+l/eanmOdwWDY3JH5Qvmx1sOo2r2mZ5h4mQNoxl2I3VN/N86oet3Js5cc8MLys48HM+Gy8QiviGcHIp/LTEBSB/lJDfSfoZMaqKVQosmlAAsmyaHvPB+YcpbxB4tYxqW1sZHIv/At7fOeq/C/xQOMd8eRBjyi2xgHbJh281fwkE1R9O3Qc/Hhdrz56aS5DBIZK1DBDAYAuKTIYsgQmKTCYhkgSSGSByzGWQiFZAcSwRBHEBxLBKxHEkWCMIgjiQHEfVQPr2rtEENwWczhzubc78IaU60dTda+QHfrM3xfNOJK1iUY1NEM2o5CRe9L0+5udb4ho5EAAsLfYWSe/wBpxuKxmievpjUlATfVmuzMe7yMplccWa48Xhn+Y8x4+7HEBfZcSUd+p1WZxs/xdxiGspXMvp5sb/cf+s7HMgaN0DZ6MzjpQNECug/WYnnWSmNDb3LHf6nac6tudvdc8NTwHNU4/KmLhFzDiKshVIdVAOrU3Sum91v9tt+HnKM2HJxeXNqU2vDrjZaI0eZmvoQbUbWPKZ5v+DGaubk6wqvgyqbIAdiV0qL6mx+hnvxm6Xldhj9pAZJDJWhBDFMgAxYSYpgAmKYTFMkAyQGSB8JEgEhhEgMI4iCOsBo4MURlkiwRhFEYQGBi58wRGdjQUWTCIwnNGEXPmbNkd8msEKF1nyggWdJvYWTtW1SrNxerWB1VipIYFdXcX7XNbzLkWLMLA8N6IBQAKT/mXoZzB8JBdZ8RiXN0FUAevz+s8Tyts0Z8ZXuuMdGWTHcbgBPmyoB30+YgfWpk+ecXgsomC0/6mSjlb1O+y7+k9G5j8Oab0saruLP36zI80+GzqsswN9RpsfKc6PN02+3V8XOfTPfB3wxn4/iHXg8hweEoyl3L49BDDRpZbJJP2omfovgEyLhxLmYZMy48Yy5F2XJlCgOwFDqbPSebfhdzH+y5X4DJprOxyYctAZGygf8ADdv4thtfTcek9Qnta85ljzKTH4+0uAyGAyxIxTJAYAikwmKYAJimExTJCmSAyQPjJhWQCOIBEYCARxAZY4EQSwQGEYQCEQGAhghEi3hJk/lEzH+m3U32hceXVYr16qRfec7iOYKCwBor1ZuhG9kGfG+dv/Jvyynq+mvXheDcYRTGh5RV+/ptMhzcfpexoUO195oM/G4iDpyC9JVaOyDuB/WZPm/FjSQCNQ30r5nruT+so1S2rrOI4b5PD4vhXDBQmfExdrpAMg1En0oT2fDxCZNXhujhWKsUYNpYdVNdDPCuKw5eI/KpROpdthXtNn+GKZBnz6VPgqml3NgF7BSvU/m+QM+l8Lb8ZMP9GPZj9vRTAYTAZ6ioIsaKYAMUwmLCAMUxopkhDJCYIHzGEQERhAIjiKIwEBxGEQSwCAwjiKIwkBoRFkZqBJ6AEn5CRUudzfh20jQwQWNVDc7/AG9ZzHwqTZ85XuSQF9d+3TtU+7i+YrkBVAbU3RoFvpOfj4lCtLQ3JK0B5jub9yTPmfIw0zbbr9PS0zKY9vi4hwQTsV/xaDR9l3s/OZjmmJWJ0qCaroCtdxXY9vSaHmXEgXZ36epO/T9pneNLkGsZLEGlClgvo11udhONfEq7KdONytwvGYMTM4wZM2PHkRWAIDNpr2r2nufB8FjwIMeJBjQX5R3Pck9SfczwI8HlPEId8bY2XJ5l83lbWAF7nYT0/wCA+c8VxOfOOJdidAbQQFVDrFAKBtsx+w61t7nj54Sycd15+3C+20MBjQTczlixzFMBTFIjGKYQUxTGMQyQpkkggUQiCOIBEYQARgIBEcGIBHEBxGigRwJAghIsEHoRR+UkMJcLjOVZBqOIY9IYkCzrK/WgK9zOLnw5DTlNJvdhQZh2O3QzX8flCrVi22rvXf6Tk5CSDXpua0ooHqxH6CeZt8DVb1zG/Vtys7Z7ieMxlayFVKEeagCVF7Dte/6zLcz+KE3CI2QoT4aIdGFTYslup79j239dbxmENdKQO1C3ajufMdgPU9a2HSZTm3BKBsCxJbpqJ272QB29u8q1+Dhje+1uWd46V/BSYuYcZ4fEZnwZdI8EIoIyqu5TUfytW/Q2AZ7Hy7luLhlK4k03uzHfJkPqzd+p+V7T884sz8NxODLjIx5VzY3RibsWTuAem1fWe6fCPPm4/FlyNiGM487YhRJV1CK1i9+rET0devDG9Rh23K/buwGEwGXqCmLGMWAIpjGKYCmIY5iyQhghMkCiOsUCOIDCECCMIBEcRRGEBxGiiNAgj1AIwkJZHjgyuQTTsrIoNkK2q9RI7bftPl5Zx+vGxe6DEKSQRkUflYe5Hp0mv5hwpyqAApZTa6unynFyfDJXH4ejH4am0VbBAroT87mXP9a2YbcbO3H4wWruFu+t3R2239h+0yvHZPFLIv50JLqDrI9ybo/ebLPg4gMwCjw1PlogFb9BXuR17/fM8VyPOSaK411BjpBLOw2NkmcfkjvLKMbx3Dsme/DCvp0qoQbd79Bse09V/CrUcHEtR8M5kCEirYYl1/ymH5lyIhk15SAx/vHK6iqWAzUKuh2nsPI+WYuE4fHgw7ogsN1LljZe/e5frvy7ZtmU44fcYIZJcoLFMaoDCSGKY5imSghiGWGIRAQyQmSBQBHEUwiAwjrEEdRAaMIAIwgMI4EURhAYCMq30iiMJzf4lfh4aslk9FNAbDc9f0h4gdb6e9ftOWeYLhzt4ha3VPDNErXQgj1vvOhxGXSNRFDrqG6m+9zzs73efbrizh8XEHt079Cfr+v6zjcWtDpt67gffYTs4l12SQEH+ayT/r3nJ5jxGIAgrqvclrIFdhKpzfS1jedhnLBVJ2oACy3sAN/9psvg3mi5eHxYSuRc2DCi5A6FR5fLQ+mk/IicjBxYZmRPDGkAsilA9b7/AKT4OHzNhynIhUMi611u2lgatNiO+/0mnTnca4yj0YwGFDYBHcAj5GSpuVlgMYxTCCGKY5imAhimMYDArMkJkkj5hLAIqmWrAKiOBIBGgCo4EAEcQIBHAgEIgGESCESByed4/PhYi11U4HUqCDt79Z9vE81xoq48Wl9tCqpvQtUCR6Sjn2MHASdtJBv0sEfzmYcMl6WtgwN2DsG9+m087f8Arsv9aMMfnjP4fm3PDhVAciCwbDZAHLBq8o7Df+XpMXzfnmR11aqt2Xy+U1VgWbP1FfSfXzXlWR0Ls7u5fMVVigVVYKdI+o6zOLxBfE+lQhUqR3pg2lhqPeiZXP4smPCt3YZV0EqXRSpXZ9RQCvUm/We0Z/hbE+PGjMyuqY1fItE5XVQC5vuanmn4fcuGfmHDs/n8JcmUm7B0Hyk+vmZZ7VNmnCWdqNl7Cu0BjGAiaVZTFMYwQghixzEMBDFMdohkhDJCZIFIEdZKjqIDCMBAojgQCIahAjVAgEIEIhECVCBDUNQPm4/DrxOvqvT1I3/lMdxRx6GJ1A7GyoIFMG233m6K3t67TG8biIDh1BFNRo23l9R9Zg8ydytOi+4znMmAI8x/4pJ8ndsZ2/8AEzLc1x4kfCdRpw6sDstHy3XbczS82yDSwKLs6WdTVvqF39D95lua5rGE6BXnAIXoA3YmZsPa3J6L+E3CAYM+XT+fIMaufzMqi2+Qth9RN5Ob8McB/ZuD4fEVCsuNS6joMjeZv1JnTqerhOMZGPK80JDDARO3JSII1QGAhEUyyKRAqaVmWtKyICESQtJAAEdRIBLVEBajCGQQCIwEAjiBAIwEgjQBCJBCIEmY55jAdhq0k6+9fmsg77HrNTOD8QYhq1b2AK6ehmXy5+i3Tf2YHmjsEyjWxPkIOtbFN5j122uY3jgcpx42cHVkZS1nJQJA699iZsOYmvGra8R/a5jTiC5hRJ0plcWf4qA7TJpnOS/ZeJX6D5Xx+LiMYfExZfymxTqwHRh2PT7z6qnlP4FcW7NzDEWJRPAdV9GLZVP6KJ6vPUjGkUx4DJCGCNAYCGAxoIFZErYS8iIRAoIhjsJIH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1" name="AutoShape 10" descr="data:image/jpeg;base64,/9j/4AAQSkZJRgABAQAAAQABAAD/2wCEAAkGBxAPDw8QDw8PDw8PEA8QDw0PDw8PDQ0OFBEWFhQRFRQYHCggGBolHBQUIT0hJikrLi4uGB8zODMsPSgtLisBCgoKDg0OGBAQFywkHx8sLCwsLCwsLCwsLC4sLCwsLCwsLCwsLCwsLCwsLCwsLCwsLDcsLCwtNywsKywsLCwsLP/AABEIAPwAyAMBIgACEQEDEQH/xAAcAAACAwEBAQEAAAAAAAAAAAABAgADBgUHBAj/xAA6EAACAgECBAQEBAMGBwAAAAABAgARAxIhBAUxQRMiUWEGcYGRBzKhsULB0RQjUmLw8TNDU3Ki0uH/xAAaAQEAAwEBAQAAAAAAAAAAAAAAAQMEAgUG/8QAIhEBAQACAgICAwEBAAAAAAAAAAECAxEhBDESQRMiYfBR/9oADAMBAAIRAxEAPwDcAxhK46mdLliywStZYpgWiOJWDHECxZYJUJYIFghEQRxAYRxEWOIBhghgGGKIZANw3FkuASYILkgQxYYCZIVophMW4AJkikyQOGYywMIVgWrLFiLHECxZaJUologMI4MURhAcRxEEYQHEYRBKuL43HgXVlcIO12S3sANzIt4S+qGZLi/jzhsZoY8rV3OhP3Pz+0bgPxA4HIwR2bh2OwOUDw792BNfWpxNmN6lT8b/AMauGBSCAQQQRYI3BHqIZY5CGCSBIIYIAJikwwGAhMUmExCDABaSLJCHKhUQARhCTiOsVY4gWCOJWJasBhHEURxAYRhFEaoFPHcWuHE+Ruii6HVj2A+ZnnHMuOyZshbLZY2Ao07C/wAovoNx9+81/wAZ5SuDGBZ1ZRYHelYzB8ZkVx50K9ACQpFn+GruYfIzty+LRqnXLm8fmsmmrZhsuqjR26db3szOcx0+5I6g3bH1P+u07XHYGJ1gLQsoGfp6kC/2Bq5mOLyiyNaXZsBW22B/7id/aca5y6yrd/hB8ZNj4hOXZ3LYc1jhi3/JzdfDB7K1HbsfnPaZ+S8OZ8OfDkxENlxZMeVdFsQ6sGCgVv0957p8H/H2fjeMTBnw4cIzY3ZVV7OFk/hJJ8xJvar29je2Xjpm7egSSQSxCQQwQBBIYDABiERjAYFbCSQyQOUZBEG8sWA4liysSxYFgjiIssEBhHEURgIDiJxWQpjyOq6mVGZVG5YhSQI4jiRUvJ+Zc+zZw3iPfnOlL0+H7hfUbzhv5nVFxF9QNkAsCeu4B2Fn9B0nsvNeT8PxKkZsSsd6cDTkDV11DeVcHynHhRURQoXYHf5k2O//ANnmbsbhl3eeWrDOWenjHEchzr/eKmRFU0Uo5FI9RW/buP2nI4jlV5AcjnEhrUxH95RvoG2/pfSe58fiXe+vymP5xjXewDfUVtK8d2UdXGVgcjLwxNMuMarUYglnawxJNm9uvqOk3PwV+Hz58n9p49MmLEpH9n4Zyy53prGRzdqN+mxJ9BV43g+MXgeY8PxIUMmPINaMAy+GTTUD0IBJBHcT9Fg+hsHcH195v1YyzlnzvHQmCSSaVQQEyXAYAghgMBSYphMUmADBATBA5UcGLCJAsUyxTKhLFki5ZYJShlqwLFlglQMcGBYIREEYSB8y8arFhTAK1FiKBrrJn4tBp3ok+hs7107dRBnYJqLMQKLeu3ynGbinzKcgw5UONwV1qp8YDuB/D9d55Wybcsr16aZcJ9vh5lx7NkyHS+lHXCwNjSdzrrte36es5PHcFlfHrC7EXZoWPWdTjOILa38LIvmVtIILMyjY7ith2Heus4/P/iNDw/g5EyYlPlUgAt06bH2/WVzTt+4s/Nr+qy/OfhkvhbMc2Na1Un5i1Gut0N79ek9Y+F/irBxzNixB1OLGpByaB4iWV1ABj6X17ieQ8JzZGrDpJREZgrkKxbp06d5pfwq5Lkfim4plfHiwhlQk14uRhWnY7gCyfcr7zX49zxvxqnZ8b3HrcWSAzeoSAyQQJAZDFgAmKYTFMBDDFMMDlgxhEjCQLBLFlYlggOJasqWWLJFgjCKIwkBxGBiiMIFmFbO/+8HFgAbmupodzXc+ntBjLBsnl8qqCr3s1jp9JTl4pcgoEG7BIGpNXQg9/wB5MjPnlzXM4tQQdjsp27UQfv0/rMVznh066fMt6WG5X1I+l/eanmOdwWDY3JH5Qvmx1sOo2r2mZ5h4mQNoxl2I3VN/N86oet3Js5cc8MLys48HM+Gy8QiviGcHIp/LTEBSB/lJDfSfoZMaqKVQosmlAAsmyaHvPB+YcpbxB4tYxqW1sZHIv/At7fOeq/C/xQOMd8eRBjyi2xgHbJh281fwkE1R9O3Qc/Hhdrz56aS5DBIZK1DBDAYAuKTIYsgQmKTCYhkgSSGSByzGWQiFZAcSwRBHEBxLBKxHEkWCMIgjiQHEfVQPr2rtEENwWczhzubc78IaU60dTda+QHfrM3xfNOJK1iUY1NEM2o5CRe9L0+5udb4ho5EAAsLfYWSe/wBpxuKxmievpjUlATfVmuzMe7yMplccWa48Xhn+Y8x4+7HEBfZcSUd+p1WZxs/xdxiGspXMvp5sb/cf+s7HMgaN0DZ6MzjpQNECug/WYnnWSmNDb3LHf6nac6tudvdc8NTwHNU4/KmLhFzDiKshVIdVAOrU3Sum91v9tt+HnKM2HJxeXNqU2vDrjZaI0eZmvoQbUbWPKZ5v+DGaubk6wqvgyqbIAdiV0qL6mx+hnvxm6Xldhj9pAZJDJWhBDFMgAxYSYpgAmKYTFMkAyQGSB8JEgEhhEgMI4iCOsBo4MURlkiwRhFEYQGBi58wRGdjQUWTCIwnNGEXPmbNkd8msEKF1nyggWdJvYWTtW1SrNxerWB1VipIYFdXcX7XNbzLkWLMLA8N6IBQAKT/mXoZzB8JBdZ8RiXN0FUAevz+s8Tyts0Z8ZXuuMdGWTHcbgBPmyoB30+YgfWpk+ecXgsomC0/6mSjlb1O+y7+k9G5j8Oab0saruLP36zI80+GzqsswN9RpsfKc6PN02+3V8XOfTPfB3wxn4/iHXg8hweEoyl3L49BDDRpZbJJP2omfovgEyLhxLmYZMy48Yy5F2XJlCgOwFDqbPSebfhdzH+y5X4DJprOxyYctAZGygf8ADdv4thtfTcek9Qnta85ljzKTH4+0uAyGAyxIxTJAYAikwmKYAJimExTJCmSAyQPjJhWQCOIBEYCARxAZY4EQSwQGEYQCEQGAhghEi3hJk/lEzH+m3U32hceXVYr16qRfec7iOYKCwBor1ZuhG9kGfG+dv/Jvyynq+mvXheDcYRTGh5RV+/ptMhzcfpexoUO195oM/G4iDpyC9JVaOyDuB/WZPm/FjSQCNQ30r5nruT+so1S2rrOI4b5PD4vhXDBQmfExdrpAMg1En0oT2fDxCZNXhujhWKsUYNpYdVNdDPCuKw5eI/KpROpdthXtNn+GKZBnz6VPgqml3NgF7BSvU/m+QM+l8Lb8ZMP9GPZj9vRTAYTAZ6ioIsaKYAMUwmLCAMUxopkhDJCYIHzGEQERhAIjiKIwEBxGEQSwCAwjiKIwkBoRFkZqBJ6AEn5CRUudzfh20jQwQWNVDc7/AG9ZzHwqTZ85XuSQF9d+3TtU+7i+YrkBVAbU3RoFvpOfj4lCtLQ3JK0B5jub9yTPmfIw0zbbr9PS0zKY9vi4hwQTsV/xaDR9l3s/OZjmmJWJ0qCaroCtdxXY9vSaHmXEgXZ36epO/T9pneNLkGsZLEGlClgvo11udhONfEq7KdONytwvGYMTM4wZM2PHkRWAIDNpr2r2nufB8FjwIMeJBjQX5R3Pck9SfczwI8HlPEId8bY2XJ5l83lbWAF7nYT0/wCA+c8VxOfOOJdidAbQQFVDrFAKBtsx+w61t7nj54Sycd15+3C+20MBjQTczlixzFMBTFIjGKYQUxTGMQyQpkkggUQiCOIBEYQARgIBEcGIBHEBxGigRwJAghIsEHoRR+UkMJcLjOVZBqOIY9IYkCzrK/WgK9zOLnw5DTlNJvdhQZh2O3QzX8flCrVi22rvXf6Tk5CSDXpua0ooHqxH6CeZt8DVb1zG/Vtys7Z7ieMxlayFVKEeagCVF7Dte/6zLcz+KE3CI2QoT4aIdGFTYslup79j239dbxmENdKQO1C3ajufMdgPU9a2HSZTm3BKBsCxJbpqJ272QB29u8q1+Dhje+1uWd46V/BSYuYcZ4fEZnwZdI8EIoIyqu5TUfytW/Q2AZ7Hy7luLhlK4k03uzHfJkPqzd+p+V7T884sz8NxODLjIx5VzY3RibsWTuAem1fWe6fCPPm4/FlyNiGM487YhRJV1CK1i9+rET0devDG9Rh23K/buwGEwGXqCmLGMWAIpjGKYCmIY5iyQhghMkCiOsUCOIDCECCMIBEcRRGEBxGiiNAgj1AIwkJZHjgyuQTTsrIoNkK2q9RI7bftPl5Zx+vGxe6DEKSQRkUflYe5Hp0mv5hwpyqAApZTa6unynFyfDJXH4ejH4am0VbBAroT87mXP9a2YbcbO3H4wWruFu+t3R2239h+0yvHZPFLIv50JLqDrI9ybo/ebLPg4gMwCjw1PlogFb9BXuR17/fM8VyPOSaK411BjpBLOw2NkmcfkjvLKMbx3Dsme/DCvp0qoQbd79Bse09V/CrUcHEtR8M5kCEirYYl1/ymH5lyIhk15SAx/vHK6iqWAzUKuh2nsPI+WYuE4fHgw7ogsN1LljZe/e5frvy7ZtmU44fcYIZJcoLFMaoDCSGKY5imSghiGWGIRAQyQmSBQBHEUwiAwjrEEdRAaMIAIwgMI4EURhAYCMq30iiMJzf4lfh4aslk9FNAbDc9f0h4gdb6e9ftOWeYLhzt4ha3VPDNErXQgj1vvOhxGXSNRFDrqG6m+9zzs73efbrizh8XEHt079Cfr+v6zjcWtDpt67gffYTs4l12SQEH+ayT/r3nJ5jxGIAgrqvclrIFdhKpzfS1jedhnLBVJ2oACy3sAN/9psvg3mi5eHxYSuRc2DCi5A6FR5fLQ+mk/IicjBxYZmRPDGkAsilA9b7/AKT4OHzNhynIhUMi611u2lgatNiO+/0mnTnca4yj0YwGFDYBHcAj5GSpuVlgMYxTCCGKY5imAhimMYDArMkJkkj5hLAIqmWrAKiOBIBGgCo4EAEcQIBHAgEIgGESCESByed4/PhYi11U4HUqCDt79Z9vE81xoq48Wl9tCqpvQtUCR6Sjn2MHASdtJBv0sEfzmYcMl6WtgwN2DsG9+m087f8Arsv9aMMfnjP4fm3PDhVAciCwbDZAHLBq8o7Df+XpMXzfnmR11aqt2Xy+U1VgWbP1FfSfXzXlWR0Ls7u5fMVVigVVYKdI+o6zOLxBfE+lQhUqR3pg2lhqPeiZXP4smPCt3YZV0EqXRSpXZ9RQCvUm/We0Z/hbE+PGjMyuqY1fItE5XVQC5vuanmn4fcuGfmHDs/n8JcmUm7B0Hyk+vmZZ7VNmnCWdqNl7Cu0BjGAiaVZTFMYwQghixzEMBDFMdohkhDJCZIFIEdZKjqIDCMBAojgQCIahAjVAgEIEIhECVCBDUNQPm4/DrxOvqvT1I3/lMdxRx6GJ1A7GyoIFMG233m6K3t67TG8biIDh1BFNRo23l9R9Zg8ydytOi+4znMmAI8x/4pJ8ndsZ2/8AEzLc1x4kfCdRpw6sDstHy3XbczS82yDSwKLs6WdTVvqF39D95lua5rGE6BXnAIXoA3YmZsPa3J6L+E3CAYM+XT+fIMaufzMqi2+Qth9RN5Ob8McB/ZuD4fEVCsuNS6joMjeZv1JnTqerhOMZGPK80JDDARO3JSII1QGAhEUyyKRAqaVmWtKyICESQtJAAEdRIBLVEBajCGQQCIwEAjiBAIwEgjQBCJBCIEmY55jAdhq0k6+9fmsg77HrNTOD8QYhq1b2AK6ehmXy5+i3Tf2YHmjsEyjWxPkIOtbFN5j122uY3jgcpx42cHVkZS1nJQJA699iZsOYmvGra8R/a5jTiC5hRJ0plcWf4qA7TJpnOS/ZeJX6D5Xx+LiMYfExZfymxTqwHRh2PT7z6qnlP4FcW7NzDEWJRPAdV9GLZVP6KJ6vPUjGkUx4DJCGCNAYCGAxoIFZErYS8iIRAoIhjsJIH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2" name="AutoShape 12" descr="data:image/jpeg;base64,/9j/4AAQSkZJRgABAQAAAQABAAD/2wCEAAkGBxAPDw8QDw8PDw8PEA8QDw0PDw8PDQ0OFBEWFhQRFRQYHCggGBolHBQUIT0hJikrLi4uGB8zODMsPSgtLisBCgoKDg0OGBAQFywkHx8sLCwsLCwsLCwsLC4sLCwsLCwsLCwsLCwsLCwsLCwsLCwsLDcsLCwtNywsKywsLCwsLP/AABEIAPwAyAMBIgACEQEDEQH/xAAcAAACAwEBAQEAAAAAAAAAAAABAgADBgUHBAj/xAA6EAACAgECBAQEBAMGBwAAAAABAgARAxIhBAUxQRMiUWEGcYGRBzKhsULB0RQjUmLw8TNDU3Ki0uH/xAAaAQEAAwEBAQAAAAAAAAAAAAAAAQMEAgUG/8QAIhEBAQACAgICAwEBAAAAAAAAAAECAxEhBDESQRMiYfBR/9oADAMBAAIRAxEAPwDcAxhK46mdLliywStZYpgWiOJWDHECxZYJUJYIFghEQRxAYRxEWOIBhghgGGKIZANw3FkuASYILkgQxYYCZIVophMW4AJkikyQOGYywMIVgWrLFiLHECxZaJUologMI4MURhAcRxEEYQHEYRBKuL43HgXVlcIO12S3sANzIt4S+qGZLi/jzhsZoY8rV3OhP3Pz+0bgPxA4HIwR2bh2OwOUDw792BNfWpxNmN6lT8b/AMauGBSCAQQQRYI3BHqIZY5CGCSBIIYIAJikwwGAhMUmExCDABaSLJCHKhUQARhCTiOsVY4gWCOJWJasBhHEURxAYRhFEaoFPHcWuHE+Ruii6HVj2A+ZnnHMuOyZshbLZY2Ao07C/wAovoNx9+81/wAZ5SuDGBZ1ZRYHelYzB8ZkVx50K9ACQpFn+GruYfIzty+LRqnXLm8fmsmmrZhsuqjR26db3szOcx0+5I6g3bH1P+u07XHYGJ1gLQsoGfp6kC/2Bq5mOLyiyNaXZsBW22B/7id/aca5y6yrd/hB8ZNj4hOXZ3LYc1jhi3/JzdfDB7K1HbsfnPaZ+S8OZ8OfDkxENlxZMeVdFsQ6sGCgVv0957p8H/H2fjeMTBnw4cIzY3ZVV7OFk/hJJ8xJvar29je2Xjpm7egSSQSxCQQwQBBIYDABiERjAYFbCSQyQOUZBEG8sWA4liysSxYFgjiIssEBhHEURgIDiJxWQpjyOq6mVGZVG5YhSQI4jiRUvJ+Zc+zZw3iPfnOlL0+H7hfUbzhv5nVFxF9QNkAsCeu4B2Fn9B0nsvNeT8PxKkZsSsd6cDTkDV11DeVcHynHhRURQoXYHf5k2O//ANnmbsbhl3eeWrDOWenjHEchzr/eKmRFU0Uo5FI9RW/buP2nI4jlV5AcjnEhrUxH95RvoG2/pfSe58fiXe+vymP5xjXewDfUVtK8d2UdXGVgcjLwxNMuMarUYglnawxJNm9uvqOk3PwV+Hz58n9p49MmLEpH9n4Zyy53prGRzdqN+mxJ9BV43g+MXgeY8PxIUMmPINaMAy+GTTUD0IBJBHcT9Fg+hsHcH195v1YyzlnzvHQmCSSaVQQEyXAYAghgMBSYphMUmADBATBA5UcGLCJAsUyxTKhLFki5ZYJShlqwLFlglQMcGBYIREEYSB8y8arFhTAK1FiKBrrJn4tBp3ok+hs7107dRBnYJqLMQKLeu3ynGbinzKcgw5UONwV1qp8YDuB/D9d55Wybcsr16aZcJ9vh5lx7NkyHS+lHXCwNjSdzrrte36es5PHcFlfHrC7EXZoWPWdTjOILa38LIvmVtIILMyjY7ith2Heus4/P/iNDw/g5EyYlPlUgAt06bH2/WVzTt+4s/Nr+qy/OfhkvhbMc2Na1Un5i1Gut0N79ek9Y+F/irBxzNixB1OLGpByaB4iWV1ABj6X17ieQ8JzZGrDpJREZgrkKxbp06d5pfwq5Lkfim4plfHiwhlQk14uRhWnY7gCyfcr7zX49zxvxqnZ8b3HrcWSAzeoSAyQQJAZDFgAmKYTFMBDDFMMDlgxhEjCQLBLFlYlggOJasqWWLJFgjCKIwkBxGBiiMIFmFbO/+8HFgAbmupodzXc+ntBjLBsnl8qqCr3s1jp9JTl4pcgoEG7BIGpNXQg9/wB5MjPnlzXM4tQQdjsp27UQfv0/rMVznh066fMt6WG5X1I+l/eanmOdwWDY3JH5Qvmx1sOo2r2mZ5h4mQNoxl2I3VN/N86oet3Js5cc8MLys48HM+Gy8QiviGcHIp/LTEBSB/lJDfSfoZMaqKVQosmlAAsmyaHvPB+YcpbxB4tYxqW1sZHIv/At7fOeq/C/xQOMd8eRBjyi2xgHbJh281fwkE1R9O3Qc/Hhdrz56aS5DBIZK1DBDAYAuKTIYsgQmKTCYhkgSSGSByzGWQiFZAcSwRBHEBxLBKxHEkWCMIgjiQHEfVQPr2rtEENwWczhzubc78IaU60dTda+QHfrM3xfNOJK1iUY1NEM2o5CRe9L0+5udb4ho5EAAsLfYWSe/wBpxuKxmievpjUlATfVmuzMe7yMplccWa48Xhn+Y8x4+7HEBfZcSUd+p1WZxs/xdxiGspXMvp5sb/cf+s7HMgaN0DZ6MzjpQNECug/WYnnWSmNDb3LHf6nac6tudvdc8NTwHNU4/KmLhFzDiKshVIdVAOrU3Sum91v9tt+HnKM2HJxeXNqU2vDrjZaI0eZmvoQbUbWPKZ5v+DGaubk6wqvgyqbIAdiV0qL6mx+hnvxm6Xldhj9pAZJDJWhBDFMgAxYSYpgAmKYTFMkAyQGSB8JEgEhhEgMI4iCOsBo4MURlkiwRhFEYQGBi58wRGdjQUWTCIwnNGEXPmbNkd8msEKF1nyggWdJvYWTtW1SrNxerWB1VipIYFdXcX7XNbzLkWLMLA8N6IBQAKT/mXoZzB8JBdZ8RiXN0FUAevz+s8Tyts0Z8ZXuuMdGWTHcbgBPmyoB30+YgfWpk+ecXgsomC0/6mSjlb1O+y7+k9G5j8Oab0saruLP36zI80+GzqsswN9RpsfKc6PN02+3V8XOfTPfB3wxn4/iHXg8hweEoyl3L49BDDRpZbJJP2omfovgEyLhxLmYZMy48Yy5F2XJlCgOwFDqbPSebfhdzH+y5X4DJprOxyYctAZGygf8ADdv4thtfTcek9Qnta85ljzKTH4+0uAyGAyxIxTJAYAikwmKYAJimExTJCmSAyQPjJhWQCOIBEYCARxAZY4EQSwQGEYQCEQGAhghEi3hJk/lEzH+m3U32hceXVYr16qRfec7iOYKCwBor1ZuhG9kGfG+dv/Jvyynq+mvXheDcYRTGh5RV+/ptMhzcfpexoUO195oM/G4iDpyC9JVaOyDuB/WZPm/FjSQCNQ30r5nruT+so1S2rrOI4b5PD4vhXDBQmfExdrpAMg1En0oT2fDxCZNXhujhWKsUYNpYdVNdDPCuKw5eI/KpROpdthXtNn+GKZBnz6VPgqml3NgF7BSvU/m+QM+l8Lb8ZMP9GPZj9vRTAYTAZ6ioIsaKYAMUwmLCAMUxopkhDJCYIHzGEQERhAIjiKIwEBxGEQSwCAwjiKIwkBoRFkZqBJ6AEn5CRUudzfh20jQwQWNVDc7/AG9ZzHwqTZ85XuSQF9d+3TtU+7i+YrkBVAbU3RoFvpOfj4lCtLQ3JK0B5jub9yTPmfIw0zbbr9PS0zKY9vi4hwQTsV/xaDR9l3s/OZjmmJWJ0qCaroCtdxXY9vSaHmXEgXZ36epO/T9pneNLkGsZLEGlClgvo11udhONfEq7KdONytwvGYMTM4wZM2PHkRWAIDNpr2r2nufB8FjwIMeJBjQX5R3Pck9SfczwI8HlPEId8bY2XJ5l83lbWAF7nYT0/wCA+c8VxOfOOJdidAbQQFVDrFAKBtsx+w61t7nj54Sycd15+3C+20MBjQTczlixzFMBTFIjGKYQUxTGMQyQpkkggUQiCOIBEYQARgIBEcGIBHEBxGigRwJAghIsEHoRR+UkMJcLjOVZBqOIY9IYkCzrK/WgK9zOLnw5DTlNJvdhQZh2O3QzX8flCrVi22rvXf6Tk5CSDXpua0ooHqxH6CeZt8DVb1zG/Vtys7Z7ieMxlayFVKEeagCVF7Dte/6zLcz+KE3CI2QoT4aIdGFTYslup79j239dbxmENdKQO1C3ajufMdgPU9a2HSZTm3BKBsCxJbpqJ272QB29u8q1+Dhje+1uWd46V/BSYuYcZ4fEZnwZdI8EIoIyqu5TUfytW/Q2AZ7Hy7luLhlK4k03uzHfJkPqzd+p+V7T884sz8NxODLjIx5VzY3RibsWTuAem1fWe6fCPPm4/FlyNiGM487YhRJV1CK1i9+rET0devDG9Rh23K/buwGEwGXqCmLGMWAIpjGKYCmIY5iyQhghMkCiOsUCOIDCECCMIBEcRRGEBxGiiNAgj1AIwkJZHjgyuQTTsrIoNkK2q9RI7bftPl5Zx+vGxe6DEKSQRkUflYe5Hp0mv5hwpyqAApZTa6unynFyfDJXH4ejH4am0VbBAroT87mXP9a2YbcbO3H4wWruFu+t3R2239h+0yvHZPFLIv50JLqDrI9ybo/ebLPg4gMwCjw1PlogFb9BXuR17/fM8VyPOSaK411BjpBLOw2NkmcfkjvLKMbx3Dsme/DCvp0qoQbd79Bse09V/CrUcHEtR8M5kCEirYYl1/ymH5lyIhk15SAx/vHK6iqWAzUKuh2nsPI+WYuE4fHgw7ogsN1LljZe/e5frvy7ZtmU44fcYIZJcoLFMaoDCSGKY5imSghiGWGIRAQyQmSBQBHEUwiAwjrEEdRAaMIAIwgMI4EURhAYCMq30iiMJzf4lfh4aslk9FNAbDc9f0h4gdb6e9ftOWeYLhzt4ha3VPDNErXQgj1vvOhxGXSNRFDrqG6m+9zzs73efbrizh8XEHt079Cfr+v6zjcWtDpt67gffYTs4l12SQEH+ayT/r3nJ5jxGIAgrqvclrIFdhKpzfS1jedhnLBVJ2oACy3sAN/9psvg3mi5eHxYSuRc2DCi5A6FR5fLQ+mk/IicjBxYZmRPDGkAsilA9b7/AKT4OHzNhynIhUMi611u2lgatNiO+/0mnTnca4yj0YwGFDYBHcAj5GSpuVlgMYxTCCGKY5imAhimMYDArMkJkkj5hLAIqmWrAKiOBIBGgCo4EAEcQIBHAgEIgGESCESByed4/PhYi11U4HUqCDt79Z9vE81xoq48Wl9tCqpvQtUCR6Sjn2MHASdtJBv0sEfzmYcMl6WtgwN2DsG9+m087f8Arsv9aMMfnjP4fm3PDhVAciCwbDZAHLBq8o7Df+XpMXzfnmR11aqt2Xy+U1VgWbP1FfSfXzXlWR0Ls7u5fMVVigVVYKdI+o6zOLxBfE+lQhUqR3pg2lhqPeiZXP4smPCt3YZV0EqXRSpXZ9RQCvUm/We0Z/hbE+PGjMyuqY1fItE5XVQC5vuanmn4fcuGfmHDs/n8JcmUm7B0Hyk+vmZZ7VNmnCWdqNl7Cu0BjGAiaVZTFMYwQghixzEMBDFMdohkhDJCZIFIEdZKjqIDCMBAojgQCIahAjVAgEIEIhECVCBDUNQPm4/DrxOvqvT1I3/lMdxRx6GJ1A7GyoIFMG233m6K3t67TG8biIDh1BFNRo23l9R9Zg8ydytOi+4znMmAI8x/4pJ8ndsZ2/8AEzLc1x4kfCdRpw6sDstHy3XbczS82yDSwKLs6WdTVvqF39D95lua5rGE6BXnAIXoA3YmZsPa3J6L+E3CAYM+XT+fIMaufzMqi2+Qth9RN5Ob8McB/ZuD4fEVCsuNS6joMjeZv1JnTqerhOMZGPK80JDDARO3JSII1QGAhEUyyKRAqaVmWtKyICESQtJAAEdRIBLVEBajCGQQCIwEAjiBAIwEgjQBCJBCIEmY55jAdhq0k6+9fmsg77HrNTOD8QYhq1b2AK6ehmXy5+i3Tf2YHmjsEyjWxPkIOtbFN5j122uY3jgcpx42cHVkZS1nJQJA699iZsOYmvGra8R/a5jTiC5hRJ0plcWf4qA7TJpnOS/ZeJX6D5Xx+LiMYfExZfymxTqwHRh2PT7z6qnlP4FcW7NzDEWJRPAdV9GLZVP6KJ6vPUjGkUx4DJCGCNAYCGAxoIFZErYS8iIRAoIhjsJIH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3" name="AutoShape 14" descr="data:image/jpeg;base64,/9j/4AAQSkZJRgABAQAAAQABAAD/2wCEAAkGBxAPDw8QDw8PDw8PEA8QDw0PDw8PDQ0OFBEWFhQRFRQYHCggGBolHBQUIT0hJikrLi4uGB8zODMsPSgtLisBCgoKDg0OGBAQFywkHx8sLCwsLCwsLCwsLC4sLCwsLCwsLCwsLCwsLCwsLCwsLCwsLDcsLCwtNywsKywsLCwsLP/AABEIAPwAyAMBIgACEQEDEQH/xAAcAAACAwEBAQEAAAAAAAAAAAABAgADBgUHBAj/xAA6EAACAgECBAQEBAMGBwAAAAABAgARAxIhBAUxQRMiUWEGcYGRBzKhsULB0RQjUmLw8TNDU3Ki0uH/xAAaAQEAAwEBAQAAAAAAAAAAAAAAAQMEAgUG/8QAIhEBAQACAgICAwEBAAAAAAAAAAECAxEhBDESQRMiYfBR/9oADAMBAAIRAxEAPwDcAxhK46mdLliywStZYpgWiOJWDHECxZYJUJYIFghEQRxAYRxEWOIBhghgGGKIZANw3FkuASYILkgQxYYCZIVophMW4AJkikyQOGYywMIVgWrLFiLHECxZaJUologMI4MURhAcRxEEYQHEYRBKuL43HgXVlcIO12S3sANzIt4S+qGZLi/jzhsZoY8rV3OhP3Pz+0bgPxA4HIwR2bh2OwOUDw792BNfWpxNmN6lT8b/AMauGBSCAQQQRYI3BHqIZY5CGCSBIIYIAJikwwGAhMUmExCDABaSLJCHKhUQARhCTiOsVY4gWCOJWJasBhHEURxAYRhFEaoFPHcWuHE+Ruii6HVj2A+ZnnHMuOyZshbLZY2Ao07C/wAovoNx9+81/wAZ5SuDGBZ1ZRYHelYzB8ZkVx50K9ACQpFn+GruYfIzty+LRqnXLm8fmsmmrZhsuqjR26db3szOcx0+5I6g3bH1P+u07XHYGJ1gLQsoGfp6kC/2Bq5mOLyiyNaXZsBW22B/7id/aca5y6yrd/hB8ZNj4hOXZ3LYc1jhi3/JzdfDB7K1HbsfnPaZ+S8OZ8OfDkxENlxZMeVdFsQ6sGCgVv0957p8H/H2fjeMTBnw4cIzY3ZVV7OFk/hJJ8xJvar29je2Xjpm7egSSQSxCQQwQBBIYDABiERjAYFbCSQyQOUZBEG8sWA4liysSxYFgjiIssEBhHEURgIDiJxWQpjyOq6mVGZVG5YhSQI4jiRUvJ+Zc+zZw3iPfnOlL0+H7hfUbzhv5nVFxF9QNkAsCeu4B2Fn9B0nsvNeT8PxKkZsSsd6cDTkDV11DeVcHynHhRURQoXYHf5k2O//ANnmbsbhl3eeWrDOWenjHEchzr/eKmRFU0Uo5FI9RW/buP2nI4jlV5AcjnEhrUxH95RvoG2/pfSe58fiXe+vymP5xjXewDfUVtK8d2UdXGVgcjLwxNMuMarUYglnawxJNm9uvqOk3PwV+Hz58n9p49MmLEpH9n4Zyy53prGRzdqN+mxJ9BV43g+MXgeY8PxIUMmPINaMAy+GTTUD0IBJBHcT9Fg+hsHcH195v1YyzlnzvHQmCSSaVQQEyXAYAghgMBSYphMUmADBATBA5UcGLCJAsUyxTKhLFki5ZYJShlqwLFlglQMcGBYIREEYSB8y8arFhTAK1FiKBrrJn4tBp3ok+hs7107dRBnYJqLMQKLeu3ynGbinzKcgw5UONwV1qp8YDuB/D9d55Wybcsr16aZcJ9vh5lx7NkyHS+lHXCwNjSdzrrte36es5PHcFlfHrC7EXZoWPWdTjOILa38LIvmVtIILMyjY7ith2Heus4/P/iNDw/g5EyYlPlUgAt06bH2/WVzTt+4s/Nr+qy/OfhkvhbMc2Na1Un5i1Gut0N79ek9Y+F/irBxzNixB1OLGpByaB4iWV1ABj6X17ieQ8JzZGrDpJREZgrkKxbp06d5pfwq5Lkfim4plfHiwhlQk14uRhWnY7gCyfcr7zX49zxvxqnZ8b3HrcWSAzeoSAyQQJAZDFgAmKYTFMBDDFMMDlgxhEjCQLBLFlYlggOJasqWWLJFgjCKIwkBxGBiiMIFmFbO/+8HFgAbmupodzXc+ntBjLBsnl8qqCr3s1jp9JTl4pcgoEG7BIGpNXQg9/wB5MjPnlzXM4tQQdjsp27UQfv0/rMVznh066fMt6WG5X1I+l/eanmOdwWDY3JH5Qvmx1sOo2r2mZ5h4mQNoxl2I3VN/N86oet3Js5cc8MLys48HM+Gy8QiviGcHIp/LTEBSB/lJDfSfoZMaqKVQosmlAAsmyaHvPB+YcpbxB4tYxqW1sZHIv/At7fOeq/C/xQOMd8eRBjyi2xgHbJh281fwkE1R9O3Qc/Hhdrz56aS5DBIZK1DBDAYAuKTIYsgQmKTCYhkgSSGSByzGWQiFZAcSwRBHEBxLBKxHEkWCMIgjiQHEfVQPr2rtEENwWczhzubc78IaU60dTda+QHfrM3xfNOJK1iUY1NEM2o5CRe9L0+5udb4ho5EAAsLfYWSe/wBpxuKxmievpjUlATfVmuzMe7yMplccWa48Xhn+Y8x4+7HEBfZcSUd+p1WZxs/xdxiGspXMvp5sb/cf+s7HMgaN0DZ6MzjpQNECug/WYnnWSmNDb3LHf6nac6tudvdc8NTwHNU4/KmLhFzDiKshVIdVAOrU3Sum91v9tt+HnKM2HJxeXNqU2vDrjZaI0eZmvoQbUbWPKZ5v+DGaubk6wqvgyqbIAdiV0qL6mx+hnvxm6Xldhj9pAZJDJWhBDFMgAxYSYpgAmKYTFMkAyQGSB8JEgEhhEgMI4iCOsBo4MURlkiwRhFEYQGBi58wRGdjQUWTCIwnNGEXPmbNkd8msEKF1nyggWdJvYWTtW1SrNxerWB1VipIYFdXcX7XNbzLkWLMLA8N6IBQAKT/mXoZzB8JBdZ8RiXN0FUAevz+s8Tyts0Z8ZXuuMdGWTHcbgBPmyoB30+YgfWpk+ecXgsomC0/6mSjlb1O+y7+k9G5j8Oab0saruLP36zI80+GzqsswN9RpsfKc6PN02+3V8XOfTPfB3wxn4/iHXg8hweEoyl3L49BDDRpZbJJP2omfovgEyLhxLmYZMy48Yy5F2XJlCgOwFDqbPSebfhdzH+y5X4DJprOxyYctAZGygf8ADdv4thtfTcek9Qnta85ljzKTH4+0uAyGAyxIxTJAYAikwmKYAJimExTJCmSAyQPjJhWQCOIBEYCARxAZY4EQSwQGEYQCEQGAhghEi3hJk/lEzH+m3U32hceXVYr16qRfec7iOYKCwBor1ZuhG9kGfG+dv/Jvyynq+mvXheDcYRTGh5RV+/ptMhzcfpexoUO195oM/G4iDpyC9JVaOyDuB/WZPm/FjSQCNQ30r5nruT+so1S2rrOI4b5PD4vhXDBQmfExdrpAMg1En0oT2fDxCZNXhujhWKsUYNpYdVNdDPCuKw5eI/KpROpdthXtNn+GKZBnz6VPgqml3NgF7BSvU/m+QM+l8Lb8ZMP9GPZj9vRTAYTAZ6ioIsaKYAMUwmLCAMUxopkhDJCYIHzGEQERhAIjiKIwEBxGEQSwCAwjiKIwkBoRFkZqBJ6AEn5CRUudzfh20jQwQWNVDc7/AG9ZzHwqTZ85XuSQF9d+3TtU+7i+YrkBVAbU3RoFvpOfj4lCtLQ3JK0B5jub9yTPmfIw0zbbr9PS0zKY9vi4hwQTsV/xaDR9l3s/OZjmmJWJ0qCaroCtdxXY9vSaHmXEgXZ36epO/T9pneNLkGsZLEGlClgvo11udhONfEq7KdONytwvGYMTM4wZM2PHkRWAIDNpr2r2nufB8FjwIMeJBjQX5R3Pck9SfczwI8HlPEId8bY2XJ5l83lbWAF7nYT0/wCA+c8VxOfOOJdidAbQQFVDrFAKBtsx+w61t7nj54Sycd15+3C+20MBjQTczlixzFMBTFIjGKYQUxTGMQyQpkkggUQiCOIBEYQARgIBEcGIBHEBxGigRwJAghIsEHoRR+UkMJcLjOVZBqOIY9IYkCzrK/WgK9zOLnw5DTlNJvdhQZh2O3QzX8flCrVi22rvXf6Tk5CSDXpua0ooHqxH6CeZt8DVb1zG/Vtys7Z7ieMxlayFVKEeagCVF7Dte/6zLcz+KE3CI2QoT4aIdGFTYslup79j239dbxmENdKQO1C3ajufMdgPU9a2HSZTm3BKBsCxJbpqJ272QB29u8q1+Dhje+1uWd46V/BSYuYcZ4fEZnwZdI8EIoIyqu5TUfytW/Q2AZ7Hy7luLhlK4k03uzHfJkPqzd+p+V7T884sz8NxODLjIx5VzY3RibsWTuAem1fWe6fCPPm4/FlyNiGM487YhRJV1CK1i9+rET0devDG9Rh23K/buwGEwGXqCmLGMWAIpjGKYCmIY5iyQhghMkCiOsUCOIDCECCMIBEcRRGEBxGiiNAgj1AIwkJZHjgyuQTTsrIoNkK2q9RI7bftPl5Zx+vGxe6DEKSQRkUflYe5Hp0mv5hwpyqAApZTa6unynFyfDJXH4ejH4am0VbBAroT87mXP9a2YbcbO3H4wWruFu+t3R2239h+0yvHZPFLIv50JLqDrI9ybo/ebLPg4gMwCjw1PlogFb9BXuR17/fM8VyPOSaK411BjpBLOw2NkmcfkjvLKMbx3Dsme/DCvp0qoQbd79Bse09V/CrUcHEtR8M5kCEirYYl1/ymH5lyIhk15SAx/vHK6iqWAzUKuh2nsPI+WYuE4fHgw7ogsN1LljZe/e5frvy7ZtmU44fcYIZJcoLFMaoDCSGKY5imSghiGWGIRAQyQmSBQBHEUwiAwjrEEdRAaMIAIwgMI4EURhAYCMq30iiMJzf4lfh4aslk9FNAbDc9f0h4gdb6e9ftOWeYLhzt4ha3VPDNErXQgj1vvOhxGXSNRFDrqG6m+9zzs73efbrizh8XEHt079Cfr+v6zjcWtDpt67gffYTs4l12SQEH+ayT/r3nJ5jxGIAgrqvclrIFdhKpzfS1jedhnLBVJ2oACy3sAN/9psvg3mi5eHxYSuRc2DCi5A6FR5fLQ+mk/IicjBxYZmRPDGkAsilA9b7/AKT4OHzNhynIhUMi611u2lgatNiO+/0mnTnca4yj0YwGFDYBHcAj5GSpuVlgMYxTCCGKY5imAhimMYDArMkJkkj5hLAIqmWrAKiOBIBGgCo4EAEcQIBHAgEIgGESCESByed4/PhYi11U4HUqCDt79Z9vE81xoq48Wl9tCqpvQtUCR6Sjn2MHASdtJBv0sEfzmYcMl6WtgwN2DsG9+m087f8Arsv9aMMfnjP4fm3PDhVAciCwbDZAHLBq8o7Df+XpMXzfnmR11aqt2Xy+U1VgWbP1FfSfXzXlWR0Ls7u5fMVVigVVYKdI+o6zOLxBfE+lQhUqR3pg2lhqPeiZXP4smPCt3YZV0EqXRSpXZ9RQCvUm/We0Z/hbE+PGjMyuqY1fItE5XVQC5vuanmn4fcuGfmHDs/n8JcmUm7B0Hyk+vmZZ7VNmnCWdqNl7Cu0BjGAiaVZTFMYwQghixzEMBDFMdohkhDJCZIFIEdZKjqIDCMBAojgQCIahAjVAgEIEIhECVCBDUNQPm4/DrxOvqvT1I3/lMdxRx6GJ1A7GyoIFMG233m6K3t67TG8biIDh1BFNRo23l9R9Zg8ydytOi+4znMmAI8x/4pJ8ndsZ2/8AEzLc1x4kfCdRpw6sDstHy3XbczS82yDSwKLs6WdTVvqF39D95lua5rGE6BXnAIXoA3YmZsPa3J6L+E3CAYM+XT+fIMaufzMqi2+Qth9RN5Ob8McB/ZuD4fEVCsuNS6joMjeZv1JnTqerhOMZGPK80JDDARO3JSII1QGAhEUyyKRAqaVmWtKyICESQtJAAEdRIBLVEBajCGQQCIwEAjiBAIwEgjQBCJBCIEmY55jAdhq0k6+9fmsg77HrNTOD8QYhq1b2AK6ehmXy5+i3Tf2YHmjsEyjWxPkIOtbFN5j122uY3jgcpx42cHVkZS1nJQJA699iZsOYmvGra8R/a5jTiC5hRJ0plcWf4qA7TJpnOS/ZeJX6D5Xx+LiMYfExZfymxTqwHRh2PT7z6qnlP4FcW7NzDEWJRPAdV9GLZVP6KJ6vPUjGkUx4DJCGCNAYCGAxoIFZErYS8iIRAoIhjsJIH//Z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3329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60337"/>
            <a:ext cx="1657350" cy="440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30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01" y="3424769"/>
            <a:ext cx="2949843" cy="76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76867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3329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172398" y="2913603"/>
            <a:ext cx="208823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Parallel</a:t>
            </a:r>
            <a:br>
              <a:rPr lang="da-DK" dirty="0" smtClean="0">
                <a:latin typeface="+mn-lt"/>
              </a:rPr>
            </a:br>
            <a:r>
              <a:rPr lang="da-DK" dirty="0" smtClean="0">
                <a:latin typeface="+mn-lt"/>
              </a:rPr>
              <a:t>Computing</a:t>
            </a:r>
            <a:endParaRPr lang="da-DK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10896" y="3996435"/>
            <a:ext cx="208823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Application</a:t>
            </a:r>
            <a:br>
              <a:rPr lang="da-DK" dirty="0" smtClean="0">
                <a:latin typeface="+mn-lt"/>
              </a:rPr>
            </a:br>
            <a:r>
              <a:rPr lang="da-DK" dirty="0" smtClean="0">
                <a:latin typeface="+mn-lt"/>
              </a:rPr>
              <a:t>Frameworks</a:t>
            </a:r>
            <a:endParaRPr lang="da-DK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Strategy 2012-2015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3248000" cy="457200"/>
          </a:xfrm>
        </p:spPr>
        <p:txBody>
          <a:bodyPr/>
          <a:lstStyle/>
          <a:p>
            <a:pPr>
              <a:defRPr/>
            </a:pPr>
            <a:r>
              <a:rPr lang="da-DK" dirty="0" smtClean="0"/>
              <a:t>Dyalog’12 13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3</a:t>
            </a:fld>
            <a:endParaRPr lang="da-DK"/>
          </a:p>
        </p:txBody>
      </p:sp>
      <p:sp>
        <p:nvSpPr>
          <p:cNvPr id="8" name="TextBox 7"/>
          <p:cNvSpPr txBox="1"/>
          <p:nvPr/>
        </p:nvSpPr>
        <p:spPr>
          <a:xfrm>
            <a:off x="2160004" y="2219981"/>
            <a:ext cx="208823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Performance</a:t>
            </a:r>
            <a:endParaRPr lang="da-DK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72398" y="2913603"/>
            <a:ext cx="2088232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Parallel</a:t>
            </a:r>
            <a:br>
              <a:rPr lang="da-DK" dirty="0" smtClean="0">
                <a:latin typeface="+mn-lt"/>
              </a:rPr>
            </a:br>
            <a:r>
              <a:rPr lang="da-DK" dirty="0" smtClean="0">
                <a:latin typeface="+mn-lt"/>
              </a:rPr>
              <a:t>Computing</a:t>
            </a:r>
            <a:endParaRPr lang="da-DK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72398" y="3989215"/>
            <a:ext cx="208823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Needs of</a:t>
            </a:r>
            <a:br>
              <a:rPr lang="da-DK" dirty="0" smtClean="0">
                <a:latin typeface="+mn-lt"/>
              </a:rPr>
            </a:br>
            <a:r>
              <a:rPr lang="da-DK" dirty="0" smtClean="0">
                <a:latin typeface="+mn-lt"/>
              </a:rPr>
              <a:t>New Users</a:t>
            </a:r>
            <a:endParaRPr lang="da-DK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87597" y="2219981"/>
            <a:ext cx="208823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Portability</a:t>
            </a:r>
            <a:endParaRPr lang="da-DK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87597" y="2898683"/>
            <a:ext cx="208823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Functional</a:t>
            </a:r>
            <a:br>
              <a:rPr lang="da-DK" dirty="0" smtClean="0">
                <a:latin typeface="+mn-lt"/>
              </a:rPr>
            </a:br>
            <a:r>
              <a:rPr lang="da-DK" dirty="0" smtClean="0">
                <a:latin typeface="+mn-lt"/>
              </a:rPr>
              <a:t>Power</a:t>
            </a:r>
            <a:endParaRPr lang="da-DK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0896" y="3996435"/>
            <a:ext cx="2088232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Application</a:t>
            </a:r>
            <a:br>
              <a:rPr lang="da-DK" dirty="0" smtClean="0">
                <a:latin typeface="+mn-lt"/>
              </a:rPr>
            </a:br>
            <a:r>
              <a:rPr lang="da-DK" dirty="0" smtClean="0">
                <a:latin typeface="+mn-lt"/>
              </a:rPr>
              <a:t>Frameworks</a:t>
            </a:r>
            <a:endParaRPr lang="da-DK" dirty="0">
              <a:latin typeface="+mn-lt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H="1">
            <a:off x="4067944" y="6381328"/>
            <a:ext cx="300517" cy="3600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324345" y="5085184"/>
            <a:ext cx="2088232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User</a:t>
            </a:r>
            <a:br>
              <a:rPr lang="da-DK" dirty="0" smtClean="0">
                <a:latin typeface="+mn-lt"/>
              </a:rPr>
            </a:br>
            <a:r>
              <a:rPr lang="da-DK" dirty="0" smtClean="0">
                <a:latin typeface="+mn-lt"/>
              </a:rPr>
              <a:t>Interfaces</a:t>
            </a:r>
            <a:endParaRPr lang="da-DK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72398" y="2219979"/>
            <a:ext cx="208823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Performance</a:t>
            </a:r>
            <a:endParaRPr lang="da-DK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72398" y="3989216"/>
            <a:ext cx="2088232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Needs of</a:t>
            </a:r>
            <a:br>
              <a:rPr lang="da-DK" dirty="0" smtClean="0">
                <a:latin typeface="+mn-lt"/>
              </a:rPr>
            </a:br>
            <a:r>
              <a:rPr lang="da-DK" dirty="0" smtClean="0">
                <a:latin typeface="+mn-lt"/>
              </a:rPr>
              <a:t>New Users</a:t>
            </a:r>
            <a:endParaRPr lang="da-DK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87597" y="2219981"/>
            <a:ext cx="208823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Portability</a:t>
            </a:r>
            <a:endParaRPr lang="da-DK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86651" y="2898683"/>
            <a:ext cx="2088232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Functional</a:t>
            </a:r>
            <a:br>
              <a:rPr lang="da-DK" dirty="0" smtClean="0">
                <a:latin typeface="+mn-lt"/>
              </a:rPr>
            </a:br>
            <a:r>
              <a:rPr lang="da-DK" dirty="0" smtClean="0">
                <a:latin typeface="+mn-lt"/>
              </a:rPr>
              <a:t>Power</a:t>
            </a:r>
            <a:endParaRPr lang="da-DK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71070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3" grpId="0" animBg="1"/>
      <p:bldP spid="13" grpId="1" animBg="1"/>
      <p:bldP spid="14" grpId="0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Primitive Speed-Ups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8800"/>
            <a:ext cx="7772400" cy="4114800"/>
          </a:xfrm>
        </p:spPr>
        <p:txBody>
          <a:bodyPr/>
          <a:lstStyle/>
          <a:p>
            <a:r>
              <a:rPr lang="da-DK" sz="2000" b="1" dirty="0">
                <a:latin typeface="APL385 Unicode" panose="020B0709000202000203" pitchFamily="49" charset="0"/>
              </a:rPr>
              <a:t>x</a:t>
            </a:r>
            <a:r>
              <a:rPr lang="da-DK" sz="2000" b="1" dirty="0" smtClean="0">
                <a:latin typeface="APL385 Unicode" panose="020B0709000202000203" pitchFamily="49" charset="0"/>
              </a:rPr>
              <a:t> (</a:t>
            </a:r>
            <a:r>
              <a:rPr lang="da-DK" sz="2000" b="1" dirty="0">
                <a:latin typeface="APL385 Unicode" panose="020B0709000202000203" pitchFamily="49" charset="0"/>
              </a:rPr>
              <a:t>⍳∘1 ≥</a:t>
            </a:r>
            <a:r>
              <a:rPr lang="da-DK" sz="2000" b="1" dirty="0" smtClean="0">
                <a:latin typeface="APL385 Unicode" panose="020B0709000202000203" pitchFamily="49" charset="0"/>
              </a:rPr>
              <a:t>) y</a:t>
            </a:r>
            <a:r>
              <a:rPr lang="da-DK" sz="2000" dirty="0" smtClean="0">
                <a:latin typeface="APL385 Unicode" panose="020B0709000202000203" pitchFamily="49" charset="0"/>
              </a:rPr>
              <a:t>	</a:t>
            </a:r>
            <a:r>
              <a:rPr lang="da-DK" sz="2000" dirty="0" smtClean="0"/>
              <a:t>[</a:t>
            </a:r>
            <a:r>
              <a:rPr lang="da-DK" sz="2000" dirty="0" smtClean="0">
                <a:latin typeface="APL385 Unicode" panose="020B0709000202000203" pitchFamily="49" charset="0"/>
              </a:rPr>
              <a:t>1.3-∞]</a:t>
            </a:r>
            <a:r>
              <a:rPr lang="da-DK" sz="2000" dirty="0" smtClean="0"/>
              <a:t> times faster</a:t>
            </a:r>
            <a:r>
              <a:rPr lang="da-DK" sz="2000" dirty="0"/>
              <a:t/>
            </a:r>
            <a:br>
              <a:rPr lang="da-DK" sz="2000" dirty="0"/>
            </a:br>
            <a:r>
              <a:rPr lang="da-DK" sz="2000" dirty="0"/>
              <a:t>In general, </a:t>
            </a:r>
            <a:r>
              <a:rPr lang="da-DK" sz="2000" dirty="0">
                <a:latin typeface="APL385 Unicode" panose="020B0709000202000203" pitchFamily="49" charset="0"/>
              </a:rPr>
              <a:t>(⍳∘b comp) </a:t>
            </a:r>
            <a:r>
              <a:rPr lang="da-DK" sz="2000" dirty="0"/>
              <a:t>where b is 0 or 1 and </a:t>
            </a:r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/>
              <a:t>comp is one of </a:t>
            </a:r>
            <a:r>
              <a:rPr lang="da-DK" sz="2000" dirty="0">
                <a:latin typeface="APL385 Unicode" panose="020B0709000202000203" pitchFamily="49" charset="0"/>
              </a:rPr>
              <a:t>&lt; ≤ = ≠ ≥ </a:t>
            </a:r>
            <a:r>
              <a:rPr lang="da-DK" sz="2000" dirty="0" smtClean="0">
                <a:latin typeface="APL385 Unicode" panose="020B0709000202000203" pitchFamily="49" charset="0"/>
              </a:rPr>
              <a:t>&gt;</a:t>
            </a:r>
            <a:endParaRPr lang="da-DK" sz="2000" dirty="0" smtClean="0"/>
          </a:p>
          <a:p>
            <a:r>
              <a:rPr lang="da-DK" sz="2000" dirty="0">
                <a:latin typeface="APL385 Unicode" panose="020B0709000202000203" pitchFamily="49" charset="0"/>
              </a:rPr>
              <a:t>{≢⍵}</a:t>
            </a:r>
            <a:r>
              <a:rPr lang="da-DK" sz="2000" dirty="0" smtClean="0">
                <a:latin typeface="APL385 Unicode" panose="020B0709000202000203" pitchFamily="49" charset="0"/>
              </a:rPr>
              <a:t>⌸y		</a:t>
            </a:r>
            <a:r>
              <a:rPr lang="da-DK" sz="2000" dirty="0" smtClean="0"/>
              <a:t>[</a:t>
            </a:r>
            <a:r>
              <a:rPr lang="da-DK" sz="2000" dirty="0" smtClean="0">
                <a:latin typeface="APL385 Unicode" panose="020B0709000202000203" pitchFamily="49" charset="0"/>
              </a:rPr>
              <a:t>2.5-3</a:t>
            </a:r>
            <a:r>
              <a:rPr lang="da-DK" sz="2000" dirty="0" smtClean="0"/>
              <a:t>]</a:t>
            </a:r>
            <a:r>
              <a:rPr lang="da-DK" sz="2000" dirty="0"/>
              <a:t/>
            </a:r>
            <a:br>
              <a:rPr lang="da-DK" sz="2000" dirty="0"/>
            </a:br>
            <a:r>
              <a:rPr lang="da-DK" sz="2000" dirty="0" smtClean="0"/>
              <a:t>Frequency count</a:t>
            </a:r>
          </a:p>
          <a:p>
            <a:r>
              <a:rPr lang="da-DK" sz="2000" dirty="0">
                <a:latin typeface="APL385 Unicode" panose="020B0709000202000203" pitchFamily="49" charset="0"/>
              </a:rPr>
              <a:t>x+.×y </a:t>
            </a:r>
            <a:r>
              <a:rPr lang="da-DK" sz="2000" dirty="0"/>
              <a:t>          </a:t>
            </a:r>
            <a:r>
              <a:rPr lang="da-DK" sz="2000" dirty="0" smtClean="0"/>
              <a:t>	[</a:t>
            </a:r>
            <a:r>
              <a:rPr lang="da-DK" sz="2000" dirty="0" smtClean="0">
                <a:latin typeface="APL385 Unicode" panose="020B0709000202000203" pitchFamily="49" charset="0"/>
              </a:rPr>
              <a:t>2.5</a:t>
            </a:r>
            <a:r>
              <a:rPr lang="da-DK" sz="2000" dirty="0" smtClean="0"/>
              <a:t>]</a:t>
            </a:r>
            <a:r>
              <a:rPr lang="da-DK" sz="2000" dirty="0"/>
              <a:t/>
            </a:r>
            <a:br>
              <a:rPr lang="da-DK" sz="2000" dirty="0"/>
            </a:br>
            <a:r>
              <a:rPr lang="da-DK" sz="2000" dirty="0" smtClean="0"/>
              <a:t>Visual Studio 2012 C Compiler</a:t>
            </a:r>
          </a:p>
          <a:p>
            <a:r>
              <a:rPr lang="da-DK" sz="2000" dirty="0" smtClean="0">
                <a:latin typeface="APL385 Unicode" panose="020B0709000202000203" pitchFamily="49" charset="0"/>
              </a:rPr>
              <a:t>"bit-mover”</a:t>
            </a:r>
            <a:r>
              <a:rPr lang="da-DK" sz="2000" dirty="0" smtClean="0"/>
              <a:t>	[</a:t>
            </a:r>
            <a:r>
              <a:rPr lang="da-DK" sz="2000" dirty="0" smtClean="0">
                <a:latin typeface="APL385 Unicode" panose="020B0709000202000203" pitchFamily="49" charset="0"/>
              </a:rPr>
              <a:t>1.3-23</a:t>
            </a:r>
            <a:r>
              <a:rPr lang="da-DK" sz="2000" dirty="0" smtClean="0"/>
              <a:t>]</a:t>
            </a:r>
            <a:r>
              <a:rPr lang="da-DK" sz="2000" dirty="0"/>
              <a:t/>
            </a:r>
            <a:br>
              <a:rPr lang="da-DK" sz="2000" dirty="0"/>
            </a:br>
            <a:r>
              <a:rPr lang="da-DK" sz="2000" dirty="0" smtClean="0"/>
              <a:t>Used in:   </a:t>
            </a:r>
            <a:r>
              <a:rPr lang="da-DK" sz="2000" dirty="0" smtClean="0">
                <a:latin typeface="APL385 Unicode" panose="020B0709000202000203" pitchFamily="49" charset="0"/>
              </a:rPr>
              <a:t>x</a:t>
            </a:r>
            <a:r>
              <a:rPr lang="da-DK" sz="2000" dirty="0">
                <a:latin typeface="APL385 Unicode" panose="020B0709000202000203" pitchFamily="49" charset="0"/>
              </a:rPr>
              <a:t>⍴</a:t>
            </a:r>
            <a:r>
              <a:rPr lang="da-DK" sz="2000" dirty="0" smtClean="0">
                <a:latin typeface="APL385 Unicode" panose="020B0709000202000203" pitchFamily="49" charset="0"/>
              </a:rPr>
              <a:t>b  x</a:t>
            </a:r>
            <a:r>
              <a:rPr lang="da-DK" sz="2000" dirty="0">
                <a:latin typeface="APL385 Unicode" panose="020B0709000202000203" pitchFamily="49" charset="0"/>
              </a:rPr>
              <a:t>↑</a:t>
            </a:r>
            <a:r>
              <a:rPr lang="da-DK" sz="2000" dirty="0" smtClean="0">
                <a:latin typeface="APL385 Unicode" panose="020B0709000202000203" pitchFamily="49" charset="0"/>
              </a:rPr>
              <a:t>b  x</a:t>
            </a:r>
            <a:r>
              <a:rPr lang="da-DK" sz="2000" dirty="0">
                <a:latin typeface="APL385 Unicode" panose="020B0709000202000203" pitchFamily="49" charset="0"/>
              </a:rPr>
              <a:t>↓</a:t>
            </a:r>
            <a:r>
              <a:rPr lang="da-DK" sz="2000" dirty="0" smtClean="0">
                <a:latin typeface="APL385 Unicode" panose="020B0709000202000203" pitchFamily="49" charset="0"/>
              </a:rPr>
              <a:t>b  bv</a:t>
            </a:r>
            <a:r>
              <a:rPr lang="da-DK" sz="2000" dirty="0">
                <a:latin typeface="APL385 Unicode" panose="020B0709000202000203" pitchFamily="49" charset="0"/>
              </a:rPr>
              <a:t>⌿</a:t>
            </a:r>
            <a:r>
              <a:rPr lang="da-DK" sz="2000" dirty="0" smtClean="0">
                <a:latin typeface="APL385 Unicode" panose="020B0709000202000203" pitchFamily="49" charset="0"/>
              </a:rPr>
              <a:t>b  bv</a:t>
            </a:r>
            <a:r>
              <a:rPr lang="da-DK" sz="2000" dirty="0">
                <a:latin typeface="APL385 Unicode" panose="020B0709000202000203" pitchFamily="49" charset="0"/>
              </a:rPr>
              <a:t>⍀</a:t>
            </a:r>
            <a:r>
              <a:rPr lang="da-DK" sz="2000" dirty="0" smtClean="0">
                <a:latin typeface="APL385 Unicode" panose="020B0709000202000203" pitchFamily="49" charset="0"/>
              </a:rPr>
              <a:t>b  b,c  b</a:t>
            </a:r>
            <a:r>
              <a:rPr lang="da-DK" sz="2000" dirty="0">
                <a:latin typeface="APL385 Unicode" panose="020B0709000202000203" pitchFamily="49" charset="0"/>
              </a:rPr>
              <a:t>⍪</a:t>
            </a:r>
            <a:r>
              <a:rPr lang="da-DK" sz="2000" dirty="0" smtClean="0">
                <a:latin typeface="APL385 Unicode" panose="020B0709000202000203" pitchFamily="49" charset="0"/>
              </a:rPr>
              <a:t>c  x</a:t>
            </a:r>
            <a:r>
              <a:rPr lang="da-DK" sz="2000" dirty="0">
                <a:latin typeface="APL385 Unicode" panose="020B0709000202000203" pitchFamily="49" charset="0"/>
              </a:rPr>
              <a:t>⊖</a:t>
            </a:r>
            <a:r>
              <a:rPr lang="da-DK" sz="2000" dirty="0" smtClean="0">
                <a:latin typeface="APL385 Unicode" panose="020B0709000202000203" pitchFamily="49" charset="0"/>
              </a:rPr>
              <a:t>b b</a:t>
            </a:r>
            <a:r>
              <a:rPr lang="da-DK" sz="2000" dirty="0">
                <a:latin typeface="APL385 Unicode" panose="020B0709000202000203" pitchFamily="49" charset="0"/>
              </a:rPr>
              <a:t>,←</a:t>
            </a:r>
            <a:r>
              <a:rPr lang="da-DK" sz="2000" dirty="0" smtClean="0">
                <a:latin typeface="APL385 Unicode" panose="020B0709000202000203" pitchFamily="49" charset="0"/>
              </a:rPr>
              <a:t>c  b</a:t>
            </a:r>
            <a:r>
              <a:rPr lang="da-DK" sz="2000" dirty="0">
                <a:latin typeface="APL385 Unicode" panose="020B0709000202000203" pitchFamily="49" charset="0"/>
              </a:rPr>
              <a:t>⍪←</a:t>
            </a:r>
            <a:r>
              <a:rPr lang="da-DK" sz="2000" dirty="0" smtClean="0">
                <a:latin typeface="APL385 Unicode" panose="020B0709000202000203" pitchFamily="49" charset="0"/>
              </a:rPr>
              <a:t>c  b[x;]  (</a:t>
            </a:r>
            <a:r>
              <a:rPr lang="da-DK" sz="2000" dirty="0">
                <a:latin typeface="APL385 Unicode" panose="020B0709000202000203" pitchFamily="49" charset="0"/>
              </a:rPr>
              <a:t>⊂x)⌷</a:t>
            </a:r>
            <a:r>
              <a:rPr lang="da-DK" sz="2000" dirty="0" smtClean="0">
                <a:latin typeface="APL385 Unicode" panose="020B0709000202000203" pitchFamily="49" charset="0"/>
              </a:rPr>
              <a:t>b  {</a:t>
            </a:r>
            <a:r>
              <a:rPr lang="da-DK" sz="2000" dirty="0">
                <a:latin typeface="APL385 Unicode" panose="020B0709000202000203" pitchFamily="49" charset="0"/>
              </a:rPr>
              <a:t>⍵[⍋⍵;]}</a:t>
            </a:r>
            <a:r>
              <a:rPr lang="da-DK" sz="2000" dirty="0" smtClean="0">
                <a:latin typeface="APL385 Unicode" panose="020B0709000202000203" pitchFamily="49" charset="0"/>
              </a:rPr>
              <a:t>b  {</a:t>
            </a:r>
            <a:r>
              <a:rPr lang="da-DK" sz="2000" dirty="0">
                <a:latin typeface="APL385 Unicode" panose="020B0709000202000203" pitchFamily="49" charset="0"/>
              </a:rPr>
              <a:t>⍵[⍒⍵;]}</a:t>
            </a:r>
            <a:r>
              <a:rPr lang="da-DK" sz="2000" dirty="0" smtClean="0">
                <a:latin typeface="APL385 Unicode" panose="020B0709000202000203" pitchFamily="49" charset="0"/>
              </a:rPr>
              <a:t>b</a:t>
            </a:r>
          </a:p>
          <a:p>
            <a:r>
              <a:rPr lang="da-DK" sz="2000" dirty="0">
                <a:latin typeface="APL385 Unicode" panose="020B0709000202000203" pitchFamily="49" charset="0"/>
              </a:rPr>
              <a:t>b⍳0  b⍳</a:t>
            </a:r>
            <a:r>
              <a:rPr lang="da-DK" sz="2000" dirty="0" smtClean="0">
                <a:latin typeface="APL385 Unicode" panose="020B0709000202000203" pitchFamily="49" charset="0"/>
              </a:rPr>
              <a:t>1		</a:t>
            </a:r>
            <a:r>
              <a:rPr lang="da-DK" sz="2000" dirty="0" smtClean="0"/>
              <a:t>[</a:t>
            </a:r>
            <a:r>
              <a:rPr lang="da-DK" sz="2000" dirty="0" smtClean="0">
                <a:latin typeface="APL385 Unicode" panose="020B0709000202000203" pitchFamily="49" charset="0"/>
              </a:rPr>
              <a:t>780</a:t>
            </a:r>
            <a:r>
              <a:rPr lang="da-DK" sz="2000" dirty="0" smtClean="0"/>
              <a:t>]</a:t>
            </a:r>
            <a:r>
              <a:rPr lang="da-DK" sz="2000" dirty="0"/>
              <a:t/>
            </a:r>
            <a:br>
              <a:rPr lang="da-DK" sz="2000" dirty="0"/>
            </a:br>
            <a:r>
              <a:rPr lang="da-DK" sz="2000" dirty="0"/>
              <a:t>Used in several scans, including </a:t>
            </a:r>
            <a:r>
              <a:rPr lang="da-DK" sz="2000" dirty="0">
                <a:latin typeface="APL385 Unicode" panose="020B0709000202000203" pitchFamily="49" charset="0"/>
              </a:rPr>
              <a:t>∧\</a:t>
            </a:r>
            <a:r>
              <a:rPr lang="da-DK" sz="2000" dirty="0"/>
              <a:t> and </a:t>
            </a:r>
            <a:r>
              <a:rPr lang="da-DK" sz="2000" dirty="0">
                <a:latin typeface="APL385 Unicode" panose="020B0709000202000203" pitchFamily="49" charset="0"/>
              </a:rPr>
              <a:t>∧</a:t>
            </a:r>
            <a:r>
              <a:rPr lang="da-DK" sz="2000" dirty="0" smtClean="0">
                <a:latin typeface="APL385 Unicode" panose="020B0709000202000203" pitchFamily="49" charset="0"/>
              </a:rPr>
              <a:t>\.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Dyalog'13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0343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Experimental Features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dirty="0" smtClean="0"/>
              <a:t>Included in v14.0, but subject to change:</a:t>
            </a:r>
            <a:br>
              <a:rPr lang="en-US" dirty="0" smtClean="0"/>
            </a:br>
            <a:endParaRPr lang="en-US" dirty="0" smtClean="0"/>
          </a:p>
          <a:p>
            <a:pPr marL="342900" lvl="1" indent="-342900">
              <a:buFontTx/>
              <a:buChar char="•"/>
            </a:pPr>
            <a:r>
              <a:rPr lang="en-US" dirty="0" smtClean="0"/>
              <a:t>Futures </a:t>
            </a:r>
            <a:r>
              <a:rPr lang="en-US" dirty="0"/>
              <a:t>and </a:t>
            </a:r>
            <a:r>
              <a:rPr lang="en-US" dirty="0" smtClean="0"/>
              <a:t>Isolates</a:t>
            </a:r>
          </a:p>
          <a:p>
            <a:pPr marL="342900" lvl="1" indent="-342900">
              <a:buFontTx/>
              <a:buChar char="•"/>
            </a:pPr>
            <a:r>
              <a:rPr lang="en-US" dirty="0" smtClean="0"/>
              <a:t>New Parser for simple functions</a:t>
            </a:r>
          </a:p>
          <a:p>
            <a:pPr marL="342900" lvl="1" indent="-342900">
              <a:buFontTx/>
              <a:buChar char="•"/>
            </a:pPr>
            <a:endParaRPr lang="en-US" dirty="0"/>
          </a:p>
          <a:p>
            <a:pPr marL="0" lvl="1" indent="0">
              <a:buNone/>
            </a:pPr>
            <a:r>
              <a:rPr lang="en-US" dirty="0" smtClean="0"/>
              <a:t>Independent of v14.0:</a:t>
            </a:r>
          </a:p>
          <a:p>
            <a:pPr marL="342900" lvl="1" indent="-342900">
              <a:buFontTx/>
              <a:buChar char="•"/>
            </a:pPr>
            <a:r>
              <a:rPr lang="en-US" dirty="0" smtClean="0"/>
              <a:t>Aaron Hsu’s Co-</a:t>
            </a:r>
            <a:r>
              <a:rPr lang="en-US" dirty="0" err="1" smtClean="0"/>
              <a:t>Dfns</a:t>
            </a:r>
            <a:r>
              <a:rPr lang="en-US" dirty="0" smtClean="0"/>
              <a:t> Compiler</a:t>
            </a:r>
            <a:endParaRPr lang="da-DK" dirty="0"/>
          </a:p>
          <a:p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Dyalog'13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44524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Upcoming Releases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00808"/>
            <a:ext cx="7772400" cy="3970784"/>
          </a:xfrm>
        </p:spPr>
        <p:txBody>
          <a:bodyPr/>
          <a:lstStyle/>
          <a:p>
            <a:r>
              <a:rPr lang="da-DK" sz="2400" dirty="0" smtClean="0"/>
              <a:t>Version 14.0 for Microsoft Windows, IBM AIX, and Linux, in Q2/14</a:t>
            </a:r>
          </a:p>
          <a:p>
            <a:pPr lvl="1"/>
            <a:r>
              <a:rPr lang="da-DK" sz="2000" dirty="0" smtClean="0"/>
              <a:t>Mac OS/X and maybe Android by Q4/14</a:t>
            </a:r>
          </a:p>
          <a:p>
            <a:r>
              <a:rPr lang="da-DK" sz="2400" dirty="0" smtClean="0"/>
              <a:t>RIDE v1.0 for Windows and Linux in Q2/14</a:t>
            </a:r>
          </a:p>
          <a:p>
            <a:pPr lvl="1"/>
            <a:r>
              <a:rPr lang="da-DK" sz="2000" dirty="0" smtClean="0"/>
              <a:t>Mac OS/X and Android by Q4/14</a:t>
            </a:r>
          </a:p>
          <a:p>
            <a:r>
              <a:rPr lang="da-DK" sz="2400" dirty="0"/>
              <a:t>MiServer 3.0 with Object Oriented, possibly </a:t>
            </a:r>
            <a:r>
              <a:rPr lang="da-DK" sz="2400" dirty="0" smtClean="0"/>
              <a:t>"Data </a:t>
            </a:r>
            <a:r>
              <a:rPr lang="da-DK" sz="2400" dirty="0"/>
              <a:t>Bound” GUI: Q2/14 </a:t>
            </a:r>
            <a:r>
              <a:rPr lang="da-DK" sz="2400" dirty="0" smtClean="0"/>
              <a:t>("continuous </a:t>
            </a:r>
            <a:r>
              <a:rPr lang="da-DK" sz="2400" dirty="0"/>
              <a:t>releases”)</a:t>
            </a:r>
          </a:p>
          <a:p>
            <a:r>
              <a:rPr lang="da-DK" sz="2400" dirty="0" smtClean="0"/>
              <a:t>DFS </a:t>
            </a:r>
            <a:r>
              <a:rPr lang="da-DK" sz="2400" dirty="0"/>
              <a:t>2.0 with Online Backup and Restore in Q1/14</a:t>
            </a:r>
          </a:p>
          <a:p>
            <a:r>
              <a:rPr lang="da-DK" sz="2400" dirty="0" smtClean="0"/>
              <a:t>Interface to R: Q1/14</a:t>
            </a:r>
          </a:p>
          <a:p>
            <a:r>
              <a:rPr lang="da-DK" sz="2400" dirty="0" smtClean="0"/>
              <a:t>Interfaces to NAG and kdb+: Experimental, available on demand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Dyalog'13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05618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Support for New Platforms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800" dirty="0" smtClean="0"/>
              <a:t>RIDE v1.0 will be available for Windows and Linux in Q2 (with Version 14.0)</a:t>
            </a:r>
          </a:p>
          <a:p>
            <a:r>
              <a:rPr lang="da-DK" sz="2800" dirty="0" smtClean="0"/>
              <a:t>It is our goal to support APL and RIDE on two additional platforms  in 2014:</a:t>
            </a:r>
          </a:p>
          <a:p>
            <a:pPr lvl="1"/>
            <a:r>
              <a:rPr lang="da-DK" sz="2400" dirty="0" smtClean="0"/>
              <a:t>Mac OSX</a:t>
            </a:r>
          </a:p>
          <a:p>
            <a:pPr lvl="1"/>
            <a:r>
              <a:rPr lang="da-DK" sz="2400" dirty="0" smtClean="0"/>
              <a:t>Android</a:t>
            </a:r>
          </a:p>
          <a:p>
            <a:r>
              <a:rPr lang="da-DK" sz="2800" dirty="0" smtClean="0"/>
              <a:t>Preview versions will be avalable earlier; contact sales@dyalog.com</a:t>
            </a:r>
          </a:p>
          <a:p>
            <a:endParaRPr lang="da-DK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Dyalog'13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06802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To be added to the list ...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Signed, encrypted deployment of APL and applications written in APL</a:t>
            </a:r>
          </a:p>
          <a:p>
            <a:r>
              <a:rPr lang="da-DK" dirty="0" smtClean="0"/>
              <a:t>Define APL project and library structures</a:t>
            </a:r>
          </a:p>
          <a:p>
            <a:pPr lvl="1"/>
            <a:r>
              <a:rPr lang="da-DK" dirty="0" smtClean="0"/>
              <a:t>Supported by SALT, RIDE, ODE</a:t>
            </a:r>
          </a:p>
          <a:p>
            <a:pPr lvl="1"/>
            <a:r>
              <a:rPr lang="da-DK" dirty="0" smtClean="0"/>
              <a:t>... Eclipse, Visual Studio, EMACS, ...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Dyalog'13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34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46106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172398" y="2913603"/>
            <a:ext cx="208823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Parallel</a:t>
            </a:r>
            <a:br>
              <a:rPr lang="da-DK" dirty="0" smtClean="0">
                <a:latin typeface="+mn-lt"/>
              </a:rPr>
            </a:br>
            <a:r>
              <a:rPr lang="da-DK" dirty="0" smtClean="0">
                <a:latin typeface="+mn-lt"/>
              </a:rPr>
              <a:t>Computing</a:t>
            </a:r>
            <a:endParaRPr lang="da-DK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10896" y="3996435"/>
            <a:ext cx="208823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Application</a:t>
            </a:r>
            <a:br>
              <a:rPr lang="da-DK" dirty="0" smtClean="0">
                <a:latin typeface="+mn-lt"/>
              </a:rPr>
            </a:br>
            <a:r>
              <a:rPr lang="da-DK" dirty="0" smtClean="0">
                <a:latin typeface="+mn-lt"/>
              </a:rPr>
              <a:t>Frameworks</a:t>
            </a:r>
            <a:endParaRPr lang="da-DK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Strategy 2012-2015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3248000" cy="457200"/>
          </a:xfrm>
        </p:spPr>
        <p:txBody>
          <a:bodyPr/>
          <a:lstStyle/>
          <a:p>
            <a:pPr>
              <a:defRPr/>
            </a:pPr>
            <a:r>
              <a:rPr lang="da-DK" dirty="0" smtClean="0"/>
              <a:t>Dyalog’12 13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35</a:t>
            </a:fld>
            <a:endParaRPr lang="da-DK"/>
          </a:p>
        </p:txBody>
      </p:sp>
      <p:sp>
        <p:nvSpPr>
          <p:cNvPr id="8" name="TextBox 7"/>
          <p:cNvSpPr txBox="1"/>
          <p:nvPr/>
        </p:nvSpPr>
        <p:spPr>
          <a:xfrm>
            <a:off x="2160004" y="2219981"/>
            <a:ext cx="208823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Performance</a:t>
            </a:r>
            <a:endParaRPr lang="da-DK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72398" y="2913603"/>
            <a:ext cx="2088232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Parallel</a:t>
            </a:r>
            <a:br>
              <a:rPr lang="da-DK" dirty="0" smtClean="0">
                <a:latin typeface="+mn-lt"/>
              </a:rPr>
            </a:br>
            <a:r>
              <a:rPr lang="da-DK" dirty="0" smtClean="0">
                <a:latin typeface="+mn-lt"/>
              </a:rPr>
              <a:t>Computing</a:t>
            </a:r>
            <a:endParaRPr lang="da-DK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72398" y="3989215"/>
            <a:ext cx="208823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Needs of</a:t>
            </a:r>
            <a:br>
              <a:rPr lang="da-DK" dirty="0" smtClean="0">
                <a:latin typeface="+mn-lt"/>
              </a:rPr>
            </a:br>
            <a:r>
              <a:rPr lang="da-DK" dirty="0" smtClean="0">
                <a:latin typeface="+mn-lt"/>
              </a:rPr>
              <a:t>New Users</a:t>
            </a:r>
            <a:endParaRPr lang="da-DK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87597" y="2219981"/>
            <a:ext cx="208823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Portability</a:t>
            </a:r>
            <a:endParaRPr lang="da-DK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87597" y="2898683"/>
            <a:ext cx="208823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Functional</a:t>
            </a:r>
            <a:br>
              <a:rPr lang="da-DK" dirty="0" smtClean="0">
                <a:latin typeface="+mn-lt"/>
              </a:rPr>
            </a:br>
            <a:r>
              <a:rPr lang="da-DK" dirty="0" smtClean="0">
                <a:latin typeface="+mn-lt"/>
              </a:rPr>
              <a:t>Power</a:t>
            </a:r>
            <a:endParaRPr lang="da-DK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0896" y="3996435"/>
            <a:ext cx="2088232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Application</a:t>
            </a:r>
            <a:br>
              <a:rPr lang="da-DK" dirty="0" smtClean="0">
                <a:latin typeface="+mn-lt"/>
              </a:rPr>
            </a:br>
            <a:r>
              <a:rPr lang="da-DK" dirty="0" smtClean="0">
                <a:latin typeface="+mn-lt"/>
              </a:rPr>
              <a:t>Frameworks</a:t>
            </a:r>
            <a:endParaRPr lang="da-DK" dirty="0">
              <a:latin typeface="+mn-lt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H="1">
            <a:off x="4067944" y="6381328"/>
            <a:ext cx="300517" cy="3600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324345" y="5085184"/>
            <a:ext cx="2088232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User</a:t>
            </a:r>
            <a:br>
              <a:rPr lang="da-DK" dirty="0" smtClean="0">
                <a:latin typeface="+mn-lt"/>
              </a:rPr>
            </a:br>
            <a:r>
              <a:rPr lang="da-DK" dirty="0" smtClean="0">
                <a:latin typeface="+mn-lt"/>
              </a:rPr>
              <a:t>Interfaces</a:t>
            </a:r>
            <a:endParaRPr lang="da-DK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72398" y="2219979"/>
            <a:ext cx="208823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Performance</a:t>
            </a:r>
            <a:endParaRPr lang="da-DK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72398" y="3989216"/>
            <a:ext cx="2088232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Needs of</a:t>
            </a:r>
            <a:br>
              <a:rPr lang="da-DK" dirty="0" smtClean="0">
                <a:latin typeface="+mn-lt"/>
              </a:rPr>
            </a:br>
            <a:r>
              <a:rPr lang="da-DK" dirty="0" smtClean="0">
                <a:latin typeface="+mn-lt"/>
              </a:rPr>
              <a:t>New Users</a:t>
            </a:r>
            <a:endParaRPr lang="da-DK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87597" y="2219981"/>
            <a:ext cx="208823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Portability</a:t>
            </a:r>
            <a:endParaRPr lang="da-DK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86651" y="2898683"/>
            <a:ext cx="2088232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Functional</a:t>
            </a:r>
            <a:br>
              <a:rPr lang="da-DK" dirty="0" smtClean="0">
                <a:latin typeface="+mn-lt"/>
              </a:rPr>
            </a:br>
            <a:r>
              <a:rPr lang="da-DK" dirty="0" smtClean="0">
                <a:latin typeface="+mn-lt"/>
              </a:rPr>
              <a:t>Power</a:t>
            </a:r>
            <a:endParaRPr lang="da-DK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10447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Elevator Pitch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44824"/>
            <a:ext cx="7772400" cy="4114800"/>
          </a:xfrm>
        </p:spPr>
        <p:txBody>
          <a:bodyPr/>
          <a:lstStyle/>
          <a:p>
            <a:r>
              <a:rPr lang="da-DK" sz="2800" dirty="0" smtClean="0"/>
              <a:t>Develop mechanisms for XAML-style and HTML-based UI which are at least as easy to use as </a:t>
            </a:r>
            <a:r>
              <a:rPr lang="da-DK" sz="2800" dirty="0" smtClean="0">
                <a:latin typeface="APL385 Unicode" panose="020B0709000202000203" pitchFamily="49" charset="0"/>
              </a:rPr>
              <a:t>⎕WC</a:t>
            </a:r>
          </a:p>
          <a:p>
            <a:r>
              <a:rPr lang="da-DK" sz="2800" dirty="0"/>
              <a:t>Put APL on all relevant hardware and software platforms</a:t>
            </a:r>
          </a:p>
          <a:p>
            <a:r>
              <a:rPr lang="da-DK" sz="2800" dirty="0" smtClean="0"/>
              <a:t>Keep running APL expressions faster – and take advantage of parallel hardware</a:t>
            </a:r>
          </a:p>
          <a:p>
            <a:r>
              <a:rPr lang="da-DK" sz="2800" dirty="0" smtClean="0"/>
              <a:t>Provide secure mechanisms for data storage and application deployment</a:t>
            </a:r>
            <a:endParaRPr lang="da-DK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Dyalog'13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36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13820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 more Information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228" y="2852936"/>
            <a:ext cx="7772400" cy="2450975"/>
          </a:xfrm>
        </p:spPr>
        <p:txBody>
          <a:bodyPr/>
          <a:lstStyle/>
          <a:p>
            <a:r>
              <a:rPr lang="da-DK" sz="2000" b="1" dirty="0" smtClean="0"/>
              <a:t>Tuesday 10.30: </a:t>
            </a:r>
            <a:r>
              <a:rPr lang="da-DK" sz="2000" dirty="0" smtClean="0"/>
              <a:t>Jay Foad</a:t>
            </a:r>
            <a:br>
              <a:rPr lang="da-DK" sz="2000" dirty="0" smtClean="0"/>
            </a:br>
            <a:r>
              <a:rPr lang="da-DK" sz="2000" dirty="0" smtClean="0"/>
              <a:t>Reducing Interpreter Overhead</a:t>
            </a:r>
            <a:endParaRPr lang="da-DK" sz="2000" dirty="0"/>
          </a:p>
          <a:p>
            <a:r>
              <a:rPr lang="da-DK" sz="2000" b="1" dirty="0" smtClean="0"/>
              <a:t>Tuesday 11.15: </a:t>
            </a:r>
            <a:r>
              <a:rPr lang="da-DK" sz="2000" dirty="0" smtClean="0"/>
              <a:t>Eugene Ying (Fiserv Inc)</a:t>
            </a:r>
            <a:br>
              <a:rPr lang="da-DK" sz="2000" dirty="0" smtClean="0"/>
            </a:br>
            <a:r>
              <a:rPr lang="da-DK" sz="2000" dirty="0" smtClean="0"/>
              <a:t>Optimising APL Expressions</a:t>
            </a:r>
          </a:p>
          <a:p>
            <a:r>
              <a:rPr lang="da-DK" sz="2000" b="1" dirty="0"/>
              <a:t>Tuesday 13.00: </a:t>
            </a:r>
            <a:r>
              <a:rPr lang="en-US" sz="2000" dirty="0"/>
              <a:t>Paul Grosvenor (Optima Systems)</a:t>
            </a:r>
            <a:br>
              <a:rPr lang="en-US" sz="2000" dirty="0"/>
            </a:br>
            <a:r>
              <a:rPr lang="en-US" sz="2000" dirty="0"/>
              <a:t>COSMOS Performance Improvements</a:t>
            </a:r>
          </a:p>
          <a:p>
            <a:r>
              <a:rPr lang="da-DK" sz="2000" b="1" dirty="0" smtClean="0"/>
              <a:t>Tuesday 15.45</a:t>
            </a:r>
            <a:r>
              <a:rPr lang="da-DK" sz="2000" b="1" dirty="0"/>
              <a:t>: </a:t>
            </a:r>
            <a:r>
              <a:rPr lang="da-DK" sz="2000" dirty="0" smtClean="0"/>
              <a:t>Roger Hui, Morten Kromberg</a:t>
            </a:r>
            <a:r>
              <a:rPr lang="da-DK" sz="2000" dirty="0"/>
              <a:t/>
            </a:r>
            <a:br>
              <a:rPr lang="da-DK" sz="2000" dirty="0"/>
            </a:br>
            <a:r>
              <a:rPr lang="da-DK" sz="2000" dirty="0" smtClean="0"/>
              <a:t>Primitive Performance</a:t>
            </a:r>
            <a:endParaRPr lang="da-DK" sz="2000" dirty="0"/>
          </a:p>
          <a:p>
            <a:endParaRPr lang="da-DK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Dyalog'13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37</a:t>
            </a:fld>
            <a:endParaRPr lang="da-DK"/>
          </a:p>
        </p:txBody>
      </p:sp>
      <p:sp>
        <p:nvSpPr>
          <p:cNvPr id="12" name="TextBox 11"/>
          <p:cNvSpPr txBox="1"/>
          <p:nvPr/>
        </p:nvSpPr>
        <p:spPr>
          <a:xfrm>
            <a:off x="755576" y="1887215"/>
            <a:ext cx="208823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Performance</a:t>
            </a:r>
            <a:endParaRPr lang="da-DK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11684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 more Information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228" y="2852936"/>
            <a:ext cx="7772400" cy="2450975"/>
          </a:xfrm>
        </p:spPr>
        <p:txBody>
          <a:bodyPr/>
          <a:lstStyle/>
          <a:p>
            <a:r>
              <a:rPr lang="da-DK" sz="2000" b="1" dirty="0" smtClean="0"/>
              <a:t>Tuesday 08.30: </a:t>
            </a:r>
            <a:r>
              <a:rPr lang="en-US" sz="2000" dirty="0" smtClean="0"/>
              <a:t>Morten Kromberg</a:t>
            </a:r>
            <a:br>
              <a:rPr lang="en-US" sz="2000" dirty="0" smtClean="0"/>
            </a:br>
            <a:r>
              <a:rPr lang="en-US" sz="2000" dirty="0" smtClean="0"/>
              <a:t>Parallel Language Features in v14.0</a:t>
            </a:r>
          </a:p>
          <a:p>
            <a:r>
              <a:rPr lang="da-DK" sz="2000" b="1" dirty="0" smtClean="0"/>
              <a:t>Tuesday 13.45</a:t>
            </a:r>
            <a:r>
              <a:rPr lang="da-DK" sz="2000" b="1" dirty="0"/>
              <a:t>: </a:t>
            </a:r>
            <a:r>
              <a:rPr lang="da-DK" sz="2000" dirty="0" smtClean="0"/>
              <a:t>Aaron Hsu (University of Indiana)</a:t>
            </a:r>
            <a:r>
              <a:rPr lang="da-DK" sz="2000" dirty="0"/>
              <a:t/>
            </a:r>
            <a:br>
              <a:rPr lang="da-DK" sz="2000" dirty="0"/>
            </a:br>
            <a:r>
              <a:rPr lang="da-DK" sz="2000" dirty="0" smtClean="0"/>
              <a:t>Co-Dfns Compiler</a:t>
            </a:r>
          </a:p>
          <a:p>
            <a:endParaRPr lang="da-DK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Dyalog'13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38</a:t>
            </a:fld>
            <a:endParaRPr lang="da-DK"/>
          </a:p>
        </p:txBody>
      </p:sp>
      <p:sp>
        <p:nvSpPr>
          <p:cNvPr id="13" name="TextBox 12"/>
          <p:cNvSpPr txBox="1"/>
          <p:nvPr/>
        </p:nvSpPr>
        <p:spPr>
          <a:xfrm>
            <a:off x="872879" y="1883566"/>
            <a:ext cx="208823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Parallel</a:t>
            </a:r>
            <a:br>
              <a:rPr lang="da-DK" dirty="0" smtClean="0">
                <a:latin typeface="+mn-lt"/>
              </a:rPr>
            </a:br>
            <a:r>
              <a:rPr lang="da-DK" dirty="0" smtClean="0">
                <a:latin typeface="+mn-lt"/>
              </a:rPr>
              <a:t>Computing</a:t>
            </a:r>
            <a:endParaRPr lang="da-DK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3188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 more Information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648" y="3212976"/>
            <a:ext cx="7772400" cy="2450975"/>
          </a:xfrm>
        </p:spPr>
        <p:txBody>
          <a:bodyPr/>
          <a:lstStyle/>
          <a:p>
            <a:r>
              <a:rPr lang="da-DK" sz="2000" b="1" dirty="0" smtClean="0"/>
              <a:t>Tuesday 09.00: </a:t>
            </a:r>
            <a:r>
              <a:rPr lang="en-US" sz="2000" dirty="0" smtClean="0"/>
              <a:t>Roger </a:t>
            </a:r>
            <a:r>
              <a:rPr lang="en-US" sz="2000" dirty="0"/>
              <a:t>Hui</a:t>
            </a:r>
            <a:br>
              <a:rPr lang="en-US" sz="2000" dirty="0"/>
            </a:br>
            <a:r>
              <a:rPr lang="da-DK" sz="2000" dirty="0" smtClean="0"/>
              <a:t>Rank and Friends</a:t>
            </a:r>
            <a:endParaRPr lang="en-US" sz="2000" dirty="0"/>
          </a:p>
          <a:p>
            <a:r>
              <a:rPr lang="da-DK" sz="2000" b="1" dirty="0" smtClean="0"/>
              <a:t>Tuesday 09:30: </a:t>
            </a:r>
            <a:r>
              <a:rPr lang="da-DK" sz="2000" dirty="0" smtClean="0"/>
              <a:t>John Scholes</a:t>
            </a:r>
            <a:br>
              <a:rPr lang="da-DK" sz="2000" dirty="0" smtClean="0"/>
            </a:br>
            <a:r>
              <a:rPr lang="da-DK" sz="2000" dirty="0" smtClean="0"/>
              <a:t>Train Spotting in Version 14.0</a:t>
            </a:r>
            <a:endParaRPr lang="da-DK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Dyalog'13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39</a:t>
            </a:fld>
            <a:endParaRPr lang="da-DK"/>
          </a:p>
        </p:txBody>
      </p:sp>
      <p:sp>
        <p:nvSpPr>
          <p:cNvPr id="14" name="TextBox 13"/>
          <p:cNvSpPr txBox="1"/>
          <p:nvPr/>
        </p:nvSpPr>
        <p:spPr>
          <a:xfrm>
            <a:off x="827584" y="1887215"/>
            <a:ext cx="208823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Functional</a:t>
            </a:r>
            <a:br>
              <a:rPr lang="da-DK" dirty="0" smtClean="0">
                <a:latin typeface="+mn-lt"/>
              </a:rPr>
            </a:br>
            <a:r>
              <a:rPr lang="da-DK" dirty="0" smtClean="0">
                <a:latin typeface="+mn-lt"/>
              </a:rPr>
              <a:t>Power</a:t>
            </a:r>
            <a:endParaRPr lang="da-DK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12021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User Interfaces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800" dirty="0"/>
              <a:t>Many new hardware and software </a:t>
            </a:r>
            <a:r>
              <a:rPr lang="da-DK" sz="2800" dirty="0" smtClean="0"/>
              <a:t>”opportunities” are presenting themselves</a:t>
            </a:r>
            <a:endParaRPr lang="da-DK" sz="1400" dirty="0" smtClean="0"/>
          </a:p>
          <a:p>
            <a:r>
              <a:rPr lang="da-DK" sz="2800" dirty="0" smtClean="0"/>
              <a:t>The RIDE provides a modern, cross-platform user interface for developing APL solutions</a:t>
            </a:r>
          </a:p>
          <a:p>
            <a:r>
              <a:rPr lang="da-DK" sz="2800" dirty="0" smtClean="0"/>
              <a:t>Some APL applications will be written without a UI, embedded within other tools</a:t>
            </a:r>
          </a:p>
          <a:p>
            <a:endParaRPr lang="da-DK" sz="1600" dirty="0" smtClean="0"/>
          </a:p>
          <a:p>
            <a:r>
              <a:rPr lang="da-DK" sz="2800" dirty="0" smtClean="0"/>
              <a:t>But many users will want to develop new User Interfaces using APL</a:t>
            </a:r>
          </a:p>
          <a:p>
            <a:endParaRPr lang="da-DK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Dyalog'13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01092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 more Information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436" y="2852936"/>
            <a:ext cx="7772400" cy="2450975"/>
          </a:xfrm>
        </p:spPr>
        <p:txBody>
          <a:bodyPr/>
          <a:lstStyle/>
          <a:p>
            <a:r>
              <a:rPr lang="da-DK" sz="2000" b="1" dirty="0" smtClean="0"/>
              <a:t>Monday 11.15: </a:t>
            </a:r>
            <a:r>
              <a:rPr lang="da-DK" sz="2000" dirty="0" smtClean="0"/>
              <a:t>John Daintree, Andy Shiers</a:t>
            </a:r>
            <a:br>
              <a:rPr lang="da-DK" sz="2000" dirty="0" smtClean="0"/>
            </a:br>
            <a:r>
              <a:rPr lang="da-DK" sz="2000" dirty="0" smtClean="0"/>
              <a:t>The Remote IDE Version 1.0</a:t>
            </a:r>
          </a:p>
          <a:p>
            <a:r>
              <a:rPr lang="da-DK" sz="2000" b="1" dirty="0" smtClean="0"/>
              <a:t>Monday 15.45: </a:t>
            </a:r>
            <a:r>
              <a:rPr lang="da-DK" sz="2000" dirty="0" smtClean="0"/>
              <a:t>Brian Becker</a:t>
            </a:r>
            <a:r>
              <a:rPr lang="da-DK" sz="2000" dirty="0"/>
              <a:t/>
            </a:r>
            <a:br>
              <a:rPr lang="da-DK" sz="2000" dirty="0"/>
            </a:br>
            <a:r>
              <a:rPr lang="da-DK" sz="2000" dirty="0" smtClean="0"/>
              <a:t>Towards Industrial Strength Web Applications</a:t>
            </a:r>
          </a:p>
          <a:p>
            <a:r>
              <a:rPr lang="da-DK" sz="2000" b="1" dirty="0" smtClean="0"/>
              <a:t>Tuesday 15.00</a:t>
            </a:r>
            <a:r>
              <a:rPr lang="da-DK" sz="2000" b="1" dirty="0"/>
              <a:t>: </a:t>
            </a:r>
            <a:r>
              <a:rPr lang="da-DK" sz="2000" dirty="0" smtClean="0"/>
              <a:t>Alexei Miroshnikov (Infostroy Ltd)</a:t>
            </a:r>
            <a:r>
              <a:rPr lang="da-DK" sz="2000" dirty="0"/>
              <a:t/>
            </a:r>
            <a:br>
              <a:rPr lang="da-DK" sz="2000" dirty="0"/>
            </a:br>
            <a:r>
              <a:rPr lang="da-DK" sz="2000" dirty="0" smtClean="0"/>
              <a:t>To Unicode or Not To Unicode</a:t>
            </a:r>
            <a:endParaRPr lang="da-DK" sz="2000" dirty="0"/>
          </a:p>
          <a:p>
            <a:r>
              <a:rPr lang="da-DK" sz="2000" b="1" dirty="0" smtClean="0"/>
              <a:t>Thursday 14.00: </a:t>
            </a:r>
            <a:r>
              <a:rPr lang="da-DK" sz="2000" dirty="0" smtClean="0"/>
              <a:t>Brian Becker</a:t>
            </a:r>
            <a:r>
              <a:rPr lang="da-DK" sz="2000" dirty="0"/>
              <a:t/>
            </a:r>
            <a:br>
              <a:rPr lang="da-DK" sz="2000" dirty="0"/>
            </a:br>
            <a:r>
              <a:rPr lang="da-DK" sz="2000" dirty="0" smtClean="0"/>
              <a:t>MiServer MasterClass (Workshop)</a:t>
            </a:r>
            <a:endParaRPr lang="da-DK" sz="2000" dirty="0"/>
          </a:p>
          <a:p>
            <a:endParaRPr lang="da-DK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Dyalog'13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40</a:t>
            </a:fld>
            <a:endParaRPr lang="da-DK"/>
          </a:p>
        </p:txBody>
      </p:sp>
      <p:sp>
        <p:nvSpPr>
          <p:cNvPr id="8" name="TextBox 7"/>
          <p:cNvSpPr txBox="1"/>
          <p:nvPr/>
        </p:nvSpPr>
        <p:spPr>
          <a:xfrm>
            <a:off x="827584" y="1556792"/>
            <a:ext cx="208823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Portability</a:t>
            </a:r>
            <a:endParaRPr lang="da-DK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65654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 more Information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708920"/>
            <a:ext cx="7772400" cy="2450975"/>
          </a:xfrm>
        </p:spPr>
        <p:txBody>
          <a:bodyPr/>
          <a:lstStyle/>
          <a:p>
            <a:r>
              <a:rPr lang="da-DK" sz="2000" b="1" dirty="0" smtClean="0"/>
              <a:t>Wednesday 08.30: </a:t>
            </a:r>
            <a:r>
              <a:rPr lang="da-DK" sz="2000" dirty="0" smtClean="0"/>
              <a:t>Morten Kromberg</a:t>
            </a:r>
            <a:br>
              <a:rPr lang="da-DK" sz="2000" dirty="0" smtClean="0"/>
            </a:br>
            <a:r>
              <a:rPr lang="da-DK" sz="2000" dirty="0" smtClean="0"/>
              <a:t>Interfaces to R, Q and NAG</a:t>
            </a:r>
          </a:p>
          <a:p>
            <a:r>
              <a:rPr lang="da-DK" sz="2000" b="1" dirty="0"/>
              <a:t>Wednesday </a:t>
            </a:r>
            <a:r>
              <a:rPr lang="da-DK" sz="2000" b="1" dirty="0" smtClean="0"/>
              <a:t>09.30</a:t>
            </a:r>
            <a:r>
              <a:rPr lang="da-DK" sz="2000" b="1" dirty="0"/>
              <a:t>: </a:t>
            </a:r>
            <a:r>
              <a:rPr lang="da-DK" sz="2000" dirty="0" smtClean="0"/>
              <a:t>Fiona Smith</a:t>
            </a:r>
            <a:r>
              <a:rPr lang="da-DK" sz="2000" dirty="0"/>
              <a:t/>
            </a:r>
            <a:br>
              <a:rPr lang="da-DK" sz="2000" dirty="0"/>
            </a:br>
            <a:r>
              <a:rPr lang="da-DK" sz="2000" dirty="0" smtClean="0"/>
              <a:t>Documenting Dyalog APL</a:t>
            </a:r>
          </a:p>
          <a:p>
            <a:r>
              <a:rPr lang="da-DK" sz="2000" b="1" dirty="0"/>
              <a:t>Wednesday </a:t>
            </a:r>
            <a:r>
              <a:rPr lang="da-DK" sz="2000" b="1" dirty="0" smtClean="0"/>
              <a:t>13.00</a:t>
            </a:r>
            <a:r>
              <a:rPr lang="da-DK" sz="2000" b="1" dirty="0"/>
              <a:t>: </a:t>
            </a:r>
            <a:r>
              <a:rPr lang="da-DK" sz="2000" dirty="0" smtClean="0"/>
              <a:t>Aaron Hsu (University of Indiana)</a:t>
            </a:r>
            <a:r>
              <a:rPr lang="da-DK" sz="2000" dirty="0"/>
              <a:t/>
            </a:r>
            <a:br>
              <a:rPr lang="da-DK" sz="2000" dirty="0"/>
            </a:br>
            <a:r>
              <a:rPr lang="da-DK" sz="2000" dirty="0" smtClean="0"/>
              <a:t>Computer Science Outreach and Education with APL</a:t>
            </a:r>
            <a:endParaRPr lang="da-DK" sz="2000" dirty="0"/>
          </a:p>
          <a:p>
            <a:r>
              <a:rPr lang="da-DK" sz="2000" b="1" dirty="0" smtClean="0"/>
              <a:t>Thursday 08.30</a:t>
            </a:r>
            <a:r>
              <a:rPr lang="da-DK" sz="2000" b="1" dirty="0"/>
              <a:t>: </a:t>
            </a:r>
            <a:r>
              <a:rPr lang="da-DK" sz="2000" dirty="0" smtClean="0"/>
              <a:t>Nicolas Delcros</a:t>
            </a:r>
            <a:r>
              <a:rPr lang="da-DK" sz="2000" dirty="0"/>
              <a:t/>
            </a:r>
            <a:br>
              <a:rPr lang="da-DK" sz="2000" dirty="0"/>
            </a:br>
            <a:r>
              <a:rPr lang="da-DK" sz="2000" dirty="0" smtClean="0"/>
              <a:t>The Future of SharpPlot and RainPro</a:t>
            </a:r>
          </a:p>
          <a:p>
            <a:r>
              <a:rPr lang="da-DK" sz="2000" b="1" dirty="0"/>
              <a:t>Thursday </a:t>
            </a:r>
            <a:r>
              <a:rPr lang="da-DK" sz="2000" b="1" dirty="0" smtClean="0"/>
              <a:t>14.00</a:t>
            </a:r>
            <a:r>
              <a:rPr lang="da-DK" sz="2000" b="1" dirty="0"/>
              <a:t>: </a:t>
            </a:r>
            <a:r>
              <a:rPr lang="da-DK" sz="2000" dirty="0"/>
              <a:t>Nicolas Delcros</a:t>
            </a:r>
            <a:br>
              <a:rPr lang="da-DK" sz="2000" dirty="0"/>
            </a:br>
            <a:r>
              <a:rPr lang="da-DK" sz="2000" dirty="0" smtClean="0"/>
              <a:t>Introduction to </a:t>
            </a:r>
            <a:r>
              <a:rPr lang="da-DK" sz="2000" dirty="0"/>
              <a:t>SharpPlot </a:t>
            </a:r>
            <a:r>
              <a:rPr lang="da-DK" sz="2000" dirty="0" smtClean="0"/>
              <a:t>(Workshop)</a:t>
            </a:r>
            <a:endParaRPr lang="da-DK" sz="2000" dirty="0"/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 smtClean="0"/>
          </a:p>
          <a:p>
            <a:endParaRPr lang="da-DK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Dyalog'13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41</a:t>
            </a:fld>
            <a:endParaRPr lang="da-DK"/>
          </a:p>
        </p:txBody>
      </p:sp>
      <p:sp>
        <p:nvSpPr>
          <p:cNvPr id="9" name="TextBox 8"/>
          <p:cNvSpPr txBox="1"/>
          <p:nvPr/>
        </p:nvSpPr>
        <p:spPr>
          <a:xfrm>
            <a:off x="827584" y="1556792"/>
            <a:ext cx="208823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Needs of</a:t>
            </a:r>
            <a:br>
              <a:rPr lang="da-DK" dirty="0" smtClean="0">
                <a:latin typeface="+mn-lt"/>
              </a:rPr>
            </a:br>
            <a:r>
              <a:rPr lang="da-DK" dirty="0" smtClean="0">
                <a:latin typeface="+mn-lt"/>
              </a:rPr>
              <a:t>New Users</a:t>
            </a:r>
            <a:endParaRPr lang="da-DK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74468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 more Information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436" y="2852936"/>
            <a:ext cx="7772400" cy="2450975"/>
          </a:xfrm>
        </p:spPr>
        <p:txBody>
          <a:bodyPr/>
          <a:lstStyle/>
          <a:p>
            <a:r>
              <a:rPr lang="da-DK" sz="2000" b="1" dirty="0" smtClean="0"/>
              <a:t>Monday 16.45: </a:t>
            </a:r>
            <a:r>
              <a:rPr lang="da-DK" sz="2000" dirty="0" smtClean="0"/>
              <a:t>Richard Smith</a:t>
            </a:r>
            <a:br>
              <a:rPr lang="da-DK" sz="2000" dirty="0" smtClean="0"/>
            </a:br>
            <a:r>
              <a:rPr lang="da-DK" sz="2000" dirty="0" smtClean="0"/>
              <a:t>V14.0 File System Enhancements</a:t>
            </a:r>
          </a:p>
          <a:p>
            <a:r>
              <a:rPr lang="da-DK" sz="2000" b="1" dirty="0" smtClean="0"/>
              <a:t>Tuesday 16.45: </a:t>
            </a:r>
            <a:r>
              <a:rPr lang="da-DK" sz="2000" dirty="0" smtClean="0"/>
              <a:t>Morten Kromberg</a:t>
            </a:r>
            <a:r>
              <a:rPr lang="da-DK" sz="2000" dirty="0"/>
              <a:t/>
            </a:r>
            <a:br>
              <a:rPr lang="da-DK" sz="2000" dirty="0"/>
            </a:br>
            <a:r>
              <a:rPr lang="da-DK" sz="2000" dirty="0" smtClean="0"/>
              <a:t>Dyalog File Server Version 2.0</a:t>
            </a:r>
            <a:endParaRPr lang="da-DK" sz="2000" dirty="0"/>
          </a:p>
          <a:p>
            <a:r>
              <a:rPr lang="da-DK" sz="2000" b="1" dirty="0" smtClean="0"/>
              <a:t>Wednesday 09.00: </a:t>
            </a:r>
            <a:r>
              <a:rPr lang="da-DK" sz="2000" dirty="0" smtClean="0"/>
              <a:t>Dan Baronet</a:t>
            </a:r>
            <a:br>
              <a:rPr lang="da-DK" sz="2000" dirty="0" smtClean="0"/>
            </a:br>
            <a:r>
              <a:rPr lang="da-DK" sz="2000" dirty="0" smtClean="0"/>
              <a:t>User Command Update</a:t>
            </a:r>
          </a:p>
          <a:p>
            <a:r>
              <a:rPr lang="da-DK" sz="2000" b="1" dirty="0" smtClean="0"/>
              <a:t>Wednesday 11.00: </a:t>
            </a:r>
            <a:r>
              <a:rPr lang="da-DK" sz="2000" dirty="0" smtClean="0"/>
              <a:t>Gianfranco Alongi (Ericsson)</a:t>
            </a:r>
            <a:br>
              <a:rPr lang="da-DK" sz="2000" dirty="0" smtClean="0"/>
            </a:br>
            <a:r>
              <a:rPr lang="da-DK" sz="2000" dirty="0" smtClean="0"/>
              <a:t>Test Driven Development (TDD) in APL</a:t>
            </a:r>
            <a:endParaRPr lang="da-DK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Dyalog'13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42</a:t>
            </a:fld>
            <a:endParaRPr lang="da-DK"/>
          </a:p>
        </p:txBody>
      </p:sp>
      <p:sp>
        <p:nvSpPr>
          <p:cNvPr id="10" name="TextBox 9"/>
          <p:cNvSpPr txBox="1"/>
          <p:nvPr/>
        </p:nvSpPr>
        <p:spPr>
          <a:xfrm>
            <a:off x="755576" y="1772816"/>
            <a:ext cx="2088232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Application</a:t>
            </a:r>
            <a:br>
              <a:rPr lang="da-DK" dirty="0" smtClean="0">
                <a:latin typeface="+mn-lt"/>
              </a:rPr>
            </a:br>
            <a:r>
              <a:rPr lang="da-DK" dirty="0" smtClean="0">
                <a:latin typeface="+mn-lt"/>
              </a:rPr>
              <a:t>Tools</a:t>
            </a:r>
            <a:endParaRPr lang="da-DK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8912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 more Information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436" y="2852936"/>
            <a:ext cx="7772400" cy="2450975"/>
          </a:xfrm>
        </p:spPr>
        <p:txBody>
          <a:bodyPr/>
          <a:lstStyle/>
          <a:p>
            <a:r>
              <a:rPr lang="da-DK" sz="2000" b="1" dirty="0" smtClean="0"/>
              <a:t>Monday 13.00 &amp; 15.15: </a:t>
            </a:r>
            <a:r>
              <a:rPr lang="en-US" sz="2000" dirty="0" smtClean="0"/>
              <a:t>John </a:t>
            </a:r>
            <a:r>
              <a:rPr lang="en-US" sz="2000" dirty="0" err="1" smtClean="0"/>
              <a:t>Daintree</a:t>
            </a:r>
            <a:r>
              <a:rPr lang="en-US" sz="2000" dirty="0"/>
              <a:t> </a:t>
            </a:r>
            <a:r>
              <a:rPr lang="en-US" sz="2000" dirty="0" smtClean="0"/>
              <a:t>&amp; Michael Hughes</a:t>
            </a:r>
            <a:br>
              <a:rPr lang="en-US" sz="2000" dirty="0" smtClean="0"/>
            </a:br>
            <a:r>
              <a:rPr lang="en-US" sz="2000" dirty="0" smtClean="0"/>
              <a:t>WPF, parts I &amp; II</a:t>
            </a:r>
          </a:p>
          <a:p>
            <a:r>
              <a:rPr lang="da-DK" sz="2000" b="1" dirty="0" smtClean="0"/>
              <a:t>Monday 14.00: </a:t>
            </a:r>
            <a:r>
              <a:rPr lang="da-DK" sz="2000" dirty="0" smtClean="0"/>
              <a:t>Chad Church (Syncfusion)</a:t>
            </a:r>
            <a:br>
              <a:rPr lang="da-DK" sz="2000" dirty="0" smtClean="0"/>
            </a:br>
            <a:r>
              <a:rPr lang="da-DK" sz="2000" dirty="0" smtClean="0"/>
              <a:t>The Syncfusion Libraries</a:t>
            </a:r>
          </a:p>
          <a:p>
            <a:r>
              <a:rPr lang="da-DK" sz="2000" b="1" dirty="0" smtClean="0"/>
              <a:t>Wednesday 10.30: </a:t>
            </a:r>
            <a:r>
              <a:rPr lang="da-DK" sz="2000" dirty="0" smtClean="0"/>
              <a:t>Valentina Settimi (APL Italiana)</a:t>
            </a:r>
            <a:br>
              <a:rPr lang="da-DK" sz="2000" dirty="0" smtClean="0"/>
            </a:br>
            <a:r>
              <a:rPr lang="da-DK" sz="2000" dirty="0" smtClean="0"/>
              <a:t>Applying Version 13.2 GUI Features to SOFIA</a:t>
            </a:r>
          </a:p>
          <a:p>
            <a:r>
              <a:rPr lang="da-DK" sz="2000" b="1" dirty="0"/>
              <a:t>Thursday 10.15: </a:t>
            </a:r>
            <a:r>
              <a:rPr lang="da-DK" sz="2000" dirty="0"/>
              <a:t>Illse </a:t>
            </a:r>
            <a:r>
              <a:rPr lang="da-DK" sz="2000" dirty="0" smtClean="0"/>
              <a:t>Nell (Riskflow)</a:t>
            </a:r>
            <a:r>
              <a:rPr lang="da-DK" sz="2000" dirty="0"/>
              <a:t/>
            </a:r>
            <a:br>
              <a:rPr lang="da-DK" sz="2000" dirty="0"/>
            </a:br>
            <a:r>
              <a:rPr lang="da-DK" sz="2000" dirty="0"/>
              <a:t>Cash Flows for Business and Personal </a:t>
            </a:r>
            <a:r>
              <a:rPr lang="da-DK" sz="2000" dirty="0" smtClean="0"/>
              <a:t>Use</a:t>
            </a:r>
          </a:p>
          <a:p>
            <a:r>
              <a:rPr lang="da-DK" sz="2000" b="1" dirty="0" smtClean="0"/>
              <a:t>Thursday 11.15: </a:t>
            </a:r>
            <a:r>
              <a:rPr lang="da-DK" sz="2000" dirty="0" smtClean="0"/>
              <a:t>Tomas Gustafsson (Stormwind.fi)</a:t>
            </a:r>
            <a:br>
              <a:rPr lang="da-DK" sz="2000" dirty="0" smtClean="0"/>
            </a:br>
            <a:r>
              <a:rPr lang="da-DK" sz="2000" dirty="0" smtClean="0"/>
              <a:t>The Stormwind Simulator</a:t>
            </a:r>
            <a:endParaRPr lang="da-DK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Dyalog'13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43</a:t>
            </a:fld>
            <a:endParaRPr lang="da-DK"/>
          </a:p>
        </p:txBody>
      </p:sp>
      <p:sp>
        <p:nvSpPr>
          <p:cNvPr id="10" name="TextBox 9"/>
          <p:cNvSpPr txBox="1"/>
          <p:nvPr/>
        </p:nvSpPr>
        <p:spPr>
          <a:xfrm>
            <a:off x="755576" y="1772816"/>
            <a:ext cx="2088232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User Interfaces</a:t>
            </a:r>
            <a:endParaRPr lang="da-DK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90152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12776"/>
            <a:ext cx="4824535" cy="42426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20072" y="4581128"/>
            <a:ext cx="215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latin typeface="+mn-lt"/>
              </a:rPr>
              <a:t>October 20-24</a:t>
            </a:r>
            <a:endParaRPr lang="da-DK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15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u="sng" dirty="0" smtClean="0"/>
              <a:t>Native</a:t>
            </a:r>
            <a:r>
              <a:rPr lang="da-DK" dirty="0" smtClean="0"/>
              <a:t> </a:t>
            </a:r>
            <a:r>
              <a:rPr lang="da-DK" dirty="0" smtClean="0">
                <a:solidFill>
                  <a:schemeClr val="bg1">
                    <a:lumMod val="75000"/>
                  </a:schemeClr>
                </a:solidFill>
              </a:rPr>
              <a:t>or Cross Platform?</a:t>
            </a:r>
            <a:endParaRPr lang="da-DK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00808"/>
            <a:ext cx="7772400" cy="2304256"/>
          </a:xfrm>
        </p:spPr>
        <p:txBody>
          <a:bodyPr/>
          <a:lstStyle/>
          <a:p>
            <a:r>
              <a:rPr lang="da-DK" sz="2400" dirty="0" smtClean="0"/>
              <a:t>If you are targeting a single platform (like Windows Desktop), OR</a:t>
            </a:r>
          </a:p>
          <a:p>
            <a:r>
              <a:rPr lang="da-DK" sz="2400" dirty="0" smtClean="0"/>
              <a:t>Your market dictates a </a:t>
            </a:r>
            <a:r>
              <a:rPr lang="da-DK" sz="2400" i="1" dirty="0" smtClean="0"/>
              <a:t>look and feel</a:t>
            </a:r>
            <a:r>
              <a:rPr lang="da-DK" sz="2400" dirty="0" smtClean="0"/>
              <a:t> specific to each platform you need a front-end 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2400" dirty="0" smtClean="0"/>
              <a:t>You probably need one or more </a:t>
            </a:r>
            <a:r>
              <a:rPr lang="da-DK" sz="2400" b="1" i="1" dirty="0" smtClean="0"/>
              <a:t>native</a:t>
            </a:r>
            <a:r>
              <a:rPr lang="da-DK" sz="2400" dirty="0" smtClean="0"/>
              <a:t> interfaces</a:t>
            </a:r>
          </a:p>
          <a:p>
            <a:pPr>
              <a:buFont typeface="Arial" panose="020B0604020202020204" pitchFamily="34" charset="0"/>
              <a:buChar char="•"/>
            </a:pPr>
            <a:endParaRPr lang="da-DK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Dyalog'13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91155" y="6309320"/>
            <a:ext cx="1905000" cy="457200"/>
          </a:xfrm>
        </p:spPr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5</a:t>
            </a:fld>
            <a:endParaRPr lang="da-DK"/>
          </a:p>
        </p:txBody>
      </p:sp>
      <p:sp>
        <p:nvSpPr>
          <p:cNvPr id="7" name="Rectangle 6"/>
          <p:cNvSpPr/>
          <p:nvPr/>
        </p:nvSpPr>
        <p:spPr bwMode="auto">
          <a:xfrm>
            <a:off x="1156285" y="5475644"/>
            <a:ext cx="1512168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APL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156285" y="4963041"/>
            <a:ext cx="1512168" cy="50405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600" dirty="0" smtClean="0">
                <a:latin typeface="+mn-lt"/>
              </a:rPr>
              <a:t>WPF/.NET</a:t>
            </a:r>
            <a:endParaRPr kumimoji="0" lang="da-DK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938374" y="5475644"/>
            <a:ext cx="1512168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APL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938646" y="4963041"/>
            <a:ext cx="1512168" cy="50405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600" dirty="0" smtClean="0">
                <a:latin typeface="+mn-lt"/>
              </a:rPr>
              <a:t>XAML/WINRT</a:t>
            </a:r>
            <a:endParaRPr kumimoji="0" lang="da-DK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724728" y="5457062"/>
            <a:ext cx="1512168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APL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724728" y="4944459"/>
            <a:ext cx="1512168" cy="50405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600" dirty="0" smtClean="0">
                <a:latin typeface="+mn-lt"/>
              </a:rPr>
              <a:t>Cocoa</a:t>
            </a:r>
            <a:endParaRPr kumimoji="0" lang="da-DK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466766" y="5437753"/>
            <a:ext cx="1644606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APL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466766" y="4925150"/>
            <a:ext cx="1644606" cy="50405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600" dirty="0" smtClean="0">
                <a:latin typeface="+mn-lt"/>
              </a:rPr>
              <a:t>Java</a:t>
            </a:r>
            <a:endParaRPr kumimoji="0" lang="da-DK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574" y="3963125"/>
            <a:ext cx="7524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766" y="4032168"/>
            <a:ext cx="8286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442" y="4032168"/>
            <a:ext cx="815930" cy="87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944" y="4141705"/>
            <a:ext cx="7048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078" y="4107413"/>
            <a:ext cx="706760" cy="70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97445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remove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remove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50" autoRev="1" fill="remove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250" autoRev="1" fill="remove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50" autoRev="1" fill="remove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" dur="250" autoRev="1" fill="remove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bg1">
                    <a:lumMod val="75000"/>
                  </a:schemeClr>
                </a:solidFill>
              </a:rPr>
              <a:t>Native or </a:t>
            </a:r>
            <a:r>
              <a:rPr lang="da-DK" u="sng" dirty="0" smtClean="0"/>
              <a:t>Cross Platform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7772400" cy="4114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a-DK" sz="2400" dirty="0" smtClean="0"/>
              <a:t>If you need a UI on all platforms: desktop, phablets, browsers, 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400" dirty="0" smtClean="0"/>
              <a:t>Your UI needs to be decent but not *flashy*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2400" dirty="0" smtClean="0"/>
              <a:t>You </a:t>
            </a:r>
            <a:r>
              <a:rPr lang="da-DK" sz="2400" dirty="0" smtClean="0"/>
              <a:t>can do it </a:t>
            </a:r>
            <a:r>
              <a:rPr lang="da-DK" sz="2400" dirty="0" smtClean="0"/>
              <a:t>with </a:t>
            </a:r>
            <a:r>
              <a:rPr lang="da-DK" sz="2400" dirty="0" smtClean="0"/>
              <a:t>a single </a:t>
            </a:r>
            <a:r>
              <a:rPr lang="da-DK" sz="2400" b="1" i="1" dirty="0" smtClean="0"/>
              <a:t>cross platform</a:t>
            </a:r>
            <a:r>
              <a:rPr lang="da-DK" sz="2400" dirty="0" smtClean="0"/>
              <a:t> UI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Dyalog'13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6</a:t>
            </a:fld>
            <a:endParaRPr lang="da-DK"/>
          </a:p>
        </p:txBody>
      </p:sp>
      <p:sp>
        <p:nvSpPr>
          <p:cNvPr id="9" name="Rectangle 8"/>
          <p:cNvSpPr/>
          <p:nvPr/>
        </p:nvSpPr>
        <p:spPr bwMode="auto">
          <a:xfrm>
            <a:off x="1624388" y="4831800"/>
            <a:ext cx="6048673" cy="50405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600" dirty="0" smtClean="0">
                <a:latin typeface="+mn-lt"/>
              </a:rPr>
              <a:t>HTML/JavaScript</a:t>
            </a:r>
            <a:endParaRPr kumimoji="0" lang="da-DK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624389" y="5335856"/>
            <a:ext cx="6048673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APL</a:t>
            </a:r>
          </a:p>
        </p:txBody>
      </p:sp>
      <p:sp>
        <p:nvSpPr>
          <p:cNvPr id="17" name="AutoShape 2" descr="data:image/jpeg;base64,/9j/4AAQSkZJRgABAQAAAQABAAD/2wCEAAkGBg8PDw8NDRAPDw8PDw0PDw0QDw8ODw0OFBAVFBQQFBIXGyYeFxkkGRQSHy8gIycpLCwsFR4xNTAqNSYrLCkBCQoKDgwOGg8PGCwdHiQsLCosLSksLCwsLCwtLCkpLC4pKSksKSwsKSwsLCksLCwpLCwpKSwpLCkpKSkpKSwsKf/AABEIAOEA4QMBIgACEQEDEQH/xAAbAAABBQEBAAAAAAAAAAAAAAAAAQIDBAYFB//EAD0QAAIBAQQGBwYFBAIDAQAAAAABAgMEBRESBiExQVFhEyIycYGRsQdSkqHB0RZCU3KCI2Lh8CSiNGPCFP/EABsBAAEFAQEAAAAAAAAAAAAAAAABAwQFBgIH/8QAMBEAAgIBAwIEBAUFAQAAAAAAAAECAxEEEiEFMRMUQVEiMnHRBkJhobFSgZHh8CP/2gAMAwEAAhEDEQA/APcQARgAoAAAAAAAAAAAAANcgAcBFOulrbS9ChX0is8NTqRx4LrP5COSXdncYSl8qydQQz1XTGiuypy/ikvmyB6aR3U5/FEbd0PcfWjuf5WagUy340j+nL4kSU9NKX5o1I+Cl6MPGh7ivR3r8ppQOPR0os0tXSKP7k4+p0aVqjJYxkmuKaZ2pRfZkeVc4fMsE4DVIU6OBQExFAAAAAAAAAAAAAAATAUAAAAAAAAAAAAAAa5ENqtkKcXObUYpYuTeCSMPfWm8p4ws3Vjs6VrrP9q3d43OyMFySdPpbL3iC/ua68b9o0F/Umk90Vrk/Ay1u01qT1UYqC96XWl34bF8zKuq5Nyk229rbxbfNjlIgT1MpduDQUdLrr5n8TL9a3VKjxqTlLvery2DFIrqQ5TI7ee5PVajwkWMwuJXUxc4CbSZyGSkRuY1zEFURzkFO0Tg81OUovjFtehE5DJSFzjsd7E+6O/YdM7RTwVTCrHn1Z+aNTdWlVCvhFSyT9yeEX4PYzzOUhjkPw1Eo9+SDd0yq1ZS2v8AT7HtCliPPMLm0yrUGo1MatLg314rk9/czf3XfFK0QVSlJSW9bHF8GtzJ9d0bOxn9TorNO/iXHudABExR0hAAAAAAAACAKAAAmIogAKACYgANnNvm+qVmpupUeG5RXalLgkF93zTstKVWo9S1JLbKW6K5nk97XxUtVV1ar5Rgn1YR4L7ke65VrC7lnoNBLUyy+IouXzf9W1zxm8IJ9Smn1Y9/F8ygpECkPUirlJyeWa6FUa47YLCJ1IepFdSHKQgrRYUxymV845SFOdpPnFzlfOGcBNpPnGuZFnEzgLtJHIa5EbkNchDpIe5DHIa5DHIDpIVyJrBedWzzVWjJxktq/LJcJLeiq5DHIVPHKOnWprbJZR6zo1pTTtccNUKsUs9Nv/suKO+meE2a2TpTjVpycZxeMZL07uR6roppRC2U9eEasMFUh/8AS4pllRfv4fcyfUemvT/+kPl/g0QoiYpKKUAAAATEAAAABRAAUr2u0xpxlOTUYxTk5PYktbZNJmL0zvTP/wAWOxrGr3bo/XyG7JqEcnE7I18y7GN0k0hlbKzni1SjiqUNmr3nzZy1Ihr0nSm4Pds5rcxVIqJScnlno+lVfgx8L5ccE6kPUiupDlI5HnEsKQ5SK6kOUwOXEnUhcxXzjs4CbSfOGcgzhnATaTZxHMiziZwF2krmNciJzEcwFUSRyGOQ1yGuQHSiOchrkNchuIHaQrZZu28alnqwr0nhKL2bpLfF8mVQFTaeUJKCnFxkspnt9x3vC1UYVqb1SWtb4y3xfM6SPIdCL/dmrqnN/wBKs0nwjPZGX0Z65TnisS2ps8SOTBa/SPTWuPo+w8AAeIAAIAAKIAkmAFK9rcqNOVR/lTeHF7l5nmdWtKcpTlrlJtt82abTW34uFBfvl3bIr1fgZdFbqp5lt9in1tm6e32KF7WTPDOu1H5x3nEjPA1RnrxsnRz1dmWuP1RDNd+GOo5T0s325j9iPEXEhjLAlFNuOzC5hgAGCTMLHFtJJtvUksW2+SOlo/o1Wts8IdWnF9eq9keS4vkemXRo5ZbHHGEVmS61aeDk/Hcu4kVUSs59Cp1vU6tN8PeX/dzz6waGW2tr6Po4v81V5Plt+R16Xs1qPt14J8Iwb9Waq06S0Y6oJ1HxXVj5vaU5aTVH2YQXxN+pYw6fx2M1b1+1vhpfQ4kvZnLdaF4039ytW9nVeOtVIyX9qePk2aNaTVVtjTfg19S3Z9Kab1VIuHNdZeW0Szp2Vxx9BuHXbv6v2MFPRKcXhKpg+Dg0/Ub+FJfqr4X9z1Bwo2iGKyzi9kltX2OJeF0On1o9aHHfHv8AuZvXUavTrdF7l9OUWdXV7J8N4MV+Epfqr4X9w/CEv1V8D+5p1EdlKJ9Su9yX5273Mt+D5fqr4H9xfwdL9VfA/uanKKoHD6pd/UHnbvcy34Nl+qvgf3D8GS/VXwP7mrVMcoIafVb/AHDzt3uZP8GS/VXwP7nomj1aXQwhUlnnCKjKWzNhqxwORgWrvrZZrnq8dxZdL6vb5hRsfD4+xA11k74fFzg0opHCWKRIbwohAAAACOvLBMkKF72jJSnL3YSfkhG8IRvCyefXzauktFWe7M4rujqX+8ymhq5/6xyKSby8mcm90mwK14WXpINfmWuPfwLIHI5RdKiyNkHynkyff5DoTLl9WXJLpF2Z7eUjnqQp7BotXHV0xtj6/wAlk6ujlxTtlZU1ioR61Wfuw4LmzjQnuPX9FboVkssVLBTkukrS4PDHDuS+o/RV4khnqes8tV8PzPt9y9KVCw0EklCEFhGC2yfDm+LMneF8VLRLGbwiuzTXZX3ZBfF7u0VXL8kcVTjwjx72VIzNVRp1BZfc8zv1ErJPktRkSKZUUx6mSMEbJYcxkpkTmNcwwGS1ZbwnRlnpyae9bpLg1vNjdF8QtMOE0uvDb4rijAykOslulRqRqweuL8Gt6fJjN1CsX6j1Vzg/0NfeV3ZHmj2H/wBXwKagd+hXhaaKnHs1I+MXvXemcSpBxbi9qbR5R17QeVt3w4jL9manS3eJHA1IUAM2TBAFAAEYY4PEBDqEnFpoRrJprDVzRT5Fo5NzVOqlwxR1j1zTWeLTGfukUU1tk0ACAPnIpn9LauFmqc1GPnJI75mdNH/x5fvp+pxY8QY1a8QZh0OGIeilM8AAAgEVqs6qQlB71t4PczKVIOEnGW2LwZsDi6QWLUq0VswU+7cxTVfhzqPgW+BN/DLt9f8AYuiVi6e20Kb1xz55fth1voj03S63dHZnFbaslD+O2X28TC+y+GNsnJ/ks82u9zgvTE0entbrUIbss5eOKRddMr3NE/8AEdzU8ey/kzsZkkZlSMx6maVoxakW1MdnKqmOznODrcWc41zIM4jmG0NxK5kcpkbmMlM6SOXI2Wgtvx6WzvdhUj46pL0Ore1PCal7y+aMjobXwtkF70akX8OP0NpfC1QfBv0Mb+KKE9PN+2GX/S7G8f4OYIKB5UaIAAQAARisaxUB07lnra5r0O6jPXR2peH1NDE9P6PLOjgU2oWLGABgKWowBl9Nf/Hl++n6mnM9pfSxs9TklLykmcWLMWNXLMGYBD0RRZIilM+xwAgEEAbUpqScZa0001xQ4AFTaeUN9nlJ0Lxq0Zfms88r95KcGvlj5Ha0/j17PLc4zj4pp/U5l3PJarPX2OE8knxpzWVp92KfgaTTexOpZc8VjKjJT/g9UvVPwLzpdmJIv9ZqfO07/wA2OfqjCKQ5TKyqD1UNQZ1MsKoL0hAphmEwdbifpBOkIc4ZwwG4lcxjkRuY11BcHOTQ6FwzW2m1+WNST+HD6m4veXViubfy/wAmY9ndif8AWtLWrVSh344y+hoLzqYzS91ev+oxX4puUdPNe+EaTpMHhP8AuVBBQPKTSAIAAAgjFY1ncEBfuftS/j9TRRM/csdbfP6GgR6f0mO3SQRTah5sYCgBZjAhzb6s+elOPvQkvNYHTILVDGLEayhGso8ijz27+8kTJr5s3RWirHdmzLulr+/kV4spprDwZ6cdraJEKNTHDY2AAAABt7ptkbRQwnreV06kXv1Ya+9fUxBduq8pUKmZa4vVOPFcVzRI09vhyJOnt8OXPZnBv+6pWSvKk+w+tSlulDH1WwoKqeqXndtC30Msnin1qdRbacuK+qPMb5uWtY55Ky1N9SouxUXJ8eRsdNqVZHD7nOp0zg90eURqqL0pTVQXpCYQ+S30gnSlXpBOkAOSy6pLYbNOvVhRpLGc3guXFvktpBYLFVtFRUqEXOb3LYlxb3I9P0Z0ap2GDlJqVaS/qVN0Vtyx5c9+BGv1Eao/qStPp5WvnsdO77HCy0IUo9mnHXLfOW+Xiznzm5Nye1tsltFu6TDL2Nqfvf3dxAeQdf6j5m7w4viP7s2mkpVcMigAhmyaAMGI2KgEYxsc2Rvgt5LprcnhCNnbuOHVT44s7RRu2lhFdxfPU9PX4dUYeyRRTe6TYmIoAPHIDZx1DgADAab2DBwrpbHkl3PWn6mZjI9Pvy71Vpzg9kk1jw4M8uqU3CUoS1Si3F96K/Uww8lVrK8S3e5MmPTIYyHxZDZX4JAETFORAAAAC9dl7ToPV1oPtQex81wZqKNss9rg4SUZprrUppN+T9UYkWLaeKeD3NamiTVqJVkmrUyr4fKOnefs2oTxlZqkqL9yS6SHhvXzODX9nNui+pKhNcc7j8mjuWbSG0Q1ZlNcJrF+e0vw0tf5qS8JtfJotq+qtLuOvy0+XwZOn7O7e3hLoIri6mb0R2bu9mUU1K1V3P8A9dJZU++T1/I6c9L3hqpec/8ABzrVpXaJYqOWmv7Vi/NnU+qNrhgo6WHuzTU6dksFLCKhRhy7U36yZwq18zt1TooJws8etP3qi3KXBN7jOV605yzTlKcnvbcn8zVXPYOhppPty60+/h4GZ6v1OVdTSfL4RYaNPU2bUsRXcvJAKIeevk04ogYiAKDGtitjGx+EMgJJktgpZ6i4LX9itOR3LksmCxe1639jR9H0ni3KT7R5+xF1M9sPqdihDBIlESFN2VIgCgAAAAAEdWGKMBpnc7i//wBEFwVTu3S+h6GUbwsanFppNNNNPXiuBxOO5YG7K1ZHazyOEiaMiW+rqlZauXXkli4S5e6+aKkZlXOLTwyjnBxeGWUxyZDGQ9SGsDeCQUYmOxEORQDEMRAAAAAG1GQSJZsZCk5yUI63J4JC5UVlnUVl4RfuGwZ59JJdWGGHOe7yNMQ2OzKlCNOO5a3xe9kuJhtfqnqbXL09Db6LTLT1KPr6i4iBiI2QkiaLiNbEbGuQ9GsBWyOUhJTGRTk1GO1lhTQ5NRSOW0llliw2fpJrgmse/gayy0sqRRuqwqEV/uLOqkb/AEOlWmqUfX1Ke6zxJZFAAJwyAAAAAAAAA1ocAAcS/LlhXg4SWp7Hvi/eXM8zvCwVLNUdOp/GW6a4/wCD2WccTiX3cUK8HGax3p74vimM2VqaI19CsXHc8wjMljMdet0VbLLCaxhj1aiWp8nwZVjUK+UGnhlTKDi8MtqQ5SK0ahIpjbQ3gnTFxIVMXMc4EwS4g2MzCSkGBMA2dm4LFhjWlv1Q7t7OVY7O6s1Bb9r4R3s1UEopRWpJJJcim6rqNsPCj3ff6F50nS75eLLsu31JMRMRmYRyMyqjUj3Ia5DHMa5j8ahB7kRymMlUGQjKbyxWL9O8mVadyaSWWI2kssdi21Fa29iO/dF15db1t7X9BLqufLretvazu06eBsen9PWnW+XzfwVd9+/hdhYQwQ8ALcigAAAAAAAAAAAAAAAAJKOIoABzbwuuNSLUopprWmk0zBX1oZOm3Oz4yj+k3rX7W9vcz07Ahq2ZS3HEoKXcasqjYuTxKTcW4yTjJbYtNNeA+NU9OvbRmlWXXgnwktUl3SRjrx0IqwxdCWde7Lqy+LY/kRZ0Ndivs0so9uUcZVRyqENoslalqq05w5tavNaiFVhhwaIjWO5e6QbKoVVWLt1UOkqa+zHBy58ENTahFyZ3VU7ZqEfU79zWbJDNLtT190dyL7qFbpRHVMpbF2zc5ept6alVBQj6Fl1BrqFbphFJvVFN9yxFhp2+yHG0id1COVUsULqqz29VebOzYbhjHW1i+L1lrp+lWz5ktqI89TCPbk49ku6dR604r5s0d33TGCWr/JfoWNR3FhRNFptHXp18K59yvsulZ3GwhgPACYMgAAAAAAAAAAAAAAAAIKIACgAAAAAgADRFOzp7iUUAOdWuuL3HIteh9nnrlShjxSyvzRqBMBGkzlxT7mDr+z+i+z0ke6WPqiWyaIqlHLGUtrbbwxZtsqE6NDU6K7FiSyFcVXLdFYZkPw6/el5Ikho1xcvNI1fRrgKoIaWioX5ESHfY/UztLRyG+OPfr9To0bpjHcdLACRGuEPlWBtyb7sgp2WKJ1EBTs5AAAAAAAAAAA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8" name="AutoShape 4" descr="data:image/jpeg;base64,/9j/4AAQSkZJRgABAQAAAQABAAD/2wCEAAkGBg8PDw8NDRAPDw8PDw0PDw0QDw8ODw0OFBAVFBQQFBIXGyYeFxkkGRQSHy8gIycpLCwsFR4xNTAqNSYrLCkBCQoKDgwOGg8PGCwdHiQsLCosLSksLCwsLCwtLCkpLC4pKSksKSwsKSwsLCksLCwpLCwpKSwpLCkpKSkpKSwsKf/AABEIAOEA4QMBIgACEQEDEQH/xAAbAAABBQEBAAAAAAAAAAAAAAAAAQIDBAYFB//EAD0QAAIBAQQGBwYFBAIDAQAAAAABAgMEBRESBiExQVFhEyIycYGRsQdSkqHB0RZCU3KCI2Lh8CSiNGPCFP/EABsBAAEFAQEAAAAAAAAAAAAAAAABAwQFBgIH/8QAMBEAAgIBAwIEBAUFAQAAAAAAAAECAxEEEiEFMRMUQVEiMnHRBkJhobFSgZHh8CP/2gAMAwEAAhEDEQA/APcQARgAoAAAAAAAAAAAAANcgAcBFOulrbS9ChX0is8NTqRx4LrP5COSXdncYSl8qydQQz1XTGiuypy/ikvmyB6aR3U5/FEbd0PcfWjuf5WagUy340j+nL4kSU9NKX5o1I+Cl6MPGh7ivR3r8ppQOPR0os0tXSKP7k4+p0aVqjJYxkmuKaZ2pRfZkeVc4fMsE4DVIU6OBQExFAAAAAAAAAAAAAAATAUAAAAAAAAAAAAAAa5ENqtkKcXObUYpYuTeCSMPfWm8p4ws3Vjs6VrrP9q3d43OyMFySdPpbL3iC/ua68b9o0F/Umk90Vrk/Ay1u01qT1UYqC96XWl34bF8zKuq5Nyk229rbxbfNjlIgT1MpduDQUdLrr5n8TL9a3VKjxqTlLvery2DFIrqQ5TI7ee5PVajwkWMwuJXUxc4CbSZyGSkRuY1zEFURzkFO0Tg81OUovjFtehE5DJSFzjsd7E+6O/YdM7RTwVTCrHn1Z+aNTdWlVCvhFSyT9yeEX4PYzzOUhjkPw1Eo9+SDd0yq1ZS2v8AT7HtCliPPMLm0yrUGo1MatLg314rk9/czf3XfFK0QVSlJSW9bHF8GtzJ9d0bOxn9TorNO/iXHudABExR0hAAAAAAAACAKAAAmIogAKACYgANnNvm+qVmpupUeG5RXalLgkF93zTstKVWo9S1JLbKW6K5nk97XxUtVV1ar5Rgn1YR4L7ke65VrC7lnoNBLUyy+IouXzf9W1zxm8IJ9Smn1Y9/F8ygpECkPUirlJyeWa6FUa47YLCJ1IepFdSHKQgrRYUxymV845SFOdpPnFzlfOGcBNpPnGuZFnEzgLtJHIa5EbkNchDpIe5DHIa5DHIDpIVyJrBedWzzVWjJxktq/LJcJLeiq5DHIVPHKOnWprbJZR6zo1pTTtccNUKsUs9Nv/suKO+meE2a2TpTjVpycZxeMZL07uR6roppRC2U9eEasMFUh/8AS4pllRfv4fcyfUemvT/+kPl/g0QoiYpKKUAAAATEAAAABRAAUr2u0xpxlOTUYxTk5PYktbZNJmL0zvTP/wAWOxrGr3bo/XyG7JqEcnE7I18y7GN0k0hlbKzni1SjiqUNmr3nzZy1Ihr0nSm4Pds5rcxVIqJScnlno+lVfgx8L5ccE6kPUiupDlI5HnEsKQ5SK6kOUwOXEnUhcxXzjs4CbSfOGcgzhnATaTZxHMiziZwF2krmNciJzEcwFUSRyGOQ1yGuQHSiOchrkNchuIHaQrZZu28alnqwr0nhKL2bpLfF8mVQFTaeUJKCnFxkspnt9x3vC1UYVqb1SWtb4y3xfM6SPIdCL/dmrqnN/wBKs0nwjPZGX0Z65TnisS2ps8SOTBa/SPTWuPo+w8AAeIAAIAAKIAkmAFK9rcqNOVR/lTeHF7l5nmdWtKcpTlrlJtt82abTW34uFBfvl3bIr1fgZdFbqp5lt9in1tm6e32KF7WTPDOu1H5x3nEjPA1RnrxsnRz1dmWuP1RDNd+GOo5T0s325j9iPEXEhjLAlFNuOzC5hgAGCTMLHFtJJtvUksW2+SOlo/o1Wts8IdWnF9eq9keS4vkemXRo5ZbHHGEVmS61aeDk/Hcu4kVUSs59Cp1vU6tN8PeX/dzz6waGW2tr6Po4v81V5Plt+R16Xs1qPt14J8Iwb9Waq06S0Y6oJ1HxXVj5vaU5aTVH2YQXxN+pYw6fx2M1b1+1vhpfQ4kvZnLdaF4039ytW9nVeOtVIyX9qePk2aNaTVVtjTfg19S3Z9Kab1VIuHNdZeW0Szp2Vxx9BuHXbv6v2MFPRKcXhKpg+Dg0/Ub+FJfqr4X9z1Bwo2iGKyzi9kltX2OJeF0On1o9aHHfHv8AuZvXUavTrdF7l9OUWdXV7J8N4MV+Epfqr4X9w/CEv1V8D+5p1EdlKJ9Su9yX5273Mt+D5fqr4H9xfwdL9VfA/uanKKoHD6pd/UHnbvcy34Nl+qvgf3D8GS/VXwP7mrVMcoIafVb/AHDzt3uZP8GS/VXwP7nomj1aXQwhUlnnCKjKWzNhqxwORgWrvrZZrnq8dxZdL6vb5hRsfD4+xA11k74fFzg0opHCWKRIbwohAAAACOvLBMkKF72jJSnL3YSfkhG8IRvCyefXzauktFWe7M4rujqX+8ymhq5/6xyKSby8mcm90mwK14WXpINfmWuPfwLIHI5RdKiyNkHynkyff5DoTLl9WXJLpF2Z7eUjnqQp7BotXHV0xtj6/wAlk6ujlxTtlZU1ioR61Wfuw4LmzjQnuPX9FboVkssVLBTkukrS4PDHDuS+o/RV4khnqes8tV8PzPt9y9KVCw0EklCEFhGC2yfDm+LMneF8VLRLGbwiuzTXZX3ZBfF7u0VXL8kcVTjwjx72VIzNVRp1BZfc8zv1ErJPktRkSKZUUx6mSMEbJYcxkpkTmNcwwGS1ZbwnRlnpyae9bpLg1vNjdF8QtMOE0uvDb4rijAykOslulRqRqweuL8Gt6fJjN1CsX6j1Vzg/0NfeV3ZHmj2H/wBXwKagd+hXhaaKnHs1I+MXvXemcSpBxbi9qbR5R17QeVt3w4jL9manS3eJHA1IUAM2TBAFAAEYY4PEBDqEnFpoRrJprDVzRT5Fo5NzVOqlwxR1j1zTWeLTGfukUU1tk0ACAPnIpn9LauFmqc1GPnJI75mdNH/x5fvp+pxY8QY1a8QZh0OGIeilM8AAAgEVqs6qQlB71t4PczKVIOEnGW2LwZsDi6QWLUq0VswU+7cxTVfhzqPgW+BN/DLt9f8AYuiVi6e20Kb1xz55fth1voj03S63dHZnFbaslD+O2X28TC+y+GNsnJ/ks82u9zgvTE0entbrUIbss5eOKRddMr3NE/8AEdzU8ey/kzsZkkZlSMx6maVoxakW1MdnKqmOznODrcWc41zIM4jmG0NxK5kcpkbmMlM6SOXI2Wgtvx6WzvdhUj46pL0Ore1PCal7y+aMjobXwtkF70akX8OP0NpfC1QfBv0Mb+KKE9PN+2GX/S7G8f4OYIKB5UaIAAQAARisaxUB07lnra5r0O6jPXR2peH1NDE9P6PLOjgU2oWLGABgKWowBl9Nf/Hl++n6mnM9pfSxs9TklLykmcWLMWNXLMGYBD0RRZIilM+xwAgEEAbUpqScZa0001xQ4AFTaeUN9nlJ0Lxq0Zfms88r95KcGvlj5Ha0/j17PLc4zj4pp/U5l3PJarPX2OE8knxpzWVp92KfgaTTexOpZc8VjKjJT/g9UvVPwLzpdmJIv9ZqfO07/wA2OfqjCKQ5TKyqD1UNQZ1MsKoL0hAphmEwdbifpBOkIc4ZwwG4lcxjkRuY11BcHOTQ6FwzW2m1+WNST+HD6m4veXViubfy/wAmY9ndif8AWtLWrVSh344y+hoLzqYzS91ev+oxX4puUdPNe+EaTpMHhP8AuVBBQPKTSAIAAAgjFY1ncEBfuftS/j9TRRM/csdbfP6GgR6f0mO3SQRTah5sYCgBZjAhzb6s+elOPvQkvNYHTILVDGLEayhGso8ijz27+8kTJr5s3RWirHdmzLulr+/kV4spprDwZ6cdraJEKNTHDY2AAAABt7ptkbRQwnreV06kXv1Ya+9fUxBduq8pUKmZa4vVOPFcVzRI09vhyJOnt8OXPZnBv+6pWSvKk+w+tSlulDH1WwoKqeqXndtC30Msnin1qdRbacuK+qPMb5uWtY55Ky1N9SouxUXJ8eRsdNqVZHD7nOp0zg90eURqqL0pTVQXpCYQ+S30gnSlXpBOkAOSy6pLYbNOvVhRpLGc3guXFvktpBYLFVtFRUqEXOb3LYlxb3I9P0Z0ap2GDlJqVaS/qVN0Vtyx5c9+BGv1Eao/qStPp5WvnsdO77HCy0IUo9mnHXLfOW+Xiznzm5Nye1tsltFu6TDL2Nqfvf3dxAeQdf6j5m7w4viP7s2mkpVcMigAhmyaAMGI2KgEYxsc2Rvgt5LprcnhCNnbuOHVT44s7RRu2lhFdxfPU9PX4dUYeyRRTe6TYmIoAPHIDZx1DgADAab2DBwrpbHkl3PWn6mZjI9Pvy71Vpzg9kk1jw4M8uqU3CUoS1Si3F96K/Uww8lVrK8S3e5MmPTIYyHxZDZX4JAETFORAAAAC9dl7ToPV1oPtQex81wZqKNss9rg4SUZprrUppN+T9UYkWLaeKeD3NamiTVqJVkmrUyr4fKOnefs2oTxlZqkqL9yS6SHhvXzODX9nNui+pKhNcc7j8mjuWbSG0Q1ZlNcJrF+e0vw0tf5qS8JtfJotq+qtLuOvy0+XwZOn7O7e3hLoIri6mb0R2bu9mUU1K1V3P8A9dJZU++T1/I6c9L3hqpec/8ABzrVpXaJYqOWmv7Vi/NnU+qNrhgo6WHuzTU6dksFLCKhRhy7U36yZwq18zt1TooJws8etP3qi3KXBN7jOV605yzTlKcnvbcn8zVXPYOhppPty60+/h4GZ6v1OVdTSfL4RYaNPU2bUsRXcvJAKIeevk04ogYiAKDGtitjGx+EMgJJktgpZ6i4LX9itOR3LksmCxe1639jR9H0ni3KT7R5+xF1M9sPqdihDBIlESFN2VIgCgAAAAAEdWGKMBpnc7i//wBEFwVTu3S+h6GUbwsanFppNNNNPXiuBxOO5YG7K1ZHazyOEiaMiW+rqlZauXXkli4S5e6+aKkZlXOLTwyjnBxeGWUxyZDGQ9SGsDeCQUYmOxEORQDEMRAAAAAG1GQSJZsZCk5yUI63J4JC5UVlnUVl4RfuGwZ59JJdWGGHOe7yNMQ2OzKlCNOO5a3xe9kuJhtfqnqbXL09Db6LTLT1KPr6i4iBiI2QkiaLiNbEbGuQ9GsBWyOUhJTGRTk1GO1lhTQ5NRSOW0llliw2fpJrgmse/gayy0sqRRuqwqEV/uLOqkb/AEOlWmqUfX1Ke6zxJZFAAJwyAAAAAAAAA1ocAAcS/LlhXg4SWp7Hvi/eXM8zvCwVLNUdOp/GW6a4/wCD2WccTiX3cUK8HGax3p74vimM2VqaI19CsXHc8wjMljMdet0VbLLCaxhj1aiWp8nwZVjUK+UGnhlTKDi8MtqQ5SK0ahIpjbQ3gnTFxIVMXMc4EwS4g2MzCSkGBMA2dm4LFhjWlv1Q7t7OVY7O6s1Bb9r4R3s1UEopRWpJJJcim6rqNsPCj3ff6F50nS75eLLsu31JMRMRmYRyMyqjUj3Ia5DHMa5j8ahB7kRymMlUGQjKbyxWL9O8mVadyaSWWI2kssdi21Fa29iO/dF15db1t7X9BLqufLretvazu06eBsen9PWnW+XzfwVd9+/hdhYQwQ8ALcigAAAAAAAAAAAAAAAAJKOIoABzbwuuNSLUopprWmk0zBX1oZOm3Oz4yj+k3rX7W9vcz07Ahq2ZS3HEoKXcasqjYuTxKTcW4yTjJbYtNNeA+NU9OvbRmlWXXgnwktUl3SRjrx0IqwxdCWde7Lqy+LY/kRZ0Ndivs0so9uUcZVRyqENoslalqq05w5tavNaiFVhhwaIjWO5e6QbKoVVWLt1UOkqa+zHBy58ENTahFyZ3VU7ZqEfU79zWbJDNLtT190dyL7qFbpRHVMpbF2zc5ept6alVBQj6Fl1BrqFbphFJvVFN9yxFhp2+yHG0id1COVUsULqqz29VebOzYbhjHW1i+L1lrp+lWz5ktqI89TCPbk49ku6dR604r5s0d33TGCWr/JfoWNR3FhRNFptHXp18K59yvsulZ3GwhgPACYMgAAAAAAAAAAAAAAAAIKIACgAAAAAgADRFOzp7iUUAOdWuuL3HIteh9nnrlShjxSyvzRqBMBGkzlxT7mDr+z+i+z0ke6WPqiWyaIqlHLGUtrbbwxZtsqE6NDU6K7FiSyFcVXLdFYZkPw6/el5Ikho1xcvNI1fRrgKoIaWioX5ESHfY/UztLRyG+OPfr9To0bpjHcdLACRGuEPlWBtyb7sgp2WKJ1EBTs5AAAAAAAAAAA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9" name="AutoShape 6" descr="data:image/jpeg;base64,/9j/4AAQSkZJRgABAQAAAQABAAD/2wCEAAkGBxQSEhUUEhQVFBUUFBQUFBQUFRQVFBQUFBUXFxQUFBQYHCggGBolHBQUITEhJSkrLi4uFx8zODMsNygtLisBCgoKDg0OGxAQGiwkICQsLDUsLCwsLCwsLSwsLCwsLCwsLywsLCwsLCwsLCwsLCwsLCwsLCwsLCwsLCwsLCwsLP/AABEIAOEA4QMBEQACEQEDEQH/xAAcAAACAgMBAQAAAAAAAAAAAAAAAQIGAwQFBwj/xABFEAACAQIDBQMIBQoFBQEAAAAAAQIDEQQFEgYhMUFRYXGBEyIyQpGxwdEHUqGi8BYjU2JykpOy0uEVM2OCoyQlQ7PxFP/EABsBAQEAAgMBAAAAAAAAAAAAAAABAgUDBAYH/8QANREAAgEDAAYHCAMBAQEBAAAAAAECAwQRBRIhMUFhE1FxkaGx0QYUFSIygcHhQlLwMyOCYv/aAAwDAQACEQMRAD8A9xAAAAAAAAAAAAAAAAE5AGOeIiuLt3gqTe413mdP6yfdeX8tyZRmqM3wF/iUO39yp/SMl6Cf+a9SDzikuMrd8an9I1kZ+61eryJQzek+E19q99hrIxdvVW+LNmniYy4NPuKcTTW8yqSBBgAAAAAAAAAAAAAAAAAAAAAAAAAAAAAXANevi4w4vu6vsS5sGUYuW5HNxmcqPFqH7b3+EFvfjYmTtUrKc/167vM4mL2jXJzl4+Tj93e14kyjZUtFPjheP6OXVz+XqxhHuim/bK5NZHfho2C3tv7+hrVM8rP/AMkvB29xNc542FFfxRrTzKo/Xn+9L5k1jnVtTX8V3Iwyxknxbfe2TWM1RityMbxLJrGfRIcMdKPCUl3N+7gY5RjK3hL6op/Y6GF2or0/X1Jcp7/C/Ius1xOnV0PbVOGOw72XbdQdlWi4frLzo+PNfjcZKt1o1dfQNWO2lLW5bmWnAZnTrR1U5xkt3Bp2v16HKpJ7jS1aNSlLVqRafM3EynEMAAAAAAAAAAAAAAAAAAAAAADFXrqKbbskCpNvCOBmefKPO3scn3J7ku/2GOTY2+jp1Nr/AN/uRWMXnsnfT5vbe8n3ye8x1je0dHwitqz5dxyqmIb4sxcjvxppGF1DHJnqkXIZMsEXImS4IuQyXBFyIXBFyIUg5EKRcgZEXMmSjoYqVOWqnJwl1i/euDMeaJUpU6sdWpFNcy35Ht84tRxS3fpYL+ePxRyxrtfV3nnrz2ez81s//l/h+pf8HjIVYqUJKUXvTTumdlNNZR5icJQk4yWGuDNgpiAAAAAAAAAAAAAAAAAAGjmOYxprf+P7dpG8HLRoyqyxEo+b7QuT819z6fs/M43I9LZ6MjBZkcCpXbe9mDkbeNNIxOZMmeBaiFwLUBgjqBcCcgCLkQpFyICLYKQciFIORCkHIhkQcgVEHIxZkmbmT53Wwk9VF7m7ypy9CfhyfaiRlKDzHuOC8saN5HVqrbwkt69VyPWdmNp6WMheLtONtdN+lF/Fdp3aVWNRbDw1/o6tZz1ZrY9z4P8AfI75ynQAAAAAAAAAAAAAAAOXnGaRoxbbI3g57a3nXnqRPOM2ziVVve7dL8e868p5PY2ljChHZvOW6hjk7+qLUTIwGooFqADUQC1ApFyAE5AEWyFItgEGyFINkKQbBSDZCmNshSEmYmSHhcZOjUjUpScJxe5rn1UlzT5ox2p5W8VKVOtB06iyn/srmewbF7WwxkLStGtFefTvyTtrj1i7rubt0b79Gsqi5ng9J6LnZT64Pc/w+fnvLWcxqwAAAAAAAAAAANDNsxjRg5SdkvxYjaSyzloUZ1pqEFtZ5XnWcSrzbe5XelHVlPLPcWVjC2hqrfxZzNZhk72A1FIPUCBqAFqBA1AotQArgEWwCLZCkWwCLkQpBsFINkKQbICDZCmNshTHJmJmiWDxtShUjVpS0zi7p8n1TXNPoY5cXlbzGtRp16bp1FlP/Z7T3DY7aWGNoqa3TXm1Ic4y+KfFP43NlSqqpHKPnukLGdnV6OW1cH1r/byxHKdEAAAAAAAAMWIqqKuAeS7V59/+io1F/m47o/rPnI6dSprPZuPcaK0d7tT1pr5nv5cvU4Os4zasakUg9QIGopB6gBagA1ABcATYAmwCLZCkGwCLkCkHIgIORCkHIhSDkQpBshTHKRCoxSZGZo6GzWezwdeNWN9L3VIcpQ5+K4oU5unLJ09I2Ubyg4PfwfU/3xPoHLMdGtTjUg7xnFSi+qa3G1TTWUfOqkJU5OElhrebZTAAAAAATAKbt9mM40JKn1Sm774wd7tfZ4M61erj5VvZstDOhK+jTqvbhtc3wXnjsPLdZ1T6AxqRkcbJagQeopB6gQeoALlAXAC4AAYE2C4ItgYINguDHKRBgg5AuDG5AuCDkQpByIXBByIXBCUiYLgxSkTBcGOTMGjM9H+iTaPTJ4Wo9z86ld8Oc4fFdzO1aVP4P7HkvaKxw1cQXKX4f47j11M7x5UYAAAAa2OraYtkbwssjaSyyi5jiNbd96e6xqJSc5OTNP0stfpE8POVyxuKDmmE8jUcfVe+D7OnevkcieUfWNEaSjpC2VX+S2SXPr7HvXdwNZSMjYtE1IGI9RSD1AD1Ag9RQO4LgjGo5S0wTnLpFXYW14RhVqQpR1qjSXM7mB2PxlbfaNNfrNt+xI5VQm9+w0tb2htobIJy8Edij9GtR+lWfhFfEz93XWdCXtJV/jTX3bJT+jKXKtK3dG5jO3ePke3n+hH2krcaa72RlsBo9KdV9q029xrK0NIwWYRhLsbz44OVe0be+CXf6mJbIUec6ntivgaOtpm7pS1ZwSfU0/U7EdL1JrMcElsdh+tR/wC5fI4Xp656o9z9SvSlbqXcL8jsN/qfv/2J8duv/wA937J8Ur8u4PyOwvSp/EfyJ8cu+XcPilxy7iX5I4T6kv4k/mY/GrvrXcjH4nc9a7kC2Rwn6OT76k/mYvTF2/5LuXoT4nc/28ED2Swn6J/xKn9RPi95/fwXoPiVz/bwXoH5JYP9D/yVf6h8WvP7+EfQnxK6/v4L0E9ksH+h/wCSr/WT4pd/38F6D4ldf38F6GbC7PYalKM6dJRlBqUZa6l1JO6e+QhpO6jNS1/BehxVruvWg4TllPkvQ9AyrE64J9n/ANPoNCtGtSjUjuaPOTi4yaZunMYgAABXNp8ZpVjq3c8Q1es6l5PENXrKhKZ0DXGlmuD8tTa9Zb4vo+nc+BU8G20LpN2Fypv6HskuXX2rf4FPvZ2e5p2a6NcUch9XTUkpReU93YSUimLRJSBB6ikGpAo3O29jJUjubNbLVcY1J3hS3b+cl2dEc1Oi5bZbjQ6S03Cg3To/NLr4L1Z6jlWQ4fCQ3JLq3xfzO7CHCKPHXNzKb6SvLL5mWvnUI7or4fYdqFpJ7zXzvkvoXec+rtG+Vl4HYjYrideV7V613GH8ppr6r718mZ+4RMPfqy4ruNrD7VQfpxt2x3/YcU9Hy/izmhpL+8e46ShRxEbxal2rc139DWXdnGpHo68Mrn+H6Gxo14y+anI4+YZZKlvXnR6813ni9J6ClQTqUfmj1cV6o21C71vlnvNDUeewd0VxgC1FwQGwBagBXKQVxgBcA6uzuJtJx6717n8D2Ps7c61KVF8Nq7Hv8fM115DElIs56Q6YAEZuyAKDtJitVRroay5lmpjqNXdS1qmOo42o4ThJagQr20eCs/KxW57p25PlL5+BnFnu/ZXSuvH3Oq9q+jmuMftvXLPUcRSMj2LRNSBiPUUYHqBcFk2I2beNqa5p+Rg/CTXwOehS1vme489pvSjoroKT+Z731L1PVsXiqeFpqMUk7ebFbuHN9htKFCVV8jwtzcxorG+T/wBllUx+bym7t/27jcUraMVuNNOrKbzJ5ZzamJb5nZUEjDJhlWMsEyY5VS4IQdUAy4XMJ05KUJOLXR8e9c0SdOE1iSyIylB60Xhl82d2hjiVolaNRLfHlJdY/I0V3Zuj8y2xN3aXirfLLZLzNfOss0efBebzX1X8j5/pvRSpf+9JfLxXVz7PI39rcZ+SX2OTc84d8VwQLggrlAXAFcAVygy4SrpqRfbb27ja6FrdFdx6ns7/ANnXuY61Nl3oyukz3xqSYBr42doNgHmWPrapyfa/eaaTzJs0snrSb62a1wBqQATipJxaumrNdjKZUqs6U41IPEk8p80U3McK6NRxfDjF9Y/PkZJn1vRekIX9tGtHfukup/veuRgUineaJagQy4TDSrVIUoelUkors6v2GUI68lE695cxtaEqr4bu3ge8YPDU8BhVGKSjTiuHrS/uzb0aTnJQifM7m4cVKtUeW/FlIzDMJVJOUndv8WR6OlRjTikjzMpynJylvZoSqHKCOoFFqAIuQBjlIoMbkAFLEyhJSg3GUXdNcmGlJastwTcXlbz1XIczji6ClZX3wqR6SXHw5+J5e9tVCTpyWU/FM9Fa1+lgpLf+Sv5hhnTqOPK+59nI+Y31q7avKm+G7s4HoqNTXgma1zqHIFwQVygLgCuUBchCFTgclOThJSW9EaysF3yqrqpp9Un7UfToy1kmuJo2sbDcKDm57U00pPsZjN4i2YTeIt8jzKpPe+806NMiFymQ7gDUikZp5vgvLQsvSW+L7encwbfQelHo+51pfRLZL17V5ZKfe3Hc+afG/QyPq+xrK3D1gYL79EGWeUxFSvJbqUdMf2pWbfsR27WO+R5T2kr7YUV2vyRa9usw86NJPgtUu98F7Peek0ZR+V1H2HzzSdXM1TXDaU+UzamvQtRChqBROQBCUgCDkQpByAMcmUhYvo+zPyeJ8k35tZNf74ptfYmjoaSpa1PW6jvWFTVqavWXPajD3jGa5bn48Pj7T5z7R0MqFZdj/H5PU2U9riVy55Q2IXBAuUCAFcARSCkEC17MTvSXZuPo1jLWtqbfUjTVVibOyds4zibVStRl3HFWf/nLsOKu8U5dh5q2apGoQXKZDuUDuANMGLK9tLgbfnY9in38pfAm4977KaW117nVe1fR2cY/beuXYcDWXJ7XB7R9D2HSwLnzqVZ/dele42Nv/wA1/uJ4DTsnK9nywvA421GI1Ymq+ktPhFW+B660jq0IrkeCupa1eT5nI1HOcaDUQoagBOoAQlMFIORARcgCEmUDwGJ8nXpTXq1YP7yT95xV1rU5LkclF6tRPmez51DVQn3X9h4LTUNaznyw/E9ZavFVFLPBm3C5CBcAVygQAFAmwQsuyT/N+L97PfaIbdnDPPzZqLj/AKMsBsjhOFtb/ky7jirLNOXYcVdZpy7DzO5qkahDTKUEylGmAO4IKok001dNWa5WBlTqTpTU4PDTynzKXmuCdGbXqvfF9nTvON7D67ojSUL+2VRfUtkl1P0e9HtP0Sv/ALbT7J1f/Y38TbW3/Jf7ieQ02sX0/t5IqO0Dtiay/wBWX2u5662eaMew8JXWKsu05+o5jjDUQotQKJzIDHrBRawBagCEpAGvKfnRXWcF95GFV4g+wzprMke7Zm7UJ/sHhdLvFnU7Pyeqtv8ArEpFzwBuQuQgXABsoI3BAuAJsoLLsh/l+L97Pe6IWLSH382ai4/6MsRsjhORtLTvRl3P3GM1mLRhUWYtcjyps06NMgTMikrgoXAC4A7ghpZphFVg16y3xfR/JmLWTa6G0nLR9yp/xeyS5dfauBc/oZxX/T1qL3SpVb27Jr5pmwtJZp46j0mn4J141ovKklhnN2+wvk8ZJ8qkYzT7fRf8v2nqtH1NajjqPB30NWs31le1HdOoPUCkXIhSEpEKQ1ABqADUAY5zAMuz2HdfG0Ka+upPujvOpeVNWkzs2sNaoj2jaOtpotfWaR4L2gratsocZPy2nqLOOameoptzxhtBggrgCuUACCuARm9xUC2bJwtSXbd+0+h2EdW2prkjTVnmbO8ds4zTzSnem12AHkGJjpnJdG17GaZrDaNI1htELgBcpR3AC4AXAE2CHS2Qxaw+NjU4Rqx8lV6b2nCb7mrdzOa3nqz28Td2l8p23utV/S8wfnH771z2dRc/pAyh18PrgrzpXkrcXF+kvj4G/sa/R1MPczp3tHXhlb0eVRmegyaMlrIUHIhSDkALUQpFyAE5AGrXrWRGypF9+iPJXeWKmuPmwuuXNmlva2vLVXA21nS1VrMsu1OL1TUF6vHvZ8503dKtc6q3Q2ffj6fY9FaU9WGXxOHc052guAFwBACuUgXAMVaVk2Zwi5NJEbwXvIKOmlFdEvcfSYR1YqPUaRvLydMyIY68bxaAPJ9psNorS7Xf2/hmsuI6tR8zVXMdWo+ZyUzhOEeopR3AC4AXAFcAjchD0/YzPFiKXk5v85BWd/Xjyl8GbC3q6y1XvRsrerrLVe8pu3eyzw83Woq9KTu0vUb5d3T2HorO8ytSe86N3a6r1o7inqqbLJ0MEvKAotRARlMhSMqgBgq4i3MjZUjqbL7O1MZUV1amnvv7u8191daq1Y7zuW9vrPL3Hs1SUMHQUY2VlaKXNnk9L6Q91pfL9ct35f28zeW9HXlq8OJT6lRybk+LdzwpueSIkAAAUCAAEEygjTp65wj1kvYt5s9E0ekuo8tvccFxLVps9GwkLRSPdGpMwAmAUfbfAX85dvz/AB3nSvI/Kp9X5OneQzFS6ih3OmdAdygLgo7gBcAGwCLAMuBxsqM4zg7Si7oJtPKLFtPKPUsh2gpYyGmVlNq0oPhLrpvxXYbGjXU9j2M2NKuprD3lW2o+j27dTC7r73B8PBm3oX0o7JbTgrWSe2B5/jcBWou1SnJeBsoXMJ7ma+VGUd6NR1+t14M5ddGGqyDxHS78GRyRdVmWhha1V2pwk/D4HDOvCO9nJCk5bkW/Zv6P51JKVe/J23fhGvrXrlsid2lacZHoNavh8uo8k0rKK4t9LGrrV1HtOxUqxpLHHqK1Xxk6z11Nze+31VyXgeD0jde8VnLgtiN3ZUHSp/P9T2v0+xjOidsAAAAARSCAAA6GzOG11nLlFWXvfwPV6At8RlVfHYvya+8ntUS9RR6I6QwAAOXn2E1032GM4qUXF8TGUVJNM8nzTD6Jvo96NOk03F70adxcW0zTuZEHcFHcALgCuUAARZAOjXlBqUW01v3AFyyTb6UUo11qX109/j1OxC4nHY9vmdqncyjse0tFPMsHiV6UN/KVl/Y7MbmD447TsKvTlv2dpr1dlMJPelT8FH4HZjcPhLxL0dKW3C8CENkMLHe1T8YxfvDrvjLxHRUlwRsOWDw6vKcFbtSXhY68rmC458Q61OPHuOBnH0gRinHDRvy1cEu3gdedxKX07DrVLpvZHYVzLfKYmo61aTkovzU+Dl1Xd7zQ6Uu+jj0UXte/s/fkdzRdq6k+lnuW7m/159h2mzzp6IAAAC4AMEEwAAI1JWX43vkclODnNRjvZjJpLLLhsxgfJ01fi9773xPodtRVGlGmuCNPOWtJs7hzmAAAARqRurAHn212Vb20u1ew115Tw+kX3/B0bun/ADX3KRJWdjrpnSC5SjuUBcALgBcATAIsAiwCKduDt3Apnhjqq4VJrxZMICnmFV8ak/3mNVA1pzb3tt97MgZsHhnUmoLm976Lmzir1o0abnLh59RyUKEq9RQjx8F1lyoUlCKjFWSVkePq1JVZuct7PYU6cacFCO5EjAzAAAABAYAgAsAbWVYPytVdItN956PQNnrSdeS2Ld2/o6N3UwtVF8o09KSPVnQMgAAAAABzs4wKqQfUkkpLDI0msM8szzLnCT3GmnB0p6j+xqKlN05YZxjIxHcoC4AXAFcALgBcFE2ARAEUEWAJlIWvJMB5KF5Lz52b7FyieW0ld9PU1Y/St3Pn6HqNHWnQU9aX1S38uXqdE1xsAsUAAIEGAIAaAJKD5cXuR2LS2lc1lTjx38lxZx1KihHLLhkWX+Tgr8XxPoNGjGjTVOG5GolJyeWdY5TEAAAAAABNAFa2lyfWnJI4K9FVY448DirUlUjg83zHBOEmapNxerLejVNOLwzntHJkCuUBcALgBcFFcAGwBXAE2UCbKQ62zuA1y8pJebB7ukpfJGq0rd9FDoo734L9m10XadJPpZblu5v9eZZzzR6QiCAAAAAgABYAyU6dyxjKclGKy3wMZSSWWd3I8u1PXJbuSfvPd6M0erSlh7ZPe/wuSNVWquo+RZoqxszhGAAAAAAAAAEZwurMAqG0uRXvKKOtcW6qrK3o4K9BVFzKDjsE4vgavLi9WW81jTi8M0GjkyBFAgUCgQAACAEykMmDwrqzUI8Xvb6JcWcVxXjQpupLh4vqOW3oSr1FTjx8FxZdqFGMIqMVZJWX46njatWVWbnLez2NOnGnBQjuRMxMhAAAAIFgB2AM1KjfuRIqU5KEVlvcjGUlFZZ1ssy7W07eavvdp7XROiVarpKm2b8OS/L/AAayvXc3hbiz0qairI3Z1yYAAAAAAAAAAAAEZwTVmAVfPtnlK7ijgr28aq27+s4qtGNRbd5Qcwy2UG7o1U4TpPEjWVKcqbxI5k6dgpGBjcTLJRWKUCgVgBFIIoLfkmXeRh53py3y7Fyj+OZ5TSN509TEfpW71PVaPtPd6eZfU9/p/uJ0Ga874rFIKwA7ABYEJRgRsGxCglvl4Li33LmctvbVrqepRjnyXa/9yOOpVjBbTrZfljnZzVoreo/F9We30boqlZrO+b3v8LqXmaurWlUe0sVKmoqyNqcRMAAAAAAAAAAAAAAAATVwDk5pksKq4bzGUYyWJLKJKKksMo2b7OSg3Zbu7ca6rZNbafcdGpaNbYdxXa+EcXvVjp5aeHsZ02mnhmvKBkpAg4mWSkbFyBNFyQ7WzmW6n5WS3R9BPnL63cvf3Go0reakehg9r39nV9/I3OirPXl001sW7t6/t59hZGedPQisUgWACwyBqBMkM8MPze5Li3wXeyJuUtWCbb4LaySkorLNjD0nJ2pxv+s15q7upv7H2eq1cTuHqrq4/rxfYdKrd8IHbwGUKL1T86XV+5dD11C3pUIalKKSOjKTk8s68Y2OYgwAAAAAAAAAAAAAAAAAAAADHVoqXFAHDzHZuE72VjCdOE1iSyYyhGf1IquY7KSj6KOjOw/o+86k7NfxfecHE5TOPI60qFWG+PdtOtKhUjwNKph2uKZw6/BnEZssy11pqK4LfJ9F82cF1dxt6es9/DtOzaWzuKijw4vkXKGG0pRSskrJdEjycqrnJyk9rPXwjGEVGOxIfkX0MdZGQ1QfQa6ITWEfcTpMvCMXJIFGC537Fvf2Hfo6Mva3002ub2eZwyuaceJsUKE5ehC3bL5L5m7tvZnjcT+0fV+h1p3jf0o6WGyO9nUbk/sXcluPRW1lQtlilBLz73tOpKcpb2dijh4xVkjtGJmAAAAAAAAAAAAAAAAAAAAAAAAAAAAjKCYBrVsvhLikAc6vs5TlyI4p70RpPea0NnXD/Lk4342tv7zp1tHWtb66aZaf/n9Gwl/hFX6/3YnUegbBvOp4v1OZV6nWL/CKv1/uxItAWC/h4v1HvFTrJwySfOpL7F7jsR0TZR3Uo+Zi6s3xMtPZ6HrXl3u/vO7ClCn9EUuxYMG2zoUMthHgkchDajBIAkAAAAAAAAAAAAAAAAAAAAAAAAAAAAAAAAAAAAAAgAAGAAAAAAAAAAAAAAAAAAAAAAB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3729064"/>
            <a:ext cx="53244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300191" y="4024445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ON</a:t>
            </a:r>
            <a:endParaRPr lang="da-DK" dirty="0"/>
          </a:p>
        </p:txBody>
      </p:sp>
      <p:pic>
        <p:nvPicPr>
          <p:cNvPr id="23" name="Picture 4" descr="http://www.techieapps.com/wp-content/uploads/2012/07/windows-phone-7-android-iphone-mobile-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26186"/>
            <a:ext cx="1313916" cy="98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68373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Native UI in APL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00808"/>
            <a:ext cx="7772400" cy="3826768"/>
          </a:xfrm>
        </p:spPr>
        <p:txBody>
          <a:bodyPr/>
          <a:lstStyle/>
          <a:p>
            <a:pPr marL="0" indent="0">
              <a:buNone/>
            </a:pPr>
            <a:r>
              <a:rPr lang="da-DK" sz="2400" b="1" dirty="0" smtClean="0"/>
              <a:t>Microsoft Windows Desktop</a:t>
            </a:r>
          </a:p>
          <a:p>
            <a:r>
              <a:rPr lang="da-DK" sz="2400" dirty="0" smtClean="0"/>
              <a:t>It is safe to continue with Win32/</a:t>
            </a:r>
            <a:r>
              <a:rPr lang="da-DK" sz="2400" dirty="0" smtClean="0">
                <a:latin typeface="APL385 Unicode" pitchFamily="49" charset="0"/>
              </a:rPr>
              <a:t>⎕WC</a:t>
            </a:r>
            <a:r>
              <a:rPr lang="da-DK" sz="2400" dirty="0" smtClean="0"/>
              <a:t>; Dyalog will continue to enhance and support this as required</a:t>
            </a:r>
          </a:p>
          <a:p>
            <a:pPr lvl="1"/>
            <a:r>
              <a:rPr lang="da-DK" sz="2000" dirty="0" smtClean="0"/>
              <a:t>NOT portable: MainWin and WINE versions abandoned</a:t>
            </a:r>
          </a:p>
          <a:p>
            <a:r>
              <a:rPr lang="da-DK" sz="2400" dirty="0" smtClean="0"/>
              <a:t>Windows Presentation Foundation provides a modern replacement with many advantages</a:t>
            </a:r>
          </a:p>
          <a:p>
            <a:pPr lvl="1"/>
            <a:r>
              <a:rPr lang="da-DK" sz="2000" dirty="0" smtClean="0"/>
              <a:t>Similar XAML-ased UI is available on WINRT</a:t>
            </a:r>
            <a:r>
              <a:rPr lang="da-DK" sz="2000" dirty="0"/>
              <a:t> </a:t>
            </a:r>
            <a:r>
              <a:rPr lang="da-DK" sz="2000" dirty="0" smtClean="0"/>
              <a:t>(Win8 New UI)</a:t>
            </a:r>
          </a:p>
          <a:p>
            <a:pPr lvl="1"/>
            <a:r>
              <a:rPr lang="da-DK" sz="2000" dirty="0" smtClean="0"/>
              <a:t>Dyalog will provide WPF tools, samples and a Tutorial</a:t>
            </a:r>
          </a:p>
          <a:p>
            <a:pPr marL="0" indent="0">
              <a:buNone/>
            </a:pPr>
            <a:r>
              <a:rPr lang="da-DK" sz="2400" b="1" dirty="0" smtClean="0"/>
              <a:t>Other </a:t>
            </a:r>
            <a:r>
              <a:rPr lang="da-DK" sz="2400" b="1" dirty="0" smtClean="0"/>
              <a:t>Native Interfaces</a:t>
            </a:r>
            <a:endParaRPr lang="da-DK" sz="2400" b="1" dirty="0" smtClean="0"/>
          </a:p>
          <a:p>
            <a:r>
              <a:rPr lang="da-DK" sz="2400" dirty="0" smtClean="0"/>
              <a:t>Bridges to </a:t>
            </a:r>
            <a:r>
              <a:rPr lang="da-DK" sz="2400" dirty="0"/>
              <a:t>Java, WinRT</a:t>
            </a:r>
            <a:r>
              <a:rPr lang="da-DK" sz="2400" dirty="0" smtClean="0"/>
              <a:t>, Mono, [Cocoa etc] will </a:t>
            </a:r>
            <a:r>
              <a:rPr lang="da-DK" sz="2400" b="1" i="1" dirty="0" smtClean="0"/>
              <a:t>eventually</a:t>
            </a:r>
            <a:r>
              <a:rPr lang="da-DK" sz="2400" dirty="0" smtClean="0"/>
              <a:t> provide access to native libraries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Dyalog'13 Road Map</a:t>
            </a:r>
          </a:p>
          <a:p>
            <a:pPr>
              <a:defRPr/>
            </a:pP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16097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Cross-Platform in APL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846640" cy="4114800"/>
          </a:xfrm>
        </p:spPr>
        <p:txBody>
          <a:bodyPr/>
          <a:lstStyle/>
          <a:p>
            <a:r>
              <a:rPr lang="da-DK" sz="2800" b="1" dirty="0" smtClean="0"/>
              <a:t>HTML5/Javascript</a:t>
            </a:r>
            <a:r>
              <a:rPr lang="da-DK" sz="2800" dirty="0" smtClean="0"/>
              <a:t> </a:t>
            </a:r>
            <a:r>
              <a:rPr lang="da-DK" sz="2800" dirty="0"/>
              <a:t>is the most rapidly growing technology today</a:t>
            </a:r>
          </a:p>
          <a:p>
            <a:pPr lvl="1"/>
            <a:r>
              <a:rPr lang="da-DK" sz="2400" dirty="0"/>
              <a:t>MiServer 3.0 will allow the development of </a:t>
            </a:r>
            <a:r>
              <a:rPr lang="da-DK" sz="2400" i="1" dirty="0" smtClean="0"/>
              <a:t>decent</a:t>
            </a:r>
            <a:r>
              <a:rPr lang="da-DK" sz="2400" dirty="0" smtClean="0"/>
              <a:t> </a:t>
            </a:r>
            <a:r>
              <a:rPr lang="da-DK" sz="2400" dirty="0" smtClean="0"/>
              <a:t>HTML5/Javascript </a:t>
            </a:r>
            <a:r>
              <a:rPr lang="da-DK" sz="2400" dirty="0"/>
              <a:t>apps in pure </a:t>
            </a:r>
            <a:r>
              <a:rPr lang="da-DK" sz="2400" dirty="0" smtClean="0"/>
              <a:t>APL</a:t>
            </a:r>
          </a:p>
          <a:p>
            <a:pPr lvl="1"/>
            <a:r>
              <a:rPr lang="da-DK" sz="2400" dirty="0" smtClean="0"/>
              <a:t>Target any browser from APL running on Windows, Linux, AIX plus future APL platforms</a:t>
            </a:r>
            <a:endParaRPr lang="da-DK" sz="2800" dirty="0"/>
          </a:p>
          <a:p>
            <a:r>
              <a:rPr lang="da-DK" sz="2800" dirty="0" smtClean="0"/>
              <a:t>A Java Bridge will eventually provide access to Cross-Platform UI Libraries</a:t>
            </a:r>
          </a:p>
          <a:p>
            <a:pPr lvl="1"/>
            <a:r>
              <a:rPr lang="da-DK" sz="2400" dirty="0" smtClean="0"/>
              <a:t>A possiblity for v14.1, in 2015 (</a:t>
            </a:r>
            <a:r>
              <a:rPr lang="da-DK" sz="2400" b="1" i="1" dirty="0" smtClean="0"/>
              <a:t>NOT decided</a:t>
            </a:r>
            <a:r>
              <a:rPr lang="da-DK" sz="2400" dirty="0" smtClean="0"/>
              <a:t>)</a:t>
            </a:r>
          </a:p>
          <a:p>
            <a:pPr lvl="2"/>
            <a:endParaRPr lang="da-DK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Dyalog'13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27054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Embedded HTML Engines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72816"/>
            <a:ext cx="7772400" cy="4114800"/>
          </a:xfrm>
        </p:spPr>
        <p:txBody>
          <a:bodyPr/>
          <a:lstStyle/>
          <a:p>
            <a:r>
              <a:rPr lang="da-DK" sz="2800" dirty="0" smtClean="0"/>
              <a:t>HTML rendering engines are available as controls under COM, .NET, Java, Cocoa, etc.</a:t>
            </a:r>
          </a:p>
          <a:p>
            <a:r>
              <a:rPr lang="da-DK" sz="2800" dirty="0" smtClean="0"/>
              <a:t>Embedding a rendering </a:t>
            </a:r>
            <a:r>
              <a:rPr lang="da-DK" sz="2800" dirty="0"/>
              <a:t>engine </a:t>
            </a:r>
            <a:r>
              <a:rPr lang="da-DK" sz="2800" dirty="0" smtClean="0"/>
              <a:t>allows an HTML/JS solution </a:t>
            </a:r>
            <a:r>
              <a:rPr lang="da-DK" sz="2800" dirty="0" smtClean="0"/>
              <a:t>to </a:t>
            </a:r>
            <a:r>
              <a:rPr lang="da-DK" sz="2800" dirty="0" smtClean="0"/>
              <a:t>be used ”natively”</a:t>
            </a:r>
          </a:p>
          <a:p>
            <a:pPr marL="0" indent="0">
              <a:buNone/>
            </a:pPr>
            <a:endParaRPr lang="da-DK" sz="2000" dirty="0" smtClean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da-DK" sz="2000" dirty="0" smtClean="0">
                <a:latin typeface="APL385 Unicode" panose="020B0709000202000203" pitchFamily="49" charset="0"/>
              </a:rPr>
              <a:t>⎕</a:t>
            </a:r>
            <a:r>
              <a:rPr lang="da-DK" sz="2000" dirty="0">
                <a:latin typeface="APL385 Unicode" panose="020B0709000202000203" pitchFamily="49" charset="0"/>
              </a:rPr>
              <a:t>using←'System.Windows.Forms</a:t>
            </a:r>
            <a:r>
              <a:rPr lang="da-DK" sz="2000" dirty="0" smtClean="0">
                <a:latin typeface="APL385 Unicode" panose="020B0709000202000203" pitchFamily="49" charset="0"/>
              </a:rPr>
              <a:t>,...</a:t>
            </a:r>
            <a:r>
              <a:rPr lang="da-DK" sz="2000" dirty="0">
                <a:latin typeface="APL385 Unicode" panose="020B0709000202000203" pitchFamily="49" charset="0"/>
              </a:rPr>
              <a:t> '</a:t>
            </a:r>
            <a:endParaRPr lang="da-DK" sz="2000" dirty="0" smtClean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da-DK" sz="2000" dirty="0" smtClean="0">
                <a:latin typeface="APL385 Unicode" panose="020B0709000202000203" pitchFamily="49" charset="0"/>
              </a:rPr>
              <a:t>'f</a:t>
            </a:r>
            <a:r>
              <a:rPr lang="da-DK" sz="2000" dirty="0">
                <a:latin typeface="APL385 Unicode" panose="020B0709000202000203" pitchFamily="49" charset="0"/>
              </a:rPr>
              <a:t>' ⎕wc </a:t>
            </a:r>
            <a:r>
              <a:rPr lang="da-DK" sz="2000" dirty="0" smtClean="0">
                <a:latin typeface="APL385 Unicode" panose="020B0709000202000203" pitchFamily="49" charset="0"/>
              </a:rPr>
              <a:t>'Form'</a:t>
            </a:r>
          </a:p>
          <a:p>
            <a:pPr marL="0" indent="0">
              <a:buNone/>
            </a:pPr>
            <a:r>
              <a:rPr lang="da-DK" sz="2000" dirty="0" smtClean="0">
                <a:latin typeface="APL385 Unicode" panose="020B0709000202000203" pitchFamily="49" charset="0"/>
              </a:rPr>
              <a:t>'f.wb</a:t>
            </a:r>
            <a:r>
              <a:rPr lang="da-DK" sz="2000" dirty="0">
                <a:latin typeface="APL385 Unicode" panose="020B0709000202000203" pitchFamily="49" charset="0"/>
              </a:rPr>
              <a:t>' ⎕WC 'NetControl' 'WebBrowser' </a:t>
            </a:r>
            <a:r>
              <a:rPr lang="da-DK" sz="2000" dirty="0" smtClean="0">
                <a:latin typeface="APL385 Unicode" panose="020B0709000202000203" pitchFamily="49" charset="0"/>
              </a:rPr>
              <a:t>f.Size</a:t>
            </a:r>
          </a:p>
          <a:p>
            <a:pPr marL="0" indent="0">
              <a:buNone/>
            </a:pPr>
            <a:r>
              <a:rPr lang="da-DK" sz="2000" dirty="0" smtClean="0">
                <a:latin typeface="APL385 Unicode" panose="020B0709000202000203" pitchFamily="49" charset="0"/>
              </a:rPr>
              <a:t>f.wb.GoHome</a:t>
            </a:r>
            <a:endParaRPr lang="da-DK" sz="2000" dirty="0">
              <a:latin typeface="APL385 Unicode" panose="020B0709000202000203" pitchFamily="49" charset="0"/>
            </a:endParaRPr>
          </a:p>
          <a:p>
            <a:endParaRPr lang="da-DK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Dyalog'13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9</a:t>
            </a:fld>
            <a:endParaRPr lang="da-DK"/>
          </a:p>
        </p:txBody>
      </p:sp>
      <p:sp>
        <p:nvSpPr>
          <p:cNvPr id="8" name="AutoShape 2" descr="mk:@MSITStore:C:\Program%20Files\Dyalog\Dyalog%20APL-64%2013.0%20Unicode\help\dyalog.chm::/images/NetControleg1.jpg"/>
          <p:cNvSpPr>
            <a:spLocks noChangeAspect="1" noChangeArrowheads="1"/>
          </p:cNvSpPr>
          <p:nvPr/>
        </p:nvSpPr>
        <p:spPr bwMode="auto">
          <a:xfrm>
            <a:off x="63500" y="-136525"/>
            <a:ext cx="6000750" cy="637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9" name="AutoShape 4" descr="mk:@MSITStore:C:\Program%20Files\Dyalog\Dyalog%20APL-64%2013.0%20Unicode\help\dyalog.chm::/images/NetControleg1.jpg"/>
          <p:cNvSpPr>
            <a:spLocks noChangeAspect="1" noChangeArrowheads="1"/>
          </p:cNvSpPr>
          <p:nvPr/>
        </p:nvSpPr>
        <p:spPr bwMode="auto">
          <a:xfrm>
            <a:off x="215900" y="15875"/>
            <a:ext cx="6000750" cy="637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21473"/>
            <a:ext cx="4339282" cy="46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1208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Powerpoint template 2013">
  <a:themeElements>
    <a:clrScheme name="1_Dyalo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yalog">
      <a:majorFont>
        <a:latin typeface="Geneva"/>
        <a:ea typeface=""/>
        <a:cs typeface=""/>
      </a:majorFont>
      <a:minorFont>
        <a:latin typeface="Gene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lnDef>
  </a:objectDefaults>
  <a:extraClrSchemeLst>
    <a:extraClrScheme>
      <a:clrScheme name="1_Dyalo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2013</Template>
  <TotalTime>6597</TotalTime>
  <Words>2032</Words>
  <Application>Microsoft Office PowerPoint</Application>
  <PresentationFormat>On-screen Show (4:3)</PresentationFormat>
  <Paragraphs>447</Paragraphs>
  <Slides>44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Powerpoint template 2013</vt:lpstr>
      <vt:lpstr>PowerPoint Presentation</vt:lpstr>
      <vt:lpstr>Agenda</vt:lpstr>
      <vt:lpstr>Strategy 2012-2015</vt:lpstr>
      <vt:lpstr>User Interfaces</vt:lpstr>
      <vt:lpstr>Native or Cross Platform?</vt:lpstr>
      <vt:lpstr>Native or Cross Platform?</vt:lpstr>
      <vt:lpstr>Native UI in APL</vt:lpstr>
      <vt:lpstr>Cross-Platform in APL</vt:lpstr>
      <vt:lpstr>Embedded HTML Engines</vt:lpstr>
      <vt:lpstr>Embedded HTML Engines</vt:lpstr>
      <vt:lpstr>Data Binding</vt:lpstr>
      <vt:lpstr>Data Binding, continued...</vt:lpstr>
      <vt:lpstr>Third Party Controls</vt:lpstr>
      <vt:lpstr>           Libraries</vt:lpstr>
      <vt:lpstr>           Libraries</vt:lpstr>
      <vt:lpstr>We Think...</vt:lpstr>
      <vt:lpstr>In other words...</vt:lpstr>
      <vt:lpstr>Blue Hills</vt:lpstr>
      <vt:lpstr>Raspberry Pi Version</vt:lpstr>
      <vt:lpstr>New Interest in APL</vt:lpstr>
      <vt:lpstr>New Interest – In Numbers</vt:lpstr>
      <vt:lpstr>PowerPoint Presentation</vt:lpstr>
      <vt:lpstr>The Impact of Fi</vt:lpstr>
      <vt:lpstr>UCMD Renaming</vt:lpstr>
      <vt:lpstr>New Default Migration Level</vt:lpstr>
      <vt:lpstr>Migration Level, continued...</vt:lpstr>
      <vt:lpstr>Version 14.0 Features</vt:lpstr>
      <vt:lpstr>Version 14.0 Features</vt:lpstr>
      <vt:lpstr>Component Files</vt:lpstr>
      <vt:lpstr>Primitive Speed-Ups</vt:lpstr>
      <vt:lpstr>Experimental Features</vt:lpstr>
      <vt:lpstr>Upcoming Releases</vt:lpstr>
      <vt:lpstr>Support for New Platforms</vt:lpstr>
      <vt:lpstr>To be added to the list ...</vt:lpstr>
      <vt:lpstr>Strategy 2012-2015</vt:lpstr>
      <vt:lpstr>The Elevator Pitch</vt:lpstr>
      <vt:lpstr>For more Information</vt:lpstr>
      <vt:lpstr>For more Information</vt:lpstr>
      <vt:lpstr>For more Information</vt:lpstr>
      <vt:lpstr>For more Information</vt:lpstr>
      <vt:lpstr>For more Information</vt:lpstr>
      <vt:lpstr>For more Information</vt:lpstr>
      <vt:lpstr>For more Information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Morten Kromberg</dc:creator>
  <cp:lastModifiedBy>Morten Kromberg</cp:lastModifiedBy>
  <cp:revision>185</cp:revision>
  <dcterms:created xsi:type="dcterms:W3CDTF">2013-09-14T13:24:39Z</dcterms:created>
  <dcterms:modified xsi:type="dcterms:W3CDTF">2013-10-21T13:49:13Z</dcterms:modified>
</cp:coreProperties>
</file>