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  <p:sldMasterId id="2147483660" r:id="rId9"/>
    <p:sldMasterId id="2147483672" r:id="rId10"/>
  </p:sldMasterIdLst>
  <p:notesMasterIdLst>
    <p:notesMasterId r:id="rId85"/>
  </p:notesMasterIdLst>
  <p:handoutMasterIdLst>
    <p:handoutMasterId r:id="rId86"/>
  </p:handoutMasterIdLst>
  <p:sldIdLst>
    <p:sldId id="322" r:id="rId11"/>
    <p:sldId id="256" r:id="rId12"/>
    <p:sldId id="323" r:id="rId13"/>
    <p:sldId id="290" r:id="rId14"/>
    <p:sldId id="291" r:id="rId15"/>
    <p:sldId id="292" r:id="rId16"/>
    <p:sldId id="293" r:id="rId17"/>
    <p:sldId id="358" r:id="rId18"/>
    <p:sldId id="294" r:id="rId19"/>
    <p:sldId id="387" r:id="rId20"/>
    <p:sldId id="295" r:id="rId21"/>
    <p:sldId id="359" r:id="rId22"/>
    <p:sldId id="360" r:id="rId23"/>
    <p:sldId id="386" r:id="rId24"/>
    <p:sldId id="372" r:id="rId25"/>
    <p:sldId id="402" r:id="rId26"/>
    <p:sldId id="391" r:id="rId27"/>
    <p:sldId id="394" r:id="rId28"/>
    <p:sldId id="393" r:id="rId29"/>
    <p:sldId id="395" r:id="rId30"/>
    <p:sldId id="316" r:id="rId31"/>
    <p:sldId id="399" r:id="rId32"/>
    <p:sldId id="378" r:id="rId33"/>
    <p:sldId id="379" r:id="rId34"/>
    <p:sldId id="400" r:id="rId35"/>
    <p:sldId id="380" r:id="rId36"/>
    <p:sldId id="381" r:id="rId37"/>
    <p:sldId id="382" r:id="rId38"/>
    <p:sldId id="383" r:id="rId39"/>
    <p:sldId id="388" r:id="rId40"/>
    <p:sldId id="384" r:id="rId41"/>
    <p:sldId id="390" r:id="rId42"/>
    <p:sldId id="401" r:id="rId43"/>
    <p:sldId id="259" r:id="rId44"/>
    <p:sldId id="325" r:id="rId45"/>
    <p:sldId id="326" r:id="rId46"/>
    <p:sldId id="327" r:id="rId47"/>
    <p:sldId id="329" r:id="rId48"/>
    <p:sldId id="351" r:id="rId49"/>
    <p:sldId id="330" r:id="rId50"/>
    <p:sldId id="331" r:id="rId51"/>
    <p:sldId id="333" r:id="rId52"/>
    <p:sldId id="364" r:id="rId53"/>
    <p:sldId id="365" r:id="rId54"/>
    <p:sldId id="344" r:id="rId55"/>
    <p:sldId id="407" r:id="rId56"/>
    <p:sldId id="334" r:id="rId57"/>
    <p:sldId id="366" r:id="rId58"/>
    <p:sldId id="337" r:id="rId59"/>
    <p:sldId id="338" r:id="rId60"/>
    <p:sldId id="389" r:id="rId61"/>
    <p:sldId id="368" r:id="rId62"/>
    <p:sldId id="340" r:id="rId63"/>
    <p:sldId id="341" r:id="rId64"/>
    <p:sldId id="346" r:id="rId65"/>
    <p:sldId id="342" r:id="rId66"/>
    <p:sldId id="343" r:id="rId67"/>
    <p:sldId id="354" r:id="rId68"/>
    <p:sldId id="355" r:id="rId69"/>
    <p:sldId id="356" r:id="rId70"/>
    <p:sldId id="369" r:id="rId71"/>
    <p:sldId id="396" r:id="rId72"/>
    <p:sldId id="357" r:id="rId73"/>
    <p:sldId id="313" r:id="rId74"/>
    <p:sldId id="397" r:id="rId75"/>
    <p:sldId id="403" r:id="rId76"/>
    <p:sldId id="398" r:id="rId77"/>
    <p:sldId id="404" r:id="rId78"/>
    <p:sldId id="405" r:id="rId79"/>
    <p:sldId id="406" r:id="rId80"/>
    <p:sldId id="374" r:id="rId81"/>
    <p:sldId id="375" r:id="rId82"/>
    <p:sldId id="376" r:id="rId83"/>
    <p:sldId id="377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D9"/>
    <a:srgbClr val="FF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 autoAdjust="0"/>
    <p:restoredTop sz="94660"/>
  </p:normalViewPr>
  <p:slideViewPr>
    <p:cSldViewPr>
      <p:cViewPr varScale="1">
        <p:scale>
          <a:sx n="83" d="100"/>
          <a:sy n="83" d="100"/>
        </p:scale>
        <p:origin x="54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6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tableStyles" Target="tableStyles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3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C0CD-B5F3-4CA7-B0D5-382267C692FE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D209-13F7-4585-8A88-EA8360005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5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7E1E-BBB0-42A9-B185-EB4BDE6AFCC0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98565-43FA-4BC7-81FD-796FAFA3A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87195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2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2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6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4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5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5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39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7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2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5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51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2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2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3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5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8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5419-347C-4CD6-AAA8-F34BB44CF045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D335-FFFC-47DA-852D-B360F39DD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5FB0-7D52-4DFD-A153-46B931F3F28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E690-4FBB-4757-A258-BBCF5E84D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584844" cy="102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824535" cy="42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12097" y="1412776"/>
            <a:ext cx="7772400" cy="357795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all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filtered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4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US" sz="1400" b="1" dirty="0">
              <a:latin typeface="APL385 Unicode" panose="020B0709000202000203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WPF / XAML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0152" y="2623523"/>
            <a:ext cx="3096344" cy="3370609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  <a:alpha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6136" y="1988840"/>
            <a:ext cx="3347864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2929" y="2276872"/>
            <a:ext cx="19191" cy="371726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79213" y="2276873"/>
            <a:ext cx="2826661" cy="3717260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  <a:alpha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9512" y="2375756"/>
            <a:ext cx="1502782" cy="360040"/>
          </a:xfrm>
          <a:prstGeom prst="rect">
            <a:avLst/>
          </a:prstGeom>
          <a:solidFill>
            <a:srgbClr val="F6F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7735" y="2735796"/>
            <a:ext cx="1502782" cy="360040"/>
          </a:xfrm>
          <a:prstGeom prst="rect">
            <a:avLst/>
          </a:prstGeom>
          <a:solidFill>
            <a:srgbClr val="F6F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 dirty="0" err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60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5" grpId="0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051720" y="1639485"/>
            <a:ext cx="5040560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40" y="743543"/>
            <a:ext cx="2880320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WrapPanel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48729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5816" y="2492895"/>
            <a:ext cx="3312368" cy="3370609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  <a:alpha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8595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843808" y="1639484"/>
            <a:ext cx="0" cy="4453811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40" y="743543"/>
            <a:ext cx="2880320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StackPanel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48729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2060847"/>
            <a:ext cx="2736304" cy="3888433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  <a:alpha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0833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16412" y="1484784"/>
            <a:ext cx="7772400" cy="35779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filtered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US" sz="1400" b="1" dirty="0">
              <a:latin typeface="APL385 Unicode" panose="020B0709000202000203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WPF / XAML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16412" y="1484784"/>
            <a:ext cx="7772400" cy="35779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all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filtered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4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US" sz="1400" b="1" dirty="0">
              <a:latin typeface="APL385 Unicode" panose="020B0709000202000203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WPF / XAML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2914" y="2639973"/>
            <a:ext cx="4455110" cy="360040"/>
          </a:xfrm>
          <a:prstGeom prst="rect">
            <a:avLst/>
          </a:prstGeom>
          <a:solidFill>
            <a:srgbClr val="F6F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Dyalog WPF Demo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857500" cy="392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724128" y="1955897"/>
            <a:ext cx="1944216" cy="864096"/>
          </a:xfrm>
          <a:prstGeom prst="ellipse">
            <a:avLst/>
          </a:prstGeom>
          <a:noFill/>
          <a:ln w="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6467" y="1268760"/>
            <a:ext cx="7772400" cy="3577952"/>
          </a:xfrm>
        </p:spPr>
        <p:txBody>
          <a:bodyPr>
            <a:noAutofit/>
          </a:bodyPr>
          <a:lstStyle/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0,0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VerticalContentAlignment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Button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Content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0,1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1,0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VerticalContentAlignment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Button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3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Content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1,1</a:t>
            </a:r>
            <a:r>
              <a:rPr lang="en-GB" sz="13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3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&lt;/</a:t>
            </a:r>
            <a:r>
              <a:rPr lang="en-GB" sz="13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3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3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130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The WPF Grid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17" y="4293096"/>
            <a:ext cx="1333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12097" y="1412776"/>
            <a:ext cx="7772400" cy="3577952"/>
          </a:xfrm>
        </p:spPr>
        <p:txBody>
          <a:bodyPr>
            <a:noAutofit/>
          </a:bodyPr>
          <a:lstStyle/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VerticalContentAlignment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Button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Content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0,1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VerticalContentAlignment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Button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Content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1,1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120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The WPF Grid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71600" y="1412776"/>
            <a:ext cx="4363695" cy="1200329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5230" y="2852936"/>
            <a:ext cx="4616970" cy="1200329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5164633"/>
            <a:ext cx="5756704" cy="1200329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 ...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Button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 ...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 ...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Button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 ...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17" y="4293096"/>
            <a:ext cx="1333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99764"/>
            <a:ext cx="8229600" cy="769441"/>
          </a:xfrm>
        </p:spPr>
        <p:txBody>
          <a:bodyPr>
            <a:spAutoFit/>
          </a:bodyPr>
          <a:lstStyle/>
          <a:p>
            <a:pPr algn="ctr"/>
            <a:r>
              <a:rPr lang="en-GB" smtClean="0"/>
              <a:t>A thought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99764"/>
            <a:ext cx="8229600" cy="2800767"/>
          </a:xfrm>
        </p:spPr>
        <p:txBody>
          <a:bodyPr>
            <a:spAutoFit/>
          </a:bodyPr>
          <a:lstStyle/>
          <a:p>
            <a:r>
              <a:rPr lang="en-GB" smtClean="0"/>
              <a:t>"In over 20 years of doing APL conferences this </a:t>
            </a:r>
            <a:r>
              <a:rPr lang="en-GB"/>
              <a:t>is quite possibly </a:t>
            </a:r>
            <a:r>
              <a:rPr lang="en-GB" smtClean="0"/>
              <a:t>the coolest presentation that I've given."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99764"/>
            <a:ext cx="8229600" cy="1446550"/>
          </a:xfrm>
        </p:spPr>
        <p:txBody>
          <a:bodyPr>
            <a:spAutoFit/>
          </a:bodyPr>
          <a:lstStyle/>
          <a:p>
            <a:r>
              <a:rPr lang="en-GB" smtClean="0"/>
              <a:t>"Not only is it cool, it's going to turn out to be useful too."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800200"/>
          </a:xfrm>
        </p:spPr>
        <p:txBody>
          <a:bodyPr/>
          <a:lstStyle/>
          <a:p>
            <a:r>
              <a:rPr lang="en-GB" dirty="0" smtClean="0"/>
              <a:t>John Daintree</a:t>
            </a:r>
          </a:p>
          <a:p>
            <a:r>
              <a:rPr lang="en-GB" dirty="0" smtClean="0"/>
              <a:t>Chief Architect</a:t>
            </a:r>
          </a:p>
          <a:p>
            <a:r>
              <a:rPr lang="en-GB" dirty="0" smtClean="0"/>
              <a:t>Dyalog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404664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333333"/>
                </a:solidFill>
              </a:rPr>
              <a:t>Windows Presentation Foundation</a:t>
            </a:r>
          </a:p>
        </p:txBody>
      </p:sp>
    </p:spTree>
    <p:extLst>
      <p:ext uri="{BB962C8B-B14F-4D97-AF65-F5344CB8AC3E}">
        <p14:creationId xmlns:p14="http://schemas.microsoft.com/office/powerpoint/2010/main" val="12321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15427"/>
            <a:ext cx="8229600" cy="1446550"/>
          </a:xfrm>
        </p:spPr>
        <p:txBody>
          <a:bodyPr>
            <a:spAutoFit/>
          </a:bodyPr>
          <a:lstStyle/>
          <a:p>
            <a:r>
              <a:rPr lang="en-GB" smtClean="0"/>
              <a:t>"I apologise unreservedly for not having done it sooner."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63216"/>
          </a:xfrm>
        </p:spPr>
        <p:txBody>
          <a:bodyPr/>
          <a:lstStyle/>
          <a:p>
            <a:pPr algn="ctr"/>
            <a:r>
              <a:rPr lang="en-US" dirty="0" smtClean="0"/>
              <a:t>Data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15427"/>
            <a:ext cx="8229600" cy="769441"/>
          </a:xfrm>
        </p:spPr>
        <p:txBody>
          <a:bodyPr>
            <a:spAutoFit/>
          </a:bodyPr>
          <a:lstStyle/>
          <a:p>
            <a:pPr algn="ctr"/>
            <a:r>
              <a:rPr lang="en-GB" smtClean="0"/>
              <a:t>"Is awesome </a:t>
            </a:r>
            <a:r>
              <a:rPr lang="en-GB" sz="1200" smtClean="0"/>
              <a:t>(sorry)</a:t>
            </a:r>
            <a:r>
              <a:rPr lang="en-GB" smtClean="0"/>
              <a:t>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6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799"/>
            <a:ext cx="2952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No Binding ⎕WC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952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952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79512" y="1484784"/>
            <a:ext cx="5256584" cy="1027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PL385 Unicode" panose="020B0709000202000203" pitchFamily="49" charset="0"/>
              </a:rPr>
              <a:t>InputNoBinding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QuadWC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win.filter.onKeyPress←'text_changed_no_binding'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win.all.Items←DyalogNames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47864" y="3649728"/>
            <a:ext cx="5247620" cy="11474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PL385 Unicode" panose="020B0709000202000203" pitchFamily="49" charset="0"/>
              </a:rPr>
              <a:t> r←text_changed_no_binding a;list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 2 ⎕NQ a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 list←{⍵/⍨{∨/(win.filter.Text)⍷⍵}¨⍵}DyalogNames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 win.filtered.Items←list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 r←0</a:t>
            </a:r>
          </a:p>
        </p:txBody>
      </p:sp>
    </p:spTree>
    <p:extLst>
      <p:ext uri="{BB962C8B-B14F-4D97-AF65-F5344CB8AC3E}">
        <p14:creationId xmlns:p14="http://schemas.microsoft.com/office/powerpoint/2010/main" val="22573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No Binding </a:t>
            </a:r>
            <a:r>
              <a:rPr lang="en-GB" smtClean="0"/>
              <a:t>WPF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7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79512" y="1484784"/>
            <a:ext cx="5544616" cy="1027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PL385 Unicode" panose="020B0709000202000203" pitchFamily="49" charset="0"/>
              </a:rPr>
              <a:t>InputNoBinding2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WindowsPresentationFoundation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win.filter.onTextChanged</a:t>
            </a:r>
            <a:r>
              <a:rPr lang="en-GB" sz="1400" b="1">
                <a:latin typeface="APL385 Unicode" panose="020B0709000202000203" pitchFamily="49" charset="0"/>
              </a:rPr>
              <a:t>←'text_changed_no_binding2'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{}</a:t>
            </a:r>
            <a:r>
              <a:rPr lang="en-GB" sz="1400" b="1">
                <a:latin typeface="APL385 Unicode" panose="020B0709000202000203" pitchFamily="49" charset="0"/>
              </a:rPr>
              <a:t>win.all.Items.Add∘⊂¨DyalogNames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347864" y="3649729"/>
            <a:ext cx="5247620" cy="1003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PL385 Unicode" panose="020B0709000202000203" pitchFamily="49" charset="0"/>
              </a:rPr>
              <a:t>text_changed_no_binding2 a;list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list</a:t>
            </a:r>
            <a:r>
              <a:rPr lang="en-GB" sz="1400" b="1">
                <a:latin typeface="APL385 Unicode" panose="020B0709000202000203" pitchFamily="49" charset="0"/>
              </a:rPr>
              <a:t>←{⍵/⍨{∨</a:t>
            </a:r>
            <a:r>
              <a:rPr lang="en-GB" sz="1400" b="1" smtClean="0">
                <a:latin typeface="APL385 Unicode" panose="020B0709000202000203" pitchFamily="49" charset="0"/>
              </a:rPr>
              <a:t>/(win.filter.Text</a:t>
            </a:r>
            <a:r>
              <a:rPr lang="en-GB" sz="1400" b="1">
                <a:latin typeface="APL385 Unicode" panose="020B0709000202000203" pitchFamily="49" charset="0"/>
              </a:rPr>
              <a:t>)⍷⍵}¨⍵}DyalogNames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win.filtered.Items.Clear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{}</a:t>
            </a:r>
            <a:r>
              <a:rPr lang="en-GB" sz="1400" b="1">
                <a:latin typeface="APL385 Unicode" panose="020B0709000202000203" pitchFamily="49" charset="0"/>
              </a:rPr>
              <a:t>win.filtered.Items.Add∘⊂¨list</a:t>
            </a:r>
          </a:p>
        </p:txBody>
      </p:sp>
    </p:spTree>
    <p:extLst>
      <p:ext uri="{BB962C8B-B14F-4D97-AF65-F5344CB8AC3E}">
        <p14:creationId xmlns:p14="http://schemas.microsoft.com/office/powerpoint/2010/main" val="2760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Anatomy of a bind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0" y="1331476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87624" y="2006756"/>
            <a:ext cx="201622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"Text" Property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16216" y="1336824"/>
            <a:ext cx="1728194" cy="4867274"/>
            <a:chOff x="6516216" y="1336824"/>
            <a:chExt cx="1728194" cy="4867274"/>
          </a:xfrm>
        </p:grpSpPr>
        <p:sp>
          <p:nvSpPr>
            <p:cNvPr id="6" name="TextBox 5"/>
            <p:cNvSpPr txBox="1"/>
            <p:nvPr/>
          </p:nvSpPr>
          <p:spPr>
            <a:xfrm>
              <a:off x="6516216" y="1336824"/>
              <a:ext cx="1728193" cy="486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9462" y="1336824"/>
              <a:ext cx="17249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A Workspace</a:t>
              </a: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6660232" y="2006756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char array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60232" y="3427611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nested array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3437929"/>
            <a:ext cx="28803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"ItemsSource" Property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74635" y="2006756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Source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74635" y="3437929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Source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47864" y="2006756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Binding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47864" y="3437929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Binding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60232" y="4916534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namespace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97630" y="4915703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Source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73812" y="4422489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Binding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73812" y="4905489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Binding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44013" y="5429311"/>
            <a:ext cx="145816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Binding</a:t>
            </a:r>
            <a:endParaRPr lang="en-GB" sz="1400" b="1">
              <a:latin typeface="APL385 Unicode" panose="020B0709000202000203" pitchFamily="49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157113" y="5930647"/>
            <a:ext cx="28803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"ItemsSource" Property</a:t>
            </a:r>
            <a:endParaRPr lang="en-GB" sz="1400" b="1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With Binding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7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79512" y="1484784"/>
            <a:ext cx="5792162" cy="3960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InputWithBinding;binding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win←WindowsPresentationFoundation</a:t>
            </a:r>
            <a:endParaRPr lang="en-GB" sz="1400" b="1">
              <a:latin typeface="APL385 Unicode" panose="020B0709000202000203" pitchFamily="49" charset="0"/>
            </a:endParaRP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win.all.ItemsSource←2015⌶'DyalogNames'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FilteredList←0⍴⊂''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Filter←''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win.filtered.ItemsSource</a:t>
            </a:r>
            <a:r>
              <a:rPr lang="en-GB" sz="1400" b="1">
                <a:latin typeface="APL385 Unicode" panose="020B0709000202000203" pitchFamily="49" charset="0"/>
              </a:rPr>
              <a:t>←2015⌶'FilteredList'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FilterSource</a:t>
            </a:r>
            <a:r>
              <a:rPr lang="en-GB" sz="1400" b="1">
                <a:latin typeface="APL385 Unicode" panose="020B0709000202000203" pitchFamily="49" charset="0"/>
              </a:rPr>
              <a:t>←2015⌶'Filter'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binding</a:t>
            </a:r>
            <a:r>
              <a:rPr lang="en-GB" sz="1400" b="1">
                <a:latin typeface="APL385 Unicode" panose="020B0709000202000203" pitchFamily="49" charset="0"/>
              </a:rPr>
              <a:t>←⎕NEW Data.Binding(⊂'Filter')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binding.Source</a:t>
            </a:r>
            <a:r>
              <a:rPr lang="en-GB" sz="1400" b="1">
                <a:latin typeface="APL385 Unicode" panose="020B0709000202000203" pitchFamily="49" charset="0"/>
              </a:rPr>
              <a:t>←FilterSource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binding.Mode</a:t>
            </a:r>
            <a:r>
              <a:rPr lang="en-GB" sz="1400" b="1">
                <a:latin typeface="APL385 Unicode" panose="020B0709000202000203" pitchFamily="49" charset="0"/>
              </a:rPr>
              <a:t>←Data.BindingMode.TwoWay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binding.UpdateSourceTrigger←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	</a:t>
            </a:r>
            <a:r>
              <a:rPr lang="en-GB" sz="1400" b="1" smtClean="0">
                <a:latin typeface="APL385 Unicode" panose="020B0709000202000203" pitchFamily="49" charset="0"/>
              </a:rPr>
              <a:t>Data.UpdateSourceTrigger.PropertyChanged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win.filter.SetBinding </a:t>
            </a:r>
            <a:r>
              <a:rPr lang="en-GB" sz="1400" b="1">
                <a:latin typeface="APL385 Unicode" panose="020B0709000202000203" pitchFamily="49" charset="0"/>
              </a:rPr>
              <a:t>TextBox.TextProperty binding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win.filter.onTextChanged</a:t>
            </a:r>
            <a:r>
              <a:rPr lang="en-GB" sz="1400" b="1">
                <a:latin typeface="APL385 Unicode" panose="020B0709000202000203" pitchFamily="49" charset="0"/>
              </a:rPr>
              <a:t>←'text_changed_with_binding'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673965" y="5445224"/>
            <a:ext cx="5247620" cy="501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PL385 Unicode" panose="020B0709000202000203" pitchFamily="49" charset="0"/>
              </a:rPr>
              <a:t>text_changed_with_binding a;list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FilteredList</a:t>
            </a:r>
            <a:r>
              <a:rPr lang="en-GB" sz="1400" b="1">
                <a:latin typeface="APL385 Unicode" panose="020B0709000202000203" pitchFamily="49" charset="0"/>
              </a:rPr>
              <a:t>←{⍵/⍨{∨/Filter⍷⍵}¨⍵}DyalogNames</a:t>
            </a:r>
          </a:p>
        </p:txBody>
      </p:sp>
    </p:spTree>
    <p:extLst>
      <p:ext uri="{BB962C8B-B14F-4D97-AF65-F5344CB8AC3E}">
        <p14:creationId xmlns:p14="http://schemas.microsoft.com/office/powerpoint/2010/main" val="30806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With Binding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7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18179" y="1337336"/>
            <a:ext cx="6264696" cy="4695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InputWithBinding2;b1;b2;b3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win←WindowsPresentationFoundation</a:t>
            </a:r>
            <a:endParaRPr lang="en-GB" sz="1400" b="1">
              <a:latin typeface="APL385 Unicode" panose="020B0709000202000203" pitchFamily="49" charset="0"/>
            </a:endParaRP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</a:t>
            </a:r>
            <a:r>
              <a:rPr lang="en-GB" sz="1400" b="1">
                <a:latin typeface="APL385 Unicode" panose="020B0709000202000203" pitchFamily="49" charset="0"/>
              </a:rPr>
              <a:t>←⎕NS''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MySource.Filter</a:t>
            </a:r>
            <a:r>
              <a:rPr lang="en-GB" sz="1400" b="1">
                <a:latin typeface="APL385 Unicode" panose="020B0709000202000203" pitchFamily="49" charset="0"/>
              </a:rPr>
              <a:t>←''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MySource.FilteredList</a:t>
            </a:r>
            <a:r>
              <a:rPr lang="en-GB" sz="1400" b="1">
                <a:latin typeface="APL385 Unicode" panose="020B0709000202000203" pitchFamily="49" charset="0"/>
              </a:rPr>
              <a:t>←0⍴⊂''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MySource.DyalogNames</a:t>
            </a:r>
            <a:r>
              <a:rPr lang="en-GB" sz="1400" b="1">
                <a:latin typeface="APL385 Unicode" panose="020B0709000202000203" pitchFamily="49" charset="0"/>
              </a:rPr>
              <a:t>←DyalogNames</a:t>
            </a: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win.DataContext</a:t>
            </a:r>
            <a:r>
              <a:rPr lang="en-GB" sz="1400" b="1">
                <a:latin typeface="APL385 Unicode" panose="020B0709000202000203" pitchFamily="49" charset="0"/>
              </a:rPr>
              <a:t>←2015⌶'MySource'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b1←⎕NEW Data.Binding(</a:t>
            </a:r>
            <a:r>
              <a:rPr lang="en-GB" sz="1400" b="1" smtClean="0">
                <a:latin typeface="APL385 Unicode" panose="020B0709000202000203" pitchFamily="49" charset="0"/>
              </a:rPr>
              <a:t>⊂‘DyalogNames')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b2←⎕</a:t>
            </a:r>
            <a:r>
              <a:rPr lang="en-GB" sz="1400" b="1">
                <a:latin typeface="APL385 Unicode" panose="020B0709000202000203" pitchFamily="49" charset="0"/>
              </a:rPr>
              <a:t>NEW Data.Binding(⊂'FilteredList')</a:t>
            </a: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win.all.SetBinding ListBox.ItemsSourceProperty b1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win.filtered.SetBinding ListBox.ItemsSourceProperty b2</a:t>
            </a: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b3←⎕</a:t>
            </a:r>
            <a:r>
              <a:rPr lang="en-GB" sz="1400" b="1">
                <a:latin typeface="APL385 Unicode" panose="020B0709000202000203" pitchFamily="49" charset="0"/>
              </a:rPr>
              <a:t>NEW Data.Binding(⊂'Filter')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b3.Mode</a:t>
            </a:r>
            <a:r>
              <a:rPr lang="en-GB" sz="1400" b="1">
                <a:latin typeface="APL385 Unicode" panose="020B0709000202000203" pitchFamily="49" charset="0"/>
              </a:rPr>
              <a:t>←Data.BindingMode.TwoWay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b3.UpdateSourceTrigger←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	</a:t>
            </a:r>
            <a:r>
              <a:rPr lang="en-GB" sz="1400" b="1" smtClean="0">
                <a:latin typeface="APL385 Unicode" panose="020B0709000202000203" pitchFamily="49" charset="0"/>
              </a:rPr>
              <a:t>	Data.UpdateSourceTrigger.PropertyChanged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win.filter.SetBinding </a:t>
            </a:r>
            <a:r>
              <a:rPr lang="en-GB" sz="1400" b="1">
                <a:latin typeface="APL385 Unicode" panose="020B0709000202000203" pitchFamily="49" charset="0"/>
              </a:rPr>
              <a:t>TextBox.TextProperty </a:t>
            </a:r>
            <a:r>
              <a:rPr lang="en-GB" sz="1400" b="1" smtClean="0">
                <a:latin typeface="APL385 Unicode" panose="020B0709000202000203" pitchFamily="49" charset="0"/>
              </a:rPr>
              <a:t>b3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win.filter.onTextChanged</a:t>
            </a:r>
            <a:r>
              <a:rPr lang="en-GB" sz="1400" b="1">
                <a:latin typeface="APL385 Unicode" panose="020B0709000202000203" pitchFamily="49" charset="0"/>
              </a:rPr>
              <a:t>←'text_changed_with_binding2'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627784" y="5678789"/>
            <a:ext cx="5967700" cy="501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text_changed_with_binding2 a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</a:t>
            </a:r>
            <a:r>
              <a:rPr lang="en-GB" sz="1400" b="1">
                <a:latin typeface="APL385 Unicode" panose="020B0709000202000203" pitchFamily="49" charset="0"/>
              </a:rPr>
              <a:t>.(FilteredList←{⍵/⍨{∨/Filter⍷⍵}¨⍵}DyalogNames)</a:t>
            </a:r>
          </a:p>
        </p:txBody>
      </p:sp>
    </p:spTree>
    <p:extLst>
      <p:ext uri="{BB962C8B-B14F-4D97-AF65-F5344CB8AC3E}">
        <p14:creationId xmlns:p14="http://schemas.microsoft.com/office/powerpoint/2010/main" val="28319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With Binding and XAML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7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18179" y="1337337"/>
            <a:ext cx="6264696" cy="3099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PL385 Unicode" panose="020B0709000202000203" pitchFamily="49" charset="0"/>
              </a:rPr>
              <a:t>InputWithBinding3a;Source</a:t>
            </a: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MySource←⎕NS''</a:t>
            </a: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MySource.Filter←''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MySource.FilteredList←0⍴⊂''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MySource.DyalogNames←DyalogNames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Source←2015⌶'MySource'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Source.onElementChanged←'text_changed_with_binding3a'</a:t>
            </a:r>
          </a:p>
          <a:p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win←WPF.Load InputWithBindingXaml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win.DataContext←Source</a:t>
            </a:r>
          </a:p>
          <a:p>
            <a:r>
              <a:rPr lang="en-GB" sz="1400" b="1">
                <a:latin typeface="APL385 Unicode" panose="020B0709000202000203" pitchFamily="49" charset="0"/>
              </a:rPr>
              <a:t>win.Show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627784" y="5678789"/>
            <a:ext cx="5967700" cy="501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text_changed_with_binding3 args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>
                <a:latin typeface="APL385 Unicode" panose="020B0709000202000203" pitchFamily="49" charset="0"/>
              </a:rPr>
              <a:t>MySource.(FilteredList←{∨/Filter⍷↑⍵)/⍵}DyalogNames)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56202" y="3245151"/>
            <a:ext cx="6903804" cy="501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r←Load text 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r←XamlReader.Load </a:t>
            </a:r>
            <a:r>
              <a:rPr lang="en-GB" sz="1400" b="1">
                <a:latin typeface="APL385 Unicode" panose="020B0709000202000203" pitchFamily="49" charset="0"/>
              </a:rPr>
              <a:t>⎕NEW XmlTextReader(⎕NEW StringReader(</a:t>
            </a:r>
            <a:r>
              <a:rPr lang="en-GB" sz="1400" b="1" smtClean="0">
                <a:latin typeface="APL385 Unicode" panose="020B0709000202000203" pitchFamily="49" charset="0"/>
              </a:rPr>
              <a:t>⊂text)</a:t>
            </a:r>
            <a:endParaRPr lang="en-GB" sz="1400" b="1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With Binding and XAML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7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3218"/>
            <a:ext cx="2857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18178" y="1337336"/>
            <a:ext cx="6790125" cy="4251904"/>
          </a:xfrm>
          <a:prstGeom prst="rect">
            <a:avLst/>
          </a:prstGeom>
          <a:solidFill>
            <a:srgbClr val="F6F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Filter,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Mode=TwoWay,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UpdateSourceTrigger=PropertyChanged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		 </a:t>
            </a:r>
            <a:r>
              <a:rPr lang="en-GB" sz="14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DyalogNames}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filtered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	 </a:t>
            </a:r>
            <a:r>
              <a:rPr lang="en-GB" sz="14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FilteredList}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US" sz="1400" b="1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800200"/>
          </a:xfrm>
        </p:spPr>
        <p:txBody>
          <a:bodyPr/>
          <a:lstStyle/>
          <a:p>
            <a:r>
              <a:rPr lang="en-GB" dirty="0" smtClean="0"/>
              <a:t>John Daintree</a:t>
            </a:r>
          </a:p>
          <a:p>
            <a:r>
              <a:rPr lang="en-GB" dirty="0" smtClean="0"/>
              <a:t>Chief Architect</a:t>
            </a:r>
          </a:p>
          <a:p>
            <a:r>
              <a:rPr lang="en-GB" dirty="0" smtClean="0"/>
              <a:t>Dyalog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404664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333333"/>
                </a:solidFill>
              </a:rPr>
              <a:t>Windows Presentation Foundation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874690"/>
            <a:ext cx="8784976" cy="1554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3333"/>
                </a:solidFill>
              </a:rPr>
              <a:t>Oh, </a:t>
            </a:r>
            <a:r>
              <a:rPr lang="en-GB" sz="4000" b="1" dirty="0">
                <a:solidFill>
                  <a:srgbClr val="333333"/>
                </a:solidFill>
              </a:rPr>
              <a:t>and Data </a:t>
            </a:r>
            <a:r>
              <a:rPr lang="en-GB" sz="4000" b="1" dirty="0" smtClean="0">
                <a:solidFill>
                  <a:srgbClr val="333333"/>
                </a:solidFill>
              </a:rPr>
              <a:t>Binding</a:t>
            </a:r>
          </a:p>
          <a:p>
            <a:r>
              <a:rPr lang="en-GB" sz="4000" b="1" dirty="0" smtClean="0">
                <a:solidFill>
                  <a:srgbClr val="333333"/>
                </a:solidFill>
              </a:rPr>
              <a:t>(A sneak preview)</a:t>
            </a:r>
            <a:endParaRPr lang="en-GB" sz="4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With Binding and XAML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62731" y="1340768"/>
            <a:ext cx="6264696" cy="3099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InputWithBinding3a;Source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MySource←⎕NS''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MySource.Filter←''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MySource.FilteredList←0⍴⊂''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MySource.DyalogNames←DyalogNames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Source←2015⌶'MySource'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Source.onElementChanged←'text_changed_with_binding3a'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win←WPF.Load InputWithBindingXaml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win.DataContext←Source</a:t>
            </a:r>
          </a:p>
          <a:p>
            <a:r>
              <a:rPr lang="en-GB" sz="1400" b="1" smtClean="0">
                <a:latin typeface="APL385 Unicode" panose="020B0709000202000203" pitchFamily="49" charset="0"/>
              </a:rPr>
              <a:t>win.Show</a:t>
            </a:r>
          </a:p>
          <a:p>
            <a:endParaRPr lang="en-GB" sz="1400" b="1" smtClean="0">
              <a:latin typeface="APL385 Unicode" panose="020B0709000202000203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53875" y="1642261"/>
            <a:ext cx="6790125" cy="4251904"/>
          </a:xfrm>
          <a:prstGeom prst="rect">
            <a:avLst/>
          </a:prstGeom>
          <a:solidFill>
            <a:srgbClr val="F6F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Filter,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Mode=TwoWay,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UpdateSourceTrigger=PropertyChanged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		 </a:t>
            </a:r>
            <a:r>
              <a:rPr lang="en-GB" sz="14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DyalogNames}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filtered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	 </a:t>
            </a:r>
            <a:r>
              <a:rPr lang="en-GB" sz="14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FilteredList}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US" sz="1400" b="1" dirty="0">
              <a:latin typeface="APL385 Unicode" panose="020B0709000202000203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5643313"/>
            <a:ext cx="5967700" cy="501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smtClean="0">
                <a:latin typeface="APL385 Unicode" panose="020B0709000202000203" pitchFamily="49" charset="0"/>
              </a:rPr>
              <a:t>text_changed_with_binding3a a</a:t>
            </a:r>
            <a:endParaRPr lang="en-GB" sz="1400" b="1">
              <a:latin typeface="APL385 Unicode" panose="020B0709000202000203" pitchFamily="49" charset="0"/>
            </a:endParaRPr>
          </a:p>
          <a:p>
            <a:r>
              <a:rPr lang="en-GB" sz="1400" b="1" smtClean="0">
                <a:latin typeface="APL385 Unicode" panose="020B0709000202000203" pitchFamily="49" charset="0"/>
              </a:rPr>
              <a:t>MySource</a:t>
            </a:r>
            <a:r>
              <a:rPr lang="en-GB" sz="1400" b="1">
                <a:latin typeface="APL385 Unicode" panose="020B0709000202000203" pitchFamily="49" charset="0"/>
              </a:rPr>
              <a:t>.(FilteredList</a:t>
            </a:r>
            <a:r>
              <a:rPr lang="en-GB" sz="1400" b="1" smtClean="0">
                <a:latin typeface="APL385 Unicode" panose="020B0709000202000203" pitchFamily="49" charset="0"/>
              </a:rPr>
              <a:t>←{∨/Filter⍷↑⍵)/⍵}DyalogNames)</a:t>
            </a:r>
            <a:endParaRPr lang="en-GB" sz="1400" b="1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So we can bind to...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88843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Simple arrays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APL385 Unicode" panose="020B0709000202000203" pitchFamily="49" charset="0"/>
              </a:rPr>
              <a:t>Filter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Nested arrays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PL385 Unicode" panose="020B0709000202000203" pitchFamily="49" charset="0"/>
              </a:rPr>
              <a:t>DyalogName</a:t>
            </a:r>
            <a:endParaRPr lang="en-GB" dirty="0" smtClean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PL385 Unicode" panose="020B0709000202000203" pitchFamily="49" charset="0"/>
              </a:rPr>
              <a:t>FilteredList</a:t>
            </a:r>
            <a:endParaRPr lang="en-GB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Namespace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PL385 Unicode" panose="020B0709000202000203" pitchFamily="49" charset="0"/>
              </a:rPr>
              <a:t>MySource</a:t>
            </a:r>
            <a:endParaRPr lang="en-GB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trike="sngStrike" dirty="0" smtClean="0">
                <a:latin typeface="APL385 Unicode" panose="020B0709000202000203" pitchFamily="49" charset="0"/>
              </a:rPr>
              <a:t>High rank arrays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3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123658"/>
          </a:xfrm>
        </p:spPr>
        <p:txBody>
          <a:bodyPr>
            <a:spAutoFit/>
          </a:bodyPr>
          <a:lstStyle/>
          <a:p>
            <a:r>
              <a:rPr lang="en-GB" smtClean="0"/>
              <a:t>"Ask not what </a:t>
            </a:r>
            <a:r>
              <a:rPr lang="en-GB"/>
              <a:t>you can do </a:t>
            </a:r>
            <a:r>
              <a:rPr lang="en-GB" smtClean="0"/>
              <a:t>with Dyalog APL – ask what Dyalog APL can do for you."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53980"/>
            <a:ext cx="8229600" cy="769441"/>
          </a:xfrm>
        </p:spPr>
        <p:txBody>
          <a:bodyPr>
            <a:spAutoFit/>
          </a:bodyPr>
          <a:lstStyle/>
          <a:p>
            <a:r>
              <a:rPr lang="en-GB" smtClean="0"/>
              <a:t>DEMO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989912"/>
            <a:ext cx="7992888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1274" y="1654430"/>
            <a:ext cx="3966710" cy="262401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DisplayMemberPath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Title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2875002"/>
            <a:ext cx="3477234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DisplayMemberPath="Title"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4278" y="1628800"/>
            <a:ext cx="2232248" cy="360040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23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           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by 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844824"/>
            <a:ext cx="5040560" cy="1728192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5556" y="3046988"/>
            <a:ext cx="7992888" cy="2585323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            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by 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            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4154984"/>
            <a:ext cx="7560840" cy="2308324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             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844824"/>
            <a:ext cx="5472608" cy="1584176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0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0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Path=SelectedItem.Tracks,ElementName=MyList}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0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0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0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456" y="222901"/>
            <a:ext cx="8239337" cy="5478423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4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		</a:t>
            </a:r>
            <a:r>
              <a:rPr lang="en-GB" sz="1400" b="1" dirty="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</a:p>
          <a:p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400" b="1" dirty="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4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dirty="0"/>
          </a:p>
          <a:p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4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4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04664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3333"/>
                </a:solidFill>
              </a:rPr>
              <a:t>What is WPF?</a:t>
            </a:r>
            <a:endParaRPr lang="en-GB" sz="4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Artist.FullName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10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0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0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0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dirty="0"/>
          </a:p>
          <a:p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SelectedItem.CoverImage,ElementName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261" y="2085753"/>
            <a:ext cx="8797477" cy="923330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Path=SelectedItem.CoverImage,ElementName=MyList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/WrapPanel&gt;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7143" y="5379522"/>
            <a:ext cx="6774301" cy="831273"/>
          </a:xfrm>
          <a:custGeom>
            <a:avLst/>
            <a:gdLst>
              <a:gd name="connsiteX0" fmla="*/ 326000 w 6774301"/>
              <a:gd name="connsiteY0" fmla="*/ 320634 h 831273"/>
              <a:gd name="connsiteX1" fmla="*/ 326000 w 6774301"/>
              <a:gd name="connsiteY1" fmla="*/ 320634 h 831273"/>
              <a:gd name="connsiteX2" fmla="*/ 409127 w 6774301"/>
              <a:gd name="connsiteY2" fmla="*/ 415636 h 831273"/>
              <a:gd name="connsiteX3" fmla="*/ 492254 w 6774301"/>
              <a:gd name="connsiteY3" fmla="*/ 463138 h 831273"/>
              <a:gd name="connsiteX4" fmla="*/ 622883 w 6774301"/>
              <a:gd name="connsiteY4" fmla="*/ 558140 h 831273"/>
              <a:gd name="connsiteX5" fmla="*/ 670384 w 6774301"/>
              <a:gd name="connsiteY5" fmla="*/ 593766 h 831273"/>
              <a:gd name="connsiteX6" fmla="*/ 765387 w 6774301"/>
              <a:gd name="connsiteY6" fmla="*/ 617517 h 831273"/>
              <a:gd name="connsiteX7" fmla="*/ 919766 w 6774301"/>
              <a:gd name="connsiteY7" fmla="*/ 653143 h 831273"/>
              <a:gd name="connsiteX8" fmla="*/ 967267 w 6774301"/>
              <a:gd name="connsiteY8" fmla="*/ 665018 h 831273"/>
              <a:gd name="connsiteX9" fmla="*/ 1157273 w 6774301"/>
              <a:gd name="connsiteY9" fmla="*/ 688769 h 831273"/>
              <a:gd name="connsiteX10" fmla="*/ 1501657 w 6774301"/>
              <a:gd name="connsiteY10" fmla="*/ 712520 h 831273"/>
              <a:gd name="connsiteX11" fmla="*/ 1561034 w 6774301"/>
              <a:gd name="connsiteY11" fmla="*/ 724395 h 831273"/>
              <a:gd name="connsiteX12" fmla="*/ 1679787 w 6774301"/>
              <a:gd name="connsiteY12" fmla="*/ 760021 h 831273"/>
              <a:gd name="connsiteX13" fmla="*/ 1810415 w 6774301"/>
              <a:gd name="connsiteY13" fmla="*/ 807522 h 831273"/>
              <a:gd name="connsiteX14" fmla="*/ 2024171 w 6774301"/>
              <a:gd name="connsiteY14" fmla="*/ 831273 h 831273"/>
              <a:gd name="connsiteX15" fmla="*/ 3081075 w 6774301"/>
              <a:gd name="connsiteY15" fmla="*/ 819397 h 831273"/>
              <a:gd name="connsiteX16" fmla="*/ 3377958 w 6774301"/>
              <a:gd name="connsiteY16" fmla="*/ 795647 h 831273"/>
              <a:gd name="connsiteX17" fmla="*/ 4327984 w 6774301"/>
              <a:gd name="connsiteY17" fmla="*/ 771896 h 831273"/>
              <a:gd name="connsiteX18" fmla="*/ 5396763 w 6774301"/>
              <a:gd name="connsiteY18" fmla="*/ 795647 h 831273"/>
              <a:gd name="connsiteX19" fmla="*/ 5658021 w 6774301"/>
              <a:gd name="connsiteY19" fmla="*/ 807522 h 831273"/>
              <a:gd name="connsiteX20" fmla="*/ 6038031 w 6774301"/>
              <a:gd name="connsiteY20" fmla="*/ 795647 h 831273"/>
              <a:gd name="connsiteX21" fmla="*/ 6073657 w 6774301"/>
              <a:gd name="connsiteY21" fmla="*/ 760021 h 831273"/>
              <a:gd name="connsiteX22" fmla="*/ 6109283 w 6774301"/>
              <a:gd name="connsiteY22" fmla="*/ 748146 h 831273"/>
              <a:gd name="connsiteX23" fmla="*/ 6133034 w 6774301"/>
              <a:gd name="connsiteY23" fmla="*/ 712520 h 831273"/>
              <a:gd name="connsiteX24" fmla="*/ 6168660 w 6774301"/>
              <a:gd name="connsiteY24" fmla="*/ 676894 h 831273"/>
              <a:gd name="connsiteX25" fmla="*/ 6251787 w 6774301"/>
              <a:gd name="connsiteY25" fmla="*/ 629392 h 831273"/>
              <a:gd name="connsiteX26" fmla="*/ 6311163 w 6774301"/>
              <a:gd name="connsiteY26" fmla="*/ 605642 h 831273"/>
              <a:gd name="connsiteX27" fmla="*/ 6441792 w 6774301"/>
              <a:gd name="connsiteY27" fmla="*/ 581891 h 831273"/>
              <a:gd name="connsiteX28" fmla="*/ 6524919 w 6774301"/>
              <a:gd name="connsiteY28" fmla="*/ 558140 h 831273"/>
              <a:gd name="connsiteX29" fmla="*/ 6596171 w 6774301"/>
              <a:gd name="connsiteY29" fmla="*/ 534390 h 831273"/>
              <a:gd name="connsiteX30" fmla="*/ 6774301 w 6774301"/>
              <a:gd name="connsiteY30" fmla="*/ 522514 h 831273"/>
              <a:gd name="connsiteX31" fmla="*/ 6762426 w 6774301"/>
              <a:gd name="connsiteY31" fmla="*/ 475013 h 831273"/>
              <a:gd name="connsiteX32" fmla="*/ 6726800 w 6774301"/>
              <a:gd name="connsiteY32" fmla="*/ 451262 h 831273"/>
              <a:gd name="connsiteX33" fmla="*/ 6643673 w 6774301"/>
              <a:gd name="connsiteY33" fmla="*/ 415636 h 831273"/>
              <a:gd name="connsiteX34" fmla="*/ 6536795 w 6774301"/>
              <a:gd name="connsiteY34" fmla="*/ 368135 h 831273"/>
              <a:gd name="connsiteX35" fmla="*/ 6465543 w 6774301"/>
              <a:gd name="connsiteY35" fmla="*/ 356260 h 831273"/>
              <a:gd name="connsiteX36" fmla="*/ 6370540 w 6774301"/>
              <a:gd name="connsiteY36" fmla="*/ 332509 h 831273"/>
              <a:gd name="connsiteX37" fmla="*/ 6263662 w 6774301"/>
              <a:gd name="connsiteY37" fmla="*/ 308759 h 831273"/>
              <a:gd name="connsiteX38" fmla="*/ 6168660 w 6774301"/>
              <a:gd name="connsiteY38" fmla="*/ 285008 h 831273"/>
              <a:gd name="connsiteX39" fmla="*/ 6026156 w 6774301"/>
              <a:gd name="connsiteY39" fmla="*/ 273133 h 831273"/>
              <a:gd name="connsiteX40" fmla="*/ 5753023 w 6774301"/>
              <a:gd name="connsiteY40" fmla="*/ 237507 h 831273"/>
              <a:gd name="connsiteX41" fmla="*/ 5646145 w 6774301"/>
              <a:gd name="connsiteY41" fmla="*/ 213756 h 831273"/>
              <a:gd name="connsiteX42" fmla="*/ 5052379 w 6774301"/>
              <a:gd name="connsiteY42" fmla="*/ 178130 h 831273"/>
              <a:gd name="connsiteX43" fmla="*/ 3057325 w 6774301"/>
              <a:gd name="connsiteY43" fmla="*/ 166255 h 831273"/>
              <a:gd name="connsiteX44" fmla="*/ 2891070 w 6774301"/>
              <a:gd name="connsiteY44" fmla="*/ 142504 h 831273"/>
              <a:gd name="connsiteX45" fmla="*/ 2463558 w 6774301"/>
              <a:gd name="connsiteY45" fmla="*/ 106878 h 831273"/>
              <a:gd name="connsiteX46" fmla="*/ 2285428 w 6774301"/>
              <a:gd name="connsiteY46" fmla="*/ 83127 h 831273"/>
              <a:gd name="connsiteX47" fmla="*/ 2166675 w 6774301"/>
              <a:gd name="connsiteY47" fmla="*/ 71252 h 831273"/>
              <a:gd name="connsiteX48" fmla="*/ 2083548 w 6774301"/>
              <a:gd name="connsiteY48" fmla="*/ 47501 h 831273"/>
              <a:gd name="connsiteX49" fmla="*/ 1905418 w 6774301"/>
              <a:gd name="connsiteY49" fmla="*/ 23751 h 831273"/>
              <a:gd name="connsiteX50" fmla="*/ 1846041 w 6774301"/>
              <a:gd name="connsiteY50" fmla="*/ 11875 h 831273"/>
              <a:gd name="connsiteX51" fmla="*/ 1584784 w 6774301"/>
              <a:gd name="connsiteY51" fmla="*/ 0 h 831273"/>
              <a:gd name="connsiteX52" fmla="*/ 1050395 w 6774301"/>
              <a:gd name="connsiteY52" fmla="*/ 11875 h 831273"/>
              <a:gd name="connsiteX53" fmla="*/ 955392 w 6774301"/>
              <a:gd name="connsiteY53" fmla="*/ 35626 h 831273"/>
              <a:gd name="connsiteX54" fmla="*/ 789138 w 6774301"/>
              <a:gd name="connsiteY54" fmla="*/ 71252 h 831273"/>
              <a:gd name="connsiteX55" fmla="*/ 729761 w 6774301"/>
              <a:gd name="connsiteY55" fmla="*/ 95003 h 831273"/>
              <a:gd name="connsiteX56" fmla="*/ 694135 w 6774301"/>
              <a:gd name="connsiteY56" fmla="*/ 106878 h 831273"/>
              <a:gd name="connsiteX57" fmla="*/ 658509 w 6774301"/>
              <a:gd name="connsiteY57" fmla="*/ 130629 h 831273"/>
              <a:gd name="connsiteX58" fmla="*/ 551631 w 6774301"/>
              <a:gd name="connsiteY58" fmla="*/ 154379 h 831273"/>
              <a:gd name="connsiteX59" fmla="*/ 444753 w 6774301"/>
              <a:gd name="connsiteY59" fmla="*/ 190005 h 831273"/>
              <a:gd name="connsiteX60" fmla="*/ 409127 w 6774301"/>
              <a:gd name="connsiteY60" fmla="*/ 213756 h 831273"/>
              <a:gd name="connsiteX61" fmla="*/ 302249 w 6774301"/>
              <a:gd name="connsiteY61" fmla="*/ 237507 h 831273"/>
              <a:gd name="connsiteX62" fmla="*/ 266623 w 6774301"/>
              <a:gd name="connsiteY62" fmla="*/ 261257 h 831273"/>
              <a:gd name="connsiteX63" fmla="*/ 219122 w 6774301"/>
              <a:gd name="connsiteY63" fmla="*/ 332509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774301" h="831273">
                <a:moveTo>
                  <a:pt x="326000" y="320634"/>
                </a:moveTo>
                <a:lnTo>
                  <a:pt x="326000" y="320634"/>
                </a:lnTo>
                <a:cubicBezTo>
                  <a:pt x="353709" y="352301"/>
                  <a:pt x="379373" y="385882"/>
                  <a:pt x="409127" y="415636"/>
                </a:cubicBezTo>
                <a:cubicBezTo>
                  <a:pt x="433421" y="439930"/>
                  <a:pt x="464312" y="444510"/>
                  <a:pt x="492254" y="463138"/>
                </a:cubicBezTo>
                <a:cubicBezTo>
                  <a:pt x="537052" y="493003"/>
                  <a:pt x="579466" y="526301"/>
                  <a:pt x="622883" y="558140"/>
                </a:cubicBezTo>
                <a:cubicBezTo>
                  <a:pt x="638844" y="569844"/>
                  <a:pt x="651183" y="588966"/>
                  <a:pt x="670384" y="593766"/>
                </a:cubicBezTo>
                <a:lnTo>
                  <a:pt x="765387" y="617517"/>
                </a:lnTo>
                <a:cubicBezTo>
                  <a:pt x="852538" y="661093"/>
                  <a:pt x="779928" y="631630"/>
                  <a:pt x="919766" y="653143"/>
                </a:cubicBezTo>
                <a:cubicBezTo>
                  <a:pt x="935897" y="655625"/>
                  <a:pt x="951127" y="662597"/>
                  <a:pt x="967267" y="665018"/>
                </a:cubicBezTo>
                <a:cubicBezTo>
                  <a:pt x="1030389" y="674486"/>
                  <a:pt x="1093533" y="685414"/>
                  <a:pt x="1157273" y="688769"/>
                </a:cubicBezTo>
                <a:cubicBezTo>
                  <a:pt x="1271193" y="694765"/>
                  <a:pt x="1387954" y="697359"/>
                  <a:pt x="1501657" y="712520"/>
                </a:cubicBezTo>
                <a:cubicBezTo>
                  <a:pt x="1521664" y="715188"/>
                  <a:pt x="1541242" y="720437"/>
                  <a:pt x="1561034" y="724395"/>
                </a:cubicBezTo>
                <a:cubicBezTo>
                  <a:pt x="1808701" y="823464"/>
                  <a:pt x="1438964" y="679747"/>
                  <a:pt x="1679787" y="760021"/>
                </a:cubicBezTo>
                <a:cubicBezTo>
                  <a:pt x="1805114" y="801797"/>
                  <a:pt x="1625535" y="770547"/>
                  <a:pt x="1810415" y="807522"/>
                </a:cubicBezTo>
                <a:cubicBezTo>
                  <a:pt x="1844025" y="814244"/>
                  <a:pt x="1999396" y="828795"/>
                  <a:pt x="2024171" y="831273"/>
                </a:cubicBezTo>
                <a:lnTo>
                  <a:pt x="3081075" y="819397"/>
                </a:lnTo>
                <a:cubicBezTo>
                  <a:pt x="3180318" y="816785"/>
                  <a:pt x="3278708" y="797955"/>
                  <a:pt x="3377958" y="795647"/>
                </a:cubicBezTo>
                <a:lnTo>
                  <a:pt x="4327984" y="771896"/>
                </a:lnTo>
                <a:lnTo>
                  <a:pt x="5396763" y="795647"/>
                </a:lnTo>
                <a:cubicBezTo>
                  <a:pt x="5483908" y="797981"/>
                  <a:pt x="5570845" y="807522"/>
                  <a:pt x="5658021" y="807522"/>
                </a:cubicBezTo>
                <a:cubicBezTo>
                  <a:pt x="5784753" y="807522"/>
                  <a:pt x="5911361" y="799605"/>
                  <a:pt x="6038031" y="795647"/>
                </a:cubicBezTo>
                <a:cubicBezTo>
                  <a:pt x="6049906" y="783772"/>
                  <a:pt x="6059683" y="769337"/>
                  <a:pt x="6073657" y="760021"/>
                </a:cubicBezTo>
                <a:cubicBezTo>
                  <a:pt x="6084072" y="753077"/>
                  <a:pt x="6099508" y="755966"/>
                  <a:pt x="6109283" y="748146"/>
                </a:cubicBezTo>
                <a:cubicBezTo>
                  <a:pt x="6120428" y="739230"/>
                  <a:pt x="6123897" y="723484"/>
                  <a:pt x="6133034" y="712520"/>
                </a:cubicBezTo>
                <a:cubicBezTo>
                  <a:pt x="6143785" y="699618"/>
                  <a:pt x="6155909" y="687824"/>
                  <a:pt x="6168660" y="676894"/>
                </a:cubicBezTo>
                <a:cubicBezTo>
                  <a:pt x="6220825" y="632181"/>
                  <a:pt x="6200768" y="648524"/>
                  <a:pt x="6251787" y="629392"/>
                </a:cubicBezTo>
                <a:cubicBezTo>
                  <a:pt x="6271746" y="621907"/>
                  <a:pt x="6290940" y="612383"/>
                  <a:pt x="6311163" y="605642"/>
                </a:cubicBezTo>
                <a:cubicBezTo>
                  <a:pt x="6353162" y="591642"/>
                  <a:pt x="6398514" y="588073"/>
                  <a:pt x="6441792" y="581891"/>
                </a:cubicBezTo>
                <a:cubicBezTo>
                  <a:pt x="6561520" y="541983"/>
                  <a:pt x="6375806" y="602874"/>
                  <a:pt x="6524919" y="558140"/>
                </a:cubicBezTo>
                <a:cubicBezTo>
                  <a:pt x="6548898" y="550946"/>
                  <a:pt x="6571191" y="536055"/>
                  <a:pt x="6596171" y="534390"/>
                </a:cubicBezTo>
                <a:lnTo>
                  <a:pt x="6774301" y="522514"/>
                </a:lnTo>
                <a:cubicBezTo>
                  <a:pt x="6770343" y="506680"/>
                  <a:pt x="6771479" y="488593"/>
                  <a:pt x="6762426" y="475013"/>
                </a:cubicBezTo>
                <a:cubicBezTo>
                  <a:pt x="6754509" y="463138"/>
                  <a:pt x="6739566" y="457645"/>
                  <a:pt x="6726800" y="451262"/>
                </a:cubicBezTo>
                <a:cubicBezTo>
                  <a:pt x="6699836" y="437780"/>
                  <a:pt x="6671117" y="428111"/>
                  <a:pt x="6643673" y="415636"/>
                </a:cubicBezTo>
                <a:cubicBezTo>
                  <a:pt x="6604544" y="397850"/>
                  <a:pt x="6579567" y="379800"/>
                  <a:pt x="6536795" y="368135"/>
                </a:cubicBezTo>
                <a:cubicBezTo>
                  <a:pt x="6513565" y="361800"/>
                  <a:pt x="6489087" y="361305"/>
                  <a:pt x="6465543" y="356260"/>
                </a:cubicBezTo>
                <a:cubicBezTo>
                  <a:pt x="6433625" y="349421"/>
                  <a:pt x="6402315" y="339985"/>
                  <a:pt x="6370540" y="332509"/>
                </a:cubicBezTo>
                <a:cubicBezTo>
                  <a:pt x="6335015" y="324150"/>
                  <a:pt x="6299187" y="317118"/>
                  <a:pt x="6263662" y="308759"/>
                </a:cubicBezTo>
                <a:cubicBezTo>
                  <a:pt x="6231888" y="301283"/>
                  <a:pt x="6200941" y="289850"/>
                  <a:pt x="6168660" y="285008"/>
                </a:cubicBezTo>
                <a:cubicBezTo>
                  <a:pt x="6121521" y="277937"/>
                  <a:pt x="6073514" y="278545"/>
                  <a:pt x="6026156" y="273133"/>
                </a:cubicBezTo>
                <a:cubicBezTo>
                  <a:pt x="5934934" y="262708"/>
                  <a:pt x="5843738" y="251681"/>
                  <a:pt x="5753023" y="237507"/>
                </a:cubicBezTo>
                <a:cubicBezTo>
                  <a:pt x="5716965" y="231873"/>
                  <a:pt x="5682375" y="218148"/>
                  <a:pt x="5646145" y="213756"/>
                </a:cubicBezTo>
                <a:cubicBezTo>
                  <a:pt x="5485820" y="194322"/>
                  <a:pt x="5210802" y="179763"/>
                  <a:pt x="5052379" y="178130"/>
                </a:cubicBezTo>
                <a:lnTo>
                  <a:pt x="3057325" y="166255"/>
                </a:lnTo>
                <a:cubicBezTo>
                  <a:pt x="3001907" y="158338"/>
                  <a:pt x="2946799" y="147812"/>
                  <a:pt x="2891070" y="142504"/>
                </a:cubicBezTo>
                <a:cubicBezTo>
                  <a:pt x="2582448" y="113111"/>
                  <a:pt x="2725007" y="124307"/>
                  <a:pt x="2463558" y="106878"/>
                </a:cubicBezTo>
                <a:cubicBezTo>
                  <a:pt x="2395973" y="97223"/>
                  <a:pt x="2354462" y="90798"/>
                  <a:pt x="2285428" y="83127"/>
                </a:cubicBezTo>
                <a:cubicBezTo>
                  <a:pt x="2245890" y="78734"/>
                  <a:pt x="2206259" y="75210"/>
                  <a:pt x="2166675" y="71252"/>
                </a:cubicBezTo>
                <a:cubicBezTo>
                  <a:pt x="2138966" y="63335"/>
                  <a:pt x="2111726" y="53539"/>
                  <a:pt x="2083548" y="47501"/>
                </a:cubicBezTo>
                <a:cubicBezTo>
                  <a:pt x="2053012" y="40958"/>
                  <a:pt x="1932210" y="27873"/>
                  <a:pt x="1905418" y="23751"/>
                </a:cubicBezTo>
                <a:cubicBezTo>
                  <a:pt x="1885468" y="20682"/>
                  <a:pt x="1866170" y="13366"/>
                  <a:pt x="1846041" y="11875"/>
                </a:cubicBezTo>
                <a:cubicBezTo>
                  <a:pt x="1759104" y="5435"/>
                  <a:pt x="1671870" y="3958"/>
                  <a:pt x="1584784" y="0"/>
                </a:cubicBezTo>
                <a:lnTo>
                  <a:pt x="1050395" y="11875"/>
                </a:lnTo>
                <a:cubicBezTo>
                  <a:pt x="998294" y="13959"/>
                  <a:pt x="998042" y="24963"/>
                  <a:pt x="955392" y="35626"/>
                </a:cubicBezTo>
                <a:cubicBezTo>
                  <a:pt x="899121" y="49694"/>
                  <a:pt x="845415" y="59997"/>
                  <a:pt x="789138" y="71252"/>
                </a:cubicBezTo>
                <a:cubicBezTo>
                  <a:pt x="769346" y="79169"/>
                  <a:pt x="749721" y="87518"/>
                  <a:pt x="729761" y="95003"/>
                </a:cubicBezTo>
                <a:cubicBezTo>
                  <a:pt x="718040" y="99398"/>
                  <a:pt x="705331" y="101280"/>
                  <a:pt x="694135" y="106878"/>
                </a:cubicBezTo>
                <a:cubicBezTo>
                  <a:pt x="681369" y="113261"/>
                  <a:pt x="672049" y="126116"/>
                  <a:pt x="658509" y="130629"/>
                </a:cubicBezTo>
                <a:cubicBezTo>
                  <a:pt x="623887" y="142170"/>
                  <a:pt x="587257" y="146462"/>
                  <a:pt x="551631" y="154379"/>
                </a:cubicBezTo>
                <a:cubicBezTo>
                  <a:pt x="391861" y="234266"/>
                  <a:pt x="628912" y="120945"/>
                  <a:pt x="444753" y="190005"/>
                </a:cubicBezTo>
                <a:cubicBezTo>
                  <a:pt x="431389" y="195016"/>
                  <a:pt x="422245" y="208134"/>
                  <a:pt x="409127" y="213756"/>
                </a:cubicBezTo>
                <a:cubicBezTo>
                  <a:pt x="394457" y="220043"/>
                  <a:pt x="312811" y="235395"/>
                  <a:pt x="302249" y="237507"/>
                </a:cubicBezTo>
                <a:cubicBezTo>
                  <a:pt x="290374" y="245424"/>
                  <a:pt x="276021" y="250516"/>
                  <a:pt x="266623" y="261257"/>
                </a:cubicBezTo>
                <a:cubicBezTo>
                  <a:pt x="247826" y="282739"/>
                  <a:pt x="-291517" y="300842"/>
                  <a:pt x="219122" y="332509"/>
                </a:cubicBezTo>
              </a:path>
            </a:pathLst>
          </a:cu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64740" y="5742606"/>
            <a:ext cx="6336704" cy="468189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5877272"/>
            <a:ext cx="86409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BCol}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Path=SelectedItem.Tracks,ElementName=MyList}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9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9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9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9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9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Path=SelectedItem.CoverImage,ElementName=MyList}</a:t>
            </a:r>
            <a:r>
              <a:rPr lang="en-GB" sz="9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9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9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9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522" y="1421402"/>
            <a:ext cx="7778338" cy="1200329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Artist.FullName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SelectedItem.CoverImage,ElementName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506" y="612568"/>
            <a:ext cx="8654974" cy="2308324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86020" y="6011996"/>
            <a:ext cx="6442364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466" y="4252242"/>
            <a:ext cx="8369966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877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Artist.FullName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SelectedItem.CoverImage,ElementName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506" y="612568"/>
            <a:ext cx="8654974" cy="2308324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86020" y="6011996"/>
            <a:ext cx="6442364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466" y="4252242"/>
            <a:ext cx="8369966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225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BCol}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SelectedItem.Title,ElementName=MyList}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SelectedItem.Artist.FullName,ElementName=MyList}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Path=SelectedItem.Tracks,ElementName=MyList}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Path=SelectedItem.CoverImage,ElementName=MyList}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9758" y="1190455"/>
            <a:ext cx="8122722" cy="1200329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...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SelectedItem.Title,ElementName=MyList}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...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SelectedItem.Artist.FullName,ElementName=MyList}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/>
          </a:p>
        </p:txBody>
      </p:sp>
      <p:sp>
        <p:nvSpPr>
          <p:cNvPr id="4" name="Rectangle 3"/>
          <p:cNvSpPr/>
          <p:nvPr/>
        </p:nvSpPr>
        <p:spPr>
          <a:xfrm>
            <a:off x="395536" y="3431708"/>
            <a:ext cx="8496944" cy="573356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8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2484"/>
            <a:ext cx="8229600" cy="1143000"/>
          </a:xfrm>
        </p:spPr>
        <p:txBody>
          <a:bodyPr/>
          <a:lstStyle/>
          <a:p>
            <a:r>
              <a:rPr lang="en-GB" smtClean="0"/>
              <a:t>Syncfusion</a:t>
            </a:r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8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>
            <p:custDataLst>
              <p:custData r:id="rId1"/>
            </p:custDataLst>
          </p:nvPr>
        </p:nvSpPr>
        <p:spPr>
          <a:xfrm>
            <a:off x="7828384" y="5864383"/>
            <a:ext cx="125963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Syncfusion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85800" y="1371600"/>
            <a:ext cx="7772400" cy="41148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100">
                <a:solidFill>
                  <a:srgbClr val="333333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1800">
                <a:solidFill>
                  <a:srgbClr val="333333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1500">
                <a:solidFill>
                  <a:srgbClr val="333333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1500">
                <a:solidFill>
                  <a:srgbClr val="333333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1500">
                <a:solidFill>
                  <a:srgbClr val="333333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1500">
                <a:solidFill>
                  <a:srgbClr val="333333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1500">
                <a:solidFill>
                  <a:srgbClr val="333333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15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da-DK" sz="2400" dirty="0" smtClean="0"/>
              <a:t>Syncfusion is a leading vendor of ”enterprise class” components for a number of platforms</a:t>
            </a:r>
            <a:endParaRPr lang="da-DK" sz="2000" dirty="0" smtClean="0"/>
          </a:p>
          <a:p>
            <a:pPr lvl="1"/>
            <a:r>
              <a:rPr lang="da-DK" sz="2000" dirty="0" smtClean="0"/>
              <a:t>ASP.NET, Mobile, Silverlight, WinForms, Windows Phone, WinRT, WPF and Javascript</a:t>
            </a:r>
          </a:p>
          <a:p>
            <a:r>
              <a:rPr lang="da-DK" sz="2400" dirty="0" smtClean="0"/>
              <a:t>Dyalog has acquired the rights to bundle the WPF</a:t>
            </a:r>
            <a:r>
              <a:rPr lang="da-DK" sz="2400" baseline="0" dirty="0" smtClean="0"/>
              <a:t> and Javascript libraries with APL until October 2017.</a:t>
            </a:r>
          </a:p>
          <a:p>
            <a:r>
              <a:rPr lang="da-DK" sz="2400" baseline="0" dirty="0" smtClean="0"/>
              <a:t>Dyalog users have the rights to distribute these controls as components of applications written in APL</a:t>
            </a:r>
          </a:p>
          <a:p>
            <a:pPr lvl="1"/>
            <a:r>
              <a:rPr lang="da-DK" sz="2000" dirty="0" smtClean="0"/>
              <a:t>Under the same terms as the Dyalog Licence that is being used (including non-commercial and educational licences)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73190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614392" cy="1143000"/>
          </a:xfrm>
        </p:spPr>
        <p:txBody>
          <a:bodyPr/>
          <a:lstStyle/>
          <a:p>
            <a:pPr algn="r"/>
            <a:r>
              <a:rPr lang="da-DK" dirty="0" smtClean="0"/>
              <a:t>           Libraries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i="1" dirty="0" smtClean="0"/>
              <a:t>Syncfusion</a:t>
            </a:r>
            <a:r>
              <a:rPr lang="da-DK" sz="2400" dirty="0" smtClean="0"/>
              <a:t> is a leading (and ascending) vendor of ”enterprise class” components for many platforms</a:t>
            </a:r>
            <a:endParaRPr lang="da-DK" sz="2000" dirty="0" smtClean="0"/>
          </a:p>
          <a:p>
            <a:pPr lvl="1"/>
            <a:r>
              <a:rPr lang="da-DK" sz="2000" dirty="0" smtClean="0"/>
              <a:t>ASP.NET, Mobile, Silverlight, WinForms, Windows Phone, WinRT, WPF and Javascript</a:t>
            </a:r>
          </a:p>
          <a:p>
            <a:r>
              <a:rPr lang="da-DK" sz="2400" dirty="0" smtClean="0"/>
              <a:t>Dyalog has acquired the rights to bundle the </a:t>
            </a:r>
            <a:r>
              <a:rPr lang="da-DK" sz="2400" b="1" i="1" dirty="0" smtClean="0"/>
              <a:t>WPF</a:t>
            </a:r>
            <a:r>
              <a:rPr lang="da-DK" sz="2400" baseline="0" dirty="0" smtClean="0"/>
              <a:t> and </a:t>
            </a:r>
            <a:r>
              <a:rPr lang="da-DK" sz="2400" b="1" i="1" baseline="0" dirty="0" smtClean="0"/>
              <a:t>Javascript</a:t>
            </a:r>
            <a:r>
              <a:rPr lang="da-DK" sz="2400" baseline="0" dirty="0" smtClean="0"/>
              <a:t> libraries with APL</a:t>
            </a:r>
            <a:endParaRPr lang="da-DK" sz="2000" baseline="0" dirty="0" smtClean="0"/>
          </a:p>
          <a:p>
            <a:r>
              <a:rPr lang="da-DK" sz="2400" baseline="0" dirty="0" smtClean="0"/>
              <a:t>Dyalog users have the rights to distribute these controls as components of applications written in APL</a:t>
            </a:r>
          </a:p>
          <a:p>
            <a:pPr lvl="1"/>
            <a:r>
              <a:rPr lang="da-DK" sz="2000" dirty="0" smtClean="0"/>
              <a:t>Under the same terms as the Dyalog Licence that is being used (including non-commercial and educational licences)</a:t>
            </a:r>
            <a:endParaRPr lang="da-DK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5806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165"/>
            <a:ext cx="3888432" cy="8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44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Artist.FullName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SelectedItem.Title,ElementName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SelectedItem.Artist.FullName,ElementName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</a:t>
            </a:r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dirty="0"/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</a:t>
            </a:r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SelectedItem.CoverImage,ElementName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73" y="569386"/>
            <a:ext cx="8352928" cy="286232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	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Artist.FullName}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78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clr-namespace:Syncfusion.Windows.Shared;assembly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Syncfusion.Shared.Wpf</a:t>
            </a:r>
            <a:r>
              <a:rPr lang="en-GB" sz="8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endParaRPr lang="en-GB" sz="800" b="1" dirty="0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dirty="0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SelectedItem.Title,ElementName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SelectedItem.Artist.FullName,ElementName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SelectedItem.CoverImage,ElementName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8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8352928" cy="1754326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custData r:id="rId1"/>
            </p:custDataLst>
          </p:nvPr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Demo11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25481" y="548680"/>
            <a:ext cx="6768752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;</a:t>
            </a: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assembly=Syncfusion.Shared.Wpf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685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“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CoverImage}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008" y="2413338"/>
            <a:ext cx="8607472" cy="1477328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CoverImage}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4968552" cy="115212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TextBox 7"/>
          <p:cNvSpPr txBox="1"/>
          <p:nvPr>
            <p:custDataLst>
              <p:custData r:id="rId1"/>
            </p:custDataLst>
          </p:nvPr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22147" y="1412776"/>
            <a:ext cx="6400800" cy="3577952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'.' ⎕</a:t>
            </a:r>
            <a:r>
              <a:rPr lang="en-US" sz="1400" dirty="0" err="1" smtClean="0">
                <a:latin typeface="APL385 Unicode" panose="020B0709000202000203" pitchFamily="49" charset="0"/>
              </a:rPr>
              <a:t>ws</a:t>
            </a:r>
            <a:r>
              <a:rPr lang="en-US" sz="1400" dirty="0" smtClean="0">
                <a:latin typeface="APL385 Unicode" panose="020B0709000202000203" pitchFamily="49" charset="0"/>
              </a:rPr>
              <a:t> '</a:t>
            </a:r>
            <a:r>
              <a:rPr lang="en-US" sz="1400" dirty="0" err="1" smtClean="0">
                <a:latin typeface="APL385 Unicode" panose="020B0709000202000203" pitchFamily="49" charset="0"/>
              </a:rPr>
              <a:t>coord</a:t>
            </a:r>
            <a:r>
              <a:rPr lang="en-US" sz="1400" dirty="0" smtClean="0">
                <a:latin typeface="APL385 Unicode" panose="020B0709000202000203" pitchFamily="49" charset="0"/>
              </a:rPr>
              <a:t>' 'pixel'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'f' ⎕</a:t>
            </a:r>
            <a:r>
              <a:rPr lang="en-US" sz="1400" dirty="0" err="1" smtClean="0">
                <a:latin typeface="APL385 Unicode" panose="020B0709000202000203" pitchFamily="49" charset="0"/>
              </a:rPr>
              <a:t>wc</a:t>
            </a:r>
            <a:r>
              <a:rPr lang="en-US" sz="1400" dirty="0" smtClean="0">
                <a:latin typeface="APL385 Unicode" panose="020B0709000202000203" pitchFamily="49" charset="0"/>
              </a:rPr>
              <a:t> 'form' 'GUI Comparison' ('size' 400 300)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'</a:t>
            </a:r>
            <a:r>
              <a:rPr lang="en-US" sz="1400" dirty="0" err="1" smtClean="0">
                <a:latin typeface="APL385 Unicode" panose="020B0709000202000203" pitchFamily="49" charset="0"/>
              </a:rPr>
              <a:t>f.filter</a:t>
            </a:r>
            <a:r>
              <a:rPr lang="en-US" sz="1400" dirty="0">
                <a:latin typeface="APL385 Unicode" panose="020B0709000202000203" pitchFamily="49" charset="0"/>
              </a:rPr>
              <a:t>' ⎕</a:t>
            </a:r>
            <a:r>
              <a:rPr lang="en-US" sz="1400" dirty="0" err="1">
                <a:latin typeface="APL385 Unicode" panose="020B0709000202000203" pitchFamily="49" charset="0"/>
              </a:rPr>
              <a:t>wc</a:t>
            </a:r>
            <a:r>
              <a:rPr lang="en-US" sz="1400" dirty="0">
                <a:latin typeface="APL385 Unicode" panose="020B0709000202000203" pitchFamily="49" charset="0"/>
              </a:rPr>
              <a:t> 'edit' '' (10 10)(30 280)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'</a:t>
            </a:r>
            <a:r>
              <a:rPr lang="en-US" sz="1400" dirty="0" err="1" smtClean="0">
                <a:latin typeface="APL385 Unicode" panose="020B0709000202000203" pitchFamily="49" charset="0"/>
              </a:rPr>
              <a:t>f.all</a:t>
            </a:r>
            <a:r>
              <a:rPr lang="en-US" sz="1400" dirty="0">
                <a:latin typeface="APL385 Unicode" panose="020B0709000202000203" pitchFamily="49" charset="0"/>
              </a:rPr>
              <a:t>' ⎕</a:t>
            </a:r>
            <a:r>
              <a:rPr lang="en-US" sz="1400" dirty="0" err="1">
                <a:latin typeface="APL385 Unicode" panose="020B0709000202000203" pitchFamily="49" charset="0"/>
              </a:rPr>
              <a:t>wc</a:t>
            </a:r>
            <a:r>
              <a:rPr lang="en-US" sz="1400" dirty="0">
                <a:latin typeface="APL385 Unicode" panose="020B0709000202000203" pitchFamily="49" charset="0"/>
              </a:rPr>
              <a:t> 'List' '' (50 10)(340 135)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'</a:t>
            </a:r>
            <a:r>
              <a:rPr lang="en-US" sz="1400" dirty="0" err="1" smtClean="0">
                <a:latin typeface="APL385 Unicode" panose="020B0709000202000203" pitchFamily="49" charset="0"/>
              </a:rPr>
              <a:t>f.filtered</a:t>
            </a:r>
            <a:r>
              <a:rPr lang="en-US" sz="1400" dirty="0">
                <a:latin typeface="APL385 Unicode" panose="020B0709000202000203" pitchFamily="49" charset="0"/>
              </a:rPr>
              <a:t>' ⎕</a:t>
            </a:r>
            <a:r>
              <a:rPr lang="en-US" sz="1400" dirty="0" err="1">
                <a:latin typeface="APL385 Unicode" panose="020B0709000202000203" pitchFamily="49" charset="0"/>
              </a:rPr>
              <a:t>wc</a:t>
            </a:r>
            <a:r>
              <a:rPr lang="en-US" sz="1400" dirty="0">
                <a:latin typeface="APL385 Unicode" panose="020B0709000202000203" pitchFamily="49" charset="0"/>
              </a:rPr>
              <a:t> 'List' '' (50 155)(340 135)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'</a:t>
            </a:r>
            <a:r>
              <a:rPr lang="en-US" sz="1400" dirty="0" err="1">
                <a:latin typeface="APL385 Unicode" panose="020B0709000202000203" pitchFamily="49" charset="0"/>
              </a:rPr>
              <a:t>f.filter</a:t>
            </a:r>
            <a:r>
              <a:rPr lang="en-US" sz="1400" dirty="0">
                <a:latin typeface="APL385 Unicode" panose="020B0709000202000203" pitchFamily="49" charset="0"/>
              </a:rPr>
              <a:t>' ⎕</a:t>
            </a:r>
            <a:r>
              <a:rPr lang="en-US" sz="1400" dirty="0" err="1">
                <a:latin typeface="APL385 Unicode" panose="020B0709000202000203" pitchFamily="49" charset="0"/>
              </a:rPr>
              <a:t>wc</a:t>
            </a:r>
            <a:r>
              <a:rPr lang="en-US" sz="1400" dirty="0">
                <a:latin typeface="APL385 Unicode" panose="020B0709000202000203" pitchFamily="49" charset="0"/>
              </a:rPr>
              <a:t> 'edit' '' (10 10)(25 280)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Dyalog ⎕WC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55606"/>
            <a:ext cx="2952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ItemsPerPage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VisualMode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CustomPath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Data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M11,206L794,206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          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&lt;Image Width="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CoverImage}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881" y="382527"/>
            <a:ext cx="5400599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ItemsPerPage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VisualMode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CustomPath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47664" y="2100943"/>
            <a:ext cx="6359236" cy="923330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Path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Data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M11,206L794,206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88640"/>
            <a:ext cx="3528392" cy="288032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332656"/>
            <a:ext cx="3024336" cy="729173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TextBox 7"/>
          <p:cNvSpPr txBox="1"/>
          <p:nvPr>
            <p:custDataLst>
              <p:custData r:id="rId1"/>
            </p:custDataLst>
          </p:nvPr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Demo14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5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000" b="1" dirty="0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Artist.FullName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0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SelectedItem.Tracks,ElementName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0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0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0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0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0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0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0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456" y="222901"/>
            <a:ext cx="8239337" cy="483209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Path=SelectedItem.Tracks,ElementName=MyList}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4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		</a:t>
            </a:r>
            <a:r>
              <a:rPr lang="en-GB" sz="14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7" y="4185968"/>
            <a:ext cx="7560839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Binding Path=SelectedItem.Tracks, 						  ElementName=MyList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5415607"/>
            <a:ext cx="8785289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Binding Path=SelectedItem.Content.Tracks, 						  ElementName=MyList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Demo14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7557" y="2799713"/>
            <a:ext cx="8241475" cy="923330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9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ItemsPerPage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VisualMode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CustomPath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Data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M11,206L794,206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          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&lt;Image Width="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CoverImage}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008" y="2413338"/>
            <a:ext cx="8607472" cy="1477328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CoverImage}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150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ItemsPerPage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VisualMode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CustomPath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Data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M11,206L794,206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902" y="759306"/>
            <a:ext cx="8390196" cy="563231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CoverImage}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“</a:t>
            </a: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VerticalAlignment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Bottom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 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0,0,0,-150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RenderTransformOrigin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0.5,0.5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Border.OpacityMask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LinearGradientBrush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EndPoint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0.5,1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StartPoint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0.5,0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GradientStop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#00000000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Offset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0.728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GradientStop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White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Offset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GradientStop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#64646464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Offset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0.92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LinearGradientBrush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Border.OpacityMask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Border.RenderTransform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		  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ScaleTransform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ScaleY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-1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ScaleX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Border.RenderTransform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Border.Background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VisualBrush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ElementName=image}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Border.Background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908720"/>
            <a:ext cx="1728192" cy="64807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>
                <a:alpha val="40000"/>
              </a:srgb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endParaRPr lang="en-GB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SelectedItem.Content.Title,ElementName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SelectedItem.Content.Artist.FullName,ElementName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SelectedItem.Content.Tracks,ElementName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      	                  </a:t>
            </a:r>
            <a:r>
              <a:rPr lang="en-GB" sz="1200" b="1" dirty="0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     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SelectedItem.Content.CoverImage,ElementName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742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SelectedItem.Content.Title,ElementName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SelectedItem.Content.Artist.FullName,ElementName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SelectedItem.Content.Tracks,ElementName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20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SelectedItem.Content.CoverImage,ElementName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262" y="4918894"/>
            <a:ext cx="8241475" cy="923330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1262" y="692696"/>
            <a:ext cx="7920880" cy="1754326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5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BitmapImage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PlayImage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UriSource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x:\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conferences\Florida2013\Binding\play.png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DecodePixelWidth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BitmapImage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PauseImage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UriSource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x:\conferences\Florida2013\Binding\pause.png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DecodePixelWidth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pPr defTabSz="273050"/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pPr defTabSz="273050"/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.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Path=SelectedItem.Content.Tracks,ElementName=MyList}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PlayImage}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4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Path=FileName}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						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268" y="1673201"/>
            <a:ext cx="8027720" cy="1754326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BitmapImage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PlayImage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UriSource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x:\conferences\Florida2013\Binding\play.png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DecodePixelWidth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BitmapImage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PauseImage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UriSource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x:\conferences\Florida2013\Binding\pause.png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DecodePixelWidth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23160" y="5734997"/>
            <a:ext cx="6020789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pPr defTabSz="273050"/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PlayImage}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clr-namespace:Syncfusion.Windows.Shared;assembly=Syncfusion.Shared.Wpf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BCol}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MediaElement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media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LoadedBehavior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Manual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Path=SelectedItem.Content.Tracks,ElementName=MyList}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PlayImage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...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 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Path=FileName}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Path=SelectedItem.Content.CoverImage,ElementName=MyList}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55" y="1554171"/>
            <a:ext cx="8621486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MediaElement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media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LoadedBehavior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Manual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53" y="5615533"/>
            <a:ext cx="7534895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...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Path=FileName}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02624" y="5877272"/>
            <a:ext cx="1115616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Routed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/>
              <a:t>A routed event is a type of event that can invoke handlers on multiple listeners in an element tree, rather than just on the object that raised the event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“An event that you can handled at any level in an object’s hierarchy”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Routed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 for a “</a:t>
            </a:r>
            <a:r>
              <a:rPr lang="en-GB" dirty="0" err="1" smtClean="0"/>
              <a:t>MouseDown</a:t>
            </a:r>
            <a:r>
              <a:rPr lang="en-GB" dirty="0" smtClean="0"/>
              <a:t>” event on an Image we could:</a:t>
            </a:r>
          </a:p>
          <a:p>
            <a:pPr lvl="1"/>
            <a:r>
              <a:rPr lang="en-GB" dirty="0" smtClean="0"/>
              <a:t>Attach the handler to the Image itself</a:t>
            </a:r>
          </a:p>
          <a:p>
            <a:pPr lvl="1"/>
            <a:r>
              <a:rPr lang="en-GB" dirty="0" smtClean="0"/>
              <a:t>To its parent</a:t>
            </a:r>
          </a:p>
          <a:p>
            <a:pPr lvl="1"/>
            <a:r>
              <a:rPr lang="en-GB" dirty="0" smtClean="0"/>
              <a:t>To its parent’s parent</a:t>
            </a:r>
          </a:p>
          <a:p>
            <a:pPr lvl="1"/>
            <a:r>
              <a:rPr lang="en-GB" dirty="0" smtClean="0"/>
              <a:t>To its parent’s </a:t>
            </a:r>
            <a:r>
              <a:rPr lang="en-GB" dirty="0" err="1" smtClean="0"/>
              <a:t>parent’s</a:t>
            </a:r>
            <a:r>
              <a:rPr lang="en-GB" dirty="0" smtClean="0"/>
              <a:t> parent</a:t>
            </a:r>
          </a:p>
          <a:p>
            <a:pPr lvl="1"/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To the top level Window that owns it</a:t>
            </a:r>
          </a:p>
          <a:p>
            <a:pPr lvl="1"/>
            <a:r>
              <a:rPr lang="en-GB" dirty="0" smtClean="0"/>
              <a:t>Or all of the above!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6400800" cy="3577952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⎕</a:t>
            </a:r>
            <a:r>
              <a:rPr lang="en-US" sz="1400" dirty="0">
                <a:latin typeface="APL385 Unicode" panose="020B0709000202000203" pitchFamily="49" charset="0"/>
              </a:rPr>
              <a:t>USING</a:t>
            </a:r>
            <a:r>
              <a:rPr lang="en-US" sz="1400" dirty="0" smtClean="0">
                <a:latin typeface="APL385 Unicode" panose="020B0709000202000203" pitchFamily="49" charset="0"/>
              </a:rPr>
              <a:t>←,⊂'System.Windows.Forms,system.windows.forms.dll</a:t>
            </a:r>
            <a:r>
              <a:rPr lang="en-US" sz="1400" dirty="0">
                <a:latin typeface="APL385 Unicode" panose="020B0709000202000203" pitchFamily="49" charset="0"/>
              </a:rPr>
              <a:t>' </a:t>
            </a:r>
            <a:r>
              <a:rPr lang="en-US" sz="1400" dirty="0" smtClean="0">
                <a:latin typeface="APL385 Unicode" panose="020B0709000202000203" pitchFamily="49" charset="0"/>
              </a:rPr>
              <a:t>⎕USING,←⊂'System.Drawing,system.drawing.dll</a:t>
            </a:r>
            <a:r>
              <a:rPr lang="en-US" sz="1400" dirty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f←⎕NEW Form ⋄ </a:t>
            </a:r>
            <a:r>
              <a:rPr lang="en-US" sz="1400" dirty="0" err="1">
                <a:latin typeface="APL385 Unicode" panose="020B0709000202000203" pitchFamily="49" charset="0"/>
              </a:rPr>
              <a:t>f.ClientSize</a:t>
            </a:r>
            <a:r>
              <a:rPr lang="en-US" sz="1400" dirty="0">
                <a:latin typeface="APL385 Unicode" panose="020B0709000202000203" pitchFamily="49" charset="0"/>
              </a:rPr>
              <a:t>←⎕NEW Size(300 400)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filter←⎕NEW </a:t>
            </a:r>
            <a:r>
              <a:rPr lang="en-US" sz="1400" dirty="0" err="1">
                <a:latin typeface="APL385 Unicode" panose="020B0709000202000203" pitchFamily="49" charset="0"/>
              </a:rPr>
              <a:t>TextBox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filter.(</a:t>
            </a:r>
            <a:r>
              <a:rPr lang="en-US" sz="1400" dirty="0" err="1">
                <a:latin typeface="APL385 Unicode" panose="020B0709000202000203" pitchFamily="49" charset="0"/>
              </a:rPr>
              <a:t>AutoSize</a:t>
            </a:r>
            <a:r>
              <a:rPr lang="en-US" sz="1400" dirty="0">
                <a:latin typeface="APL385 Unicode" panose="020B0709000202000203" pitchFamily="49" charset="0"/>
              </a:rPr>
              <a:t> Top Left Height Width)←0 10 10 30 280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all←⎕NEW </a:t>
            </a:r>
            <a:r>
              <a:rPr lang="en-US" sz="1400" dirty="0" err="1">
                <a:latin typeface="APL385 Unicode" panose="020B0709000202000203" pitchFamily="49" charset="0"/>
              </a:rPr>
              <a:t>ListBox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all.(Top Left Height Width)←50 10 340 135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filtered←⎕NEW </a:t>
            </a:r>
            <a:r>
              <a:rPr lang="en-US" sz="1400" dirty="0" err="1">
                <a:latin typeface="APL385 Unicode" panose="020B0709000202000203" pitchFamily="49" charset="0"/>
              </a:rPr>
              <a:t>ListBox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filtered.(Top Left Height Width)←50 155 340 135</a:t>
            </a:r>
          </a:p>
          <a:p>
            <a:pPr algn="l"/>
            <a:r>
              <a:rPr lang="en-US" sz="1400" dirty="0" err="1">
                <a:latin typeface="APL385 Unicode" panose="020B0709000202000203" pitchFamily="49" charset="0"/>
              </a:rPr>
              <a:t>f.Controls.Add¨filter</a:t>
            </a:r>
            <a:r>
              <a:rPr lang="en-US" sz="1400" dirty="0">
                <a:latin typeface="APL385 Unicode" panose="020B0709000202000203" pitchFamily="49" charset="0"/>
              </a:rPr>
              <a:t> all filtered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f.Visible←1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System.Windows.Forms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952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Routed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show up in </a:t>
            </a:r>
            <a:r>
              <a:rPr lang="en-GB" dirty="0" err="1" smtClean="0"/>
              <a:t>EventList</a:t>
            </a:r>
            <a:r>
              <a:rPr lang="en-GB" dirty="0" smtClean="0"/>
              <a:t> or ⎕NL 8</a:t>
            </a:r>
          </a:p>
          <a:p>
            <a:r>
              <a:rPr lang="en-GB" dirty="0" smtClean="0"/>
              <a:t>Can’t be attached with </a:t>
            </a:r>
            <a:r>
              <a:rPr lang="en-GB" dirty="0" err="1" smtClean="0"/>
              <a:t>onMouseDown</a:t>
            </a:r>
            <a:endParaRPr lang="en-GB" dirty="0" smtClean="0"/>
          </a:p>
          <a:p>
            <a:r>
              <a:rPr lang="en-GB" dirty="0" smtClean="0"/>
              <a:t>Are attached with the </a:t>
            </a:r>
            <a:r>
              <a:rPr lang="en-GB" dirty="0" err="1" smtClean="0"/>
              <a:t>AddHandler</a:t>
            </a:r>
            <a:r>
              <a:rPr lang="en-GB" dirty="0" smtClean="0"/>
              <a:t> function:</a:t>
            </a:r>
          </a:p>
          <a:p>
            <a:pPr lvl="1"/>
            <a:r>
              <a:rPr lang="en-GB" dirty="0" err="1" smtClean="0"/>
              <a:t>obj.AddHandler</a:t>
            </a:r>
            <a:r>
              <a:rPr lang="en-GB" dirty="0"/>
              <a:t> </a:t>
            </a:r>
            <a:r>
              <a:rPr lang="en-GB" dirty="0" smtClean="0"/>
              <a:t>event callback handled</a:t>
            </a:r>
          </a:p>
          <a:p>
            <a:pPr lvl="1"/>
            <a:r>
              <a:rPr lang="en-GB" dirty="0" smtClean="0"/>
              <a:t>A bit nasty in Dyalog (at the moment)</a:t>
            </a:r>
          </a:p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5657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clr-namespace:Syncfusion.Windows.Shared;assembly=Syncfusion.Shared.Wpf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BCol}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MediaElement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media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LoadedBehavior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Manual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Path=SelectedItem.Content.Tracks,ElementName=MyList}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PlayImage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...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 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Path=FileName}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Path=SelectedItem.Content.CoverImage,ElementName=MyList}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55" y="1554171"/>
            <a:ext cx="8621486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MediaElement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media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LoadedBehavior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Manual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53" y="5615533"/>
            <a:ext cx="7534895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...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Path=FileName}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custData r:id="rId1"/>
            </p:custDataLst>
          </p:nvPr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sz="80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clr-namespace:Syncfusion.Windows.Shared;assembly=Syncfusion.Shared.Wpf</a:t>
            </a:r>
            <a:r>
              <a:rPr lang="en-GB" sz="80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Window.Resources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BCol}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endParaRPr lang="en-GB" sz="8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800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SelectedItem.Title,ElementName=MyList}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SelectedItem.Artist.FullName,ElementName=MyList}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Path=SelectedItem.Tracks,ElementName=MyList}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AlbumStyle}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8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Path=SelectedItem.CoverImage,ElementName=MyList}</a:t>
            </a:r>
            <a:r>
              <a:rPr lang="en-GB" sz="8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8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8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8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8352928" cy="1754326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			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FCol}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5481" y="548680"/>
            <a:ext cx="6768752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;</a:t>
            </a: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assembly=Syncfusion.Shared.Wpf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195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ws:MyWindow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clr-namespace:Syncfusion.Windows.Shared;assembly=Syncfusion.Shared.Wpf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xmlns:ws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clr-namespace:;assembly=DyalogActiveWorkspace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BCol}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MediaElement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media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LoadedBehavior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Manual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</a:t>
            </a: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Path=SelectedItem.Content.Tracks,ElementName=MyList}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PlayImage}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MouseDown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...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TrackNumber}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 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...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Path=FileName}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12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sz="12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1200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200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Path=SelectedItem.Content.CoverImage,ElementName=MyList}</a:t>
            </a:r>
            <a:r>
              <a:rPr lang="en-GB" sz="1200" b="1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200" b="1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12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12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200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2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4149080"/>
            <a:ext cx="5913911" cy="923330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{StaticResource PlayImage}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 b="1" smtClean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	</a:t>
            </a:r>
            <a:r>
              <a:rPr lang="en-GB" b="1" smtClean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MouseDown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391783"/>
            <a:ext cx="1830950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ws:MyWindow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67744" y="548680"/>
            <a:ext cx="6606480" cy="646331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xmlns:ws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clr-namespace:;assembly=DyalogActiveWorkspace</a:t>
            </a:r>
            <a:r>
              <a:rPr lang="en-GB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4503" y="6370975"/>
            <a:ext cx="1957587" cy="369332"/>
          </a:xfrm>
          <a:prstGeom prst="rect">
            <a:avLst/>
          </a:prstGeom>
          <a:solidFill>
            <a:srgbClr val="F6F6D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b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ws:MyWindow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61963"/>
            <a:ext cx="77914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1268760"/>
            <a:ext cx="4104456" cy="43204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700808"/>
            <a:ext cx="5256584" cy="43204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4797152"/>
            <a:ext cx="6910536" cy="43204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2132856"/>
            <a:ext cx="2520280" cy="43204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0056" y="5209506"/>
            <a:ext cx="4608512" cy="43204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3668" y="5425530"/>
            <a:ext cx="1260140" cy="432048"/>
          </a:xfrm>
          <a:prstGeom prst="rect">
            <a:avLst/>
          </a:prstGeom>
          <a:noFill/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custData r:id="rId1"/>
            </p:custDataLst>
          </p:nvPr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Demo18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624736" cy="66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custData r:id="rId1"/>
            </p:custDataLst>
          </p:nvPr>
        </p:nvSpPr>
        <p:spPr>
          <a:xfrm>
            <a:off x="8028384" y="5877272"/>
            <a:ext cx="1008112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mtClean="0"/>
              <a:t>miTunes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943200"/>
          </a:xfrm>
        </p:spPr>
        <p:txBody>
          <a:bodyPr/>
          <a:lstStyle/>
          <a:p>
            <a:r>
              <a:rPr lang="en-GB" smtClean="0"/>
              <a:t>⎕NEW miTunes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/presentation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winfx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/2006/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xaml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xmlns:sf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clr-namespace:Syncfusion.Windows.Shared;assembly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Syncfusion.Shared.Wpf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530" b="1" dirty="0" smtClean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530" b="1" dirty="0" err="1" smtClean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StackPanel.Resources</a:t>
            </a:r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 smtClean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BitmapImage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PlayImage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UriSource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x:\conferences\Florida2013\Binding\play.png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DecodePixelWidth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BitmapImage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PauseImage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UriSource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x:\conferences\Florida2013\Binding\pause.png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DecodePixelWidth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BCol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Black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SolidColorBrush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Orange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TargetType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x:Key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FontSize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16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Setter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Property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Foreground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Value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StackPanel.Resources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MediaElement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media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LoadedBehavior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Manual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250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RowDefinition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Grid.RowDefinitions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600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ItemsPerPage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VisualMode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CustomPath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Path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Data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M11,206L794,206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sf:Carousel.Path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CoverImage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150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VerticalAlignment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Bottom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0,0,0,-150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RenderTransformOrigin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0.5,0.5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Border.OpacityMask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LinearGradientBrush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EndPoint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0.5,1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StartPoint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0.5,0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GradientStop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#00000000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Offset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0.728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GradientStop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White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Offset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GradientStop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Color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#64646464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Offset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0.92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LinearGradientBrush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Border.OpacityMask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Border.RenderTransform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TransformGroup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ScaleTransform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ScaleY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-1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ScaleX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SkewTransform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AngleY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AngleX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RotateTransform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Angle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TranslateTransform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TransformGroup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Border.RenderTransform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Border.Background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VisualBrush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Visual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ElementName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=image}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Border.Background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Border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sf:Carousel.ItemTemplate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sf:Carousel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Rectangle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Fill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FCol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Grid.Row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SelectedItem.Content.Title,ElementName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SelectedItem.Content.Artist.FullName,ElementName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HorizontalAlignment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Center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BorderThickness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ItemsSource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SelectedItem.Content.Tracks,ElementName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Grid.IsSharedSizeScope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True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Background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Transparent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Column2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Column3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ColumnDefinition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Auto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SharedSizeGroup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Column4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Grid.ColumnDefinitions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PlayImage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TrackNumber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Title}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StaticResource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AlbumStyle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Duration}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10,0,10,0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&lt;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TextBlock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 err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Grid.Column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4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File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Text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FileName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Visibility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Collapsed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&lt;/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DataTemplate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ListBox.ItemTemplate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&lt;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Image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200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530" b="1" dirty="0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Source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{Binding Path=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SelectedItem.Content.CoverImage,ElementName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530" b="1" dirty="0" err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MyList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}</a:t>
            </a:r>
            <a:r>
              <a:rPr lang="en-GB" sz="530" b="1" dirty="0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530" b="1" dirty="0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Grid</a:t>
            </a:r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r>
              <a:rPr lang="en-GB" sz="530" b="1" dirty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530" b="1" dirty="0" err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530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530" b="1" dirty="0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8261"/>
            <a:ext cx="6572250" cy="5343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5229200"/>
            <a:ext cx="5978485" cy="871731"/>
          </a:xfrm>
          <a:prstGeom prst="rect">
            <a:avLst/>
          </a:prstGeom>
          <a:solidFill>
            <a:srgbClr val="F6F6D9"/>
          </a:solidFill>
          <a:ln w="25400">
            <a:solidFill>
              <a:srgbClr val="FFC000">
                <a:alpha val="4000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92 Lines of XAML (Is-y)</a:t>
            </a:r>
          </a:p>
          <a:p>
            <a:r>
              <a:rPr lang="en-GB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35 lines of APL </a:t>
            </a:r>
          </a:p>
          <a:p>
            <a:r>
              <a:rPr lang="en-GB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b="1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19 </a:t>
            </a:r>
            <a:r>
              <a:rPr lang="en-GB" b="1" dirty="0" smtClean="0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of which are used to play the track (Do-y)</a:t>
            </a:r>
            <a:endParaRPr lang="en-GB" b="1" dirty="0">
              <a:solidFill>
                <a:srgbClr val="0000FF"/>
              </a:solidFill>
              <a:highlight>
                <a:srgbClr val="F6F6D9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234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943200"/>
          </a:xfrm>
        </p:spPr>
        <p:txBody>
          <a:bodyPr/>
          <a:lstStyle/>
          <a:p>
            <a:r>
              <a:rPr lang="en-GB" smtClean="0"/>
              <a:t>Zero to iTunes in 45 </a:t>
            </a:r>
            <a:r>
              <a:rPr lang="en-GB" dirty="0" smtClean="0"/>
              <a:t>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10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800200"/>
          </a:xfrm>
        </p:spPr>
        <p:txBody>
          <a:bodyPr/>
          <a:lstStyle/>
          <a:p>
            <a:r>
              <a:rPr lang="en-GB" dirty="0" smtClean="0"/>
              <a:t>Chad Church</a:t>
            </a:r>
          </a:p>
          <a:p>
            <a:r>
              <a:rPr lang="en-GB" dirty="0" smtClean="0"/>
              <a:t>Product Manager</a:t>
            </a:r>
          </a:p>
          <a:p>
            <a:r>
              <a:rPr lang="en-GB" dirty="0" smtClean="0"/>
              <a:t>Syncfusion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404664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3333"/>
                </a:solidFill>
              </a:rPr>
              <a:t>The Syncfusion Libraries</a:t>
            </a:r>
            <a:endParaRPr lang="en-GB" sz="4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7772400" cy="4298032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⎕</a:t>
            </a:r>
            <a:r>
              <a:rPr lang="en-US" sz="1400" dirty="0">
                <a:latin typeface="APL385 Unicode" panose="020B0709000202000203" pitchFamily="49" charset="0"/>
              </a:rPr>
              <a:t>USING←,⊂'</a:t>
            </a:r>
            <a:r>
              <a:rPr lang="en-US" sz="1400" dirty="0" err="1">
                <a:latin typeface="APL385 Unicode" panose="020B0709000202000203" pitchFamily="49" charset="0"/>
              </a:rPr>
              <a:t>System.Windows.Controls,WPF</a:t>
            </a:r>
            <a:r>
              <a:rPr lang="en-US" sz="1400" dirty="0">
                <a:latin typeface="APL385 Unicode" panose="020B0709000202000203" pitchFamily="49" charset="0"/>
              </a:rPr>
              <a:t>/PresentationFramework.dll'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⎕</a:t>
            </a:r>
            <a:r>
              <a:rPr lang="en-US" sz="1400" dirty="0">
                <a:latin typeface="APL385 Unicode" panose="020B0709000202000203" pitchFamily="49" charset="0"/>
              </a:rPr>
              <a:t>USING,←⊂'</a:t>
            </a:r>
            <a:r>
              <a:rPr lang="en-US" sz="1400" dirty="0" err="1">
                <a:latin typeface="APL385 Unicode" panose="020B0709000202000203" pitchFamily="49" charset="0"/>
              </a:rPr>
              <a:t>System.Windows,WPF</a:t>
            </a:r>
            <a:r>
              <a:rPr lang="en-US" sz="1400" dirty="0">
                <a:latin typeface="APL385 Unicode" panose="020B0709000202000203" pitchFamily="49" charset="0"/>
              </a:rPr>
              <a:t>/PresentationFramework.dll'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f</a:t>
            </a:r>
            <a:r>
              <a:rPr lang="en-US" sz="1400" dirty="0">
                <a:latin typeface="APL385 Unicode" panose="020B0709000202000203" pitchFamily="49" charset="0"/>
              </a:rPr>
              <a:t>←⎕NEW Window ⋄ </a:t>
            </a:r>
            <a:r>
              <a:rPr lang="en-US" sz="1400" dirty="0" err="1">
                <a:latin typeface="APL385 Unicode" panose="020B0709000202000203" pitchFamily="49" charset="0"/>
              </a:rPr>
              <a:t>f.SizeToContent←f.SizeToContent.WidthAndHeight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 err="1" smtClean="0">
                <a:latin typeface="APL385 Unicode" panose="020B0709000202000203" pitchFamily="49" charset="0"/>
              </a:rPr>
              <a:t>sp</a:t>
            </a:r>
            <a:r>
              <a:rPr lang="en-US" sz="1400" dirty="0">
                <a:latin typeface="APL385 Unicode" panose="020B0709000202000203" pitchFamily="49" charset="0"/>
              </a:rPr>
              <a:t>←⎕NEW </a:t>
            </a:r>
            <a:r>
              <a:rPr lang="en-US" sz="1400" dirty="0" err="1">
                <a:latin typeface="APL385 Unicode" panose="020B0709000202000203" pitchFamily="49" charset="0"/>
              </a:rPr>
              <a:t>StackPanel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 err="1" smtClean="0">
                <a:latin typeface="APL385 Unicode" panose="020B0709000202000203" pitchFamily="49" charset="0"/>
              </a:rPr>
              <a:t>wp</a:t>
            </a:r>
            <a:r>
              <a:rPr lang="en-US" sz="1400" dirty="0">
                <a:latin typeface="APL385 Unicode" panose="020B0709000202000203" pitchFamily="49" charset="0"/>
              </a:rPr>
              <a:t>←⎕NEW </a:t>
            </a:r>
            <a:r>
              <a:rPr lang="en-US" sz="1400" dirty="0" err="1">
                <a:latin typeface="APL385 Unicode" panose="020B0709000202000203" pitchFamily="49" charset="0"/>
              </a:rPr>
              <a:t>WrapPanel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filter</a:t>
            </a:r>
            <a:r>
              <a:rPr lang="en-US" sz="1400" dirty="0">
                <a:latin typeface="APL385 Unicode" panose="020B0709000202000203" pitchFamily="49" charset="0"/>
              </a:rPr>
              <a:t>←⎕NEW </a:t>
            </a:r>
            <a:r>
              <a:rPr lang="en-US" sz="1400" dirty="0" err="1">
                <a:latin typeface="APL385 Unicode" panose="020B0709000202000203" pitchFamily="49" charset="0"/>
              </a:rPr>
              <a:t>TextBox</a:t>
            </a:r>
            <a:r>
              <a:rPr lang="en-US" sz="1400" dirty="0">
                <a:latin typeface="APL385 Unicode" panose="020B0709000202000203" pitchFamily="49" charset="0"/>
              </a:rPr>
              <a:t> ⋄ </a:t>
            </a:r>
            <a:r>
              <a:rPr lang="en-US" sz="1400" dirty="0" err="1">
                <a:latin typeface="APL385 Unicode" panose="020B0709000202000203" pitchFamily="49" charset="0"/>
              </a:rPr>
              <a:t>filter.Margin</a:t>
            </a:r>
            <a:r>
              <a:rPr lang="en-US" sz="1400" dirty="0">
                <a:latin typeface="APL385 Unicode" panose="020B0709000202000203" pitchFamily="49" charset="0"/>
              </a:rPr>
              <a:t>←⎕NEW Thickness 5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all</a:t>
            </a:r>
            <a:r>
              <a:rPr lang="en-US" sz="1400" dirty="0">
                <a:latin typeface="APL385 Unicode" panose="020B0709000202000203" pitchFamily="49" charset="0"/>
              </a:rPr>
              <a:t>←⎕NEW </a:t>
            </a:r>
            <a:r>
              <a:rPr lang="en-US" sz="1400" dirty="0" err="1">
                <a:latin typeface="APL385 Unicode" panose="020B0709000202000203" pitchFamily="49" charset="0"/>
              </a:rPr>
              <a:t>ListBox</a:t>
            </a:r>
            <a:r>
              <a:rPr lang="en-US" sz="1400" dirty="0">
                <a:latin typeface="APL385 Unicode" panose="020B0709000202000203" pitchFamily="49" charset="0"/>
              </a:rPr>
              <a:t> ⋄ </a:t>
            </a:r>
            <a:r>
              <a:rPr lang="en-US" sz="1400" dirty="0" err="1">
                <a:latin typeface="APL385 Unicode" panose="020B0709000202000203" pitchFamily="49" charset="0"/>
              </a:rPr>
              <a:t>all.Margin</a:t>
            </a:r>
            <a:r>
              <a:rPr lang="en-US" sz="1400" dirty="0">
                <a:latin typeface="APL385 Unicode" panose="020B0709000202000203" pitchFamily="49" charset="0"/>
              </a:rPr>
              <a:t>←⎕NEW Thickness 5</a:t>
            </a:r>
          </a:p>
          <a:p>
            <a:pPr algn="l"/>
            <a:r>
              <a:rPr lang="en-US" sz="1400" dirty="0" smtClean="0">
                <a:latin typeface="APL385 Unicode" panose="020B0709000202000203" pitchFamily="49" charset="0"/>
              </a:rPr>
              <a:t>filtered</a:t>
            </a:r>
            <a:r>
              <a:rPr lang="en-US" sz="1400" dirty="0">
                <a:latin typeface="APL385 Unicode" panose="020B0709000202000203" pitchFamily="49" charset="0"/>
              </a:rPr>
              <a:t>←⎕NEW </a:t>
            </a:r>
            <a:r>
              <a:rPr lang="en-US" sz="1400" dirty="0" err="1">
                <a:latin typeface="APL385 Unicode" panose="020B0709000202000203" pitchFamily="49" charset="0"/>
              </a:rPr>
              <a:t>ListBox</a:t>
            </a:r>
            <a:r>
              <a:rPr lang="en-US" sz="1400" dirty="0">
                <a:latin typeface="APL385 Unicode" panose="020B0709000202000203" pitchFamily="49" charset="0"/>
              </a:rPr>
              <a:t> ⋄ </a:t>
            </a:r>
            <a:r>
              <a:rPr lang="en-US" sz="1400" dirty="0" err="1">
                <a:latin typeface="APL385 Unicode" panose="020B0709000202000203" pitchFamily="49" charset="0"/>
              </a:rPr>
              <a:t>filtered.Margin</a:t>
            </a:r>
            <a:r>
              <a:rPr lang="en-US" sz="1400" dirty="0">
                <a:latin typeface="APL385 Unicode" panose="020B0709000202000203" pitchFamily="49" charset="0"/>
              </a:rPr>
              <a:t>←⎕NEW Thickness 5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filter.Width←280 ⋄ all.Width←135 ⋄ filtered.Width←135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(all filtered).Height←340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{}</a:t>
            </a:r>
            <a:r>
              <a:rPr lang="en-US" sz="1400" dirty="0" err="1">
                <a:latin typeface="APL385 Unicode" panose="020B0709000202000203" pitchFamily="49" charset="0"/>
              </a:rPr>
              <a:t>wp.Children.Add¨all</a:t>
            </a:r>
            <a:r>
              <a:rPr lang="en-US" sz="1400" dirty="0">
                <a:latin typeface="APL385 Unicode" panose="020B0709000202000203" pitchFamily="49" charset="0"/>
              </a:rPr>
              <a:t> filtered</a:t>
            </a:r>
          </a:p>
          <a:p>
            <a:pPr algn="l"/>
            <a:r>
              <a:rPr lang="en-US" sz="1400" dirty="0">
                <a:latin typeface="APL385 Unicode" panose="020B0709000202000203" pitchFamily="49" charset="0"/>
              </a:rPr>
              <a:t>{}</a:t>
            </a:r>
            <a:r>
              <a:rPr lang="en-US" sz="1400" dirty="0" err="1">
                <a:latin typeface="APL385 Unicode" panose="020B0709000202000203" pitchFamily="49" charset="0"/>
              </a:rPr>
              <a:t>sp.Children.Add¨filter</a:t>
            </a:r>
            <a:r>
              <a:rPr lang="en-US" sz="1400" dirty="0">
                <a:latin typeface="APL385 Unicode" panose="020B0709000202000203" pitchFamily="49" charset="0"/>
              </a:rPr>
              <a:t> </a:t>
            </a:r>
            <a:r>
              <a:rPr lang="en-US" sz="1400" dirty="0" err="1">
                <a:latin typeface="APL385 Unicode" panose="020B0709000202000203" pitchFamily="49" charset="0"/>
              </a:rPr>
              <a:t>wp</a:t>
            </a:r>
            <a:endParaRPr lang="en-US" sz="1400" dirty="0">
              <a:latin typeface="APL385 Unicode" panose="020B0709000202000203" pitchFamily="49" charset="0"/>
            </a:endParaRPr>
          </a:p>
          <a:p>
            <a:pPr algn="l"/>
            <a:r>
              <a:rPr lang="en-US" sz="1400" dirty="0" err="1" smtClean="0">
                <a:latin typeface="APL385 Unicode" panose="020B0709000202000203" pitchFamily="49" charset="0"/>
              </a:rPr>
              <a:t>f.Content</a:t>
            </a:r>
            <a:r>
              <a:rPr lang="en-US" sz="1400" dirty="0" err="1">
                <a:latin typeface="APL385 Unicode" panose="020B0709000202000203" pitchFamily="49" charset="0"/>
              </a:rPr>
              <a:t>←sp</a:t>
            </a:r>
            <a:r>
              <a:rPr lang="en-US" sz="1400" dirty="0">
                <a:latin typeface="APL385 Unicode" panose="020B0709000202000203" pitchFamily="49" charset="0"/>
              </a:rPr>
              <a:t> ⋄ </a:t>
            </a:r>
            <a:r>
              <a:rPr lang="en-US" sz="1400" dirty="0" err="1">
                <a:latin typeface="APL385 Unicode" panose="020B0709000202000203" pitchFamily="49" charset="0"/>
              </a:rPr>
              <a:t>f.Show</a:t>
            </a:r>
            <a:endParaRPr lang="en-US" sz="1400" dirty="0">
              <a:latin typeface="APL385 Unicode" panose="020B0709000202000203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WPF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9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Chad Church</a:t>
            </a:r>
          </a:p>
          <a:p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Product Manager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Microsoft Certified Solution Developer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Nearly 4 years with Syncfusion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Key demonstrator and presenter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err="1" smtClean="0"/>
              <a:t>Liases</a:t>
            </a:r>
            <a:r>
              <a:rPr lang="en-GB" dirty="0" smtClean="0"/>
              <a:t> </a:t>
            </a:r>
            <a:r>
              <a:rPr lang="en-GB" dirty="0"/>
              <a:t>between the developers who create Syncfusion products and the developers who use them</a:t>
            </a: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404664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Binding?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err="1" smtClean="0">
                <a:latin typeface="APL385 Unicode" panose="020B0709000202000203" pitchFamily="49" charset="0"/>
              </a:rPr>
              <a:t>var</a:t>
            </a:r>
            <a:r>
              <a:rPr lang="en-US" dirty="0" smtClean="0">
                <a:latin typeface="APL385 Unicode" panose="020B0709000202000203" pitchFamily="49" charset="0"/>
              </a:rPr>
              <a:t>←'good morning'</a:t>
            </a:r>
          </a:p>
          <a:p>
            <a:pPr marL="0" lvl="1" indent="0">
              <a:buNone/>
            </a:pPr>
            <a:r>
              <a:rPr lang="en-US" err="1" smtClean="0">
                <a:latin typeface="APL385 Unicode" panose="020B0709000202000203" pitchFamily="49" charset="0"/>
              </a:rPr>
              <a:t>F.ed.Text</a:t>
            </a:r>
            <a:r>
              <a:rPr lang="en-US" smtClean="0">
                <a:latin typeface="APL385 Unicode" panose="020B0709000202000203" pitchFamily="49" charset="0"/>
              </a:rPr>
              <a:t>←       var</a:t>
            </a:r>
            <a:endParaRPr lang="en-US" dirty="0" smtClean="0">
              <a:latin typeface="APL385 Unicode" panose="020B0709000202000203" pitchFamily="49" charset="0"/>
            </a:endParaRPr>
          </a:p>
          <a:p>
            <a:pPr marL="0" lvl="1" indent="0">
              <a:buNone/>
            </a:pPr>
            <a:r>
              <a:rPr lang="en-US" dirty="0" err="1" smtClean="0">
                <a:latin typeface="APL385 Unicode" panose="020B0709000202000203" pitchFamily="49" charset="0"/>
              </a:rPr>
              <a:t>var</a:t>
            </a:r>
            <a:r>
              <a:rPr lang="en-US" dirty="0" smtClean="0"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r>
              <a:rPr lang="en-US" dirty="0" smtClean="0">
                <a:latin typeface="APL385 Unicode" panose="020B0709000202000203" pitchFamily="49" charset="0"/>
              </a:rPr>
              <a:t>bonjour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endParaRPr lang="en-US" dirty="0" smtClean="0">
              <a:latin typeface="APL385 Unicode" panose="020B0709000202000203" pitchFamily="49" charset="0"/>
            </a:endParaRPr>
          </a:p>
          <a:p>
            <a:pPr marL="0" lvl="1" indent="0">
              <a:buNone/>
            </a:pPr>
            <a:r>
              <a:rPr lang="en-US" dirty="0" err="1" smtClean="0">
                <a:latin typeface="APL385 Unicode" panose="020B0709000202000203" pitchFamily="49" charset="0"/>
              </a:rPr>
              <a:t>F.ed.Text</a:t>
            </a:r>
            <a:endParaRPr lang="en-US" dirty="0">
              <a:latin typeface="APL385 Unicode" panose="020B0709000202000203" pitchFamily="49" charset="0"/>
            </a:endParaRPr>
          </a:p>
          <a:p>
            <a:pPr marL="0" lvl="1" indent="0">
              <a:buNone/>
            </a:pPr>
            <a:r>
              <a:rPr lang="en-US" dirty="0" smtClean="0">
                <a:latin typeface="APL385 Unicode" panose="020B0709000202000203" pitchFamily="49" charset="0"/>
              </a:rPr>
              <a:t>	good morning</a:t>
            </a:r>
          </a:p>
          <a:p>
            <a:pPr marL="0" lvl="1" indent="0">
              <a:buNone/>
            </a:pPr>
            <a:r>
              <a:rPr lang="en-US" dirty="0">
                <a:latin typeface="APL385 Unicode" panose="020B0709000202000203" pitchFamily="49" charset="0"/>
              </a:rPr>
              <a:t>Type </a:t>
            </a:r>
            <a:r>
              <a:rPr lang="en-US" dirty="0" smtClean="0">
                <a:latin typeface="APL385 Unicode" panose="020B0709000202000203" pitchFamily="49" charset="0"/>
              </a:rPr>
              <a:t>“</a:t>
            </a:r>
            <a:r>
              <a:rPr lang="en-US" dirty="0" err="1" smtClean="0">
                <a:latin typeface="APL385 Unicode" panose="020B0709000202000203" pitchFamily="49" charset="0"/>
              </a:rPr>
              <a:t>buongiorno</a:t>
            </a:r>
            <a:r>
              <a:rPr lang="en-US" dirty="0" smtClean="0">
                <a:latin typeface="APL385 Unicode" panose="020B0709000202000203" pitchFamily="49" charset="0"/>
              </a:rPr>
              <a:t>” into edit field</a:t>
            </a:r>
          </a:p>
          <a:p>
            <a:pPr marL="0" lvl="1" indent="0">
              <a:buNone/>
            </a:pPr>
            <a:r>
              <a:rPr lang="en-US" dirty="0" err="1" smtClean="0">
                <a:latin typeface="APL385 Unicode" panose="020B0709000202000203" pitchFamily="49" charset="0"/>
              </a:rPr>
              <a:t>var</a:t>
            </a:r>
            <a:endParaRPr lang="en-US" dirty="0" smtClean="0">
              <a:latin typeface="APL385 Unicode" panose="020B0709000202000203" pitchFamily="49" charset="0"/>
            </a:endParaRPr>
          </a:p>
          <a:p>
            <a:pPr marL="0" lvl="1" indent="0">
              <a:buNone/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 smtClean="0">
                <a:latin typeface="APL385 Unicode" panose="020B0709000202000203" pitchFamily="49" charset="0"/>
              </a:rPr>
              <a:t>bonjour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Binding?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var</a:t>
            </a:r>
            <a:r>
              <a:rPr lang="en-US" sz="2800" dirty="0" smtClean="0">
                <a:latin typeface="APL385 Unicode" panose="020B0709000202000203" pitchFamily="49" charset="0"/>
              </a:rPr>
              <a:t>←'good </a:t>
            </a:r>
            <a:r>
              <a:rPr lang="en-US" sz="2800" dirty="0">
                <a:latin typeface="APL385 Unicode" panose="020B0709000202000203" pitchFamily="49" charset="0"/>
              </a:rPr>
              <a:t>morning'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err="1" smtClean="0">
                <a:latin typeface="APL385 Unicode" panose="020B0709000202000203" pitchFamily="49" charset="0"/>
              </a:rPr>
              <a:t>F.ed.Text</a:t>
            </a:r>
            <a:r>
              <a:rPr lang="en-US" sz="2800" smtClean="0">
                <a:latin typeface="APL385 Unicode" panose="020B0709000202000203" pitchFamily="49" charset="0"/>
              </a:rPr>
              <a:t>←       var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var</a:t>
            </a:r>
            <a:r>
              <a:rPr lang="en-US" sz="2800" dirty="0">
                <a:latin typeface="APL385 Unicode" panose="020B0709000202000203" pitchFamily="49" charset="0"/>
              </a:rPr>
              <a:t>←'bonjour'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F.ed.Text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PL385 Unicode" panose="020B0709000202000203" pitchFamily="49" charset="0"/>
              </a:rPr>
              <a:t>b</a:t>
            </a:r>
            <a:r>
              <a:rPr lang="en-US" dirty="0" smtClean="0">
                <a:latin typeface="APL385 Unicode" panose="020B0709000202000203" pitchFamily="49" charset="0"/>
              </a:rPr>
              <a:t>onjour</a:t>
            </a:r>
          </a:p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Type </a:t>
            </a:r>
            <a:r>
              <a:rPr lang="en-US" sz="2800" dirty="0" smtClean="0">
                <a:latin typeface="APL385 Unicode" panose="020B0709000202000203" pitchFamily="49" charset="0"/>
              </a:rPr>
              <a:t>“</a:t>
            </a:r>
            <a:r>
              <a:rPr lang="en-GB" sz="2800" dirty="0" err="1" smtClean="0">
                <a:latin typeface="APL385 Unicode" panose="020B0709000202000203" pitchFamily="49" charset="0"/>
              </a:rPr>
              <a:t>buongiorno</a:t>
            </a:r>
            <a:r>
              <a:rPr lang="en-GB" sz="2800" dirty="0" smtClean="0">
                <a:latin typeface="APL385 Unicode" panose="020B0709000202000203" pitchFamily="49" charset="0"/>
              </a:rPr>
              <a:t>” in edit field</a:t>
            </a:r>
          </a:p>
          <a:p>
            <a:pPr marL="0" indent="0">
              <a:buNone/>
            </a:pPr>
            <a:r>
              <a:rPr lang="en-GB" sz="2800" dirty="0" err="1">
                <a:latin typeface="APL385 Unicode" panose="020B0709000202000203" pitchFamily="49" charset="0"/>
              </a:rPr>
              <a:t>v</a:t>
            </a:r>
            <a:r>
              <a:rPr lang="en-GB" sz="2800" dirty="0" err="1" smtClean="0">
                <a:latin typeface="APL385 Unicode" panose="020B0709000202000203" pitchFamily="49" charset="0"/>
              </a:rPr>
              <a:t>ar</a:t>
            </a: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PL385 Unicode" panose="020B0709000202000203" pitchFamily="49" charset="0"/>
              </a:rPr>
              <a:t>	</a:t>
            </a:r>
            <a:r>
              <a:rPr lang="en-GB" sz="2800" dirty="0" err="1" smtClean="0">
                <a:latin typeface="APL385 Unicode" panose="020B0709000202000203" pitchFamily="49" charset="0"/>
              </a:rPr>
              <a:t>buongiorno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Binding?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var</a:t>
            </a:r>
            <a:r>
              <a:rPr lang="en-US" sz="2800" dirty="0" smtClean="0">
                <a:latin typeface="APL385 Unicode" panose="020B0709000202000203" pitchFamily="49" charset="0"/>
              </a:rPr>
              <a:t>←'good </a:t>
            </a:r>
            <a:r>
              <a:rPr lang="en-US" sz="2800" dirty="0">
                <a:latin typeface="APL385 Unicode" panose="020B0709000202000203" pitchFamily="49" charset="0"/>
              </a:rPr>
              <a:t>morning'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err="1" smtClean="0">
                <a:latin typeface="APL385 Unicode" panose="020B0709000202000203" pitchFamily="49" charset="0"/>
              </a:rPr>
              <a:t>F.ed.Text</a:t>
            </a:r>
            <a:r>
              <a:rPr lang="en-US" sz="2800" smtClean="0">
                <a:latin typeface="APL385 Unicode" panose="020B0709000202000203" pitchFamily="49" charset="0"/>
              </a:rPr>
              <a:t>←</a:t>
            </a:r>
            <a:r>
              <a:rPr lang="en-US" sz="2800" smtClean="0">
                <a:solidFill>
                  <a:srgbClr val="FF0000"/>
                </a:solidFill>
                <a:latin typeface="APL385 Unicode" panose="020B0709000202000203" pitchFamily="49" charset="0"/>
              </a:rPr>
              <a:t>2015</a:t>
            </a:r>
            <a:r>
              <a:rPr lang="en-GB" sz="2800" smtClean="0">
                <a:solidFill>
                  <a:srgbClr val="FF0000"/>
                </a:solidFill>
                <a:latin typeface="APL385 Unicode" panose="020B0709000202000203" pitchFamily="49" charset="0"/>
              </a:rPr>
              <a:t>⌶</a:t>
            </a:r>
            <a:r>
              <a:rPr lang="en-US" sz="2800" smtClean="0">
                <a:latin typeface="APL385 Unicode" panose="020B0709000202000203" pitchFamily="49" charset="0"/>
              </a:rPr>
              <a:t>var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var</a:t>
            </a:r>
            <a:r>
              <a:rPr lang="en-US" sz="2800" dirty="0">
                <a:latin typeface="APL385 Unicode" panose="020B0709000202000203" pitchFamily="49" charset="0"/>
              </a:rPr>
              <a:t>←'bonjour'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F.ed.Text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PL385 Unicode" panose="020B0709000202000203" pitchFamily="49" charset="0"/>
              </a:rPr>
              <a:t>b</a:t>
            </a:r>
            <a:r>
              <a:rPr lang="en-US" dirty="0" smtClean="0">
                <a:latin typeface="APL385 Unicode" panose="020B0709000202000203" pitchFamily="49" charset="0"/>
              </a:rPr>
              <a:t>onjour</a:t>
            </a:r>
          </a:p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Type </a:t>
            </a:r>
            <a:r>
              <a:rPr lang="en-US" sz="2800" dirty="0" smtClean="0">
                <a:latin typeface="APL385 Unicode" panose="020B0709000202000203" pitchFamily="49" charset="0"/>
              </a:rPr>
              <a:t>“</a:t>
            </a:r>
            <a:r>
              <a:rPr lang="en-GB" sz="2800" dirty="0" err="1" smtClean="0">
                <a:latin typeface="APL385 Unicode" panose="020B0709000202000203" pitchFamily="49" charset="0"/>
              </a:rPr>
              <a:t>buongiorno</a:t>
            </a:r>
            <a:r>
              <a:rPr lang="en-GB" sz="2800" dirty="0" smtClean="0">
                <a:latin typeface="APL385 Unicode" panose="020B0709000202000203" pitchFamily="49" charset="0"/>
              </a:rPr>
              <a:t>” in edit field</a:t>
            </a:r>
          </a:p>
          <a:p>
            <a:pPr marL="0" indent="0">
              <a:buNone/>
            </a:pPr>
            <a:r>
              <a:rPr lang="en-GB" sz="2800" dirty="0" err="1">
                <a:latin typeface="APL385 Unicode" panose="020B0709000202000203" pitchFamily="49" charset="0"/>
              </a:rPr>
              <a:t>v</a:t>
            </a:r>
            <a:r>
              <a:rPr lang="en-GB" sz="2800" dirty="0" err="1" smtClean="0">
                <a:latin typeface="APL385 Unicode" panose="020B0709000202000203" pitchFamily="49" charset="0"/>
              </a:rPr>
              <a:t>ar</a:t>
            </a: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PL385 Unicode" panose="020B0709000202000203" pitchFamily="49" charset="0"/>
              </a:rPr>
              <a:t>	</a:t>
            </a:r>
            <a:r>
              <a:rPr lang="en-GB" sz="2800" dirty="0" err="1" smtClean="0">
                <a:latin typeface="APL385 Unicode" panose="020B0709000202000203" pitchFamily="49" charset="0"/>
              </a:rPr>
              <a:t>buongiorno</a:t>
            </a:r>
            <a:endParaRPr lang="en-US" sz="2800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Binding?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var</a:t>
            </a:r>
            <a:r>
              <a:rPr lang="en-US" sz="2800" dirty="0" smtClean="0">
                <a:latin typeface="APL385 Unicode" panose="020B0709000202000203" pitchFamily="49" charset="0"/>
              </a:rPr>
              <a:t>←'good </a:t>
            </a:r>
            <a:r>
              <a:rPr lang="en-US" sz="2800" dirty="0">
                <a:latin typeface="APL385 Unicode" panose="020B0709000202000203" pitchFamily="49" charset="0"/>
              </a:rPr>
              <a:t>morning'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err="1" smtClean="0">
                <a:latin typeface="APL385 Unicode" panose="020B0709000202000203" pitchFamily="49" charset="0"/>
              </a:rPr>
              <a:t>F.ed.Text</a:t>
            </a:r>
            <a:r>
              <a:rPr lang="en-US" sz="2800" smtClean="0">
                <a:latin typeface="APL385 Unicode" panose="020B0709000202000203" pitchFamily="49" charset="0"/>
              </a:rPr>
              <a:t>←</a:t>
            </a:r>
            <a:r>
              <a:rPr lang="en-US" sz="2800" smtClean="0">
                <a:solidFill>
                  <a:srgbClr val="FF0000"/>
                </a:solidFill>
                <a:latin typeface="APL385 Unicode" panose="020B0709000202000203" pitchFamily="49" charset="0"/>
              </a:rPr>
              <a:t>2015</a:t>
            </a:r>
            <a:r>
              <a:rPr lang="en-GB" sz="2800" smtClean="0">
                <a:solidFill>
                  <a:srgbClr val="FF0000"/>
                </a:solidFill>
                <a:latin typeface="APL385 Unicode" panose="020B0709000202000203" pitchFamily="49" charset="0"/>
              </a:rPr>
              <a:t>⌶</a:t>
            </a:r>
            <a:r>
              <a:rPr lang="en-US" sz="2800" smtClean="0">
                <a:latin typeface="APL385 Unicode" panose="020B0709000202000203" pitchFamily="49" charset="0"/>
              </a:rPr>
              <a:t>var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var</a:t>
            </a:r>
            <a:r>
              <a:rPr lang="en-US" sz="2800" dirty="0">
                <a:latin typeface="APL385 Unicode" panose="020B0709000202000203" pitchFamily="49" charset="0"/>
              </a:rPr>
              <a:t>←'bonjour'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PL385 Unicode" panose="020B0709000202000203" pitchFamily="49" charset="0"/>
              </a:rPr>
              <a:t>F.ed.Text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PL385 Unicode" panose="020B0709000202000203" pitchFamily="49" charset="0"/>
              </a:rPr>
              <a:t>b</a:t>
            </a:r>
            <a:r>
              <a:rPr lang="en-US" dirty="0" smtClean="0">
                <a:latin typeface="APL385 Unicode" panose="020B0709000202000203" pitchFamily="49" charset="0"/>
              </a:rPr>
              <a:t>onjour</a:t>
            </a:r>
          </a:p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Type </a:t>
            </a:r>
            <a:r>
              <a:rPr lang="en-US" sz="2800" dirty="0" smtClean="0">
                <a:latin typeface="APL385 Unicode" panose="020B0709000202000203" pitchFamily="49" charset="0"/>
              </a:rPr>
              <a:t>“</a:t>
            </a:r>
            <a:r>
              <a:rPr lang="en-GB" sz="2800" dirty="0" err="1" smtClean="0">
                <a:latin typeface="APL385 Unicode" panose="020B0709000202000203" pitchFamily="49" charset="0"/>
              </a:rPr>
              <a:t>buongiorno</a:t>
            </a:r>
            <a:r>
              <a:rPr lang="en-GB" sz="2800" dirty="0" smtClean="0">
                <a:latin typeface="APL385 Unicode" panose="020B0709000202000203" pitchFamily="49" charset="0"/>
              </a:rPr>
              <a:t>” in edit field</a:t>
            </a:r>
          </a:p>
          <a:p>
            <a:pPr marL="0" indent="0">
              <a:buNone/>
            </a:pPr>
            <a:r>
              <a:rPr lang="en-GB" sz="2800" dirty="0" err="1">
                <a:latin typeface="APL385 Unicode" panose="020B0709000202000203" pitchFamily="49" charset="0"/>
              </a:rPr>
              <a:t>v</a:t>
            </a:r>
            <a:r>
              <a:rPr lang="en-GB" sz="2800" dirty="0" err="1" smtClean="0">
                <a:latin typeface="APL385 Unicode" panose="020B0709000202000203" pitchFamily="49" charset="0"/>
              </a:rPr>
              <a:t>ar</a:t>
            </a: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PL385 Unicode" panose="020B0709000202000203" pitchFamily="49" charset="0"/>
              </a:rPr>
              <a:t>	</a:t>
            </a:r>
            <a:r>
              <a:rPr lang="en-GB" sz="2800" dirty="0" err="1" smtClean="0">
                <a:latin typeface="APL385 Unicode" panose="020B0709000202000203" pitchFamily="49" charset="0"/>
              </a:rPr>
              <a:t>buongiorno</a:t>
            </a:r>
            <a:endParaRPr lang="en-US" sz="2800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28384" y="638132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XAML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Extensible Application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2471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12097" y="1412776"/>
            <a:ext cx="7772400" cy="357795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http://schemas.microsoft.com/winfx/2006/xaml/presentation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xmlns:x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http://schemas.microsoft.com/winfx/2006/xaml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SizeToContent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WidthAndHeight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TextBox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all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&lt;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ListBox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Name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filtered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Width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135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               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Height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340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</a:t>
            </a:r>
            <a:r>
              <a:rPr lang="en-GB" sz="1400" b="1">
                <a:solidFill>
                  <a:srgbClr val="FF0000"/>
                </a:solidFill>
                <a:highlight>
                  <a:srgbClr val="F6F6D9"/>
                </a:highlight>
                <a:latin typeface="Consolas"/>
              </a:rPr>
              <a:t>Margin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=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5</a:t>
            </a:r>
            <a:r>
              <a:rPr lang="en-GB" sz="1400" b="1">
                <a:solidFill>
                  <a:srgbClr val="000000"/>
                </a:solidFill>
                <a:highlight>
                  <a:srgbClr val="F6F6D9"/>
                </a:highlight>
                <a:latin typeface="Consolas"/>
              </a:rPr>
              <a:t>"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/&gt;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WrapPanel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  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StackPanel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GB" sz="1400" b="1">
              <a:solidFill>
                <a:srgbClr val="000000"/>
              </a:solidFill>
              <a:highlight>
                <a:srgbClr val="F6F6D9"/>
              </a:highlight>
              <a:latin typeface="Consolas"/>
            </a:endParaRPr>
          </a:p>
          <a:p>
            <a:pPr algn="l"/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&lt;/</a:t>
            </a:r>
            <a:r>
              <a:rPr lang="en-GB" sz="1400" b="1">
                <a:solidFill>
                  <a:srgbClr val="A31515"/>
                </a:solidFill>
                <a:highlight>
                  <a:srgbClr val="F6F6D9"/>
                </a:highlight>
                <a:latin typeface="Consolas"/>
              </a:rPr>
              <a:t>Window</a:t>
            </a:r>
            <a:r>
              <a:rPr lang="en-GB" sz="1400" b="1">
                <a:solidFill>
                  <a:srgbClr val="0000FF"/>
                </a:solidFill>
                <a:highlight>
                  <a:srgbClr val="F6F6D9"/>
                </a:highlight>
                <a:latin typeface="Consolas"/>
              </a:rPr>
              <a:t>&gt;</a:t>
            </a:r>
            <a:endParaRPr lang="en-US" sz="1400" b="1" dirty="0">
              <a:latin typeface="APL385 Unicode" panose="020B0709000202000203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WPF / XAML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79357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C000">
              <a:alpha val="40000"/>
            </a:srgb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>
            <a:solidFill>
              <a:srgbClr val="0000FF"/>
            </a:solidFill>
            <a:highlight>
              <a:srgbClr val="F6F6D9"/>
            </a:highlight>
            <a:latin typeface="Consolas"/>
          </a:defRPr>
        </a:defPPr>
      </a:lstStyle>
    </a:spDef>
    <a:lnDef>
      <a:spPr>
        <a:ln w="25400">
          <a:solidFill>
            <a:schemeClr val="tx2">
              <a:lumMod val="60000"/>
              <a:lumOff val="40000"/>
              <a:alpha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effectLst>
          <a:glow rad="101600">
            <a:schemeClr val="tx2">
              <a:lumMod val="20000"/>
              <a:lumOff val="80000"/>
              <a:alpha val="40000"/>
            </a:schemeClr>
          </a:glow>
        </a:effectLst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 template 2013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2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3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4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5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6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7.xml><?xml version="1.0" encoding="utf-8"?>
<Control xmlns="http://schemas.microsoft.com/VisualStudio/2011/storyboarding/control">
  <Id Name="ade4f218-1d6e-4cd5-9911-cdef2783b34f" Revision="1" Stencil="System.MyShapes" StencilVersion="1.0"/>
</Control>
</file>

<file path=customXml/itemProps1.xml><?xml version="1.0" encoding="utf-8"?>
<ds:datastoreItem xmlns:ds="http://schemas.openxmlformats.org/officeDocument/2006/customXml" ds:itemID="{AF8B8A60-B201-447E-8B2D-9B70AD8BABA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3AD79878-FDBC-44BE-A775-0AEE14098118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91059F62-6A82-4EAF-B408-CA22335DF30C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97575269-0CF2-4A8B-8115-96259233209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2618DF0C-EE4D-44B9-887C-0AAE3B5DE9E3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297CDF9B-CC50-4ADA-B784-116EB06AB617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4090388C-F0BE-4BD8-97D1-8003D68ADD5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2013</Template>
  <TotalTime>2742</TotalTime>
  <Words>9005</Words>
  <Application>Microsoft Office PowerPoint</Application>
  <PresentationFormat>On-screen Show (4:3)</PresentationFormat>
  <Paragraphs>1518</Paragraphs>
  <Slides>74</Slides>
  <Notes>2</Notes>
  <HiddenSlides>30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APL385 Unicode</vt:lpstr>
      <vt:lpstr>Arial</vt:lpstr>
      <vt:lpstr>Calibri</vt:lpstr>
      <vt:lpstr>Consolas</vt:lpstr>
      <vt:lpstr>Geneva</vt:lpstr>
      <vt:lpstr>Times</vt:lpstr>
      <vt:lpstr>Office Theme</vt:lpstr>
      <vt:lpstr>Custom Design</vt:lpstr>
      <vt:lpstr>powerpoint template 2013</vt:lpstr>
      <vt:lpstr>PowerPoint Presentation</vt:lpstr>
      <vt:lpstr>PowerPoint Presentation</vt:lpstr>
      <vt:lpstr>PowerPoint Presentation</vt:lpstr>
      <vt:lpstr>PowerPoint Presentation</vt:lpstr>
      <vt:lpstr>Dyalog ⎕WC</vt:lpstr>
      <vt:lpstr>System.Windows.Forms </vt:lpstr>
      <vt:lpstr>WPF </vt:lpstr>
      <vt:lpstr>XAML   Extensible Application Markup Language</vt:lpstr>
      <vt:lpstr>WPF / XAML</vt:lpstr>
      <vt:lpstr>WPF / XAML</vt:lpstr>
      <vt:lpstr>PowerPoint Presentation</vt:lpstr>
      <vt:lpstr>PowerPoint Presentation</vt:lpstr>
      <vt:lpstr>WPF / XAML</vt:lpstr>
      <vt:lpstr>WPF / XAML</vt:lpstr>
      <vt:lpstr>The WPF Grid</vt:lpstr>
      <vt:lpstr>The WPF Grid</vt:lpstr>
      <vt:lpstr>A thought</vt:lpstr>
      <vt:lpstr>"In over 20 years of doing APL conferences this is quite possibly the coolest presentation that I've given."</vt:lpstr>
      <vt:lpstr>"Not only is it cool, it's going to turn out to be useful too."</vt:lpstr>
      <vt:lpstr>"I apologise unreservedly for not having done it sooner."</vt:lpstr>
      <vt:lpstr>Data Binding</vt:lpstr>
      <vt:lpstr>"Is awesome (sorry)"</vt:lpstr>
      <vt:lpstr>No Binding ⎕WC</vt:lpstr>
      <vt:lpstr>No Binding WPF</vt:lpstr>
      <vt:lpstr>Anatomy of a bind</vt:lpstr>
      <vt:lpstr>With Binding</vt:lpstr>
      <vt:lpstr>With Binding</vt:lpstr>
      <vt:lpstr>With Binding and XAML</vt:lpstr>
      <vt:lpstr>With Binding and XAML</vt:lpstr>
      <vt:lpstr>With Binding and XAML</vt:lpstr>
      <vt:lpstr>So we can bind to...</vt:lpstr>
      <vt:lpstr>"Ask not what you can do with Dyalog APL – ask what Dyalog APL can do for you."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Syncfusion</vt:lpstr>
      <vt:lpstr>          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Routed Events</vt:lpstr>
      <vt:lpstr>Routed Events</vt:lpstr>
      <vt:lpstr>Routed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⎕NEW miTunes</vt:lpstr>
      <vt:lpstr>PowerPoint Presentation</vt:lpstr>
      <vt:lpstr>Zero to iTunes in 45 minutes</vt:lpstr>
      <vt:lpstr>PowerPoint Presentation</vt:lpstr>
      <vt:lpstr>PowerPoint Presentation</vt:lpstr>
      <vt:lpstr>What is Data Binding?</vt:lpstr>
      <vt:lpstr>What is Data Binding?</vt:lpstr>
      <vt:lpstr>What is Data Binding?</vt:lpstr>
      <vt:lpstr>What is Data Binding?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daintree</dc:creator>
  <cp:lastModifiedBy>johnd</cp:lastModifiedBy>
  <cp:revision>143</cp:revision>
  <dcterms:created xsi:type="dcterms:W3CDTF">2013-10-06T11:03:26Z</dcterms:created>
  <dcterms:modified xsi:type="dcterms:W3CDTF">2013-10-21T02:07:40Z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