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37" d="100"/>
          <a:sy n="37" d="100"/>
        </p:scale>
        <p:origin x="25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C1E3D-3C43-4B3B-BA52-07427653B87D}" type="datetimeFigureOut">
              <a:rPr lang="en-GB" smtClean="0"/>
              <a:t>21/10/2013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B9E73-4328-4D02-B34B-705EA64F8D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333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C1E3D-3C43-4B3B-BA52-07427653B87D}" type="datetimeFigureOut">
              <a:rPr lang="en-GB" smtClean="0"/>
              <a:t>21/10/2013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B9E73-4328-4D02-B34B-705EA64F8D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93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C1E3D-3C43-4B3B-BA52-07427653B87D}" type="datetimeFigureOut">
              <a:rPr lang="en-GB" smtClean="0"/>
              <a:t>21/10/2013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B9E73-4328-4D02-B34B-705EA64F8D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359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C1E3D-3C43-4B3B-BA52-07427653B87D}" type="datetimeFigureOut">
              <a:rPr lang="en-GB" smtClean="0"/>
              <a:t>21/10/2013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B9E73-4328-4D02-B34B-705EA64F8D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393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C1E3D-3C43-4B3B-BA52-07427653B87D}" type="datetimeFigureOut">
              <a:rPr lang="en-GB" smtClean="0"/>
              <a:t>21/10/2013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B9E73-4328-4D02-B34B-705EA64F8D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075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C1E3D-3C43-4B3B-BA52-07427653B87D}" type="datetimeFigureOut">
              <a:rPr lang="en-GB" smtClean="0"/>
              <a:t>21/10/2013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B9E73-4328-4D02-B34B-705EA64F8D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390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C1E3D-3C43-4B3B-BA52-07427653B87D}" type="datetimeFigureOut">
              <a:rPr lang="en-GB" smtClean="0"/>
              <a:t>21/10/2013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B9E73-4328-4D02-B34B-705EA64F8D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059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C1E3D-3C43-4B3B-BA52-07427653B87D}" type="datetimeFigureOut">
              <a:rPr lang="en-GB" smtClean="0"/>
              <a:t>21/10/2013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B9E73-4328-4D02-B34B-705EA64F8D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139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C1E3D-3C43-4B3B-BA52-07427653B87D}" type="datetimeFigureOut">
              <a:rPr lang="en-GB" smtClean="0"/>
              <a:t>21/10/2013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B9E73-4328-4D02-B34B-705EA64F8D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60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C1E3D-3C43-4B3B-BA52-07427653B87D}" type="datetimeFigureOut">
              <a:rPr lang="en-GB" smtClean="0"/>
              <a:t>21/10/2013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B9E73-4328-4D02-B34B-705EA64F8D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803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C1E3D-3C43-4B3B-BA52-07427653B87D}" type="datetimeFigureOut">
              <a:rPr lang="en-GB" smtClean="0"/>
              <a:t>21/10/2013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B9E73-4328-4D02-B34B-705EA64F8D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250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C1E3D-3C43-4B3B-BA52-07427653B87D}" type="datetimeFigureOut">
              <a:rPr lang="en-GB" smtClean="0"/>
              <a:t>21/10/2013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B9E73-4328-4D02-B34B-705EA64F8D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935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09599"/>
            <a:ext cx="9144000" cy="2226363"/>
          </a:xfrm>
        </p:spPr>
        <p:txBody>
          <a:bodyPr>
            <a:normAutofit/>
          </a:bodyPr>
          <a:lstStyle/>
          <a:p>
            <a:r>
              <a:rPr lang="en-GB" sz="8000" dirty="0" smtClean="0"/>
              <a:t>WPF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500682"/>
            <a:ext cx="9144000" cy="3177540"/>
          </a:xfrm>
        </p:spPr>
        <p:txBody>
          <a:bodyPr>
            <a:normAutofit fontScale="92500" lnSpcReduction="10000"/>
          </a:bodyPr>
          <a:lstStyle/>
          <a:p>
            <a:r>
              <a:rPr lang="en-GB" sz="4400" dirty="0" smtClean="0">
                <a:solidFill>
                  <a:srgbClr val="FF0000"/>
                </a:solidFill>
              </a:rPr>
              <a:t>W</a:t>
            </a:r>
            <a:r>
              <a:rPr lang="en-GB" sz="4400" dirty="0" smtClean="0"/>
              <a:t>indows </a:t>
            </a:r>
            <a:r>
              <a:rPr lang="en-GB" sz="4400" dirty="0" smtClean="0">
                <a:solidFill>
                  <a:srgbClr val="FF0000"/>
                </a:solidFill>
              </a:rPr>
              <a:t>P</a:t>
            </a:r>
            <a:r>
              <a:rPr lang="en-GB" sz="4400" dirty="0" smtClean="0"/>
              <a:t>resentation </a:t>
            </a:r>
            <a:r>
              <a:rPr lang="en-GB" sz="4400" dirty="0" smtClean="0">
                <a:solidFill>
                  <a:srgbClr val="FF0000"/>
                </a:solidFill>
              </a:rPr>
              <a:t>F</a:t>
            </a:r>
            <a:r>
              <a:rPr lang="en-GB" sz="4400" dirty="0" smtClean="0"/>
              <a:t>oundation</a:t>
            </a:r>
          </a:p>
          <a:p>
            <a:endParaRPr lang="en-GB" sz="4400" dirty="0" smtClean="0"/>
          </a:p>
          <a:p>
            <a:r>
              <a:rPr lang="en-GB" sz="4400" dirty="0" smtClean="0"/>
              <a:t>or is it?</a:t>
            </a:r>
          </a:p>
          <a:p>
            <a:endParaRPr lang="en-GB" sz="4400" dirty="0" smtClean="0"/>
          </a:p>
          <a:p>
            <a:r>
              <a:rPr lang="en-GB" sz="4400" dirty="0" smtClean="0">
                <a:solidFill>
                  <a:srgbClr val="FF0000"/>
                </a:solidFill>
              </a:rPr>
              <a:t>W</a:t>
            </a:r>
            <a:r>
              <a:rPr lang="en-GB" sz="4400" dirty="0" smtClean="0"/>
              <a:t>orried?          </a:t>
            </a:r>
            <a:r>
              <a:rPr lang="en-GB" sz="4400" dirty="0" smtClean="0">
                <a:solidFill>
                  <a:srgbClr val="FF0000"/>
                </a:solidFill>
              </a:rPr>
              <a:t>P</a:t>
            </a:r>
            <a:r>
              <a:rPr lang="en-GB" sz="4400" dirty="0" smtClean="0"/>
              <a:t>uzzled?          </a:t>
            </a:r>
            <a:r>
              <a:rPr lang="en-GB" sz="4400" dirty="0" smtClean="0">
                <a:solidFill>
                  <a:srgbClr val="FF0000"/>
                </a:solidFill>
              </a:rPr>
              <a:t>F</a:t>
            </a:r>
            <a:r>
              <a:rPr lang="en-GB" sz="4400" dirty="0" smtClean="0"/>
              <a:t>lummoxed?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96065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Don’t panic!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5880"/>
            <a:ext cx="10515600" cy="485108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 smtClean="0"/>
              <a:t>Ways WPF is being made accessible for APL developers</a:t>
            </a:r>
          </a:p>
          <a:p>
            <a:r>
              <a:rPr lang="en-GB" dirty="0" smtClean="0"/>
              <a:t>Event handling</a:t>
            </a:r>
          </a:p>
          <a:p>
            <a:pPr lvl="1"/>
            <a:r>
              <a:rPr lang="en-GB" dirty="0" smtClean="0"/>
              <a:t>Xaml	</a:t>
            </a:r>
            <a:r>
              <a:rPr lang="en-GB" sz="2300" dirty="0" smtClean="0">
                <a:latin typeface="APL385 Unicode" panose="020B0709000202000203" pitchFamily="49" charset="0"/>
              </a:rPr>
              <a:t>&lt;object Click=“{</a:t>
            </a:r>
            <a:r>
              <a:rPr lang="en-GB" sz="2300" dirty="0" err="1" smtClean="0">
                <a:latin typeface="APL385 Unicode" panose="020B0709000202000203" pitchFamily="49" charset="0"/>
              </a:rPr>
              <a:t>apl:Event</a:t>
            </a:r>
            <a:r>
              <a:rPr lang="en-GB" sz="2300" dirty="0" smtClean="0">
                <a:latin typeface="APL385 Unicode" panose="020B0709000202000203" pitchFamily="49" charset="0"/>
              </a:rPr>
              <a:t> </a:t>
            </a:r>
            <a:r>
              <a:rPr lang="en-GB" sz="2300" dirty="0" err="1" smtClean="0">
                <a:latin typeface="APL385 Unicode" panose="020B0709000202000203" pitchFamily="49" charset="0"/>
              </a:rPr>
              <a:t>FunctionX</a:t>
            </a:r>
            <a:r>
              <a:rPr lang="en-GB" sz="2300" dirty="0" smtClean="0">
                <a:latin typeface="APL385 Unicode" panose="020B0709000202000203" pitchFamily="49" charset="0"/>
              </a:rPr>
              <a:t>}” </a:t>
            </a:r>
            <a:r>
              <a:rPr lang="en-GB" dirty="0" smtClean="0"/>
              <a:t>etc.</a:t>
            </a:r>
          </a:p>
          <a:p>
            <a:pPr lvl="1"/>
            <a:r>
              <a:rPr lang="en-GB" dirty="0" smtClean="0"/>
              <a:t>APL	</a:t>
            </a:r>
            <a:r>
              <a:rPr lang="en-GB" sz="2300" dirty="0" smtClean="0">
                <a:latin typeface="APL385 Unicode" panose="020B0709000202000203" pitchFamily="49" charset="0"/>
              </a:rPr>
              <a:t>o</a:t>
            </a:r>
            <a:r>
              <a:rPr lang="en-GB" sz="2300" dirty="0" smtClean="0">
                <a:latin typeface="APL385 Unicode" panose="020B0709000202000203" pitchFamily="49" charset="0"/>
                <a:cs typeface="Aparajita" panose="020B0604020202020204" pitchFamily="34" charset="0"/>
              </a:rPr>
              <a:t>bject #.</a:t>
            </a:r>
            <a:r>
              <a:rPr lang="en-GB" sz="2300" dirty="0" err="1" smtClean="0">
                <a:latin typeface="APL385 Unicode" panose="020B0709000202000203" pitchFamily="49" charset="0"/>
                <a:cs typeface="Aparajita" panose="020B0604020202020204" pitchFamily="34" charset="0"/>
              </a:rPr>
              <a:t>WPF.Event.Add</a:t>
            </a:r>
            <a:r>
              <a:rPr lang="en-GB" sz="2300" dirty="0" smtClean="0">
                <a:latin typeface="APL385 Unicode" panose="020B0709000202000203" pitchFamily="49" charset="0"/>
                <a:cs typeface="Aparajita" panose="020B0604020202020204" pitchFamily="34" charset="0"/>
              </a:rPr>
              <a:t> ‘Click’ ‘</a:t>
            </a:r>
            <a:r>
              <a:rPr lang="en-GB" sz="2300" dirty="0" err="1" smtClean="0">
                <a:latin typeface="APL385 Unicode" panose="020B0709000202000203" pitchFamily="49" charset="0"/>
                <a:cs typeface="Aparajita" panose="020B0604020202020204" pitchFamily="34" charset="0"/>
              </a:rPr>
              <a:t>FunctionX</a:t>
            </a:r>
            <a:r>
              <a:rPr lang="en-GB" sz="2300" dirty="0" smtClean="0">
                <a:latin typeface="APL385 Unicode" panose="020B0709000202000203" pitchFamily="49" charset="0"/>
              </a:rPr>
              <a:t>’</a:t>
            </a:r>
            <a:r>
              <a:rPr lang="en-GB" dirty="0" smtClean="0">
                <a:latin typeface="APL385 Unicode" panose="020B0709000202000203" pitchFamily="49" charset="0"/>
              </a:rPr>
              <a:t> </a:t>
            </a:r>
            <a:endParaRPr lang="en-GB" dirty="0" smtClean="0"/>
          </a:p>
          <a:p>
            <a:r>
              <a:rPr lang="en-GB" dirty="0" smtClean="0"/>
              <a:t>Commands</a:t>
            </a:r>
          </a:p>
          <a:p>
            <a:pPr lvl="1"/>
            <a:r>
              <a:rPr lang="en-GB" dirty="0" smtClean="0"/>
              <a:t>Xaml	</a:t>
            </a:r>
            <a:r>
              <a:rPr lang="en-GB" sz="2300" dirty="0" smtClean="0">
                <a:latin typeface="APL385 Unicode" panose="020B0709000202000203" pitchFamily="49" charset="0"/>
              </a:rPr>
              <a:t>&lt;object Command=“{</a:t>
            </a:r>
            <a:r>
              <a:rPr lang="en-GB" sz="2300" dirty="0" err="1" smtClean="0">
                <a:latin typeface="APL385 Unicode" panose="020B0709000202000203" pitchFamily="49" charset="0"/>
              </a:rPr>
              <a:t>apl:Command</a:t>
            </a:r>
            <a:r>
              <a:rPr lang="en-GB" sz="2300" dirty="0" smtClean="0">
                <a:latin typeface="APL385 Unicode" panose="020B0709000202000203" pitchFamily="49" charset="0"/>
              </a:rPr>
              <a:t> </a:t>
            </a:r>
            <a:r>
              <a:rPr lang="en-GB" sz="2300" dirty="0" err="1" smtClean="0">
                <a:latin typeface="APL385 Unicode" panose="020B0709000202000203" pitchFamily="49" charset="0"/>
              </a:rPr>
              <a:t>CommandX</a:t>
            </a:r>
            <a:r>
              <a:rPr lang="en-GB" sz="2300" dirty="0" smtClean="0">
                <a:latin typeface="APL385 Unicode" panose="020B0709000202000203" pitchFamily="49" charset="0"/>
              </a:rPr>
              <a:t>}” </a:t>
            </a:r>
          </a:p>
          <a:p>
            <a:pPr lvl="1"/>
            <a:r>
              <a:rPr lang="en-GB" dirty="0" smtClean="0"/>
              <a:t>APL	</a:t>
            </a:r>
            <a:r>
              <a:rPr lang="en-GB" sz="2300" dirty="0" smtClean="0">
                <a:latin typeface="APL385 Unicode" panose="020B0709000202000203" pitchFamily="49" charset="0"/>
              </a:rPr>
              <a:t>object #.</a:t>
            </a:r>
            <a:r>
              <a:rPr lang="en-GB" sz="2300" dirty="0" err="1" smtClean="0">
                <a:latin typeface="APL385 Unicode" panose="020B0709000202000203" pitchFamily="49" charset="0"/>
              </a:rPr>
              <a:t>WPF.SetCommand</a:t>
            </a:r>
            <a:r>
              <a:rPr lang="en-GB" sz="2300" dirty="0" smtClean="0">
                <a:latin typeface="APL385 Unicode" panose="020B0709000202000203" pitchFamily="49" charset="0"/>
              </a:rPr>
              <a:t> command [</a:t>
            </a:r>
            <a:r>
              <a:rPr lang="en-GB" sz="2300" dirty="0" err="1" smtClean="0">
                <a:latin typeface="APL385 Unicode" panose="020B0709000202000203" pitchFamily="49" charset="0"/>
              </a:rPr>
              <a:t>Namspace</a:t>
            </a:r>
            <a:r>
              <a:rPr lang="en-GB" sz="2300" dirty="0" smtClean="0">
                <a:latin typeface="APL385 Unicode" panose="020B0709000202000203" pitchFamily="49" charset="0"/>
              </a:rPr>
              <a:t>  [Header]]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Command templates in VS to allow the creation of custom user commands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Helpful utilities that handle aspects of WPF such as types, objects, et al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692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79120"/>
            <a:ext cx="10515600" cy="5597843"/>
          </a:xfrm>
        </p:spPr>
        <p:txBody>
          <a:bodyPr/>
          <a:lstStyle/>
          <a:p>
            <a:r>
              <a:rPr lang="en-GB" dirty="0" err="1" smtClean="0"/>
              <a:t>DataBinding</a:t>
            </a:r>
            <a:endParaRPr lang="en-GB" dirty="0" smtClean="0"/>
          </a:p>
          <a:p>
            <a:pPr lvl="1"/>
            <a:r>
              <a:rPr lang="en-GB" dirty="0" smtClean="0"/>
              <a:t>Xaml	</a:t>
            </a:r>
            <a:r>
              <a:rPr lang="en-GB" sz="2100" dirty="0" smtClean="0">
                <a:latin typeface="APL385 Unicode" panose="020B0709000202000203" pitchFamily="49" charset="0"/>
              </a:rPr>
              <a:t>&lt;object </a:t>
            </a:r>
            <a:r>
              <a:rPr lang="en-GB" sz="2100" dirty="0" err="1" smtClean="0">
                <a:latin typeface="APL385 Unicode" panose="020B0709000202000203" pitchFamily="49" charset="0"/>
              </a:rPr>
              <a:t>DataContext</a:t>
            </a:r>
            <a:r>
              <a:rPr lang="en-GB" sz="2100" dirty="0" smtClean="0">
                <a:latin typeface="APL385 Unicode" panose="020B0709000202000203" pitchFamily="49" charset="0"/>
              </a:rPr>
              <a:t>=“{</a:t>
            </a:r>
            <a:r>
              <a:rPr lang="en-GB" sz="2100" dirty="0" err="1" smtClean="0">
                <a:latin typeface="APL385 Unicode" panose="020B0709000202000203" pitchFamily="49" charset="0"/>
              </a:rPr>
              <a:t>apl:Binding</a:t>
            </a:r>
            <a:r>
              <a:rPr lang="en-GB" sz="2100" dirty="0" smtClean="0">
                <a:latin typeface="APL385 Unicode" panose="020B0709000202000203" pitchFamily="49" charset="0"/>
              </a:rPr>
              <a:t> </a:t>
            </a:r>
            <a:r>
              <a:rPr lang="en-GB" sz="2100" dirty="0" err="1" smtClean="0">
                <a:latin typeface="APL385 Unicode" panose="020B0709000202000203" pitchFamily="49" charset="0"/>
              </a:rPr>
              <a:t>VarA</a:t>
            </a:r>
            <a:r>
              <a:rPr lang="en-GB" sz="2100" dirty="0" smtClean="0">
                <a:latin typeface="APL385 Unicode" panose="020B0709000202000203" pitchFamily="49" charset="0"/>
              </a:rPr>
              <a:t>}”</a:t>
            </a:r>
            <a:r>
              <a:rPr lang="en-GB" dirty="0" smtClean="0"/>
              <a:t> etc.</a:t>
            </a:r>
          </a:p>
          <a:p>
            <a:pPr lvl="1"/>
            <a:r>
              <a:rPr lang="en-GB" dirty="0" smtClean="0"/>
              <a:t>APL	</a:t>
            </a:r>
            <a:r>
              <a:rPr lang="en-GB" sz="2100" dirty="0" err="1" smtClean="0">
                <a:latin typeface="APL385 Unicode" panose="020B0709000202000203" pitchFamily="49" charset="0"/>
              </a:rPr>
              <a:t>bind←object</a:t>
            </a:r>
            <a:r>
              <a:rPr lang="en-GB" sz="2100" dirty="0" smtClean="0">
                <a:latin typeface="APL385 Unicode" panose="020B0709000202000203" pitchFamily="49" charset="0"/>
              </a:rPr>
              <a:t> '</a:t>
            </a:r>
            <a:r>
              <a:rPr lang="en-GB" sz="2100" dirty="0" err="1" smtClean="0">
                <a:latin typeface="APL385 Unicode" panose="020B0709000202000203" pitchFamily="49" charset="0"/>
              </a:rPr>
              <a:t>DataContext</a:t>
            </a:r>
            <a:r>
              <a:rPr lang="en-GB" sz="2100" dirty="0" smtClean="0">
                <a:latin typeface="APL385 Unicode" panose="020B0709000202000203" pitchFamily="49" charset="0"/>
              </a:rPr>
              <a:t>' #.</a:t>
            </a:r>
            <a:r>
              <a:rPr lang="en-GB" sz="2100" dirty="0" err="1" smtClean="0">
                <a:latin typeface="APL385 Unicode" panose="020B0709000202000203" pitchFamily="49" charset="0"/>
              </a:rPr>
              <a:t>WPF.Binding.Bind</a:t>
            </a:r>
            <a:r>
              <a:rPr lang="en-GB" sz="2100" dirty="0" smtClean="0">
                <a:latin typeface="APL385 Unicode" panose="020B0709000202000203" pitchFamily="49" charset="0"/>
              </a:rPr>
              <a:t> '</a:t>
            </a:r>
            <a:r>
              <a:rPr lang="en-GB" sz="2100" dirty="0" err="1" smtClean="0">
                <a:latin typeface="APL385 Unicode" panose="020B0709000202000203" pitchFamily="49" charset="0"/>
              </a:rPr>
              <a:t>VarA</a:t>
            </a:r>
            <a:r>
              <a:rPr lang="en-GB" sz="2100" dirty="0" smtClean="0">
                <a:latin typeface="APL385 Unicode" panose="020B0709000202000203" pitchFamily="49" charset="0"/>
              </a:rPr>
              <a:t>‘</a:t>
            </a:r>
          </a:p>
          <a:p>
            <a:pPr lvl="1"/>
            <a:endParaRPr lang="en-GB" sz="2100" dirty="0">
              <a:latin typeface="APL385 Unicode" panose="020B0709000202000203" pitchFamily="49" charset="0"/>
            </a:endParaRPr>
          </a:p>
          <a:p>
            <a:r>
              <a:rPr lang="en-GB" sz="2500" dirty="0" smtClean="0">
                <a:latin typeface="APL385 Unicode" panose="020B0709000202000203" pitchFamily="49" charset="0"/>
              </a:rPr>
              <a:t>Documentation aimed at an APL Developer</a:t>
            </a:r>
          </a:p>
          <a:p>
            <a:pPr lvl="1"/>
            <a:endParaRPr lang="en-GB" sz="2100" dirty="0">
              <a:latin typeface="APL385 Unicode" panose="020B0709000202000203" pitchFamily="49" charset="0"/>
            </a:endParaRPr>
          </a:p>
          <a:p>
            <a:r>
              <a:rPr lang="en-GB" sz="2500" dirty="0" smtClean="0">
                <a:latin typeface="APL385 Unicode" panose="020B0709000202000203" pitchFamily="49" charset="0"/>
              </a:rPr>
              <a:t>Covers for some of the Dyalog ⎕WC objects; </a:t>
            </a:r>
            <a:br>
              <a:rPr lang="en-GB" sz="2500" dirty="0" smtClean="0">
                <a:latin typeface="APL385 Unicode" panose="020B0709000202000203" pitchFamily="49" charset="0"/>
              </a:rPr>
            </a:br>
            <a:r>
              <a:rPr lang="en-GB" sz="2500" dirty="0" smtClean="0">
                <a:latin typeface="APL385 Unicode" panose="020B0709000202000203" pitchFamily="49" charset="0"/>
              </a:rPr>
              <a:t>the first being the APL/W Grid</a:t>
            </a:r>
          </a:p>
          <a:p>
            <a:endParaRPr lang="en-GB" sz="2500" dirty="0">
              <a:latin typeface="APL385 Unicode" panose="020B0709000202000203" pitchFamily="49" charset="0"/>
            </a:endParaRPr>
          </a:p>
          <a:p>
            <a:r>
              <a:rPr lang="en-GB" sz="2500" dirty="0" smtClean="0">
                <a:latin typeface="APL385 Unicode" panose="020B0709000202000203" pitchFamily="49" charset="0"/>
              </a:rPr>
              <a:t>Xaml compilation </a:t>
            </a:r>
            <a:endParaRPr lang="en-GB" sz="2500" dirty="0" smtClean="0">
              <a:latin typeface="APL385 Unicode" panose="020B0709000202000203" pitchFamily="49" charset="0"/>
            </a:endParaRPr>
          </a:p>
          <a:p>
            <a:endParaRPr lang="en-GB" sz="2500" dirty="0">
              <a:latin typeface="APL385 Unicode" panose="020B0709000202000203" pitchFamily="49" charset="0"/>
            </a:endParaRPr>
          </a:p>
          <a:p>
            <a:r>
              <a:rPr lang="en-GB" sz="2500" dirty="0" smtClean="0">
                <a:latin typeface="APL385 Unicode" panose="020B0709000202000203" pitchFamily="49" charset="0"/>
              </a:rPr>
              <a:t>Syncfusion Controls</a:t>
            </a:r>
            <a:endParaRPr lang="en-GB" sz="2500" dirty="0" smtClean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en-GB" sz="2500" dirty="0" smtClean="0">
              <a:latin typeface="APL385 Unicode" panose="020B0709000202000203" pitchFamily="49" charset="0"/>
            </a:endParaRPr>
          </a:p>
          <a:p>
            <a:endParaRPr lang="en-GB" sz="25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en-GB" sz="2500" dirty="0" smtClean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61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79120"/>
            <a:ext cx="10515600" cy="559784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So yes an APL developer </a:t>
            </a:r>
          </a:p>
          <a:p>
            <a:pPr marL="0" indent="0">
              <a:buNone/>
            </a:pPr>
            <a:r>
              <a:rPr lang="en-GB" dirty="0" smtClean="0"/>
              <a:t>can do everything and more than a C# developer </a:t>
            </a:r>
          </a:p>
          <a:p>
            <a:pPr marL="0" indent="0">
              <a:buNone/>
            </a:pPr>
            <a:r>
              <a:rPr lang="en-GB" dirty="0" smtClean="0"/>
              <a:t>(how could we ever doubt that?)</a:t>
            </a:r>
          </a:p>
          <a:p>
            <a:pPr marL="0" indent="0">
              <a:buNone/>
            </a:pPr>
            <a:endParaRPr lang="en-GB" sz="25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GB" sz="2500" dirty="0" smtClean="0">
                <a:latin typeface="APL385 Unicode" panose="020B0709000202000203" pitchFamily="49" charset="0"/>
              </a:rPr>
              <a:t>So think of it as </a:t>
            </a:r>
          </a:p>
          <a:p>
            <a:pPr marL="0" indent="0">
              <a:buNone/>
            </a:pPr>
            <a:endParaRPr lang="en-GB" sz="2500" dirty="0">
              <a:latin typeface="APL385 Unicode" panose="020B0709000202000203" pitchFamily="49" charset="0"/>
            </a:endParaRPr>
          </a:p>
          <a:p>
            <a:pPr marL="0" indent="0" algn="ctr">
              <a:buNone/>
            </a:pPr>
            <a:r>
              <a:rPr lang="en-GB" sz="4000" dirty="0" smtClean="0">
                <a:solidFill>
                  <a:srgbClr val="FF0000"/>
                </a:solidFill>
                <a:latin typeface="APL385 Unicode" panose="020B0709000202000203" pitchFamily="49" charset="0"/>
              </a:rPr>
              <a:t>W</a:t>
            </a:r>
            <a:r>
              <a:rPr lang="en-GB" sz="4000" dirty="0" smtClean="0">
                <a:latin typeface="APL385 Unicode" panose="020B0709000202000203" pitchFamily="49" charset="0"/>
              </a:rPr>
              <a:t>onderfully </a:t>
            </a:r>
            <a:r>
              <a:rPr lang="en-GB" sz="4000" dirty="0" smtClean="0">
                <a:solidFill>
                  <a:srgbClr val="FF0000"/>
                </a:solidFill>
                <a:latin typeface="APL385 Unicode" panose="020B0709000202000203" pitchFamily="49" charset="0"/>
              </a:rPr>
              <a:t>P</a:t>
            </a:r>
            <a:r>
              <a:rPr lang="en-GB" sz="4000" dirty="0" smtClean="0">
                <a:latin typeface="APL385 Unicode" panose="020B0709000202000203" pitchFamily="49" charset="0"/>
              </a:rPr>
              <a:t>erfectly </a:t>
            </a:r>
            <a:r>
              <a:rPr lang="en-GB" sz="4000" dirty="0" smtClean="0">
                <a:solidFill>
                  <a:srgbClr val="FF0000"/>
                </a:solidFill>
                <a:latin typeface="APL385 Unicode" panose="020B0709000202000203" pitchFamily="49" charset="0"/>
              </a:rPr>
              <a:t>F</a:t>
            </a:r>
            <a:r>
              <a:rPr lang="en-GB" sz="4000" dirty="0" smtClean="0">
                <a:latin typeface="APL385 Unicode" panose="020B0709000202000203" pitchFamily="49" charset="0"/>
              </a:rPr>
              <a:t>easible</a:t>
            </a:r>
          </a:p>
          <a:p>
            <a:pPr marL="0" indent="0" algn="ctr">
              <a:buNone/>
            </a:pPr>
            <a:endParaRPr lang="en-GB" sz="2400" smtClean="0">
              <a:latin typeface="APL385 Unicode" panose="020B0709000202000203" pitchFamily="49" charset="0"/>
            </a:endParaRPr>
          </a:p>
          <a:p>
            <a:pPr marL="0" indent="0" algn="ctr">
              <a:buNone/>
            </a:pPr>
            <a:r>
              <a:rPr lang="en-GB" sz="2400" smtClean="0">
                <a:latin typeface="APL385 Unicode" panose="020B0709000202000203" pitchFamily="49" charset="0"/>
              </a:rPr>
              <a:t>(</a:t>
            </a:r>
            <a:r>
              <a:rPr lang="en-GB" sz="2400" dirty="0" smtClean="0">
                <a:latin typeface="APL385 Unicode" panose="020B0709000202000203" pitchFamily="49" charset="0"/>
              </a:rPr>
              <a:t>come and see how on Thurs)</a:t>
            </a:r>
          </a:p>
          <a:p>
            <a:pPr marL="0" indent="0">
              <a:buNone/>
            </a:pPr>
            <a:endParaRPr lang="en-GB" sz="2500" dirty="0" smtClean="0">
              <a:latin typeface="APL385 Unicode" panose="020B0709000202000203" pitchFamily="49" charset="0"/>
            </a:endParaRPr>
          </a:p>
          <a:p>
            <a:endParaRPr lang="en-GB" sz="25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en-GB" sz="2500" dirty="0" smtClean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45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70</Words>
  <Application>Microsoft Office PowerPoint</Application>
  <PresentationFormat>Widescreen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Aparajita</vt:lpstr>
      <vt:lpstr>APL385 Unicode</vt:lpstr>
      <vt:lpstr>Arial</vt:lpstr>
      <vt:lpstr>Calibri</vt:lpstr>
      <vt:lpstr>Calibri Light</vt:lpstr>
      <vt:lpstr>Office Theme</vt:lpstr>
      <vt:lpstr>WPF </vt:lpstr>
      <vt:lpstr>Don’t panic!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WPF </dc:title>
  <dc:creator>Michael Hughes</dc:creator>
  <cp:lastModifiedBy>Michael Hughes</cp:lastModifiedBy>
  <cp:revision>24</cp:revision>
  <dcterms:created xsi:type="dcterms:W3CDTF">2013-10-19T19:57:18Z</dcterms:created>
  <dcterms:modified xsi:type="dcterms:W3CDTF">2013-10-21T04:42:10Z</dcterms:modified>
</cp:coreProperties>
</file>