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41"/>
  </p:notesMasterIdLst>
  <p:handoutMasterIdLst>
    <p:handoutMasterId r:id="rId42"/>
  </p:handoutMasterIdLst>
  <p:sldIdLst>
    <p:sldId id="256" r:id="rId2"/>
    <p:sldId id="257" r:id="rId3"/>
    <p:sldId id="300" r:id="rId4"/>
    <p:sldId id="259" r:id="rId5"/>
    <p:sldId id="260" r:id="rId6"/>
    <p:sldId id="261" r:id="rId7"/>
    <p:sldId id="264" r:id="rId8"/>
    <p:sldId id="302" r:id="rId9"/>
    <p:sldId id="301" r:id="rId10"/>
    <p:sldId id="265" r:id="rId11"/>
    <p:sldId id="266" r:id="rId12"/>
    <p:sldId id="306" r:id="rId13"/>
    <p:sldId id="273" r:id="rId14"/>
    <p:sldId id="277" r:id="rId15"/>
    <p:sldId id="275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93" r:id="rId32"/>
    <p:sldId id="294" r:id="rId33"/>
    <p:sldId id="305" r:id="rId34"/>
    <p:sldId id="269" r:id="rId35"/>
    <p:sldId id="295" r:id="rId36"/>
    <p:sldId id="296" r:id="rId37"/>
    <p:sldId id="297" r:id="rId38"/>
    <p:sldId id="303" r:id="rId39"/>
    <p:sldId id="272" r:id="rId40"/>
  </p:sldIdLst>
  <p:sldSz cx="9144000" cy="6858000" type="screen4x3"/>
  <p:notesSz cx="6888163" cy="100187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4" autoAdjust="0"/>
    <p:restoredTop sz="94660"/>
  </p:normalViewPr>
  <p:slideViewPr>
    <p:cSldViewPr>
      <p:cViewPr>
        <p:scale>
          <a:sx n="100" d="100"/>
          <a:sy n="100" d="100"/>
        </p:scale>
        <p:origin x="-1332" y="-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05F116BD-4C3B-4FBD-B05F-8B287BCA4DF3}" type="datetimeFigureOut">
              <a:rPr lang="en-GB" smtClean="0"/>
              <a:t>20/10/2013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698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556E775C-B285-4099-96B9-260C8E4C9D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14410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871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6" tIns="48303" rIns="96606" bIns="4830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1698" y="0"/>
            <a:ext cx="2984871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6" tIns="48303" rIns="96606" bIns="4830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9800" y="750888"/>
            <a:ext cx="5008563" cy="37576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817" y="4758889"/>
            <a:ext cx="5510530" cy="4508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6" tIns="48303" rIns="96606" bIns="483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6038"/>
            <a:ext cx="2984871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6" tIns="48303" rIns="96606" bIns="4830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1698" y="9516038"/>
            <a:ext cx="2984871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6" tIns="48303" rIns="96606" bIns="4830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fld id="{1CB69223-2A7E-4679-8394-C16FA4EA79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006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1pPr>
            <a:lvl2pPr marL="784927" indent="-301895" eaLnBrk="0" hangingPunct="0">
              <a:defRPr sz="25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2pPr>
            <a:lvl3pPr marL="1207580" indent="-241516" eaLnBrk="0" hangingPunct="0">
              <a:defRPr sz="25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3pPr>
            <a:lvl4pPr marL="1690611" indent="-241516" eaLnBrk="0" hangingPunct="0">
              <a:defRPr sz="25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4pPr>
            <a:lvl5pPr marL="2173643" indent="-241516" eaLnBrk="0" hangingPunct="0">
              <a:defRPr sz="25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5pPr>
            <a:lvl6pPr marL="2656675" indent="-241516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6pPr>
            <a:lvl7pPr marL="3139707" indent="-241516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7pPr>
            <a:lvl8pPr marL="3622739" indent="-241516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8pPr>
            <a:lvl9pPr marL="4105770" indent="-241516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9pPr>
          </a:lstStyle>
          <a:p>
            <a:pPr eaLnBrk="1" hangingPunct="1"/>
            <a:fld id="{54F46E95-09C8-4B6A-84A1-65DE253C0A87}" type="slidenum">
              <a:rPr lang="en-US" sz="1300">
                <a:latin typeface="Arial" charset="0"/>
              </a:rPr>
              <a:pPr eaLnBrk="1" hangingPunct="1"/>
              <a:t>1</a:t>
            </a:fld>
            <a:endParaRPr lang="en-US" sz="1300">
              <a:latin typeface="Arial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[0]</a:t>
            </a:r>
            <a:r>
              <a:rPr lang="en-GB" baseline="0" dirty="0" smtClean="0"/>
              <a:t> </a:t>
            </a:r>
            <a:r>
              <a:rPr lang="en-GB" baseline="0" dirty="0" smtClean="0"/>
              <a:t>Large Span files = 64 bit files</a:t>
            </a:r>
          </a:p>
          <a:p>
            <a:r>
              <a:rPr lang="en-GB" baseline="0" dirty="0" smtClean="0"/>
              <a:t>[1] </a:t>
            </a:r>
            <a:r>
              <a:rPr lang="en-GB" baseline="0" dirty="0" smtClean="0"/>
              <a:t>13.0 (2011) announced planned withdrawal of small span files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481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[2] See </a:t>
            </a:r>
            <a:r>
              <a:rPr lang="en-GB" baseline="0" dirty="0" smtClean="0"/>
              <a:t>2010 Conference paper for more detail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0489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[3] “Unsafe” data</a:t>
            </a:r>
            <a:r>
              <a:rPr lang="en-GB" baseline="0" dirty="0" smtClean="0"/>
              <a:t> from later interpreter releases could be read from components (c.f. workspaces); after 13.1 “safe” data can still be read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2402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[4]</a:t>
            </a:r>
            <a:r>
              <a:rPr lang="en-GB" baseline="0" dirty="0" smtClean="0"/>
              <a:t> Better to give error on tie than write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6491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Real</a:t>
            </a:r>
            <a:r>
              <a:rPr lang="en-GB" baseline="0" dirty="0" smtClean="0"/>
              <a:t> world example: 50s → 5s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4833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4819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Question</a:t>
            </a:r>
            <a:r>
              <a:rPr lang="en-GB" baseline="0" dirty="0" smtClean="0"/>
              <a:t> time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30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35779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da-DK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338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35779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da-DK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874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%18dyalogpower-768x1024.gif%20%20%20%20%20%20%20%20%20%20%20%20%20%20%20%20%20%20%20%20%20%20%20%20%20%20%20%20%20%20%20%20%20%20%20%20%20%20%2000020D4A%06extern%20%20%20%20%20%20%20%20%20%20%20%20%20%20%20%20%20%20%20%20%20%20%20%20%20BC21CDDC:" TargetMode="Externa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yalogpower-768x1024.gif                                       00020D4Aextern                         BC21CDDC: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813" y="-14288"/>
            <a:ext cx="9191626" cy="6886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661248"/>
            <a:ext cx="584844" cy="102007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51" r:id="rId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3200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800">
          <a:solidFill>
            <a:srgbClr val="333333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2400">
          <a:solidFill>
            <a:srgbClr val="333333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000">
          <a:solidFill>
            <a:srgbClr val="333333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412776"/>
            <a:ext cx="4824535" cy="42426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4797152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Prior to 13.1</a:t>
            </a:r>
            <a:endParaRPr lang="en-GB" sz="2800" dirty="0"/>
          </a:p>
          <a:p>
            <a:pPr lvl="1" algn="l"/>
            <a:r>
              <a:rPr lang="en-GB" dirty="0">
                <a:latin typeface="APL385 Unicode" panose="020B0709000202000203" pitchFamily="49" charset="0"/>
              </a:rPr>
              <a:t> </a:t>
            </a:r>
            <a:r>
              <a:rPr lang="en-GB" dirty="0" smtClean="0">
                <a:latin typeface="APL385 Unicode" panose="020B0709000202000203" pitchFamily="49" charset="0"/>
              </a:rPr>
              <a:t>  D←⎕FREAD 1 1</a:t>
            </a:r>
          </a:p>
          <a:p>
            <a:pPr lvl="1" algn="l"/>
            <a:r>
              <a:rPr lang="en-GB" dirty="0">
                <a:latin typeface="APL385 Unicode" panose="020B0709000202000203" pitchFamily="49" charset="0"/>
              </a:rPr>
              <a:t> </a:t>
            </a:r>
            <a:r>
              <a:rPr lang="en-GB" dirty="0" smtClean="0">
                <a:latin typeface="APL385 Unicode" panose="020B0709000202000203" pitchFamily="49" charset="0"/>
              </a:rPr>
              <a:t>  1 + 2</a:t>
            </a:r>
          </a:p>
          <a:p>
            <a:pPr lvl="1" algn="l"/>
            <a:r>
              <a:rPr lang="en-GB" dirty="0" smtClean="0">
                <a:latin typeface="APL385 Unicode" panose="020B0709000202000203" pitchFamily="49" charset="0"/>
              </a:rPr>
              <a:t>7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13.1 </a:t>
            </a:r>
            <a:r>
              <a:rPr lang="en-GB" sz="2800" dirty="0"/>
              <a:t>(2012)</a:t>
            </a:r>
          </a:p>
          <a:p>
            <a:pPr lvl="1" algn="l"/>
            <a:r>
              <a:rPr lang="en-GB" dirty="0">
                <a:latin typeface="APL385 Unicode" panose="020B0709000202000203" pitchFamily="49" charset="0"/>
              </a:rPr>
              <a:t>   D←⎕FREAD 1 1</a:t>
            </a:r>
          </a:p>
          <a:p>
            <a:pPr lvl="1" algn="l"/>
            <a:r>
              <a:rPr lang="en-GB" dirty="0">
                <a:latin typeface="APL385 Unicode" panose="020B0709000202000203" pitchFamily="49" charset="0"/>
              </a:rPr>
              <a:t>DOMAIN ERROR: Array is from a later version of </a:t>
            </a:r>
            <a:r>
              <a:rPr lang="en-GB" dirty="0" smtClean="0">
                <a:latin typeface="APL385 Unicode" panose="020B0709000202000203" pitchFamily="49" charset="0"/>
              </a:rPr>
              <a:t>APL</a:t>
            </a:r>
          </a:p>
          <a:p>
            <a:pPr algn="l"/>
            <a:endParaRPr lang="en-GB" sz="2000" dirty="0" smtClean="0"/>
          </a:p>
          <a:p>
            <a:pPr algn="l"/>
            <a:r>
              <a:rPr lang="en-GB" sz="2000" dirty="0" smtClean="0"/>
              <a:t>[3]</a:t>
            </a:r>
          </a:p>
          <a:p>
            <a:pPr lvl="1" algn="l"/>
            <a:endParaRPr lang="en-GB" dirty="0" smtClean="0">
              <a:latin typeface="APL385 Unicode" panose="020B0709000202000203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compatibility</a:t>
            </a:r>
            <a:endParaRPr lang="en-GB" dirty="0"/>
          </a:p>
        </p:txBody>
      </p:sp>
      <p:sp>
        <p:nvSpPr>
          <p:cNvPr id="7" name="Explosion 1 6"/>
          <p:cNvSpPr/>
          <p:nvPr/>
        </p:nvSpPr>
        <p:spPr bwMode="auto">
          <a:xfrm>
            <a:off x="5272914" y="1556792"/>
            <a:ext cx="2376264" cy="2232248"/>
          </a:xfrm>
          <a:prstGeom prst="irregularSeal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5644550" y="2204864"/>
            <a:ext cx="1584176" cy="936104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9pPr>
          </a:lstStyle>
          <a:p>
            <a:pPr algn="ctr"/>
            <a:r>
              <a:rPr lang="en-GB" sz="1400" b="0" kern="0" dirty="0" smtClean="0">
                <a:latin typeface="+mn-lt"/>
              </a:rPr>
              <a:t>Component contains “unsafe” data from a later release</a:t>
            </a:r>
            <a:endParaRPr lang="en-GB" sz="1400" b="0" kern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3967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Extended Error Reporting</a:t>
            </a:r>
            <a:endParaRPr lang="en-GB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4104456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Prior to 13.1</a:t>
            </a:r>
          </a:p>
          <a:p>
            <a:pPr lvl="1" algn="l"/>
            <a:r>
              <a:rPr lang="en-GB" dirty="0">
                <a:latin typeface="APL385 Unicode" panose="020B0709000202000203" pitchFamily="49" charset="0"/>
              </a:rPr>
              <a:t> </a:t>
            </a:r>
            <a:r>
              <a:rPr lang="en-GB" dirty="0" smtClean="0">
                <a:latin typeface="APL385 Unicode" panose="020B0709000202000203" pitchFamily="49" charset="0"/>
              </a:rPr>
              <a:t>  fid ⎕FTIE 0</a:t>
            </a:r>
          </a:p>
          <a:p>
            <a:pPr lvl="1" algn="l"/>
            <a:r>
              <a:rPr lang="en-GB" dirty="0" smtClean="0">
                <a:latin typeface="APL385 Unicode" panose="020B0709000202000203" pitchFamily="49" charset="0"/>
              </a:rPr>
              <a:t>FILE NAME ERROR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/>
              <a:t>13.1 (2012)</a:t>
            </a:r>
          </a:p>
          <a:p>
            <a:pPr lvl="1" algn="l"/>
            <a:r>
              <a:rPr lang="en-GB" dirty="0">
                <a:latin typeface="APL385 Unicode" panose="020B0709000202000203" pitchFamily="49" charset="0"/>
              </a:rPr>
              <a:t>   fid ⎕FTIE 0</a:t>
            </a:r>
          </a:p>
          <a:p>
            <a:pPr lvl="1" algn="l"/>
            <a:r>
              <a:rPr lang="en-GB" dirty="0">
                <a:latin typeface="APL385 Unicode" panose="020B0709000202000203" pitchFamily="49" charset="0"/>
              </a:rPr>
              <a:t>FILE NAME ERROR: Unable to open file ("The network path was not found.")</a:t>
            </a:r>
          </a:p>
          <a:p>
            <a:pPr lvl="1" algn="l"/>
            <a:endParaRPr lang="en-GB" dirty="0"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26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3568" y="1484784"/>
            <a:ext cx="7776864" cy="4154016"/>
          </a:xfrm>
        </p:spPr>
        <p:txBody>
          <a:bodyPr/>
          <a:lstStyle/>
          <a:p>
            <a:r>
              <a:rPr lang="en-GB" sz="4400" b="1" dirty="0" smtClean="0">
                <a:latin typeface="+mj-lt"/>
              </a:rPr>
              <a:t>Version 14.0</a:t>
            </a:r>
          </a:p>
        </p:txBody>
      </p:sp>
    </p:spTree>
    <p:extLst>
      <p:ext uri="{BB962C8B-B14F-4D97-AF65-F5344CB8AC3E}">
        <p14:creationId xmlns:p14="http://schemas.microsoft.com/office/powerpoint/2010/main" val="383575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Prior to 14.0</a:t>
            </a:r>
          </a:p>
          <a:p>
            <a:pPr lvl="1" algn="l"/>
            <a:r>
              <a:rPr lang="en-GB" dirty="0" smtClean="0">
                <a:latin typeface="APL385 Unicode" panose="020B0709000202000203" pitchFamily="49" charset="0"/>
              </a:rPr>
              <a:t>   fid </a:t>
            </a:r>
            <a:r>
              <a:rPr lang="en-GB" dirty="0">
                <a:latin typeface="APL385 Unicode" panose="020B0709000202000203" pitchFamily="49" charset="0"/>
              </a:rPr>
              <a:t>⎕</a:t>
            </a:r>
            <a:r>
              <a:rPr lang="en-GB" dirty="0" smtClean="0">
                <a:latin typeface="APL385 Unicode" panose="020B0709000202000203" pitchFamily="49" charset="0"/>
              </a:rPr>
              <a:t>FCREATE 1</a:t>
            </a:r>
          </a:p>
          <a:p>
            <a:pPr lvl="1" algn="l"/>
            <a:r>
              <a:rPr lang="en-GB" dirty="0">
                <a:latin typeface="APL385 Unicode" panose="020B0709000202000203" pitchFamily="49" charset="0"/>
              </a:rPr>
              <a:t> </a:t>
            </a:r>
            <a:r>
              <a:rPr lang="en-GB" dirty="0" smtClean="0">
                <a:latin typeface="APL385 Unicode" panose="020B0709000202000203" pitchFamily="49" charset="0"/>
              </a:rPr>
              <a:t>  ‘J’ 3 ⎕FPROPS 1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14.0 (2Q 2014)</a:t>
            </a:r>
          </a:p>
          <a:p>
            <a:pPr lvl="1" algn="l"/>
            <a:r>
              <a:rPr lang="en-GB" dirty="0" smtClean="0">
                <a:latin typeface="APL385 Unicode" panose="020B0709000202000203" pitchFamily="49" charset="0"/>
              </a:rPr>
              <a:t>   fid ⎕FCREATE ⍠ ‘J’ 3 ⊢ 1</a:t>
            </a:r>
          </a:p>
          <a:p>
            <a:pPr lvl="1" algn="l"/>
            <a:r>
              <a:rPr lang="en-GB" sz="1600" dirty="0" smtClean="0"/>
              <a:t>Or       </a:t>
            </a:r>
            <a:r>
              <a:rPr lang="en-GB" dirty="0" smtClean="0">
                <a:latin typeface="APL385 Unicode" panose="020B0709000202000203" pitchFamily="49" charset="0"/>
              </a:rPr>
              <a:t>fid ⎕FCREATE ⍠ 3 ⊢ 1</a:t>
            </a:r>
          </a:p>
          <a:p>
            <a:pPr lvl="1" algn="l"/>
            <a:endParaRPr lang="en-GB" dirty="0" smtClean="0">
              <a:latin typeface="APL385 Unicode" panose="020B0709000202000203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Variant options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9308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7664896" cy="3577952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/>
              <a:t>14.0 </a:t>
            </a:r>
            <a:r>
              <a:rPr lang="en-GB" sz="2800" dirty="0" smtClean="0"/>
              <a:t>(2Q 2014</a:t>
            </a:r>
            <a:r>
              <a:rPr lang="en-GB" sz="2800" dirty="0"/>
              <a:t>)</a:t>
            </a:r>
          </a:p>
          <a:p>
            <a:pPr lvl="1" algn="l"/>
            <a:r>
              <a:rPr lang="en-GB" dirty="0">
                <a:latin typeface="APL385 Unicode" panose="020B0709000202000203" pitchFamily="49" charset="0"/>
              </a:rPr>
              <a:t>   fid ⎕FTIE ⍠ ‘</a:t>
            </a:r>
            <a:r>
              <a:rPr lang="en-GB" dirty="0" err="1">
                <a:latin typeface="APL385 Unicode" panose="020B0709000202000203" pitchFamily="49" charset="0"/>
              </a:rPr>
              <a:t>ReadOnly</a:t>
            </a:r>
            <a:r>
              <a:rPr lang="en-GB" dirty="0">
                <a:latin typeface="APL385 Unicode" panose="020B0709000202000203" pitchFamily="49" charset="0"/>
              </a:rPr>
              <a:t>’ 1 ⊢ </a:t>
            </a:r>
            <a:r>
              <a:rPr lang="en-GB" dirty="0" smtClean="0">
                <a:latin typeface="APL385 Unicode" panose="020B0709000202000203" pitchFamily="49" charset="0"/>
              </a:rPr>
              <a:t>1</a:t>
            </a:r>
          </a:p>
          <a:p>
            <a:pPr lvl="1" algn="l"/>
            <a:r>
              <a:rPr lang="en-GB" dirty="0">
                <a:latin typeface="APL385 Unicode" panose="020B0709000202000203" pitchFamily="49" charset="0"/>
              </a:rPr>
              <a:t> </a:t>
            </a:r>
            <a:r>
              <a:rPr lang="en-GB" dirty="0" smtClean="0">
                <a:latin typeface="APL385 Unicode" panose="020B0709000202000203" pitchFamily="49" charset="0"/>
              </a:rPr>
              <a:t>  ‘Ducks’ ⎕FAPPEND 1</a:t>
            </a:r>
          </a:p>
          <a:p>
            <a:pPr lvl="1" algn="l"/>
            <a:r>
              <a:rPr lang="en-GB" dirty="0">
                <a:latin typeface="APL385 Unicode" panose="020B0709000202000203" pitchFamily="49" charset="0"/>
              </a:rPr>
              <a:t>FILE ACCESS ERROR: File opened read-only</a:t>
            </a:r>
          </a:p>
          <a:p>
            <a:pPr lvl="1" algn="l"/>
            <a:endParaRPr lang="en-GB" dirty="0" smtClean="0">
              <a:latin typeface="APL385 Unicode" panose="020B0709000202000203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Variant options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365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Prior to 14.0</a:t>
            </a:r>
          </a:p>
          <a:p>
            <a:pPr lvl="1" algn="l"/>
            <a:r>
              <a:rPr lang="en-GB" dirty="0" smtClean="0">
                <a:latin typeface="APL385 Unicode" panose="020B0709000202000203" pitchFamily="49" charset="0"/>
              </a:rPr>
              <a:t>   ‘REPAIR’ ⎕FCHK fid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14.0 (2Q 2014)</a:t>
            </a:r>
          </a:p>
          <a:p>
            <a:pPr lvl="1" algn="l"/>
            <a:r>
              <a:rPr lang="en-GB" dirty="0" smtClean="0">
                <a:latin typeface="APL385 Unicode" panose="020B0709000202000203" pitchFamily="49" charset="0"/>
              </a:rPr>
              <a:t>   ⎕FCHK ⍠ ‘Repair’ 1 ⊢ fid</a:t>
            </a:r>
          </a:p>
          <a:p>
            <a:pPr lvl="1" algn="l"/>
            <a:r>
              <a:rPr lang="en-GB" sz="1600" dirty="0" smtClean="0">
                <a:latin typeface="+mj-lt"/>
              </a:rPr>
              <a:t>Or       </a:t>
            </a:r>
            <a:r>
              <a:rPr lang="en-GB" dirty="0" smtClean="0">
                <a:latin typeface="APL385 Unicode" panose="020B0709000202000203" pitchFamily="49" charset="0"/>
              </a:rPr>
              <a:t>⎕</a:t>
            </a:r>
            <a:r>
              <a:rPr lang="en-GB" dirty="0">
                <a:latin typeface="APL385 Unicode" panose="020B0709000202000203" pitchFamily="49" charset="0"/>
              </a:rPr>
              <a:t>FCHK </a:t>
            </a:r>
            <a:r>
              <a:rPr lang="en-GB" dirty="0" smtClean="0">
                <a:latin typeface="APL385 Unicode" panose="020B0709000202000203" pitchFamily="49" charset="0"/>
              </a:rPr>
              <a:t>⍠ </a:t>
            </a:r>
            <a:r>
              <a:rPr lang="en-GB" dirty="0">
                <a:latin typeface="APL385 Unicode" panose="020B0709000202000203" pitchFamily="49" charset="0"/>
              </a:rPr>
              <a:t>1 ⊢ </a:t>
            </a:r>
            <a:r>
              <a:rPr lang="en-GB" dirty="0" smtClean="0">
                <a:latin typeface="APL385 Unicode" panose="020B0709000202000203" pitchFamily="49" charset="0"/>
              </a:rPr>
              <a:t>fid</a:t>
            </a:r>
          </a:p>
          <a:p>
            <a:pPr lvl="1" algn="l"/>
            <a:r>
              <a:rPr lang="en-GB" sz="1600" dirty="0"/>
              <a:t>Or </a:t>
            </a:r>
            <a:r>
              <a:rPr lang="en-GB" sz="1600" dirty="0" smtClean="0"/>
              <a:t>     </a:t>
            </a:r>
            <a:r>
              <a:rPr lang="en-GB" dirty="0" smtClean="0">
                <a:latin typeface="APL385 Unicode" panose="020B0709000202000203" pitchFamily="49" charset="0"/>
              </a:rPr>
              <a:t>‘</a:t>
            </a:r>
            <a:r>
              <a:rPr lang="en-GB" dirty="0">
                <a:latin typeface="APL385 Unicode" panose="020B0709000202000203" pitchFamily="49" charset="0"/>
              </a:rPr>
              <a:t>REPAIR’ ⎕FCHK </a:t>
            </a:r>
            <a:r>
              <a:rPr lang="en-GB" dirty="0" smtClean="0">
                <a:latin typeface="APL385 Unicode" panose="020B0709000202000203" pitchFamily="49" charset="0"/>
              </a:rPr>
              <a:t>fid</a:t>
            </a:r>
            <a:endParaRPr lang="en-GB" sz="2800" dirty="0"/>
          </a:p>
          <a:p>
            <a:pPr lvl="1" algn="l"/>
            <a:endParaRPr lang="en-GB" dirty="0">
              <a:latin typeface="APL385 Unicode" panose="020B0709000202000203" pitchFamily="49" charset="0"/>
            </a:endParaRPr>
          </a:p>
          <a:p>
            <a:pPr lvl="1" algn="l"/>
            <a:endParaRPr lang="en-GB" dirty="0" smtClean="0">
              <a:latin typeface="APL385 Unicode" panose="020B0709000202000203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Variant options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3159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4176464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Have restricted functionality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Consume development resources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20 year “phase out”: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dirty="0" smtClean="0"/>
              <a:t>2004: </a:t>
            </a:r>
            <a:r>
              <a:rPr lang="en-GB" dirty="0"/>
              <a:t>L</a:t>
            </a:r>
            <a:r>
              <a:rPr lang="en-GB" dirty="0" smtClean="0"/>
              <a:t>arge span support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dirty="0" smtClean="0"/>
              <a:t>2008: Large span new file </a:t>
            </a:r>
            <a:r>
              <a:rPr lang="en-GB" dirty="0" smtClean="0"/>
              <a:t>default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dirty="0" smtClean="0"/>
              <a:t>2011: Announced withdrawal</a:t>
            </a:r>
            <a:endParaRPr lang="en-GB" dirty="0" smtClean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dirty="0" smtClean="0"/>
              <a:t>2014: Small span read-only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dirty="0" smtClean="0"/>
              <a:t>… until at least 2024</a:t>
            </a:r>
          </a:p>
          <a:p>
            <a:pPr lvl="1" algn="l"/>
            <a:endParaRPr lang="en-GB" dirty="0" smtClean="0">
              <a:latin typeface="APL385 Unicode" panose="020B0709000202000203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Small span files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098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4797152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Prior to 14.0</a:t>
            </a:r>
          </a:p>
          <a:p>
            <a:pPr lvl="1" algn="l"/>
            <a:r>
              <a:rPr lang="en-GB" dirty="0" smtClean="0">
                <a:latin typeface="APL385 Unicode" panose="020B0709000202000203" pitchFamily="49" charset="0"/>
              </a:rPr>
              <a:t>   fid ⎕FTIE 0</a:t>
            </a:r>
          </a:p>
          <a:p>
            <a:pPr lvl="1" algn="l"/>
            <a:r>
              <a:rPr lang="en-GB" dirty="0">
                <a:latin typeface="APL385 Unicode" panose="020B0709000202000203" pitchFamily="49" charset="0"/>
              </a:rPr>
              <a:t>1</a:t>
            </a:r>
            <a:endParaRPr lang="en-GB" dirty="0" smtClean="0">
              <a:latin typeface="APL385 Unicode" panose="020B0709000202000203" pitchFamily="49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14.0 (2Q 2014)</a:t>
            </a:r>
          </a:p>
          <a:p>
            <a:pPr lvl="1" algn="l"/>
            <a:r>
              <a:rPr lang="en-GB" dirty="0" smtClean="0">
                <a:latin typeface="APL385 Unicode" panose="020B0709000202000203" pitchFamily="49" charset="0"/>
              </a:rPr>
              <a:t>   </a:t>
            </a:r>
            <a:r>
              <a:rPr lang="en-GB" dirty="0">
                <a:latin typeface="APL385 Unicode" panose="020B0709000202000203" pitchFamily="49" charset="0"/>
              </a:rPr>
              <a:t>fid ⎕FTIE 1</a:t>
            </a:r>
          </a:p>
          <a:p>
            <a:pPr lvl="1" algn="l"/>
            <a:r>
              <a:rPr lang="en-GB" sz="2400" dirty="0">
                <a:latin typeface="APL385 Unicode" panose="020B0709000202000203" pitchFamily="49" charset="0"/>
              </a:rPr>
              <a:t>FILE ACCESS ERROR: Small span files must be tied using the </a:t>
            </a:r>
            <a:r>
              <a:rPr lang="en-GB" sz="2400" dirty="0" err="1">
                <a:latin typeface="APL385 Unicode" panose="020B0709000202000203" pitchFamily="49" charset="0"/>
              </a:rPr>
              <a:t>ReadOnly</a:t>
            </a:r>
            <a:r>
              <a:rPr lang="en-GB" sz="2400" dirty="0">
                <a:latin typeface="APL385 Unicode" panose="020B0709000202000203" pitchFamily="49" charset="0"/>
              </a:rPr>
              <a:t> variant </a:t>
            </a:r>
            <a:r>
              <a:rPr lang="en-GB" sz="2400" dirty="0" smtClean="0">
                <a:latin typeface="APL385 Unicode" panose="020B0709000202000203" pitchFamily="49" charset="0"/>
              </a:rPr>
              <a:t>option</a:t>
            </a:r>
          </a:p>
          <a:p>
            <a:pPr lvl="1" algn="l"/>
            <a:endParaRPr lang="en-GB" sz="2400" dirty="0" smtClean="0">
              <a:latin typeface="APL385 Unicode" panose="020B0709000202000203" pitchFamily="49" charset="0"/>
            </a:endParaRPr>
          </a:p>
          <a:p>
            <a:pPr algn="l"/>
            <a:endParaRPr lang="en-GB" sz="1050" dirty="0" smtClean="0"/>
          </a:p>
          <a:p>
            <a:pPr algn="l"/>
            <a:r>
              <a:rPr lang="en-GB" sz="2000" dirty="0" smtClean="0"/>
              <a:t>[4]</a:t>
            </a:r>
            <a:endParaRPr lang="en-GB" sz="2000" dirty="0"/>
          </a:p>
          <a:p>
            <a:pPr algn="l"/>
            <a:endParaRPr lang="en-GB" dirty="0" smtClean="0">
              <a:latin typeface="APL385 Unicode" panose="020B0709000202000203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Small span files</a:t>
            </a:r>
            <a:endParaRPr lang="en-GB" dirty="0"/>
          </a:p>
        </p:txBody>
      </p:sp>
      <p:sp>
        <p:nvSpPr>
          <p:cNvPr id="4" name="Explosion 1 3"/>
          <p:cNvSpPr/>
          <p:nvPr/>
        </p:nvSpPr>
        <p:spPr bwMode="auto">
          <a:xfrm>
            <a:off x="5272914" y="1556792"/>
            <a:ext cx="2376264" cy="2232248"/>
          </a:xfrm>
          <a:prstGeom prst="irregularSeal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5668958" y="2348880"/>
            <a:ext cx="1584176" cy="72008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9pPr>
          </a:lstStyle>
          <a:p>
            <a:pPr algn="ctr"/>
            <a:r>
              <a:rPr lang="en-GB" sz="1800" b="0" kern="0" dirty="0" smtClean="0">
                <a:latin typeface="+mn-lt"/>
              </a:rPr>
              <a:t>Small span file</a:t>
            </a:r>
            <a:endParaRPr lang="en-GB" sz="1800" b="0" kern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92717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7520880" cy="3577952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APL385 Unicode" panose="020B0709000202000203" pitchFamily="49" charset="0"/>
              </a:rPr>
              <a:t>   fid </a:t>
            </a:r>
            <a:r>
              <a:rPr lang="en-GB" sz="2800" dirty="0">
                <a:latin typeface="APL385 Unicode" panose="020B0709000202000203" pitchFamily="49" charset="0"/>
              </a:rPr>
              <a:t>⎕FTIE </a:t>
            </a:r>
            <a:r>
              <a:rPr lang="en-GB" sz="2800" dirty="0" smtClean="0">
                <a:latin typeface="APL385 Unicode" panose="020B0709000202000203" pitchFamily="49" charset="0"/>
              </a:rPr>
              <a:t>⍠ ‘</a:t>
            </a:r>
            <a:r>
              <a:rPr lang="en-GB" sz="2800" dirty="0" err="1" smtClean="0">
                <a:latin typeface="APL385 Unicode" panose="020B0709000202000203" pitchFamily="49" charset="0"/>
              </a:rPr>
              <a:t>ReadOnly</a:t>
            </a:r>
            <a:r>
              <a:rPr lang="en-GB" sz="2800" dirty="0" smtClean="0">
                <a:latin typeface="APL385 Unicode" panose="020B0709000202000203" pitchFamily="49" charset="0"/>
              </a:rPr>
              <a:t>’ 1 ⊢ 0</a:t>
            </a:r>
            <a:endParaRPr lang="en-GB" sz="2800" dirty="0">
              <a:latin typeface="APL385 Unicode" panose="020B0709000202000203" pitchFamily="49" charset="0"/>
            </a:endParaRPr>
          </a:p>
          <a:p>
            <a:pPr lvl="1" algn="l"/>
            <a:r>
              <a:rPr lang="en-GB" dirty="0">
                <a:latin typeface="APL385 Unicode" panose="020B0709000202000203" pitchFamily="49" charset="0"/>
              </a:rPr>
              <a:t>1</a:t>
            </a:r>
          </a:p>
          <a:p>
            <a:pPr lvl="1" algn="l"/>
            <a:r>
              <a:rPr lang="en-GB" dirty="0" smtClean="0">
                <a:latin typeface="APL385 Unicode" panose="020B0709000202000203" pitchFamily="49" charset="0"/>
              </a:rPr>
              <a:t>   A←⎕FREAD 1</a:t>
            </a:r>
          </a:p>
          <a:p>
            <a:pPr lvl="1" algn="l"/>
            <a:r>
              <a:rPr lang="en-GB" dirty="0">
                <a:latin typeface="APL385 Unicode" panose="020B0709000202000203" pitchFamily="49" charset="0"/>
              </a:rPr>
              <a:t> </a:t>
            </a:r>
            <a:r>
              <a:rPr lang="en-GB" dirty="0" smtClean="0">
                <a:latin typeface="APL385 Unicode" panose="020B0709000202000203" pitchFamily="49" charset="0"/>
              </a:rPr>
              <a:t>  A ⎕FAPPEND 1</a:t>
            </a:r>
            <a:endParaRPr lang="en-GB" dirty="0">
              <a:latin typeface="APL385 Unicode" panose="020B0709000202000203" pitchFamily="49" charset="0"/>
            </a:endParaRPr>
          </a:p>
          <a:p>
            <a:pPr lvl="1" algn="l"/>
            <a:r>
              <a:rPr lang="en-GB" dirty="0">
                <a:latin typeface="APL385 Unicode" panose="020B0709000202000203" pitchFamily="49" charset="0"/>
              </a:rPr>
              <a:t>FILE ACCESS ERROR: </a:t>
            </a:r>
            <a:r>
              <a:rPr lang="en-GB" dirty="0" smtClean="0">
                <a:latin typeface="APL385 Unicode" panose="020B0709000202000203" pitchFamily="49" charset="0"/>
              </a:rPr>
              <a:t>File opened </a:t>
            </a:r>
            <a:r>
              <a:rPr lang="en-GB" dirty="0">
                <a:latin typeface="APL385 Unicode" panose="020B0709000202000203" pitchFamily="49" charset="0"/>
              </a:rPr>
              <a:t>read-only</a:t>
            </a:r>
            <a:endParaRPr lang="en-GB" dirty="0" smtClean="0">
              <a:latin typeface="APL385 Unicode" panose="020B0709000202000203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Small span files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013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40760" cy="3577952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APL385 Unicode" panose="020B0709000202000203" pitchFamily="49" charset="0"/>
              </a:rPr>
              <a:t>‘S’ ⎕FPROPS tie</a:t>
            </a:r>
            <a:br>
              <a:rPr lang="en-GB" sz="2800" dirty="0" smtClean="0">
                <a:latin typeface="APL385 Unicode" panose="020B0709000202000203" pitchFamily="49" charset="0"/>
              </a:rPr>
            </a:br>
            <a:r>
              <a:rPr lang="en-GB" sz="2800" dirty="0" smtClean="0"/>
              <a:t>reports span size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APL385 Unicode" panose="020B0709000202000203" pitchFamily="49" charset="0"/>
              </a:rPr>
              <a:t>⎕FCOPY</a:t>
            </a:r>
            <a:r>
              <a:rPr lang="en-GB" sz="2800" dirty="0" smtClean="0"/>
              <a:t> always creates large span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APL385 Unicode" panose="020B0709000202000203" pitchFamily="49" charset="0"/>
              </a:rPr>
              <a:t>]FTO64</a:t>
            </a:r>
            <a:r>
              <a:rPr lang="en-GB" sz="2800" dirty="0" smtClean="0"/>
              <a:t> converts all files in a directory (or directories)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dirty="0" smtClean="0"/>
              <a:t>Supplied with 13.2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Converting </a:t>
            </a:r>
            <a:r>
              <a:rPr lang="en-GB" dirty="0"/>
              <a:t>s</a:t>
            </a:r>
            <a:r>
              <a:rPr lang="en-GB" dirty="0" smtClean="0"/>
              <a:t>mall span files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468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3568" y="1484784"/>
            <a:ext cx="7776864" cy="4154016"/>
          </a:xfrm>
        </p:spPr>
        <p:txBody>
          <a:bodyPr/>
          <a:lstStyle/>
          <a:p>
            <a:r>
              <a:rPr lang="en-GB" sz="4400" b="1" dirty="0" smtClean="0">
                <a:latin typeface="+mj-lt"/>
              </a:rPr>
              <a:t>Version 14.0</a:t>
            </a:r>
          </a:p>
          <a:p>
            <a:r>
              <a:rPr lang="en-GB" sz="4400" b="1" dirty="0" smtClean="0">
                <a:latin typeface="+mj-lt"/>
              </a:rPr>
              <a:t>File System Enhancements</a:t>
            </a:r>
          </a:p>
          <a:p>
            <a:endParaRPr lang="en-GB" sz="4400" b="1" dirty="0">
              <a:latin typeface="+mj-lt"/>
            </a:endParaRPr>
          </a:p>
          <a:p>
            <a:endParaRPr lang="en-GB" dirty="0" smtClean="0"/>
          </a:p>
          <a:p>
            <a:r>
              <a:rPr lang="en-GB" dirty="0" smtClean="0"/>
              <a:t>Richard Smith</a:t>
            </a:r>
          </a:p>
          <a:p>
            <a:r>
              <a:rPr lang="en-GB" dirty="0" smtClean="0"/>
              <a:t>21 October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776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40760" cy="4176464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/>
              <a:t>R</a:t>
            </a:r>
            <a:r>
              <a:rPr lang="en-GB" sz="2800" dirty="0" smtClean="0"/>
              <a:t>ead/write re-implemented in 14.0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No application changes required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Best performance gains with: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dirty="0" smtClean="0"/>
              <a:t>Fast networks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dirty="0" smtClean="0"/>
              <a:t>Congested networks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dirty="0" smtClean="0"/>
              <a:t>Arrays with many elements of mixed type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Performance 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7386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40760" cy="4248472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Prior to 14.0</a:t>
            </a:r>
            <a:br>
              <a:rPr lang="en-GB" sz="2800" dirty="0" smtClean="0"/>
            </a:br>
            <a:r>
              <a:rPr lang="en-GB" sz="2800" dirty="0">
                <a:latin typeface="APL385 Unicode" panose="020B0709000202000203" pitchFamily="49" charset="0"/>
              </a:rPr>
              <a:t>   ⎕</a:t>
            </a:r>
            <a:r>
              <a:rPr lang="en-GB" sz="2800" dirty="0" smtClean="0">
                <a:latin typeface="APL385 Unicode" panose="020B0709000202000203" pitchFamily="49" charset="0"/>
              </a:rPr>
              <a:t>FREAD¨1,¨4 6 8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14.0</a:t>
            </a:r>
            <a:br>
              <a:rPr lang="en-GB" sz="2800" dirty="0" smtClean="0"/>
            </a:br>
            <a:r>
              <a:rPr lang="en-GB" sz="2800" dirty="0" smtClean="0">
                <a:latin typeface="APL385 Unicode" panose="020B0709000202000203" pitchFamily="49" charset="0"/>
              </a:rPr>
              <a:t>   ⎕FREAD 1 (4 6 8)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dirty="0" smtClean="0"/>
              <a:t>Convenient syntax (perhaps)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dirty="0" smtClean="0"/>
              <a:t>File locked only once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Semantic difference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Performance gain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Performance II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9002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512768" cy="4248472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APL385 Unicode" panose="020B0709000202000203" pitchFamily="49" charset="0"/>
              </a:rPr>
              <a:t>   ⎕</a:t>
            </a:r>
            <a:r>
              <a:rPr lang="en-GB" sz="2800" dirty="0">
                <a:latin typeface="APL385 Unicode" panose="020B0709000202000203" pitchFamily="49" charset="0"/>
              </a:rPr>
              <a:t>FREAD 1 (4 6 8)</a:t>
            </a:r>
            <a:endParaRPr lang="en-GB" sz="28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Application changes required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Best performance gains with: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dirty="0" smtClean="0"/>
              <a:t>Share tied files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dirty="0" smtClean="0"/>
              <a:t>(Virtually no gain on exclusive tie)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Huge performance gains with: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dirty="0" smtClean="0"/>
              <a:t>NFS file systems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dirty="0" smtClean="0"/>
              <a:t>(Not bad on others)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Performance II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65606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40760" cy="4248472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APL385 Unicode" panose="020B0709000202000203" pitchFamily="49" charset="0"/>
              </a:rPr>
              <a:t>   ‘Z’ ⎕FPROPS 1</a:t>
            </a:r>
          </a:p>
          <a:p>
            <a:pPr lvl="1" indent="-457200" algn="l">
              <a:buFont typeface="Arial" panose="020B0604020202020204" pitchFamily="34" charset="0"/>
              <a:buChar char="•"/>
            </a:pPr>
            <a:r>
              <a:rPr lang="en-GB" sz="1800" dirty="0"/>
              <a:t>Or </a:t>
            </a:r>
            <a:r>
              <a:rPr lang="en-GB" sz="1800" dirty="0" smtClean="0"/>
              <a:t>     </a:t>
            </a:r>
            <a:r>
              <a:rPr lang="en-GB" dirty="0" smtClean="0">
                <a:latin typeface="APL385 Unicode" panose="020B0709000202000203" pitchFamily="49" charset="0"/>
              </a:rPr>
              <a:t>fid </a:t>
            </a:r>
            <a:r>
              <a:rPr lang="en-GB" dirty="0">
                <a:latin typeface="APL385 Unicode" panose="020B0709000202000203" pitchFamily="49" charset="0"/>
              </a:rPr>
              <a:t>⎕FCREATE ⍠ </a:t>
            </a:r>
            <a:r>
              <a:rPr lang="en-GB" dirty="0" smtClean="0">
                <a:latin typeface="APL385 Unicode" panose="020B0709000202000203" pitchFamily="49" charset="0"/>
              </a:rPr>
              <a:t>‘Z’ 1 </a:t>
            </a:r>
            <a:r>
              <a:rPr lang="en-GB" dirty="0">
                <a:latin typeface="APL385 Unicode" panose="020B0709000202000203" pitchFamily="49" charset="0"/>
              </a:rPr>
              <a:t>⊢ </a:t>
            </a:r>
            <a:r>
              <a:rPr lang="en-GB" dirty="0" smtClean="0">
                <a:latin typeface="APL385 Unicode" panose="020B0709000202000203" pitchFamily="49" charset="0"/>
              </a:rPr>
              <a:t>1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New components are compressed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Decompressed automatically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Compressed components unreadable with 13.2 and earlier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Best performance gains with: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dirty="0" smtClean="0"/>
              <a:t>Slow networks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Performance III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187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872808" cy="3600400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Examples only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Components 1-1000: uncompressed 100 4 matrix (numbers and chars); 12KB each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Components 1001-2000: compressed; 3KB each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Your mileage </a:t>
            </a:r>
            <a:r>
              <a:rPr lang="en-GB" sz="2800" i="1" dirty="0" smtClean="0"/>
              <a:t>will</a:t>
            </a:r>
            <a:r>
              <a:rPr lang="en-GB" sz="2800" dirty="0" smtClean="0"/>
              <a:t> vary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Performance analysis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844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 bwMode="auto">
          <a:xfrm>
            <a:off x="2231740" y="5112000"/>
            <a:ext cx="4608512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211960" y="4077072"/>
            <a:ext cx="4320480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39552" y="4077072"/>
            <a:ext cx="3528392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873152" y="3068960"/>
            <a:ext cx="338437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843808" y="2060848"/>
            <a:ext cx="338437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95536" y="2060848"/>
            <a:ext cx="8352928" cy="4032448"/>
          </a:xfrm>
        </p:spPr>
        <p:txBody>
          <a:bodyPr/>
          <a:lstStyle/>
          <a:p>
            <a:r>
              <a:rPr lang="en-GB" sz="2800" dirty="0" smtClean="0">
                <a:latin typeface="APL385 Unicode" panose="020B0709000202000203" pitchFamily="49" charset="0"/>
              </a:rPr>
              <a:t>⎕FREAD¨1,¨⍳1000</a:t>
            </a:r>
          </a:p>
          <a:p>
            <a:endParaRPr lang="en-GB" sz="2800" dirty="0">
              <a:latin typeface="APL385 Unicode" panose="020B0709000202000203" pitchFamily="49" charset="0"/>
            </a:endParaRPr>
          </a:p>
          <a:p>
            <a:r>
              <a:rPr lang="en-GB" sz="2800" dirty="0" smtClean="0">
                <a:latin typeface="APL385 Unicode" panose="020B0709000202000203" pitchFamily="49" charset="0"/>
              </a:rPr>
              <a:t>⎕</a:t>
            </a:r>
            <a:r>
              <a:rPr lang="en-GB" sz="2800" dirty="0">
                <a:latin typeface="APL385 Unicode" panose="020B0709000202000203" pitchFamily="49" charset="0"/>
              </a:rPr>
              <a:t>FREAD¨1,¨⍳</a:t>
            </a:r>
            <a:r>
              <a:rPr lang="en-GB" sz="2800" dirty="0" smtClean="0">
                <a:latin typeface="APL385 Unicode" panose="020B0709000202000203" pitchFamily="49" charset="0"/>
              </a:rPr>
              <a:t>1000</a:t>
            </a:r>
          </a:p>
          <a:p>
            <a:endParaRPr lang="en-GB" sz="2800" dirty="0" smtClean="0">
              <a:latin typeface="APL385 Unicode" panose="020B0709000202000203" pitchFamily="49" charset="0"/>
            </a:endParaRPr>
          </a:p>
          <a:p>
            <a:r>
              <a:rPr lang="en-GB" sz="2800" dirty="0" smtClean="0">
                <a:latin typeface="APL385 Unicode" panose="020B0709000202000203" pitchFamily="49" charset="0"/>
              </a:rPr>
              <a:t>⎕FREAD 1 (⍳1000) ⎕FREAD¨1,¨1000+⍳1000</a:t>
            </a:r>
          </a:p>
          <a:p>
            <a:endParaRPr lang="en-GB" sz="2800" dirty="0" smtClean="0">
              <a:latin typeface="APL385 Unicode" panose="020B0709000202000203" pitchFamily="49" charset="0"/>
            </a:endParaRPr>
          </a:p>
          <a:p>
            <a:r>
              <a:rPr lang="en-GB" sz="2800" dirty="0" smtClean="0">
                <a:latin typeface="APL385 Unicode" panose="020B0709000202000203" pitchFamily="49" charset="0"/>
              </a:rPr>
              <a:t>⎕FREAD 1 (1000+⍳1000)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Performance analysis</a:t>
            </a:r>
            <a:endParaRPr lang="en-GB" dirty="0"/>
          </a:p>
        </p:txBody>
      </p:sp>
      <p:sp>
        <p:nvSpPr>
          <p:cNvPr id="15" name="Down Arrow 14"/>
          <p:cNvSpPr/>
          <p:nvPr/>
        </p:nvSpPr>
        <p:spPr bwMode="auto">
          <a:xfrm>
            <a:off x="4427984" y="2708920"/>
            <a:ext cx="288032" cy="28803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6" name="Down Arrow 15"/>
          <p:cNvSpPr/>
          <p:nvPr/>
        </p:nvSpPr>
        <p:spPr bwMode="auto">
          <a:xfrm>
            <a:off x="2987824" y="3717032"/>
            <a:ext cx="288032" cy="28803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7" name="Down Arrow 16"/>
          <p:cNvSpPr/>
          <p:nvPr/>
        </p:nvSpPr>
        <p:spPr bwMode="auto">
          <a:xfrm>
            <a:off x="5868144" y="3717032"/>
            <a:ext cx="288032" cy="28803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8" name="Down Arrow 17"/>
          <p:cNvSpPr/>
          <p:nvPr/>
        </p:nvSpPr>
        <p:spPr bwMode="auto">
          <a:xfrm>
            <a:off x="2987824" y="4773538"/>
            <a:ext cx="288032" cy="28803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9" name="Down Arrow 18"/>
          <p:cNvSpPr/>
          <p:nvPr/>
        </p:nvSpPr>
        <p:spPr bwMode="auto">
          <a:xfrm>
            <a:off x="5868144" y="4759449"/>
            <a:ext cx="288032" cy="28803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539552" y="2852936"/>
            <a:ext cx="7992888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itle 2"/>
          <p:cNvSpPr txBox="1">
            <a:spLocks/>
          </p:cNvSpPr>
          <p:nvPr/>
        </p:nvSpPr>
        <p:spPr>
          <a:xfrm>
            <a:off x="539552" y="2131504"/>
            <a:ext cx="720080" cy="434752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9pPr>
          </a:lstStyle>
          <a:p>
            <a:r>
              <a:rPr lang="en-GB" sz="2000" kern="0" dirty="0" smtClean="0"/>
              <a:t>13.2</a:t>
            </a:r>
            <a:endParaRPr lang="en-GB" sz="2000" kern="0" dirty="0"/>
          </a:p>
        </p:txBody>
      </p:sp>
      <p:sp>
        <p:nvSpPr>
          <p:cNvPr id="25" name="Title 2"/>
          <p:cNvSpPr txBox="1">
            <a:spLocks/>
          </p:cNvSpPr>
          <p:nvPr/>
        </p:nvSpPr>
        <p:spPr>
          <a:xfrm>
            <a:off x="539552" y="3139616"/>
            <a:ext cx="720080" cy="434752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9pPr>
          </a:lstStyle>
          <a:p>
            <a:r>
              <a:rPr lang="en-GB" sz="2000" kern="0" dirty="0" smtClean="0"/>
              <a:t>14.0</a:t>
            </a:r>
            <a:endParaRPr lang="en-GB" sz="2000" kern="0" dirty="0"/>
          </a:p>
        </p:txBody>
      </p:sp>
      <p:sp>
        <p:nvSpPr>
          <p:cNvPr id="26" name="Title 2"/>
          <p:cNvSpPr txBox="1">
            <a:spLocks/>
          </p:cNvSpPr>
          <p:nvPr/>
        </p:nvSpPr>
        <p:spPr>
          <a:xfrm>
            <a:off x="467544" y="3796655"/>
            <a:ext cx="1296144" cy="29073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9pPr>
          </a:lstStyle>
          <a:p>
            <a:r>
              <a:rPr lang="en-GB" sz="1400" kern="0" dirty="0" smtClean="0"/>
              <a:t>Multiple read</a:t>
            </a:r>
            <a:endParaRPr lang="en-GB" sz="1400" kern="0" dirty="0"/>
          </a:p>
        </p:txBody>
      </p:sp>
      <p:sp>
        <p:nvSpPr>
          <p:cNvPr id="27" name="Title 2"/>
          <p:cNvSpPr txBox="1">
            <a:spLocks/>
          </p:cNvSpPr>
          <p:nvPr/>
        </p:nvSpPr>
        <p:spPr>
          <a:xfrm>
            <a:off x="7497141" y="3796655"/>
            <a:ext cx="1069504" cy="29073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9pPr>
          </a:lstStyle>
          <a:p>
            <a:pPr algn="r"/>
            <a:r>
              <a:rPr lang="en-GB" sz="1400" kern="0" dirty="0" smtClean="0"/>
              <a:t>Compress</a:t>
            </a:r>
            <a:endParaRPr lang="en-GB" sz="1400" kern="0" dirty="0"/>
          </a:p>
        </p:txBody>
      </p:sp>
    </p:spTree>
    <p:extLst>
      <p:ext uri="{BB962C8B-B14F-4D97-AF65-F5344CB8AC3E}">
        <p14:creationId xmlns:p14="http://schemas.microsoft.com/office/powerpoint/2010/main" val="342385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 bwMode="auto">
          <a:xfrm>
            <a:off x="2231740" y="5112000"/>
            <a:ext cx="4608512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211960" y="4077072"/>
            <a:ext cx="4320480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39552" y="4077072"/>
            <a:ext cx="3528392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873152" y="3068960"/>
            <a:ext cx="338437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843808" y="2060848"/>
            <a:ext cx="338437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95536" y="2060848"/>
            <a:ext cx="8352928" cy="4032448"/>
          </a:xfrm>
        </p:spPr>
        <p:txBody>
          <a:bodyPr/>
          <a:lstStyle/>
          <a:p>
            <a:r>
              <a:rPr lang="en-GB" sz="2800" dirty="0" smtClean="0">
                <a:latin typeface="APL385 Unicode" panose="020B0709000202000203" pitchFamily="49" charset="0"/>
              </a:rPr>
              <a:t>0.16s</a:t>
            </a:r>
          </a:p>
          <a:p>
            <a:endParaRPr lang="en-GB" sz="2800" dirty="0">
              <a:latin typeface="APL385 Unicode" panose="020B0709000202000203" pitchFamily="49" charset="0"/>
            </a:endParaRPr>
          </a:p>
          <a:p>
            <a:r>
              <a:rPr lang="en-GB" sz="2800" dirty="0" smtClean="0">
                <a:latin typeface="APL385 Unicode" panose="020B0709000202000203" pitchFamily="49" charset="0"/>
              </a:rPr>
              <a:t>0.10s (-37.5%)</a:t>
            </a:r>
          </a:p>
          <a:p>
            <a:endParaRPr lang="en-GB" sz="2800" dirty="0" smtClean="0">
              <a:latin typeface="APL385 Unicode" panose="020B0709000202000203" pitchFamily="49" charset="0"/>
            </a:endParaRPr>
          </a:p>
          <a:p>
            <a:pPr algn="l"/>
            <a:r>
              <a:rPr lang="en-GB" sz="2800" dirty="0" smtClean="0">
                <a:latin typeface="APL385 Unicode" panose="020B0709000202000203" pitchFamily="49" charset="0"/>
              </a:rPr>
              <a:t> 0.083s (-48.1%)     0.11s (-31.2%)  </a:t>
            </a:r>
          </a:p>
          <a:p>
            <a:r>
              <a:rPr lang="en-GB" sz="2800" dirty="0" smtClean="0">
                <a:latin typeface="APL385 Unicode" panose="020B0709000202000203" pitchFamily="49" charset="0"/>
              </a:rPr>
              <a:t> </a:t>
            </a:r>
          </a:p>
          <a:p>
            <a:r>
              <a:rPr lang="en-GB" sz="2800" dirty="0" smtClean="0">
                <a:latin typeface="APL385 Unicode" panose="020B0709000202000203" pitchFamily="49" charset="0"/>
              </a:rPr>
              <a:t>0.087s (-45.6%)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Windows; local </a:t>
            </a:r>
            <a:r>
              <a:rPr lang="en-GB" dirty="0" err="1" smtClean="0"/>
              <a:t>filesystem</a:t>
            </a:r>
            <a:endParaRPr lang="en-GB" dirty="0"/>
          </a:p>
        </p:txBody>
      </p:sp>
      <p:sp>
        <p:nvSpPr>
          <p:cNvPr id="15" name="Down Arrow 14"/>
          <p:cNvSpPr/>
          <p:nvPr/>
        </p:nvSpPr>
        <p:spPr bwMode="auto">
          <a:xfrm>
            <a:off x="4427984" y="2708920"/>
            <a:ext cx="288032" cy="28803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6" name="Down Arrow 15"/>
          <p:cNvSpPr/>
          <p:nvPr/>
        </p:nvSpPr>
        <p:spPr bwMode="auto">
          <a:xfrm>
            <a:off x="2987824" y="3717032"/>
            <a:ext cx="288032" cy="28803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7" name="Down Arrow 16"/>
          <p:cNvSpPr/>
          <p:nvPr/>
        </p:nvSpPr>
        <p:spPr bwMode="auto">
          <a:xfrm>
            <a:off x="5868144" y="3717032"/>
            <a:ext cx="288032" cy="28803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8" name="Down Arrow 17"/>
          <p:cNvSpPr/>
          <p:nvPr/>
        </p:nvSpPr>
        <p:spPr bwMode="auto">
          <a:xfrm>
            <a:off x="2987824" y="4773538"/>
            <a:ext cx="288032" cy="28803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9" name="Down Arrow 18"/>
          <p:cNvSpPr/>
          <p:nvPr/>
        </p:nvSpPr>
        <p:spPr bwMode="auto">
          <a:xfrm>
            <a:off x="5868144" y="4759449"/>
            <a:ext cx="288032" cy="28803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539552" y="2852936"/>
            <a:ext cx="7992888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itle 2"/>
          <p:cNvSpPr txBox="1">
            <a:spLocks/>
          </p:cNvSpPr>
          <p:nvPr/>
        </p:nvSpPr>
        <p:spPr>
          <a:xfrm>
            <a:off x="539552" y="2131504"/>
            <a:ext cx="720080" cy="434752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9pPr>
          </a:lstStyle>
          <a:p>
            <a:r>
              <a:rPr lang="en-GB" sz="2000" kern="0" dirty="0" smtClean="0"/>
              <a:t>13.2</a:t>
            </a:r>
            <a:endParaRPr lang="en-GB" sz="2000" kern="0" dirty="0"/>
          </a:p>
        </p:txBody>
      </p:sp>
      <p:sp>
        <p:nvSpPr>
          <p:cNvPr id="25" name="Title 2"/>
          <p:cNvSpPr txBox="1">
            <a:spLocks/>
          </p:cNvSpPr>
          <p:nvPr/>
        </p:nvSpPr>
        <p:spPr>
          <a:xfrm>
            <a:off x="539552" y="3139616"/>
            <a:ext cx="720080" cy="434752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9pPr>
          </a:lstStyle>
          <a:p>
            <a:r>
              <a:rPr lang="en-GB" sz="2000" kern="0" dirty="0" smtClean="0"/>
              <a:t>14.0</a:t>
            </a:r>
            <a:endParaRPr lang="en-GB" sz="2000" kern="0" dirty="0"/>
          </a:p>
        </p:txBody>
      </p:sp>
      <p:sp>
        <p:nvSpPr>
          <p:cNvPr id="20" name="Title 2"/>
          <p:cNvSpPr txBox="1">
            <a:spLocks/>
          </p:cNvSpPr>
          <p:nvPr/>
        </p:nvSpPr>
        <p:spPr>
          <a:xfrm>
            <a:off x="467544" y="3796655"/>
            <a:ext cx="1296144" cy="29073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9pPr>
          </a:lstStyle>
          <a:p>
            <a:r>
              <a:rPr lang="en-GB" sz="1400" kern="0" dirty="0" smtClean="0"/>
              <a:t>Multiple read</a:t>
            </a:r>
            <a:endParaRPr lang="en-GB" sz="1400" kern="0" dirty="0"/>
          </a:p>
        </p:txBody>
      </p:sp>
      <p:sp>
        <p:nvSpPr>
          <p:cNvPr id="21" name="Title 2"/>
          <p:cNvSpPr txBox="1">
            <a:spLocks/>
          </p:cNvSpPr>
          <p:nvPr/>
        </p:nvSpPr>
        <p:spPr>
          <a:xfrm>
            <a:off x="7497141" y="3796655"/>
            <a:ext cx="1069504" cy="29073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9pPr>
          </a:lstStyle>
          <a:p>
            <a:pPr algn="r"/>
            <a:r>
              <a:rPr lang="en-GB" sz="1400" kern="0" dirty="0" smtClean="0"/>
              <a:t>Compress</a:t>
            </a:r>
            <a:endParaRPr lang="en-GB" sz="1400" kern="0" dirty="0"/>
          </a:p>
        </p:txBody>
      </p:sp>
    </p:spTree>
    <p:extLst>
      <p:ext uri="{BB962C8B-B14F-4D97-AF65-F5344CB8AC3E}">
        <p14:creationId xmlns:p14="http://schemas.microsoft.com/office/powerpoint/2010/main" val="230283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 bwMode="auto">
          <a:xfrm>
            <a:off x="2231740" y="5112000"/>
            <a:ext cx="4608512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211960" y="4077072"/>
            <a:ext cx="4320480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39552" y="4077072"/>
            <a:ext cx="3528392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873152" y="3068960"/>
            <a:ext cx="338437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843808" y="2060848"/>
            <a:ext cx="338437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95536" y="2060848"/>
            <a:ext cx="8352928" cy="4032448"/>
          </a:xfrm>
        </p:spPr>
        <p:txBody>
          <a:bodyPr/>
          <a:lstStyle/>
          <a:p>
            <a:r>
              <a:rPr lang="en-GB" sz="2800" dirty="0" smtClean="0">
                <a:latin typeface="APL385 Unicode" panose="020B0709000202000203" pitchFamily="49" charset="0"/>
              </a:rPr>
              <a:t>0.21s</a:t>
            </a:r>
          </a:p>
          <a:p>
            <a:endParaRPr lang="en-GB" sz="2800" dirty="0">
              <a:latin typeface="APL385 Unicode" panose="020B0709000202000203" pitchFamily="49" charset="0"/>
            </a:endParaRPr>
          </a:p>
          <a:p>
            <a:r>
              <a:rPr lang="en-GB" sz="2800" dirty="0" smtClean="0">
                <a:latin typeface="APL385 Unicode" panose="020B0709000202000203" pitchFamily="49" charset="0"/>
              </a:rPr>
              <a:t>0.13s (-38.1%)</a:t>
            </a:r>
          </a:p>
          <a:p>
            <a:endParaRPr lang="en-GB" sz="2800" dirty="0" smtClean="0">
              <a:latin typeface="APL385 Unicode" panose="020B0709000202000203" pitchFamily="49" charset="0"/>
            </a:endParaRPr>
          </a:p>
          <a:p>
            <a:pPr algn="l"/>
            <a:r>
              <a:rPr lang="en-GB" sz="2800" dirty="0" smtClean="0">
                <a:latin typeface="APL385 Unicode" panose="020B0709000202000203" pitchFamily="49" charset="0"/>
              </a:rPr>
              <a:t> 0.089s (-57.6%)     0.14s (-33.3%)  </a:t>
            </a:r>
          </a:p>
          <a:p>
            <a:r>
              <a:rPr lang="en-GB" sz="2800" dirty="0" smtClean="0">
                <a:latin typeface="APL385 Unicode" panose="020B0709000202000203" pitchFamily="49" charset="0"/>
              </a:rPr>
              <a:t> </a:t>
            </a:r>
          </a:p>
          <a:p>
            <a:r>
              <a:rPr lang="en-GB" sz="2800" dirty="0" smtClean="0">
                <a:latin typeface="APL385 Unicode" panose="020B0709000202000203" pitchFamily="49" charset="0"/>
              </a:rPr>
              <a:t>0.092s (-56.2%)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Windows; fast network</a:t>
            </a:r>
            <a:endParaRPr lang="en-GB" dirty="0"/>
          </a:p>
        </p:txBody>
      </p:sp>
      <p:sp>
        <p:nvSpPr>
          <p:cNvPr id="15" name="Down Arrow 14"/>
          <p:cNvSpPr/>
          <p:nvPr/>
        </p:nvSpPr>
        <p:spPr bwMode="auto">
          <a:xfrm>
            <a:off x="4427984" y="2708920"/>
            <a:ext cx="288032" cy="28803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6" name="Down Arrow 15"/>
          <p:cNvSpPr/>
          <p:nvPr/>
        </p:nvSpPr>
        <p:spPr bwMode="auto">
          <a:xfrm>
            <a:off x="2987824" y="3717032"/>
            <a:ext cx="288032" cy="28803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7" name="Down Arrow 16"/>
          <p:cNvSpPr/>
          <p:nvPr/>
        </p:nvSpPr>
        <p:spPr bwMode="auto">
          <a:xfrm>
            <a:off x="5868144" y="3717032"/>
            <a:ext cx="288032" cy="28803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8" name="Down Arrow 17"/>
          <p:cNvSpPr/>
          <p:nvPr/>
        </p:nvSpPr>
        <p:spPr bwMode="auto">
          <a:xfrm>
            <a:off x="2987824" y="4773538"/>
            <a:ext cx="288032" cy="28803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9" name="Down Arrow 18"/>
          <p:cNvSpPr/>
          <p:nvPr/>
        </p:nvSpPr>
        <p:spPr bwMode="auto">
          <a:xfrm>
            <a:off x="5868144" y="4759449"/>
            <a:ext cx="288032" cy="28803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539552" y="2852936"/>
            <a:ext cx="7992888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itle 2"/>
          <p:cNvSpPr txBox="1">
            <a:spLocks/>
          </p:cNvSpPr>
          <p:nvPr/>
        </p:nvSpPr>
        <p:spPr>
          <a:xfrm>
            <a:off x="539552" y="2131504"/>
            <a:ext cx="720080" cy="434752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9pPr>
          </a:lstStyle>
          <a:p>
            <a:r>
              <a:rPr lang="en-GB" sz="2000" kern="0" dirty="0" smtClean="0"/>
              <a:t>13.2</a:t>
            </a:r>
            <a:endParaRPr lang="en-GB" sz="2000" kern="0" dirty="0"/>
          </a:p>
        </p:txBody>
      </p:sp>
      <p:sp>
        <p:nvSpPr>
          <p:cNvPr id="25" name="Title 2"/>
          <p:cNvSpPr txBox="1">
            <a:spLocks/>
          </p:cNvSpPr>
          <p:nvPr/>
        </p:nvSpPr>
        <p:spPr>
          <a:xfrm>
            <a:off x="539552" y="3139616"/>
            <a:ext cx="720080" cy="434752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9pPr>
          </a:lstStyle>
          <a:p>
            <a:r>
              <a:rPr lang="en-GB" sz="2000" kern="0" dirty="0" smtClean="0"/>
              <a:t>14.0</a:t>
            </a:r>
            <a:endParaRPr lang="en-GB" sz="2000" kern="0" dirty="0"/>
          </a:p>
        </p:txBody>
      </p:sp>
      <p:sp>
        <p:nvSpPr>
          <p:cNvPr id="20" name="Title 2"/>
          <p:cNvSpPr txBox="1">
            <a:spLocks/>
          </p:cNvSpPr>
          <p:nvPr/>
        </p:nvSpPr>
        <p:spPr>
          <a:xfrm>
            <a:off x="467544" y="3796655"/>
            <a:ext cx="1296144" cy="29073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9pPr>
          </a:lstStyle>
          <a:p>
            <a:r>
              <a:rPr lang="en-GB" sz="1400" kern="0" dirty="0" smtClean="0"/>
              <a:t>Multiple read</a:t>
            </a:r>
            <a:endParaRPr lang="en-GB" sz="1400" kern="0" dirty="0"/>
          </a:p>
        </p:txBody>
      </p:sp>
      <p:sp>
        <p:nvSpPr>
          <p:cNvPr id="21" name="Title 2"/>
          <p:cNvSpPr txBox="1">
            <a:spLocks/>
          </p:cNvSpPr>
          <p:nvPr/>
        </p:nvSpPr>
        <p:spPr>
          <a:xfrm>
            <a:off x="7497141" y="3796655"/>
            <a:ext cx="1069504" cy="29073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9pPr>
          </a:lstStyle>
          <a:p>
            <a:pPr algn="r"/>
            <a:r>
              <a:rPr lang="en-GB" sz="1400" kern="0" dirty="0" smtClean="0"/>
              <a:t>Compress</a:t>
            </a:r>
            <a:endParaRPr lang="en-GB" sz="1400" kern="0" dirty="0"/>
          </a:p>
        </p:txBody>
      </p:sp>
    </p:spTree>
    <p:extLst>
      <p:ext uri="{BB962C8B-B14F-4D97-AF65-F5344CB8AC3E}">
        <p14:creationId xmlns:p14="http://schemas.microsoft.com/office/powerpoint/2010/main" val="181070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 bwMode="auto">
          <a:xfrm>
            <a:off x="2231740" y="5112000"/>
            <a:ext cx="4608512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211960" y="4077072"/>
            <a:ext cx="4320480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39552" y="4077072"/>
            <a:ext cx="3528392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873152" y="3068960"/>
            <a:ext cx="338437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843808" y="2060848"/>
            <a:ext cx="338437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95536" y="2060848"/>
            <a:ext cx="8352928" cy="4032448"/>
          </a:xfrm>
        </p:spPr>
        <p:txBody>
          <a:bodyPr/>
          <a:lstStyle/>
          <a:p>
            <a:r>
              <a:rPr lang="en-GB" sz="2800" dirty="0" smtClean="0">
                <a:latin typeface="APL385 Unicode" panose="020B0709000202000203" pitchFamily="49" charset="0"/>
              </a:rPr>
              <a:t>100s</a:t>
            </a:r>
          </a:p>
          <a:p>
            <a:endParaRPr lang="en-GB" sz="2800" dirty="0">
              <a:latin typeface="APL385 Unicode" panose="020B0709000202000203" pitchFamily="49" charset="0"/>
            </a:endParaRPr>
          </a:p>
          <a:p>
            <a:r>
              <a:rPr lang="en-GB" sz="2800" dirty="0" smtClean="0">
                <a:latin typeface="APL385 Unicode" panose="020B0709000202000203" pitchFamily="49" charset="0"/>
              </a:rPr>
              <a:t>100s (0%)</a:t>
            </a:r>
          </a:p>
          <a:p>
            <a:endParaRPr lang="en-GB" sz="2800" dirty="0" smtClean="0">
              <a:latin typeface="APL385 Unicode" panose="020B0709000202000203" pitchFamily="49" charset="0"/>
            </a:endParaRPr>
          </a:p>
          <a:p>
            <a:pPr algn="l"/>
            <a:r>
              <a:rPr lang="en-GB" sz="2800" dirty="0" smtClean="0">
                <a:latin typeface="APL385 Unicode" panose="020B0709000202000203" pitchFamily="49" charset="0"/>
              </a:rPr>
              <a:t>    100s (0%)          26s (-74%)  </a:t>
            </a:r>
          </a:p>
          <a:p>
            <a:r>
              <a:rPr lang="en-GB" sz="2800" dirty="0" smtClean="0">
                <a:latin typeface="APL385 Unicode" panose="020B0709000202000203" pitchFamily="49" charset="0"/>
              </a:rPr>
              <a:t> </a:t>
            </a:r>
          </a:p>
          <a:p>
            <a:r>
              <a:rPr lang="en-GB" sz="2800" dirty="0" smtClean="0">
                <a:latin typeface="APL385 Unicode" panose="020B0709000202000203" pitchFamily="49" charset="0"/>
              </a:rPr>
              <a:t>25s (-75%)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Windows; slow network</a:t>
            </a:r>
            <a:endParaRPr lang="en-GB" dirty="0"/>
          </a:p>
        </p:txBody>
      </p:sp>
      <p:sp>
        <p:nvSpPr>
          <p:cNvPr id="15" name="Down Arrow 14"/>
          <p:cNvSpPr/>
          <p:nvPr/>
        </p:nvSpPr>
        <p:spPr bwMode="auto">
          <a:xfrm>
            <a:off x="4427984" y="2708920"/>
            <a:ext cx="288032" cy="28803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6" name="Down Arrow 15"/>
          <p:cNvSpPr/>
          <p:nvPr/>
        </p:nvSpPr>
        <p:spPr bwMode="auto">
          <a:xfrm>
            <a:off x="2987824" y="3717032"/>
            <a:ext cx="288032" cy="28803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7" name="Down Arrow 16"/>
          <p:cNvSpPr/>
          <p:nvPr/>
        </p:nvSpPr>
        <p:spPr bwMode="auto">
          <a:xfrm>
            <a:off x="5868144" y="3717032"/>
            <a:ext cx="288032" cy="28803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8" name="Down Arrow 17"/>
          <p:cNvSpPr/>
          <p:nvPr/>
        </p:nvSpPr>
        <p:spPr bwMode="auto">
          <a:xfrm>
            <a:off x="2987824" y="4773538"/>
            <a:ext cx="288032" cy="28803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9" name="Down Arrow 18"/>
          <p:cNvSpPr/>
          <p:nvPr/>
        </p:nvSpPr>
        <p:spPr bwMode="auto">
          <a:xfrm>
            <a:off x="5868144" y="4759449"/>
            <a:ext cx="288032" cy="28803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539552" y="2852936"/>
            <a:ext cx="7992888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itle 2"/>
          <p:cNvSpPr txBox="1">
            <a:spLocks/>
          </p:cNvSpPr>
          <p:nvPr/>
        </p:nvSpPr>
        <p:spPr>
          <a:xfrm>
            <a:off x="539552" y="2131504"/>
            <a:ext cx="720080" cy="434752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9pPr>
          </a:lstStyle>
          <a:p>
            <a:r>
              <a:rPr lang="en-GB" sz="2000" kern="0" dirty="0" smtClean="0"/>
              <a:t>13.2</a:t>
            </a:r>
            <a:endParaRPr lang="en-GB" sz="2000" kern="0" dirty="0"/>
          </a:p>
        </p:txBody>
      </p:sp>
      <p:sp>
        <p:nvSpPr>
          <p:cNvPr id="25" name="Title 2"/>
          <p:cNvSpPr txBox="1">
            <a:spLocks/>
          </p:cNvSpPr>
          <p:nvPr/>
        </p:nvSpPr>
        <p:spPr>
          <a:xfrm>
            <a:off x="539552" y="3139616"/>
            <a:ext cx="720080" cy="434752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9pPr>
          </a:lstStyle>
          <a:p>
            <a:r>
              <a:rPr lang="en-GB" sz="2000" kern="0" dirty="0" smtClean="0"/>
              <a:t>14.0</a:t>
            </a:r>
            <a:endParaRPr lang="en-GB" sz="2000" kern="0" dirty="0"/>
          </a:p>
        </p:txBody>
      </p:sp>
      <p:sp>
        <p:nvSpPr>
          <p:cNvPr id="20" name="Title 2"/>
          <p:cNvSpPr txBox="1">
            <a:spLocks/>
          </p:cNvSpPr>
          <p:nvPr/>
        </p:nvSpPr>
        <p:spPr>
          <a:xfrm>
            <a:off x="467544" y="3796655"/>
            <a:ext cx="1296144" cy="29073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9pPr>
          </a:lstStyle>
          <a:p>
            <a:r>
              <a:rPr lang="en-GB" sz="1400" kern="0" dirty="0" smtClean="0"/>
              <a:t>Multiple read</a:t>
            </a:r>
            <a:endParaRPr lang="en-GB" sz="1400" kern="0" dirty="0"/>
          </a:p>
        </p:txBody>
      </p:sp>
      <p:sp>
        <p:nvSpPr>
          <p:cNvPr id="21" name="Title 2"/>
          <p:cNvSpPr txBox="1">
            <a:spLocks/>
          </p:cNvSpPr>
          <p:nvPr/>
        </p:nvSpPr>
        <p:spPr>
          <a:xfrm>
            <a:off x="7497141" y="3796655"/>
            <a:ext cx="1069504" cy="29073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9pPr>
          </a:lstStyle>
          <a:p>
            <a:pPr algn="r"/>
            <a:r>
              <a:rPr lang="en-GB" sz="1400" kern="0" dirty="0" smtClean="0"/>
              <a:t>Compress</a:t>
            </a:r>
            <a:endParaRPr lang="en-GB" sz="1400" kern="0" dirty="0"/>
          </a:p>
        </p:txBody>
      </p:sp>
    </p:spTree>
    <p:extLst>
      <p:ext uri="{BB962C8B-B14F-4D97-AF65-F5344CB8AC3E}">
        <p14:creationId xmlns:p14="http://schemas.microsoft.com/office/powerpoint/2010/main" val="278963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 bwMode="auto">
          <a:xfrm>
            <a:off x="2231740" y="5112000"/>
            <a:ext cx="4608512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211960" y="4077072"/>
            <a:ext cx="4320480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39552" y="4077072"/>
            <a:ext cx="3528392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873152" y="3068960"/>
            <a:ext cx="338437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843808" y="2060848"/>
            <a:ext cx="338437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95536" y="2060848"/>
            <a:ext cx="8352928" cy="4032448"/>
          </a:xfrm>
        </p:spPr>
        <p:txBody>
          <a:bodyPr/>
          <a:lstStyle/>
          <a:p>
            <a:r>
              <a:rPr lang="en-GB" sz="2800" dirty="0" smtClean="0">
                <a:latin typeface="APL385 Unicode" panose="020B0709000202000203" pitchFamily="49" charset="0"/>
              </a:rPr>
              <a:t>0.17s</a:t>
            </a:r>
          </a:p>
          <a:p>
            <a:endParaRPr lang="en-GB" sz="2800" dirty="0">
              <a:latin typeface="APL385 Unicode" panose="020B0709000202000203" pitchFamily="49" charset="0"/>
            </a:endParaRPr>
          </a:p>
          <a:p>
            <a:r>
              <a:rPr lang="en-GB" sz="2800" dirty="0" smtClean="0">
                <a:latin typeface="APL385 Unicode" panose="020B0709000202000203" pitchFamily="49" charset="0"/>
              </a:rPr>
              <a:t>0.14s (-17.6%)</a:t>
            </a:r>
          </a:p>
          <a:p>
            <a:endParaRPr lang="en-GB" sz="2800" dirty="0" smtClean="0">
              <a:latin typeface="APL385 Unicode" panose="020B0709000202000203" pitchFamily="49" charset="0"/>
            </a:endParaRPr>
          </a:p>
          <a:p>
            <a:pPr algn="l"/>
            <a:r>
              <a:rPr lang="en-GB" sz="2800" dirty="0" smtClean="0">
                <a:latin typeface="APL385 Unicode" panose="020B0709000202000203" pitchFamily="49" charset="0"/>
              </a:rPr>
              <a:t>  0.13s (-23.5%)     0.14s (-17.6%)  </a:t>
            </a:r>
          </a:p>
          <a:p>
            <a:r>
              <a:rPr lang="en-GB" sz="2800" dirty="0" smtClean="0">
                <a:latin typeface="APL385 Unicode" panose="020B0709000202000203" pitchFamily="49" charset="0"/>
              </a:rPr>
              <a:t> </a:t>
            </a:r>
          </a:p>
          <a:p>
            <a:r>
              <a:rPr lang="en-GB" sz="2800" dirty="0" smtClean="0">
                <a:latin typeface="APL385 Unicode" panose="020B0709000202000203" pitchFamily="49" charset="0"/>
              </a:rPr>
              <a:t>0.12s (-29.4%)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Linux; local </a:t>
            </a:r>
            <a:r>
              <a:rPr lang="en-GB" dirty="0" err="1" smtClean="0"/>
              <a:t>filesystem</a:t>
            </a:r>
            <a:endParaRPr lang="en-GB" dirty="0"/>
          </a:p>
        </p:txBody>
      </p:sp>
      <p:sp>
        <p:nvSpPr>
          <p:cNvPr id="15" name="Down Arrow 14"/>
          <p:cNvSpPr/>
          <p:nvPr/>
        </p:nvSpPr>
        <p:spPr bwMode="auto">
          <a:xfrm>
            <a:off x="4427984" y="2708920"/>
            <a:ext cx="288032" cy="28803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6" name="Down Arrow 15"/>
          <p:cNvSpPr/>
          <p:nvPr/>
        </p:nvSpPr>
        <p:spPr bwMode="auto">
          <a:xfrm>
            <a:off x="2987824" y="3717032"/>
            <a:ext cx="288032" cy="28803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7" name="Down Arrow 16"/>
          <p:cNvSpPr/>
          <p:nvPr/>
        </p:nvSpPr>
        <p:spPr bwMode="auto">
          <a:xfrm>
            <a:off x="5868144" y="3717032"/>
            <a:ext cx="288032" cy="28803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8" name="Down Arrow 17"/>
          <p:cNvSpPr/>
          <p:nvPr/>
        </p:nvSpPr>
        <p:spPr bwMode="auto">
          <a:xfrm>
            <a:off x="2987824" y="4773538"/>
            <a:ext cx="288032" cy="28803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9" name="Down Arrow 18"/>
          <p:cNvSpPr/>
          <p:nvPr/>
        </p:nvSpPr>
        <p:spPr bwMode="auto">
          <a:xfrm>
            <a:off x="5868144" y="4759449"/>
            <a:ext cx="288032" cy="28803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539552" y="2852936"/>
            <a:ext cx="7992888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itle 2"/>
          <p:cNvSpPr txBox="1">
            <a:spLocks/>
          </p:cNvSpPr>
          <p:nvPr/>
        </p:nvSpPr>
        <p:spPr>
          <a:xfrm>
            <a:off x="539552" y="2131504"/>
            <a:ext cx="720080" cy="434752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9pPr>
          </a:lstStyle>
          <a:p>
            <a:r>
              <a:rPr lang="en-GB" sz="2000" kern="0" dirty="0" smtClean="0"/>
              <a:t>13.2</a:t>
            </a:r>
            <a:endParaRPr lang="en-GB" sz="2000" kern="0" dirty="0"/>
          </a:p>
        </p:txBody>
      </p:sp>
      <p:sp>
        <p:nvSpPr>
          <p:cNvPr id="25" name="Title 2"/>
          <p:cNvSpPr txBox="1">
            <a:spLocks/>
          </p:cNvSpPr>
          <p:nvPr/>
        </p:nvSpPr>
        <p:spPr>
          <a:xfrm>
            <a:off x="539552" y="3139616"/>
            <a:ext cx="720080" cy="434752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9pPr>
          </a:lstStyle>
          <a:p>
            <a:r>
              <a:rPr lang="en-GB" sz="2000" kern="0" dirty="0" smtClean="0"/>
              <a:t>14.0</a:t>
            </a:r>
            <a:endParaRPr lang="en-GB" sz="2000" kern="0" dirty="0"/>
          </a:p>
        </p:txBody>
      </p:sp>
      <p:sp>
        <p:nvSpPr>
          <p:cNvPr id="20" name="Title 2"/>
          <p:cNvSpPr txBox="1">
            <a:spLocks/>
          </p:cNvSpPr>
          <p:nvPr/>
        </p:nvSpPr>
        <p:spPr>
          <a:xfrm>
            <a:off x="467544" y="3796655"/>
            <a:ext cx="1296144" cy="29073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9pPr>
          </a:lstStyle>
          <a:p>
            <a:r>
              <a:rPr lang="en-GB" sz="1400" kern="0" dirty="0" smtClean="0"/>
              <a:t>Multiple read</a:t>
            </a:r>
            <a:endParaRPr lang="en-GB" sz="1400" kern="0" dirty="0"/>
          </a:p>
        </p:txBody>
      </p:sp>
      <p:sp>
        <p:nvSpPr>
          <p:cNvPr id="21" name="Title 2"/>
          <p:cNvSpPr txBox="1">
            <a:spLocks/>
          </p:cNvSpPr>
          <p:nvPr/>
        </p:nvSpPr>
        <p:spPr>
          <a:xfrm>
            <a:off x="7497141" y="3796655"/>
            <a:ext cx="1069504" cy="29073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9pPr>
          </a:lstStyle>
          <a:p>
            <a:pPr algn="r"/>
            <a:r>
              <a:rPr lang="en-GB" sz="1400" kern="0" dirty="0" smtClean="0"/>
              <a:t>Compress</a:t>
            </a:r>
            <a:endParaRPr lang="en-GB" sz="1400" kern="0" dirty="0"/>
          </a:p>
        </p:txBody>
      </p:sp>
    </p:spTree>
    <p:extLst>
      <p:ext uri="{BB962C8B-B14F-4D97-AF65-F5344CB8AC3E}">
        <p14:creationId xmlns:p14="http://schemas.microsoft.com/office/powerpoint/2010/main" val="150564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3568" y="1484784"/>
            <a:ext cx="7776864" cy="4154016"/>
          </a:xfrm>
        </p:spPr>
        <p:txBody>
          <a:bodyPr/>
          <a:lstStyle/>
          <a:p>
            <a:r>
              <a:rPr lang="en-GB" sz="4400" b="1" dirty="0" smtClean="0">
                <a:latin typeface="+mj-lt"/>
              </a:rPr>
              <a:t> </a:t>
            </a:r>
            <a:r>
              <a:rPr lang="en-GB" sz="2800" b="1" dirty="0" smtClean="0">
                <a:latin typeface="+mj-lt"/>
              </a:rPr>
              <a:t>Versions 10.1, 12.0, 12.1, 13.0, 13.1 and 14.0</a:t>
            </a:r>
            <a:r>
              <a:rPr lang="en-GB" sz="4400" b="1" dirty="0" smtClean="0">
                <a:latin typeface="+mj-lt"/>
              </a:rPr>
              <a:t> </a:t>
            </a:r>
            <a:endParaRPr lang="en-GB" sz="2800" b="1" dirty="0" smtClean="0">
              <a:latin typeface="+mj-lt"/>
            </a:endParaRPr>
          </a:p>
          <a:p>
            <a:r>
              <a:rPr lang="en-GB" sz="4400" b="1" dirty="0" smtClean="0">
                <a:latin typeface="+mj-lt"/>
              </a:rPr>
              <a:t>File System Enhancements</a:t>
            </a:r>
          </a:p>
          <a:p>
            <a:r>
              <a:rPr lang="en-GB" sz="4400" b="1" dirty="0" smtClean="0">
                <a:latin typeface="+mj-lt"/>
              </a:rPr>
              <a:t> </a:t>
            </a:r>
            <a:r>
              <a:rPr lang="en-GB" sz="2800" b="1" dirty="0" smtClean="0">
                <a:latin typeface="+mj-lt"/>
              </a:rPr>
              <a:t>plus some possibilities for the future</a:t>
            </a:r>
            <a:r>
              <a:rPr lang="en-GB" sz="4400" b="1" dirty="0" smtClean="0">
                <a:latin typeface="+mj-lt"/>
              </a:rPr>
              <a:t> </a:t>
            </a:r>
            <a:endParaRPr lang="en-GB" sz="2800" b="1" dirty="0">
              <a:latin typeface="+mj-lt"/>
            </a:endParaRPr>
          </a:p>
          <a:p>
            <a:endParaRPr lang="en-GB" dirty="0" smtClean="0"/>
          </a:p>
          <a:p>
            <a:r>
              <a:rPr lang="en-GB" dirty="0" smtClean="0"/>
              <a:t>Richard Smith</a:t>
            </a:r>
          </a:p>
          <a:p>
            <a:r>
              <a:rPr lang="en-GB" dirty="0" smtClean="0"/>
              <a:t>21 October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0965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 bwMode="auto">
          <a:xfrm>
            <a:off x="2231740" y="5112000"/>
            <a:ext cx="4608512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211960" y="4077072"/>
            <a:ext cx="4320480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39552" y="4077072"/>
            <a:ext cx="3528392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873152" y="3068960"/>
            <a:ext cx="338437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843808" y="2060848"/>
            <a:ext cx="338437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95536" y="2060848"/>
            <a:ext cx="8352928" cy="4032448"/>
          </a:xfrm>
        </p:spPr>
        <p:txBody>
          <a:bodyPr/>
          <a:lstStyle/>
          <a:p>
            <a:r>
              <a:rPr lang="en-GB" sz="2800" dirty="0" smtClean="0">
                <a:latin typeface="APL385 Unicode" panose="020B0709000202000203" pitchFamily="49" charset="0"/>
              </a:rPr>
              <a:t>3.0s</a:t>
            </a:r>
          </a:p>
          <a:p>
            <a:endParaRPr lang="en-GB" sz="2800" dirty="0">
              <a:latin typeface="APL385 Unicode" panose="020B0709000202000203" pitchFamily="49" charset="0"/>
            </a:endParaRPr>
          </a:p>
          <a:p>
            <a:r>
              <a:rPr lang="en-GB" sz="2800" dirty="0" smtClean="0">
                <a:latin typeface="APL385 Unicode" panose="020B0709000202000203" pitchFamily="49" charset="0"/>
              </a:rPr>
              <a:t>2.8s (-6.7%)</a:t>
            </a:r>
          </a:p>
          <a:p>
            <a:endParaRPr lang="en-GB" sz="2800" dirty="0" smtClean="0">
              <a:latin typeface="APL385 Unicode" panose="020B0709000202000203" pitchFamily="49" charset="0"/>
            </a:endParaRPr>
          </a:p>
          <a:p>
            <a:pPr algn="l"/>
            <a:r>
              <a:rPr lang="en-GB" sz="2800" dirty="0" smtClean="0">
                <a:latin typeface="APL385 Unicode" panose="020B0709000202000203" pitchFamily="49" charset="0"/>
              </a:rPr>
              <a:t>  0.2s (-93.3%)      2.3s (-23.3%)  </a:t>
            </a:r>
          </a:p>
          <a:p>
            <a:r>
              <a:rPr lang="en-GB" sz="2800" dirty="0" smtClean="0">
                <a:latin typeface="APL385 Unicode" panose="020B0709000202000203" pitchFamily="49" charset="0"/>
              </a:rPr>
              <a:t> </a:t>
            </a:r>
          </a:p>
          <a:p>
            <a:r>
              <a:rPr lang="en-GB" sz="2800" dirty="0" smtClean="0">
                <a:latin typeface="APL385 Unicode" panose="020B0709000202000203" pitchFamily="49" charset="0"/>
              </a:rPr>
              <a:t>0.14s (-95.3%)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Linux; fast network</a:t>
            </a:r>
            <a:endParaRPr lang="en-GB" dirty="0"/>
          </a:p>
        </p:txBody>
      </p:sp>
      <p:sp>
        <p:nvSpPr>
          <p:cNvPr id="15" name="Down Arrow 14"/>
          <p:cNvSpPr/>
          <p:nvPr/>
        </p:nvSpPr>
        <p:spPr bwMode="auto">
          <a:xfrm>
            <a:off x="4427984" y="2708920"/>
            <a:ext cx="288032" cy="28803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6" name="Down Arrow 15"/>
          <p:cNvSpPr/>
          <p:nvPr/>
        </p:nvSpPr>
        <p:spPr bwMode="auto">
          <a:xfrm>
            <a:off x="2987824" y="3717032"/>
            <a:ext cx="288032" cy="28803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7" name="Down Arrow 16"/>
          <p:cNvSpPr/>
          <p:nvPr/>
        </p:nvSpPr>
        <p:spPr bwMode="auto">
          <a:xfrm>
            <a:off x="5868144" y="3717032"/>
            <a:ext cx="288032" cy="28803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8" name="Down Arrow 17"/>
          <p:cNvSpPr/>
          <p:nvPr/>
        </p:nvSpPr>
        <p:spPr bwMode="auto">
          <a:xfrm>
            <a:off x="2987824" y="4773538"/>
            <a:ext cx="288032" cy="28803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9" name="Down Arrow 18"/>
          <p:cNvSpPr/>
          <p:nvPr/>
        </p:nvSpPr>
        <p:spPr bwMode="auto">
          <a:xfrm>
            <a:off x="5868144" y="4759449"/>
            <a:ext cx="288032" cy="28803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539552" y="2852936"/>
            <a:ext cx="7992888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itle 2"/>
          <p:cNvSpPr txBox="1">
            <a:spLocks/>
          </p:cNvSpPr>
          <p:nvPr/>
        </p:nvSpPr>
        <p:spPr>
          <a:xfrm>
            <a:off x="539552" y="2131504"/>
            <a:ext cx="720080" cy="434752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9pPr>
          </a:lstStyle>
          <a:p>
            <a:r>
              <a:rPr lang="en-GB" sz="2000" kern="0" dirty="0" smtClean="0"/>
              <a:t>13.2</a:t>
            </a:r>
            <a:endParaRPr lang="en-GB" sz="2000" kern="0" dirty="0"/>
          </a:p>
        </p:txBody>
      </p:sp>
      <p:sp>
        <p:nvSpPr>
          <p:cNvPr id="25" name="Title 2"/>
          <p:cNvSpPr txBox="1">
            <a:spLocks/>
          </p:cNvSpPr>
          <p:nvPr/>
        </p:nvSpPr>
        <p:spPr>
          <a:xfrm>
            <a:off x="539552" y="3139616"/>
            <a:ext cx="720080" cy="434752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9pPr>
          </a:lstStyle>
          <a:p>
            <a:r>
              <a:rPr lang="en-GB" sz="2000" kern="0" dirty="0" smtClean="0"/>
              <a:t>14.0</a:t>
            </a:r>
            <a:endParaRPr lang="en-GB" sz="2000" kern="0" dirty="0"/>
          </a:p>
        </p:txBody>
      </p:sp>
      <p:sp>
        <p:nvSpPr>
          <p:cNvPr id="20" name="Title 2"/>
          <p:cNvSpPr txBox="1">
            <a:spLocks/>
          </p:cNvSpPr>
          <p:nvPr/>
        </p:nvSpPr>
        <p:spPr>
          <a:xfrm>
            <a:off x="467544" y="3796655"/>
            <a:ext cx="1296144" cy="29073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9pPr>
          </a:lstStyle>
          <a:p>
            <a:r>
              <a:rPr lang="en-GB" sz="1400" kern="0" dirty="0" smtClean="0"/>
              <a:t>Multiple read</a:t>
            </a:r>
            <a:endParaRPr lang="en-GB" sz="1400" kern="0" dirty="0"/>
          </a:p>
        </p:txBody>
      </p:sp>
      <p:sp>
        <p:nvSpPr>
          <p:cNvPr id="21" name="Title 2"/>
          <p:cNvSpPr txBox="1">
            <a:spLocks/>
          </p:cNvSpPr>
          <p:nvPr/>
        </p:nvSpPr>
        <p:spPr>
          <a:xfrm>
            <a:off x="7497141" y="3796655"/>
            <a:ext cx="1069504" cy="29073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9pPr>
          </a:lstStyle>
          <a:p>
            <a:pPr algn="r"/>
            <a:r>
              <a:rPr lang="en-GB" sz="1400" kern="0" dirty="0" smtClean="0"/>
              <a:t>Compress</a:t>
            </a:r>
            <a:endParaRPr lang="en-GB" sz="1400" kern="0" dirty="0"/>
          </a:p>
        </p:txBody>
      </p:sp>
    </p:spTree>
    <p:extLst>
      <p:ext uri="{BB962C8B-B14F-4D97-AF65-F5344CB8AC3E}">
        <p14:creationId xmlns:p14="http://schemas.microsoft.com/office/powerpoint/2010/main" val="914303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 bwMode="auto">
          <a:xfrm>
            <a:off x="2231740" y="5112000"/>
            <a:ext cx="4608512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211960" y="4077072"/>
            <a:ext cx="4320480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39552" y="4077072"/>
            <a:ext cx="3528392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873152" y="3068960"/>
            <a:ext cx="338437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843808" y="2060848"/>
            <a:ext cx="338437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95536" y="2060848"/>
            <a:ext cx="8352928" cy="4032448"/>
          </a:xfrm>
        </p:spPr>
        <p:txBody>
          <a:bodyPr/>
          <a:lstStyle/>
          <a:p>
            <a:r>
              <a:rPr lang="en-GB" sz="2800" dirty="0" smtClean="0">
                <a:latin typeface="APL385 Unicode" panose="020B0709000202000203" pitchFamily="49" charset="0"/>
              </a:rPr>
              <a:t>0.23s</a:t>
            </a:r>
          </a:p>
          <a:p>
            <a:endParaRPr lang="en-GB" sz="2800" dirty="0">
              <a:latin typeface="APL385 Unicode" panose="020B0709000202000203" pitchFamily="49" charset="0"/>
            </a:endParaRPr>
          </a:p>
          <a:p>
            <a:r>
              <a:rPr lang="en-GB" sz="2800" dirty="0" smtClean="0">
                <a:latin typeface="APL385 Unicode" panose="020B0709000202000203" pitchFamily="49" charset="0"/>
              </a:rPr>
              <a:t>0.17s (-26.1%)</a:t>
            </a:r>
          </a:p>
          <a:p>
            <a:endParaRPr lang="en-GB" sz="2800" dirty="0" smtClean="0">
              <a:latin typeface="APL385 Unicode" panose="020B0709000202000203" pitchFamily="49" charset="0"/>
            </a:endParaRPr>
          </a:p>
          <a:p>
            <a:pPr algn="l"/>
            <a:r>
              <a:rPr lang="en-GB" sz="2800" dirty="0" smtClean="0">
                <a:latin typeface="APL385 Unicode" panose="020B0709000202000203" pitchFamily="49" charset="0"/>
              </a:rPr>
              <a:t>  0.16s (-30.4%)     0.19s (-17.3%)  </a:t>
            </a:r>
          </a:p>
          <a:p>
            <a:r>
              <a:rPr lang="en-GB" sz="2800" dirty="0" smtClean="0">
                <a:latin typeface="APL385 Unicode" panose="020B0709000202000203" pitchFamily="49" charset="0"/>
              </a:rPr>
              <a:t> </a:t>
            </a:r>
          </a:p>
          <a:p>
            <a:r>
              <a:rPr lang="en-GB" sz="2800" dirty="0" smtClean="0">
                <a:latin typeface="APL385 Unicode" panose="020B0709000202000203" pitchFamily="49" charset="0"/>
              </a:rPr>
              <a:t>0.18s (-21.7%)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AIX; local </a:t>
            </a:r>
            <a:r>
              <a:rPr lang="en-GB" dirty="0" err="1" smtClean="0"/>
              <a:t>filesystem</a:t>
            </a:r>
            <a:endParaRPr lang="en-GB" dirty="0"/>
          </a:p>
        </p:txBody>
      </p:sp>
      <p:sp>
        <p:nvSpPr>
          <p:cNvPr id="15" name="Down Arrow 14"/>
          <p:cNvSpPr/>
          <p:nvPr/>
        </p:nvSpPr>
        <p:spPr bwMode="auto">
          <a:xfrm>
            <a:off x="4427984" y="2708920"/>
            <a:ext cx="288032" cy="28803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6" name="Down Arrow 15"/>
          <p:cNvSpPr/>
          <p:nvPr/>
        </p:nvSpPr>
        <p:spPr bwMode="auto">
          <a:xfrm>
            <a:off x="2987824" y="3717032"/>
            <a:ext cx="288032" cy="28803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7" name="Down Arrow 16"/>
          <p:cNvSpPr/>
          <p:nvPr/>
        </p:nvSpPr>
        <p:spPr bwMode="auto">
          <a:xfrm>
            <a:off x="5868144" y="3717032"/>
            <a:ext cx="288032" cy="28803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8" name="Down Arrow 17"/>
          <p:cNvSpPr/>
          <p:nvPr/>
        </p:nvSpPr>
        <p:spPr bwMode="auto">
          <a:xfrm>
            <a:off x="2987824" y="4773538"/>
            <a:ext cx="288032" cy="28803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9" name="Down Arrow 18"/>
          <p:cNvSpPr/>
          <p:nvPr/>
        </p:nvSpPr>
        <p:spPr bwMode="auto">
          <a:xfrm>
            <a:off x="5868144" y="4759449"/>
            <a:ext cx="288032" cy="28803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539552" y="2852936"/>
            <a:ext cx="7992888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itle 2"/>
          <p:cNvSpPr txBox="1">
            <a:spLocks/>
          </p:cNvSpPr>
          <p:nvPr/>
        </p:nvSpPr>
        <p:spPr>
          <a:xfrm>
            <a:off x="539552" y="2131504"/>
            <a:ext cx="720080" cy="434752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9pPr>
          </a:lstStyle>
          <a:p>
            <a:r>
              <a:rPr lang="en-GB" sz="2000" kern="0" dirty="0" smtClean="0"/>
              <a:t>13.2</a:t>
            </a:r>
            <a:endParaRPr lang="en-GB" sz="2000" kern="0" dirty="0"/>
          </a:p>
        </p:txBody>
      </p:sp>
      <p:sp>
        <p:nvSpPr>
          <p:cNvPr id="25" name="Title 2"/>
          <p:cNvSpPr txBox="1">
            <a:spLocks/>
          </p:cNvSpPr>
          <p:nvPr/>
        </p:nvSpPr>
        <p:spPr>
          <a:xfrm>
            <a:off x="539552" y="3139616"/>
            <a:ext cx="720080" cy="434752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9pPr>
          </a:lstStyle>
          <a:p>
            <a:r>
              <a:rPr lang="en-GB" sz="2000" kern="0" dirty="0" smtClean="0"/>
              <a:t>14.0</a:t>
            </a:r>
            <a:endParaRPr lang="en-GB" sz="2000" kern="0" dirty="0"/>
          </a:p>
        </p:txBody>
      </p:sp>
      <p:sp>
        <p:nvSpPr>
          <p:cNvPr id="20" name="Title 2"/>
          <p:cNvSpPr txBox="1">
            <a:spLocks/>
          </p:cNvSpPr>
          <p:nvPr/>
        </p:nvSpPr>
        <p:spPr>
          <a:xfrm>
            <a:off x="467544" y="3796655"/>
            <a:ext cx="1296144" cy="29073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9pPr>
          </a:lstStyle>
          <a:p>
            <a:r>
              <a:rPr lang="en-GB" sz="1400" kern="0" dirty="0" smtClean="0"/>
              <a:t>Multiple read</a:t>
            </a:r>
            <a:endParaRPr lang="en-GB" sz="1400" kern="0" dirty="0"/>
          </a:p>
        </p:txBody>
      </p:sp>
      <p:sp>
        <p:nvSpPr>
          <p:cNvPr id="21" name="Title 2"/>
          <p:cNvSpPr txBox="1">
            <a:spLocks/>
          </p:cNvSpPr>
          <p:nvPr/>
        </p:nvSpPr>
        <p:spPr>
          <a:xfrm>
            <a:off x="7497141" y="3796655"/>
            <a:ext cx="1069504" cy="29073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9pPr>
          </a:lstStyle>
          <a:p>
            <a:pPr algn="r"/>
            <a:r>
              <a:rPr lang="en-GB" sz="1400" kern="0" dirty="0" smtClean="0"/>
              <a:t>Compress</a:t>
            </a:r>
            <a:endParaRPr lang="en-GB" sz="1400" kern="0" dirty="0"/>
          </a:p>
        </p:txBody>
      </p:sp>
    </p:spTree>
    <p:extLst>
      <p:ext uri="{BB962C8B-B14F-4D97-AF65-F5344CB8AC3E}">
        <p14:creationId xmlns:p14="http://schemas.microsoft.com/office/powerpoint/2010/main" val="167277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 bwMode="auto">
          <a:xfrm>
            <a:off x="2231740" y="5112000"/>
            <a:ext cx="4608512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211960" y="4077072"/>
            <a:ext cx="4320480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39552" y="4077072"/>
            <a:ext cx="3528392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873152" y="3068960"/>
            <a:ext cx="338437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843808" y="2060848"/>
            <a:ext cx="338437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95536" y="2060848"/>
            <a:ext cx="8352928" cy="4752528"/>
          </a:xfrm>
        </p:spPr>
        <p:txBody>
          <a:bodyPr/>
          <a:lstStyle/>
          <a:p>
            <a:r>
              <a:rPr lang="en-GB" sz="2800" dirty="0" smtClean="0">
                <a:latin typeface="APL385 Unicode" panose="020B0709000202000203" pitchFamily="49" charset="0"/>
              </a:rPr>
              <a:t>4.4s</a:t>
            </a:r>
          </a:p>
          <a:p>
            <a:endParaRPr lang="en-GB" sz="2800" dirty="0">
              <a:latin typeface="APL385 Unicode" panose="020B0709000202000203" pitchFamily="49" charset="0"/>
            </a:endParaRPr>
          </a:p>
          <a:p>
            <a:r>
              <a:rPr lang="en-GB" sz="2800" dirty="0" smtClean="0">
                <a:latin typeface="APL385 Unicode" panose="020B0709000202000203" pitchFamily="49" charset="0"/>
              </a:rPr>
              <a:t>2.3s (-47.7%)</a:t>
            </a:r>
          </a:p>
          <a:p>
            <a:endParaRPr lang="en-GB" sz="2800" dirty="0" smtClean="0">
              <a:latin typeface="APL385 Unicode" panose="020B0709000202000203" pitchFamily="49" charset="0"/>
            </a:endParaRPr>
          </a:p>
          <a:p>
            <a:pPr algn="l"/>
            <a:r>
              <a:rPr lang="en-GB" sz="2800" dirty="0" smtClean="0">
                <a:latin typeface="APL385 Unicode" panose="020B0709000202000203" pitchFamily="49" charset="0"/>
              </a:rPr>
              <a:t>  0.89s (-79.8%)     2.1s (-52.3%)  </a:t>
            </a:r>
          </a:p>
          <a:p>
            <a:r>
              <a:rPr lang="en-GB" sz="2800" dirty="0" smtClean="0">
                <a:latin typeface="APL385 Unicode" panose="020B0709000202000203" pitchFamily="49" charset="0"/>
              </a:rPr>
              <a:t> </a:t>
            </a:r>
          </a:p>
          <a:p>
            <a:r>
              <a:rPr lang="en-GB" sz="2800" dirty="0" smtClean="0">
                <a:latin typeface="APL385 Unicode" panose="020B0709000202000203" pitchFamily="49" charset="0"/>
              </a:rPr>
              <a:t>0.66s (-85%)</a:t>
            </a:r>
          </a:p>
          <a:p>
            <a:endParaRPr lang="en-GB" sz="2000" dirty="0">
              <a:latin typeface="APL385 Unicode" panose="020B0709000202000203" pitchFamily="49" charset="0"/>
            </a:endParaRPr>
          </a:p>
          <a:p>
            <a:pPr algn="l"/>
            <a:endParaRPr lang="en-GB" sz="2000" dirty="0" smtClean="0"/>
          </a:p>
          <a:p>
            <a:pPr algn="l"/>
            <a:r>
              <a:rPr lang="en-GB" sz="2000" dirty="0"/>
              <a:t> </a:t>
            </a:r>
            <a:r>
              <a:rPr lang="en-GB" sz="2000" dirty="0" smtClean="0"/>
              <a:t>        [5]</a:t>
            </a:r>
            <a:endParaRPr lang="en-GB" sz="2000" dirty="0"/>
          </a:p>
          <a:p>
            <a:pPr algn="l"/>
            <a:endParaRPr lang="en-GB" sz="2800" dirty="0" smtClean="0">
              <a:latin typeface="APL385 Unicode" panose="020B0709000202000203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AIX; fast network</a:t>
            </a:r>
            <a:endParaRPr lang="en-GB" dirty="0"/>
          </a:p>
        </p:txBody>
      </p:sp>
      <p:sp>
        <p:nvSpPr>
          <p:cNvPr id="15" name="Down Arrow 14"/>
          <p:cNvSpPr/>
          <p:nvPr/>
        </p:nvSpPr>
        <p:spPr bwMode="auto">
          <a:xfrm>
            <a:off x="4427984" y="2708920"/>
            <a:ext cx="288032" cy="28803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6" name="Down Arrow 15"/>
          <p:cNvSpPr/>
          <p:nvPr/>
        </p:nvSpPr>
        <p:spPr bwMode="auto">
          <a:xfrm>
            <a:off x="2987824" y="3717032"/>
            <a:ext cx="288032" cy="28803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7" name="Down Arrow 16"/>
          <p:cNvSpPr/>
          <p:nvPr/>
        </p:nvSpPr>
        <p:spPr bwMode="auto">
          <a:xfrm>
            <a:off x="5868144" y="3717032"/>
            <a:ext cx="288032" cy="28803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8" name="Down Arrow 17"/>
          <p:cNvSpPr/>
          <p:nvPr/>
        </p:nvSpPr>
        <p:spPr bwMode="auto">
          <a:xfrm>
            <a:off x="2987824" y="4773538"/>
            <a:ext cx="288032" cy="28803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9" name="Down Arrow 18"/>
          <p:cNvSpPr/>
          <p:nvPr/>
        </p:nvSpPr>
        <p:spPr bwMode="auto">
          <a:xfrm>
            <a:off x="5868144" y="4759449"/>
            <a:ext cx="288032" cy="28803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539552" y="2852936"/>
            <a:ext cx="7992888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itle 2"/>
          <p:cNvSpPr txBox="1">
            <a:spLocks/>
          </p:cNvSpPr>
          <p:nvPr/>
        </p:nvSpPr>
        <p:spPr>
          <a:xfrm>
            <a:off x="539552" y="2131504"/>
            <a:ext cx="720080" cy="434752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9pPr>
          </a:lstStyle>
          <a:p>
            <a:r>
              <a:rPr lang="en-GB" sz="2000" kern="0" dirty="0" smtClean="0"/>
              <a:t>13.2</a:t>
            </a:r>
            <a:endParaRPr lang="en-GB" sz="2000" kern="0" dirty="0"/>
          </a:p>
        </p:txBody>
      </p:sp>
      <p:sp>
        <p:nvSpPr>
          <p:cNvPr id="25" name="Title 2"/>
          <p:cNvSpPr txBox="1">
            <a:spLocks/>
          </p:cNvSpPr>
          <p:nvPr/>
        </p:nvSpPr>
        <p:spPr>
          <a:xfrm>
            <a:off x="539552" y="3139616"/>
            <a:ext cx="720080" cy="434752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9pPr>
          </a:lstStyle>
          <a:p>
            <a:r>
              <a:rPr lang="en-GB" sz="2000" kern="0" dirty="0" smtClean="0"/>
              <a:t>14.0</a:t>
            </a:r>
            <a:endParaRPr lang="en-GB" sz="2000" kern="0" dirty="0"/>
          </a:p>
        </p:txBody>
      </p:sp>
      <p:sp>
        <p:nvSpPr>
          <p:cNvPr id="20" name="Title 2"/>
          <p:cNvSpPr txBox="1">
            <a:spLocks/>
          </p:cNvSpPr>
          <p:nvPr/>
        </p:nvSpPr>
        <p:spPr>
          <a:xfrm>
            <a:off x="467544" y="3796655"/>
            <a:ext cx="1296144" cy="29073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9pPr>
          </a:lstStyle>
          <a:p>
            <a:r>
              <a:rPr lang="en-GB" sz="1400" kern="0" dirty="0" smtClean="0"/>
              <a:t>Multiple read</a:t>
            </a:r>
            <a:endParaRPr lang="en-GB" sz="1400" kern="0" dirty="0"/>
          </a:p>
        </p:txBody>
      </p:sp>
      <p:sp>
        <p:nvSpPr>
          <p:cNvPr id="21" name="Title 2"/>
          <p:cNvSpPr txBox="1">
            <a:spLocks/>
          </p:cNvSpPr>
          <p:nvPr/>
        </p:nvSpPr>
        <p:spPr>
          <a:xfrm>
            <a:off x="7497141" y="3796655"/>
            <a:ext cx="1069504" cy="29073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9pPr>
          </a:lstStyle>
          <a:p>
            <a:pPr algn="r"/>
            <a:r>
              <a:rPr lang="en-GB" sz="1400" kern="0" dirty="0" smtClean="0"/>
              <a:t>Compress</a:t>
            </a:r>
            <a:endParaRPr lang="en-GB" sz="1400" kern="0" dirty="0"/>
          </a:p>
        </p:txBody>
      </p:sp>
    </p:spTree>
    <p:extLst>
      <p:ext uri="{BB962C8B-B14F-4D97-AF65-F5344CB8AC3E}">
        <p14:creationId xmlns:p14="http://schemas.microsoft.com/office/powerpoint/2010/main" val="110962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89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872808" cy="4176464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Performance improvements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dirty="0" smtClean="0"/>
              <a:t>Multi-tie ⎕FREAD.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dirty="0" smtClean="0"/>
              <a:t>Multi-component/tie ⎕FWRITE, ⎕FAPPEND.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dirty="0" err="1"/>
              <a:t>Async</a:t>
            </a:r>
            <a:r>
              <a:rPr lang="en-GB" dirty="0"/>
              <a:t>. read/write</a:t>
            </a:r>
            <a:r>
              <a:rPr lang="en-GB" dirty="0" smtClean="0"/>
              <a:t>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Encryption.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All files journaled and </a:t>
            </a:r>
            <a:r>
              <a:rPr lang="en-GB" sz="2800" dirty="0" err="1" smtClean="0"/>
              <a:t>checksummed</a:t>
            </a:r>
            <a:r>
              <a:rPr lang="en-GB" sz="2800" dirty="0" smtClean="0"/>
              <a:t>.</a:t>
            </a:r>
            <a:endParaRPr lang="en-GB" sz="28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Transactions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Possibilities for the future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698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APL385 Unicode" panose="020B0709000202000203" pitchFamily="49" charset="0"/>
              </a:rPr>
              <a:t/>
            </a:r>
            <a:br>
              <a:rPr lang="en-GB" sz="2800" dirty="0" smtClean="0">
                <a:latin typeface="APL385 Unicode" panose="020B0709000202000203" pitchFamily="49" charset="0"/>
              </a:rPr>
            </a:br>
            <a:r>
              <a:rPr lang="en-GB" sz="2800" dirty="0" smtClean="0">
                <a:latin typeface="APL385 Unicode" panose="020B0709000202000203" pitchFamily="49" charset="0"/>
              </a:rPr>
              <a:t>⎕</a:t>
            </a:r>
            <a:r>
              <a:rPr lang="en-GB" sz="2800" dirty="0">
                <a:latin typeface="APL385 Unicode" panose="020B0709000202000203" pitchFamily="49" charset="0"/>
              </a:rPr>
              <a:t>FHOLD t1 t2</a:t>
            </a:r>
            <a:br>
              <a:rPr lang="en-GB" sz="2800" dirty="0">
                <a:latin typeface="APL385 Unicode" panose="020B0709000202000203" pitchFamily="49" charset="0"/>
              </a:rPr>
            </a:br>
            <a:r>
              <a:rPr lang="en-GB" sz="2800" dirty="0">
                <a:latin typeface="APL385 Unicode" panose="020B0709000202000203" pitchFamily="49" charset="0"/>
              </a:rPr>
              <a:t>a←⎕FREAD </a:t>
            </a:r>
            <a:r>
              <a:rPr lang="en-GB" sz="2800" dirty="0" smtClean="0">
                <a:latin typeface="APL385 Unicode" panose="020B0709000202000203" pitchFamily="49" charset="0"/>
              </a:rPr>
              <a:t>t1 </a:t>
            </a:r>
            <a:r>
              <a:rPr lang="en-GB" sz="2800" dirty="0">
                <a:latin typeface="APL385 Unicode" panose="020B0709000202000203" pitchFamily="49" charset="0"/>
              </a:rPr>
              <a:t>(⊃⎕FSIZE </a:t>
            </a:r>
            <a:r>
              <a:rPr lang="en-GB" sz="2800" dirty="0" smtClean="0">
                <a:latin typeface="APL385 Unicode" panose="020B0709000202000203" pitchFamily="49" charset="0"/>
              </a:rPr>
              <a:t>t1)</a:t>
            </a:r>
            <a:r>
              <a:rPr lang="en-GB" sz="2800" dirty="0">
                <a:latin typeface="APL385 Unicode" panose="020B0709000202000203" pitchFamily="49" charset="0"/>
              </a:rPr>
              <a:t/>
            </a:r>
            <a:br>
              <a:rPr lang="en-GB" sz="2800" dirty="0">
                <a:latin typeface="APL385 Unicode" panose="020B0709000202000203" pitchFamily="49" charset="0"/>
              </a:rPr>
            </a:br>
            <a:r>
              <a:rPr lang="en-GB" sz="2800" dirty="0" smtClean="0">
                <a:latin typeface="APL385 Unicode" panose="020B0709000202000203" pitchFamily="49" charset="0"/>
              </a:rPr>
              <a:t>a ⎕FAPPEND t2</a:t>
            </a:r>
            <a:r>
              <a:rPr lang="en-GB" sz="2800" dirty="0">
                <a:latin typeface="APL385 Unicode" panose="020B0709000202000203" pitchFamily="49" charset="0"/>
              </a:rPr>
              <a:t/>
            </a:r>
            <a:br>
              <a:rPr lang="en-GB" sz="2800" dirty="0">
                <a:latin typeface="APL385 Unicode" panose="020B0709000202000203" pitchFamily="49" charset="0"/>
              </a:rPr>
            </a:br>
            <a:r>
              <a:rPr lang="en-GB" sz="2800" dirty="0" smtClean="0">
                <a:latin typeface="APL385 Unicode" panose="020B0709000202000203" pitchFamily="49" charset="0"/>
              </a:rPr>
              <a:t>⎕FDROP t1 1</a:t>
            </a:r>
            <a:br>
              <a:rPr lang="en-GB" sz="2800" dirty="0" smtClean="0">
                <a:latin typeface="APL385 Unicode" panose="020B0709000202000203" pitchFamily="49" charset="0"/>
              </a:rPr>
            </a:br>
            <a:r>
              <a:rPr lang="en-GB" sz="2800" dirty="0" smtClean="0">
                <a:latin typeface="APL385 Unicode" panose="020B0709000202000203" pitchFamily="49" charset="0"/>
              </a:rPr>
              <a:t>⎕FHOLD ⍬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Transactions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670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7448872" cy="3577952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APL385 Unicode" panose="020B0709000202000203" pitchFamily="49" charset="0"/>
              </a:rPr>
              <a:t/>
            </a:r>
            <a:br>
              <a:rPr lang="en-GB" sz="2800" dirty="0" smtClean="0">
                <a:latin typeface="APL385 Unicode" panose="020B0709000202000203" pitchFamily="49" charset="0"/>
              </a:rPr>
            </a:br>
            <a:r>
              <a:rPr lang="en-GB" sz="2800" dirty="0" smtClean="0">
                <a:latin typeface="APL385 Unicode" panose="020B0709000202000203" pitchFamily="49" charset="0"/>
              </a:rPr>
              <a:t>⎕</a:t>
            </a:r>
            <a:r>
              <a:rPr lang="en-GB" sz="2800" dirty="0">
                <a:latin typeface="APL385 Unicode" panose="020B0709000202000203" pitchFamily="49" charset="0"/>
              </a:rPr>
              <a:t>FHOLD </a:t>
            </a:r>
            <a:r>
              <a:rPr lang="en-GB" sz="2800" dirty="0" smtClean="0">
                <a:latin typeface="APL385 Unicode" panose="020B0709000202000203" pitchFamily="49" charset="0"/>
              </a:rPr>
              <a:t>⍠ ‘</a:t>
            </a:r>
            <a:r>
              <a:rPr lang="en-GB" sz="2800" dirty="0" err="1" smtClean="0">
                <a:latin typeface="APL385 Unicode" panose="020B0709000202000203" pitchFamily="49" charset="0"/>
              </a:rPr>
              <a:t>Txn</a:t>
            </a:r>
            <a:r>
              <a:rPr lang="en-GB" sz="2800" dirty="0" smtClean="0">
                <a:latin typeface="APL385 Unicode" panose="020B0709000202000203" pitchFamily="49" charset="0"/>
              </a:rPr>
              <a:t>’ ‘Begin’ ⊢ t1 </a:t>
            </a:r>
            <a:r>
              <a:rPr lang="en-GB" sz="2800" dirty="0">
                <a:latin typeface="APL385 Unicode" panose="020B0709000202000203" pitchFamily="49" charset="0"/>
              </a:rPr>
              <a:t>t2</a:t>
            </a:r>
            <a:br>
              <a:rPr lang="en-GB" sz="2800" dirty="0">
                <a:latin typeface="APL385 Unicode" panose="020B0709000202000203" pitchFamily="49" charset="0"/>
              </a:rPr>
            </a:br>
            <a:r>
              <a:rPr lang="en-GB" sz="2800" dirty="0">
                <a:latin typeface="APL385 Unicode" panose="020B0709000202000203" pitchFamily="49" charset="0"/>
              </a:rPr>
              <a:t>a←⎕FREAD </a:t>
            </a:r>
            <a:r>
              <a:rPr lang="en-GB" sz="2800" dirty="0" smtClean="0">
                <a:latin typeface="APL385 Unicode" panose="020B0709000202000203" pitchFamily="49" charset="0"/>
              </a:rPr>
              <a:t>t1 </a:t>
            </a:r>
            <a:r>
              <a:rPr lang="en-GB" sz="2800" dirty="0">
                <a:latin typeface="APL385 Unicode" panose="020B0709000202000203" pitchFamily="49" charset="0"/>
              </a:rPr>
              <a:t>(⊃⎕FSIZE </a:t>
            </a:r>
            <a:r>
              <a:rPr lang="en-GB" sz="2800" dirty="0" smtClean="0">
                <a:latin typeface="APL385 Unicode" panose="020B0709000202000203" pitchFamily="49" charset="0"/>
              </a:rPr>
              <a:t>t1)</a:t>
            </a:r>
            <a:r>
              <a:rPr lang="en-GB" sz="2800" dirty="0">
                <a:latin typeface="APL385 Unicode" panose="020B0709000202000203" pitchFamily="49" charset="0"/>
              </a:rPr>
              <a:t/>
            </a:r>
            <a:br>
              <a:rPr lang="en-GB" sz="2800" dirty="0">
                <a:latin typeface="APL385 Unicode" panose="020B0709000202000203" pitchFamily="49" charset="0"/>
              </a:rPr>
            </a:br>
            <a:r>
              <a:rPr lang="en-GB" sz="2800" dirty="0" smtClean="0">
                <a:latin typeface="APL385 Unicode" panose="020B0709000202000203" pitchFamily="49" charset="0"/>
              </a:rPr>
              <a:t>a ⎕FAPPEND t2</a:t>
            </a:r>
            <a:r>
              <a:rPr lang="en-GB" sz="2800" dirty="0">
                <a:latin typeface="APL385 Unicode" panose="020B0709000202000203" pitchFamily="49" charset="0"/>
              </a:rPr>
              <a:t/>
            </a:r>
            <a:br>
              <a:rPr lang="en-GB" sz="2800" dirty="0">
                <a:latin typeface="APL385 Unicode" panose="020B0709000202000203" pitchFamily="49" charset="0"/>
              </a:rPr>
            </a:br>
            <a:r>
              <a:rPr lang="en-GB" sz="2800" dirty="0" smtClean="0">
                <a:latin typeface="APL385 Unicode" panose="020B0709000202000203" pitchFamily="49" charset="0"/>
              </a:rPr>
              <a:t>⎕FDROP t1 1</a:t>
            </a:r>
            <a:br>
              <a:rPr lang="en-GB" sz="2800" dirty="0" smtClean="0">
                <a:latin typeface="APL385 Unicode" panose="020B0709000202000203" pitchFamily="49" charset="0"/>
              </a:rPr>
            </a:br>
            <a:r>
              <a:rPr lang="en-GB" sz="2800" dirty="0" smtClean="0">
                <a:latin typeface="APL385 Unicode" panose="020B0709000202000203" pitchFamily="49" charset="0"/>
              </a:rPr>
              <a:t>⎕FHOLD </a:t>
            </a:r>
            <a:r>
              <a:rPr lang="en-GB" sz="2800" dirty="0">
                <a:latin typeface="APL385 Unicode" panose="020B0709000202000203" pitchFamily="49" charset="0"/>
              </a:rPr>
              <a:t>⍠ ‘</a:t>
            </a:r>
            <a:r>
              <a:rPr lang="en-GB" sz="2800" dirty="0" err="1">
                <a:latin typeface="APL385 Unicode" panose="020B0709000202000203" pitchFamily="49" charset="0"/>
              </a:rPr>
              <a:t>Txn</a:t>
            </a:r>
            <a:r>
              <a:rPr lang="en-GB" sz="2800" dirty="0">
                <a:latin typeface="APL385 Unicode" panose="020B0709000202000203" pitchFamily="49" charset="0"/>
              </a:rPr>
              <a:t>’ </a:t>
            </a:r>
            <a:r>
              <a:rPr lang="en-GB" sz="2800" dirty="0" smtClean="0">
                <a:latin typeface="APL385 Unicode" panose="020B0709000202000203" pitchFamily="49" charset="0"/>
              </a:rPr>
              <a:t>‘Commit’ </a:t>
            </a:r>
            <a:r>
              <a:rPr lang="en-GB" sz="2800" dirty="0">
                <a:latin typeface="APL385 Unicode" panose="020B0709000202000203" pitchFamily="49" charset="0"/>
              </a:rPr>
              <a:t>⊢ </a:t>
            </a:r>
            <a:r>
              <a:rPr lang="en-GB" sz="2800" dirty="0" smtClean="0">
                <a:latin typeface="APL385 Unicode" panose="020B0709000202000203" pitchFamily="49" charset="0"/>
              </a:rPr>
              <a:t>⍬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Transactions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137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7448872" cy="4176464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APL385 Unicode" panose="020B0709000202000203" pitchFamily="49" charset="0"/>
              </a:rPr>
              <a:t>:TRAP 0</a:t>
            </a:r>
            <a:br>
              <a:rPr lang="en-GB" sz="2800" dirty="0" smtClean="0">
                <a:latin typeface="APL385 Unicode" panose="020B0709000202000203" pitchFamily="49" charset="0"/>
              </a:rPr>
            </a:br>
            <a:r>
              <a:rPr lang="en-GB" sz="2800" dirty="0" smtClean="0">
                <a:latin typeface="APL385 Unicode" panose="020B0709000202000203" pitchFamily="49" charset="0"/>
              </a:rPr>
              <a:t>⎕</a:t>
            </a:r>
            <a:r>
              <a:rPr lang="en-GB" sz="2800" dirty="0">
                <a:latin typeface="APL385 Unicode" panose="020B0709000202000203" pitchFamily="49" charset="0"/>
              </a:rPr>
              <a:t>FHOLD </a:t>
            </a:r>
            <a:r>
              <a:rPr lang="en-GB" sz="2800" dirty="0" smtClean="0">
                <a:latin typeface="APL385 Unicode" panose="020B0709000202000203" pitchFamily="49" charset="0"/>
              </a:rPr>
              <a:t>⍠ ‘</a:t>
            </a:r>
            <a:r>
              <a:rPr lang="en-GB" sz="2800" dirty="0" err="1" smtClean="0">
                <a:latin typeface="APL385 Unicode" panose="020B0709000202000203" pitchFamily="49" charset="0"/>
              </a:rPr>
              <a:t>Txn</a:t>
            </a:r>
            <a:r>
              <a:rPr lang="en-GB" sz="2800" dirty="0" smtClean="0">
                <a:latin typeface="APL385 Unicode" panose="020B0709000202000203" pitchFamily="49" charset="0"/>
              </a:rPr>
              <a:t>’ ‘Begin’ ⊢ t1 </a:t>
            </a:r>
            <a:r>
              <a:rPr lang="en-GB" sz="2800" dirty="0">
                <a:latin typeface="APL385 Unicode" panose="020B0709000202000203" pitchFamily="49" charset="0"/>
              </a:rPr>
              <a:t>t2</a:t>
            </a:r>
            <a:br>
              <a:rPr lang="en-GB" sz="2800" dirty="0">
                <a:latin typeface="APL385 Unicode" panose="020B0709000202000203" pitchFamily="49" charset="0"/>
              </a:rPr>
            </a:br>
            <a:r>
              <a:rPr lang="en-GB" sz="2800" dirty="0">
                <a:latin typeface="APL385 Unicode" panose="020B0709000202000203" pitchFamily="49" charset="0"/>
              </a:rPr>
              <a:t>a←⎕FREAD </a:t>
            </a:r>
            <a:r>
              <a:rPr lang="en-GB" sz="2800" dirty="0" smtClean="0">
                <a:latin typeface="APL385 Unicode" panose="020B0709000202000203" pitchFamily="49" charset="0"/>
              </a:rPr>
              <a:t>t1 </a:t>
            </a:r>
            <a:r>
              <a:rPr lang="en-GB" sz="2800" dirty="0">
                <a:latin typeface="APL385 Unicode" panose="020B0709000202000203" pitchFamily="49" charset="0"/>
              </a:rPr>
              <a:t>(⊃⎕FSIZE </a:t>
            </a:r>
            <a:r>
              <a:rPr lang="en-GB" sz="2800" dirty="0" smtClean="0">
                <a:latin typeface="APL385 Unicode" panose="020B0709000202000203" pitchFamily="49" charset="0"/>
              </a:rPr>
              <a:t>t1)</a:t>
            </a:r>
            <a:r>
              <a:rPr lang="en-GB" sz="2800" dirty="0">
                <a:latin typeface="APL385 Unicode" panose="020B0709000202000203" pitchFamily="49" charset="0"/>
              </a:rPr>
              <a:t/>
            </a:r>
            <a:br>
              <a:rPr lang="en-GB" sz="2800" dirty="0">
                <a:latin typeface="APL385 Unicode" panose="020B0709000202000203" pitchFamily="49" charset="0"/>
              </a:rPr>
            </a:br>
            <a:r>
              <a:rPr lang="en-GB" sz="2800" dirty="0" smtClean="0">
                <a:latin typeface="APL385 Unicode" panose="020B0709000202000203" pitchFamily="49" charset="0"/>
              </a:rPr>
              <a:t>a ⎕FAPPEND t2</a:t>
            </a:r>
            <a:r>
              <a:rPr lang="en-GB" sz="2800" dirty="0">
                <a:latin typeface="APL385 Unicode" panose="020B0709000202000203" pitchFamily="49" charset="0"/>
              </a:rPr>
              <a:t/>
            </a:r>
            <a:br>
              <a:rPr lang="en-GB" sz="2800" dirty="0">
                <a:latin typeface="APL385 Unicode" panose="020B0709000202000203" pitchFamily="49" charset="0"/>
              </a:rPr>
            </a:br>
            <a:r>
              <a:rPr lang="en-GB" sz="2800" dirty="0" smtClean="0">
                <a:latin typeface="APL385 Unicode" panose="020B0709000202000203" pitchFamily="49" charset="0"/>
              </a:rPr>
              <a:t>⎕FDROP t1 1</a:t>
            </a:r>
            <a:br>
              <a:rPr lang="en-GB" sz="2800" dirty="0" smtClean="0">
                <a:latin typeface="APL385 Unicode" panose="020B0709000202000203" pitchFamily="49" charset="0"/>
              </a:rPr>
            </a:br>
            <a:r>
              <a:rPr lang="en-GB" sz="2800" dirty="0" smtClean="0">
                <a:latin typeface="APL385 Unicode" panose="020B0709000202000203" pitchFamily="49" charset="0"/>
              </a:rPr>
              <a:t>⎕FHOLD </a:t>
            </a:r>
            <a:r>
              <a:rPr lang="en-GB" sz="2800" dirty="0">
                <a:latin typeface="APL385 Unicode" panose="020B0709000202000203" pitchFamily="49" charset="0"/>
              </a:rPr>
              <a:t>⍠ ‘</a:t>
            </a:r>
            <a:r>
              <a:rPr lang="en-GB" sz="2800" dirty="0" err="1">
                <a:latin typeface="APL385 Unicode" panose="020B0709000202000203" pitchFamily="49" charset="0"/>
              </a:rPr>
              <a:t>Txn</a:t>
            </a:r>
            <a:r>
              <a:rPr lang="en-GB" sz="2800" dirty="0">
                <a:latin typeface="APL385 Unicode" panose="020B0709000202000203" pitchFamily="49" charset="0"/>
              </a:rPr>
              <a:t>’ </a:t>
            </a:r>
            <a:r>
              <a:rPr lang="en-GB" sz="2800" dirty="0" smtClean="0">
                <a:latin typeface="APL385 Unicode" panose="020B0709000202000203" pitchFamily="49" charset="0"/>
              </a:rPr>
              <a:t>‘Commit’ </a:t>
            </a:r>
            <a:r>
              <a:rPr lang="en-GB" sz="2800" dirty="0">
                <a:latin typeface="APL385 Unicode" panose="020B0709000202000203" pitchFamily="49" charset="0"/>
              </a:rPr>
              <a:t>⊢ </a:t>
            </a:r>
            <a:r>
              <a:rPr lang="en-GB" sz="2800" dirty="0" smtClean="0">
                <a:latin typeface="APL385 Unicode" panose="020B0709000202000203" pitchFamily="49" charset="0"/>
              </a:rPr>
              <a:t>⍬</a:t>
            </a:r>
            <a:r>
              <a:rPr lang="en-GB" sz="2800" dirty="0">
                <a:latin typeface="APL385 Unicode" panose="020B0709000202000203" pitchFamily="49" charset="0"/>
              </a:rPr>
              <a:t/>
            </a:r>
            <a:br>
              <a:rPr lang="en-GB" sz="2800" dirty="0">
                <a:latin typeface="APL385 Unicode" panose="020B0709000202000203" pitchFamily="49" charset="0"/>
              </a:rPr>
            </a:br>
            <a:r>
              <a:rPr lang="en-GB" sz="2800" dirty="0" smtClean="0">
                <a:latin typeface="APL385 Unicode" panose="020B0709000202000203" pitchFamily="49" charset="0"/>
              </a:rPr>
              <a:t>:ELSE</a:t>
            </a:r>
            <a:br>
              <a:rPr lang="en-GB" sz="2800" dirty="0" smtClean="0">
                <a:latin typeface="APL385 Unicode" panose="020B0709000202000203" pitchFamily="49" charset="0"/>
              </a:rPr>
            </a:br>
            <a:r>
              <a:rPr lang="en-GB" sz="2800" dirty="0">
                <a:latin typeface="APL385 Unicode" panose="020B0709000202000203" pitchFamily="49" charset="0"/>
              </a:rPr>
              <a:t>⎕FHOLD ⍠ ‘</a:t>
            </a:r>
            <a:r>
              <a:rPr lang="en-GB" sz="2800" dirty="0" err="1">
                <a:latin typeface="APL385 Unicode" panose="020B0709000202000203" pitchFamily="49" charset="0"/>
              </a:rPr>
              <a:t>Txn</a:t>
            </a:r>
            <a:r>
              <a:rPr lang="en-GB" sz="2800" dirty="0">
                <a:latin typeface="APL385 Unicode" panose="020B0709000202000203" pitchFamily="49" charset="0"/>
              </a:rPr>
              <a:t>’ </a:t>
            </a:r>
            <a:r>
              <a:rPr lang="en-GB" sz="2800" dirty="0" smtClean="0">
                <a:latin typeface="APL385 Unicode" panose="020B0709000202000203" pitchFamily="49" charset="0"/>
              </a:rPr>
              <a:t>‘Rollback’ </a:t>
            </a:r>
            <a:r>
              <a:rPr lang="en-GB" sz="2800" dirty="0">
                <a:latin typeface="APL385 Unicode" panose="020B0709000202000203" pitchFamily="49" charset="0"/>
              </a:rPr>
              <a:t>⊢ ⍬</a:t>
            </a:r>
            <a:br>
              <a:rPr lang="en-GB" sz="2800" dirty="0">
                <a:latin typeface="APL385 Unicode" panose="020B0709000202000203" pitchFamily="49" charset="0"/>
              </a:rPr>
            </a:br>
            <a:r>
              <a:rPr lang="en-GB" sz="2800" dirty="0" smtClean="0">
                <a:latin typeface="APL385 Unicode" panose="020B0709000202000203" pitchFamily="49" charset="0"/>
              </a:rPr>
              <a:t>:ENDTRAP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2400" dirty="0" smtClean="0">
              <a:latin typeface="APL385 Unicode" panose="020B0709000202000203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Transactions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590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4104456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Large/small span files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Journaling and checksumming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Data compatibility checks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Extended error reporting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Variant support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Performance improvements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Encryption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Transactions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51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3568" y="1484784"/>
            <a:ext cx="7776864" cy="4154016"/>
          </a:xfrm>
        </p:spPr>
        <p:txBody>
          <a:bodyPr/>
          <a:lstStyle/>
          <a:p>
            <a:r>
              <a:rPr lang="en-GB" sz="4400" b="1" dirty="0" smtClean="0">
                <a:latin typeface="+mj-lt"/>
              </a:rPr>
              <a:t>Version 14.0 et al</a:t>
            </a:r>
          </a:p>
          <a:p>
            <a:r>
              <a:rPr lang="en-GB" sz="4400" b="1" dirty="0" smtClean="0">
                <a:latin typeface="+mj-lt"/>
              </a:rPr>
              <a:t>File System Enhancements</a:t>
            </a:r>
          </a:p>
          <a:p>
            <a:endParaRPr lang="en-GB" sz="4400" b="1" dirty="0">
              <a:latin typeface="+mj-lt"/>
            </a:endParaRPr>
          </a:p>
          <a:p>
            <a:endParaRPr lang="en-GB" dirty="0" smtClean="0"/>
          </a:p>
          <a:p>
            <a:r>
              <a:rPr lang="en-GB" dirty="0" smtClean="0"/>
              <a:t>Richard Smith</a:t>
            </a:r>
          </a:p>
          <a:p>
            <a:r>
              <a:rPr lang="en-GB" smtClean="0"/>
              <a:t>21 </a:t>
            </a:r>
            <a:r>
              <a:rPr lang="en-GB" dirty="0"/>
              <a:t>October 2013</a:t>
            </a:r>
          </a:p>
        </p:txBody>
      </p:sp>
    </p:spTree>
    <p:extLst>
      <p:ext uri="{BB962C8B-B14F-4D97-AF65-F5344CB8AC3E}">
        <p14:creationId xmlns:p14="http://schemas.microsoft.com/office/powerpoint/2010/main" val="304908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4176464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10.1 (2004)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dirty="0" smtClean="0"/>
              <a:t>Large (&gt;4GB) total file size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dirty="0" smtClean="0"/>
              <a:t>Interoperability improvements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dirty="0" smtClean="0"/>
              <a:t>Not default creation mode</a:t>
            </a:r>
          </a:p>
          <a:p>
            <a:pPr lvl="1" algn="l"/>
            <a:endParaRPr lang="en-GB" dirty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dirty="0" smtClean="0"/>
              <a:t>No large individual components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Large Span files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075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10.1 (2004)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dirty="0"/>
              <a:t>Large (&gt;4GB) total file size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dirty="0" smtClean="0"/>
              <a:t>Interoperability improvements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12.0 (2008)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dirty="0"/>
              <a:t>D</a:t>
            </a:r>
            <a:r>
              <a:rPr lang="en-GB" dirty="0" smtClean="0"/>
              <a:t>efault creation mode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dirty="0" smtClean="0"/>
              <a:t>Unicode support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dirty="0" smtClean="0"/>
              <a:t>No large individual components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Large </a:t>
            </a:r>
            <a:r>
              <a:rPr lang="en-GB" dirty="0"/>
              <a:t>Span </a:t>
            </a:r>
            <a:r>
              <a:rPr lang="en-GB" dirty="0" smtClean="0"/>
              <a:t>files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31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4797152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10.1 (2004)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dirty="0"/>
              <a:t>Large (&gt;4GB) total file size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dirty="0" smtClean="0"/>
              <a:t>Interoperability improvements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12.0 (2008)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dirty="0"/>
              <a:t>D</a:t>
            </a:r>
            <a:r>
              <a:rPr lang="en-GB" dirty="0" smtClean="0"/>
              <a:t>efault creation mode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dirty="0" smtClean="0"/>
              <a:t>Unicode support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13.1 (2012)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dirty="0"/>
              <a:t>L</a:t>
            </a:r>
            <a:r>
              <a:rPr lang="en-GB" dirty="0" smtClean="0"/>
              <a:t>arge individual components</a:t>
            </a:r>
          </a:p>
          <a:p>
            <a:pPr algn="l"/>
            <a:endParaRPr lang="en-GB" sz="2000" dirty="0" smtClean="0"/>
          </a:p>
          <a:p>
            <a:pPr algn="l"/>
            <a:r>
              <a:rPr lang="en-GB" sz="2000" dirty="0" smtClean="0"/>
              <a:t>[0][</a:t>
            </a:r>
            <a:r>
              <a:rPr lang="en-GB" sz="2000" dirty="0"/>
              <a:t>1</a:t>
            </a:r>
            <a:r>
              <a:rPr lang="en-GB" sz="2000" dirty="0" smtClean="0"/>
              <a:t>]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Large </a:t>
            </a:r>
            <a:r>
              <a:rPr lang="en-GB" dirty="0"/>
              <a:t>Span </a:t>
            </a:r>
            <a:r>
              <a:rPr lang="en-GB" dirty="0" smtClean="0"/>
              <a:t>files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065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4176464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12.0 (2008)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dirty="0" smtClean="0"/>
              <a:t>Journaling level 1</a:t>
            </a:r>
          </a:p>
          <a:p>
            <a:pPr lvl="2" indent="-457200" algn="l">
              <a:buFont typeface="Arial" panose="020B0604020202020204" pitchFamily="34" charset="0"/>
              <a:buChar char="•"/>
            </a:pPr>
            <a:r>
              <a:rPr lang="en-GB" sz="2800" dirty="0"/>
              <a:t>J0 default creation </a:t>
            </a:r>
            <a:r>
              <a:rPr lang="en-GB" sz="2800" dirty="0" smtClean="0"/>
              <a:t>mode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Journaling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026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4176464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12.0 (2008)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dirty="0" smtClean="0"/>
              <a:t>Journaling level 1</a:t>
            </a:r>
          </a:p>
          <a:p>
            <a:pPr lvl="2" indent="-457200" algn="l">
              <a:buFont typeface="Arial" panose="020B0604020202020204" pitchFamily="34" charset="0"/>
              <a:buChar char="•"/>
            </a:pPr>
            <a:r>
              <a:rPr lang="en-GB" sz="2800" dirty="0"/>
              <a:t>J0 default creation </a:t>
            </a:r>
            <a:r>
              <a:rPr lang="en-GB" sz="2800" dirty="0" smtClean="0"/>
              <a:t>mode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12.1 (2009)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dirty="0" smtClean="0"/>
              <a:t>Journaling levels 2 and 3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dirty="0" smtClean="0"/>
              <a:t>Checksumming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Journaling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836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4752528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12.0 (2008)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dirty="0" smtClean="0"/>
              <a:t>Journaling level 1</a:t>
            </a:r>
          </a:p>
          <a:p>
            <a:pPr lvl="2" indent="-457200" algn="l">
              <a:buFont typeface="Arial" panose="020B0604020202020204" pitchFamily="34" charset="0"/>
              <a:buChar char="•"/>
            </a:pPr>
            <a:r>
              <a:rPr lang="en-GB" sz="2800" dirty="0"/>
              <a:t>J0 default creation </a:t>
            </a:r>
            <a:r>
              <a:rPr lang="en-GB" sz="2800" dirty="0" smtClean="0"/>
              <a:t>mode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12.1 (2009)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dirty="0" smtClean="0"/>
              <a:t>Journaling levels 2 and 3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dirty="0"/>
              <a:t>C</a:t>
            </a:r>
            <a:r>
              <a:rPr lang="en-GB" dirty="0" smtClean="0"/>
              <a:t>hecksumming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13.1 (2012)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dirty="0" smtClean="0"/>
              <a:t>J1 C1 default creation mode</a:t>
            </a:r>
          </a:p>
          <a:p>
            <a:pPr algn="l"/>
            <a:endParaRPr lang="en-GB" sz="1400" dirty="0" smtClean="0"/>
          </a:p>
          <a:p>
            <a:pPr algn="l"/>
            <a:r>
              <a:rPr lang="en-GB" sz="2000" dirty="0" smtClean="0"/>
              <a:t>[2]</a:t>
            </a:r>
            <a:endParaRPr lang="en-GB" sz="2000" dirty="0"/>
          </a:p>
          <a:p>
            <a:pPr lvl="1" algn="l"/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Journaling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590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onent files">
  <a:themeElements>
    <a:clrScheme name="1_Dyalo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yalog">
      <a:majorFont>
        <a:latin typeface="Geneva"/>
        <a:ea typeface=""/>
        <a:cs typeface=""/>
      </a:majorFont>
      <a:minorFont>
        <a:latin typeface="Gene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lnDef>
  </a:objectDefaults>
  <a:extraClrSchemeLst>
    <a:extraClrScheme>
      <a:clrScheme name="1_Dyalo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Component files</Template>
  <TotalTime>1636</TotalTime>
  <Words>1072</Words>
  <Application>Microsoft Office PowerPoint</Application>
  <PresentationFormat>On-screen Show (4:3)</PresentationFormat>
  <Paragraphs>312</Paragraphs>
  <Slides>39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Component files</vt:lpstr>
      <vt:lpstr>PowerPoint Presentation</vt:lpstr>
      <vt:lpstr>PowerPoint Presentation</vt:lpstr>
      <vt:lpstr>PowerPoint Presentation</vt:lpstr>
      <vt:lpstr>Large Span files</vt:lpstr>
      <vt:lpstr>Large Span files</vt:lpstr>
      <vt:lpstr>Large Span files</vt:lpstr>
      <vt:lpstr>Journaling</vt:lpstr>
      <vt:lpstr>Journaling</vt:lpstr>
      <vt:lpstr>Journaling</vt:lpstr>
      <vt:lpstr>Data compatibility</vt:lpstr>
      <vt:lpstr>Extended Error Reporting</vt:lpstr>
      <vt:lpstr>PowerPoint Presentation</vt:lpstr>
      <vt:lpstr>Variant options</vt:lpstr>
      <vt:lpstr>Variant options</vt:lpstr>
      <vt:lpstr>Variant options</vt:lpstr>
      <vt:lpstr>Small span files</vt:lpstr>
      <vt:lpstr>Small span files</vt:lpstr>
      <vt:lpstr>Small span files</vt:lpstr>
      <vt:lpstr>Converting small span files</vt:lpstr>
      <vt:lpstr>Performance I</vt:lpstr>
      <vt:lpstr>Performance II</vt:lpstr>
      <vt:lpstr>Performance II</vt:lpstr>
      <vt:lpstr>Performance III</vt:lpstr>
      <vt:lpstr>Performance analysis</vt:lpstr>
      <vt:lpstr>Performance analysis</vt:lpstr>
      <vt:lpstr>Windows; local filesystem</vt:lpstr>
      <vt:lpstr>Windows; fast network</vt:lpstr>
      <vt:lpstr>Windows; slow network</vt:lpstr>
      <vt:lpstr>Linux; local filesystem</vt:lpstr>
      <vt:lpstr>Linux; fast network</vt:lpstr>
      <vt:lpstr>AIX; local filesystem</vt:lpstr>
      <vt:lpstr>AIX; fast network</vt:lpstr>
      <vt:lpstr> </vt:lpstr>
      <vt:lpstr>Possibilities for the future</vt:lpstr>
      <vt:lpstr>Transactions</vt:lpstr>
      <vt:lpstr>Transactions</vt:lpstr>
      <vt:lpstr>Transactions</vt:lpstr>
      <vt:lpstr>Summary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Smith</dc:creator>
  <cp:lastModifiedBy>Richard Smith</cp:lastModifiedBy>
  <cp:revision>152</cp:revision>
  <cp:lastPrinted>2013-10-15T18:16:09Z</cp:lastPrinted>
  <dcterms:created xsi:type="dcterms:W3CDTF">2013-09-16T10:04:25Z</dcterms:created>
  <dcterms:modified xsi:type="dcterms:W3CDTF">2013-10-20T20:03:10Z</dcterms:modified>
</cp:coreProperties>
</file>