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9" r:id="rId3"/>
    <p:sldId id="258" r:id="rId4"/>
    <p:sldId id="260" r:id="rId5"/>
    <p:sldId id="261" r:id="rId6"/>
    <p:sldId id="265" r:id="rId7"/>
    <p:sldId id="264" r:id="rId8"/>
    <p:sldId id="285" r:id="rId9"/>
    <p:sldId id="266" r:id="rId10"/>
    <p:sldId id="262" r:id="rId11"/>
    <p:sldId id="268" r:id="rId12"/>
    <p:sldId id="270" r:id="rId13"/>
    <p:sldId id="279" r:id="rId14"/>
    <p:sldId id="280" r:id="rId15"/>
    <p:sldId id="281" r:id="rId16"/>
    <p:sldId id="272" r:id="rId17"/>
    <p:sldId id="278" r:id="rId18"/>
    <p:sldId id="267" r:id="rId19"/>
    <p:sldId id="276" r:id="rId20"/>
    <p:sldId id="282" r:id="rId21"/>
    <p:sldId id="283" r:id="rId22"/>
    <p:sldId id="273" r:id="rId23"/>
    <p:sldId id="274" r:id="rId24"/>
    <p:sldId id="269" r:id="rId25"/>
    <p:sldId id="263" r:id="rId26"/>
    <p:sldId id="277" r:id="rId27"/>
    <p:sldId id="275" r:id="rId28"/>
    <p:sldId id="284" r:id="rId29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4" autoAdjust="0"/>
    <p:restoredTop sz="94660" autoAdjust="0"/>
  </p:normalViewPr>
  <p:slideViewPr>
    <p:cSldViewPr>
      <p:cViewPr>
        <p:scale>
          <a:sx n="100" d="100"/>
          <a:sy n="100" d="100"/>
        </p:scale>
        <p:origin x="-974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96" y="-8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1FDDE-6E18-4C5C-9EE5-B20D26101CE9}" type="datetimeFigureOut">
              <a:rPr lang="en-GB" smtClean="0"/>
              <a:pPr/>
              <a:t>22/10/2013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700D0-C8B8-4CC0-8444-55833266E65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02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908720"/>
            <a:ext cx="7772400" cy="84388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61248"/>
            <a:ext cx="584844" cy="1020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824535" cy="42426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7304856" cy="3577952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0002: 00002004 </a:t>
            </a:r>
            <a:r>
              <a:rPr lang="en-GB" sz="2000" dirty="0" err="1" smtClean="0">
                <a:latin typeface="APL385 Unicode" pitchFamily="49" charset="0"/>
              </a:rPr>
              <a:t>rel</a:t>
            </a:r>
            <a:r>
              <a:rPr lang="en-GB" sz="2000" dirty="0" smtClean="0">
                <a:latin typeface="APL385 Unicode" pitchFamily="49" charset="0"/>
              </a:rPr>
              <a:t> </a:t>
            </a:r>
            <a:r>
              <a:rPr lang="en-GB" sz="2000" dirty="0" err="1" smtClean="0">
                <a:latin typeface="APL385 Unicode" pitchFamily="49" charset="0"/>
              </a:rPr>
              <a:t>Larg</a:t>
            </a:r>
            <a:endParaRPr lang="en-GB" sz="20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0003: 000069C4 </a:t>
            </a:r>
            <a:r>
              <a:rPr lang="en-GB" sz="2000" dirty="0" err="1" smtClean="0">
                <a:latin typeface="APL385 Unicode" pitchFamily="49" charset="0"/>
              </a:rPr>
              <a:t>cpy</a:t>
            </a:r>
            <a:r>
              <a:rPr lang="en-GB" sz="2000" dirty="0" smtClean="0">
                <a:latin typeface="APL385 Unicode" pitchFamily="49" charset="0"/>
              </a:rPr>
              <a:t> PFUNCTION, </a:t>
            </a:r>
            <a:r>
              <a:rPr lang="en-GB" sz="2000" dirty="0" err="1" smtClean="0">
                <a:latin typeface="APL385 Unicode" pitchFamily="49" charset="0"/>
              </a:rPr>
              <a:t>rawlst</a:t>
            </a:r>
            <a:r>
              <a:rPr lang="en-GB" sz="2000" dirty="0" smtClean="0">
                <a:latin typeface="APL385 Unicode" pitchFamily="49" charset="0"/>
              </a:rPr>
              <a:t>[3] // </a:t>
            </a:r>
            <a:r>
              <a:rPr lang="en-GB" sz="2000" dirty="0" smtClean="0">
                <a:latin typeface="APL385 Unicode" pitchFamily="49" charset="0"/>
              </a:rPr>
              <a:t>+⌿</a:t>
            </a:r>
            <a:endParaRPr lang="en-GB" sz="20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0004: 00000545 </a:t>
            </a:r>
            <a:r>
              <a:rPr lang="en-GB" sz="2000" dirty="0" err="1" smtClean="0">
                <a:latin typeface="APL385 Unicode" pitchFamily="49" charset="0"/>
              </a:rPr>
              <a:t>cpy</a:t>
            </a:r>
            <a:r>
              <a:rPr lang="en-GB" sz="2000" dirty="0" smtClean="0">
                <a:latin typeface="APL385 Unicode" pitchFamily="49" charset="0"/>
              </a:rPr>
              <a:t> slot[0], </a:t>
            </a:r>
            <a:r>
              <a:rPr lang="en-GB" sz="2000" dirty="0" err="1" smtClean="0">
                <a:latin typeface="APL385 Unicode" pitchFamily="49" charset="0"/>
              </a:rPr>
              <a:t>Rarg</a:t>
            </a:r>
            <a:endParaRPr lang="en-GB" sz="20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0005: 00000003 </a:t>
            </a:r>
            <a:r>
              <a:rPr lang="en-GB" sz="2000" dirty="0" err="1" smtClean="0">
                <a:latin typeface="APL385 Unicode" pitchFamily="49" charset="0"/>
              </a:rPr>
              <a:t>eval</a:t>
            </a:r>
            <a:endParaRPr lang="en-GB" sz="20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0006: 00000444 </a:t>
            </a:r>
            <a:r>
              <a:rPr lang="en-GB" sz="2000" dirty="0" err="1" smtClean="0">
                <a:latin typeface="APL385 Unicode" pitchFamily="49" charset="0"/>
              </a:rPr>
              <a:t>mov</a:t>
            </a:r>
            <a:r>
              <a:rPr lang="en-GB" sz="2000" dirty="0" smtClean="0">
                <a:latin typeface="APL385 Unicode" pitchFamily="49" charset="0"/>
              </a:rPr>
              <a:t> </a:t>
            </a:r>
            <a:r>
              <a:rPr lang="en-GB" sz="2000" dirty="0" err="1" smtClean="0">
                <a:latin typeface="APL385 Unicode" pitchFamily="49" charset="0"/>
              </a:rPr>
              <a:t>Rarg</a:t>
            </a:r>
            <a:r>
              <a:rPr lang="en-GB" sz="2000" dirty="0" smtClean="0">
                <a:latin typeface="APL385 Unicode" pitchFamily="49" charset="0"/>
              </a:rPr>
              <a:t>, slot[0]</a:t>
            </a: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0007: 00002465 </a:t>
            </a:r>
            <a:r>
              <a:rPr lang="en-GB" sz="2000" dirty="0" err="1" smtClean="0">
                <a:latin typeface="APL385 Unicode" pitchFamily="49" charset="0"/>
              </a:rPr>
              <a:t>mov</a:t>
            </a:r>
            <a:r>
              <a:rPr lang="en-GB" sz="2000" dirty="0" smtClean="0">
                <a:latin typeface="APL385 Unicode" pitchFamily="49" charset="0"/>
              </a:rPr>
              <a:t> slot[1], </a:t>
            </a:r>
            <a:r>
              <a:rPr lang="en-GB" sz="2000" dirty="0" err="1" smtClean="0">
                <a:latin typeface="APL385 Unicode" pitchFamily="49" charset="0"/>
              </a:rPr>
              <a:t>Rslt</a:t>
            </a:r>
            <a:endParaRPr lang="en-GB" sz="20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0008: 00001F03 </a:t>
            </a:r>
            <a:r>
              <a:rPr lang="en-GB" sz="2000" dirty="0" err="1" smtClean="0">
                <a:latin typeface="APL385 Unicode" pitchFamily="49" charset="0"/>
              </a:rPr>
              <a:t>eval</a:t>
            </a:r>
            <a:r>
              <a:rPr lang="en-GB" sz="2000" dirty="0" smtClean="0">
                <a:latin typeface="APL385 Unicode" pitchFamily="49" charset="0"/>
              </a:rPr>
              <a:t> 0x1F // ≢</a:t>
            </a: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0009: 00002424 </a:t>
            </a:r>
            <a:r>
              <a:rPr lang="en-GB" sz="2000" dirty="0" err="1" smtClean="0">
                <a:latin typeface="APL385 Unicode" pitchFamily="49" charset="0"/>
              </a:rPr>
              <a:t>mov</a:t>
            </a:r>
            <a:r>
              <a:rPr lang="en-GB" sz="2000" dirty="0" smtClean="0">
                <a:latin typeface="APL385 Unicode" pitchFamily="49" charset="0"/>
              </a:rPr>
              <a:t> </a:t>
            </a:r>
            <a:r>
              <a:rPr lang="en-GB" sz="2000" dirty="0" err="1" smtClean="0">
                <a:latin typeface="APL385 Unicode" pitchFamily="49" charset="0"/>
              </a:rPr>
              <a:t>Larg</a:t>
            </a:r>
            <a:r>
              <a:rPr lang="en-GB" sz="2000" dirty="0" smtClean="0">
                <a:latin typeface="APL385 Unicode" pitchFamily="49" charset="0"/>
              </a:rPr>
              <a:t>, slot[1]</a:t>
            </a: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000A: 00006044 </a:t>
            </a:r>
            <a:r>
              <a:rPr lang="en-GB" sz="2000" dirty="0" err="1" smtClean="0">
                <a:latin typeface="APL385 Unicode" pitchFamily="49" charset="0"/>
              </a:rPr>
              <a:t>mov</a:t>
            </a:r>
            <a:r>
              <a:rPr lang="en-GB" sz="2000" dirty="0" smtClean="0">
                <a:latin typeface="APL385 Unicode" pitchFamily="49" charset="0"/>
              </a:rPr>
              <a:t> </a:t>
            </a:r>
            <a:r>
              <a:rPr lang="en-GB" sz="2000" dirty="0" err="1" smtClean="0">
                <a:latin typeface="APL385 Unicode" pitchFamily="49" charset="0"/>
              </a:rPr>
              <a:t>Rarg</a:t>
            </a:r>
            <a:r>
              <a:rPr lang="en-GB" sz="2000" dirty="0" smtClean="0">
                <a:latin typeface="APL385 Unicode" pitchFamily="49" charset="0"/>
              </a:rPr>
              <a:t>, </a:t>
            </a:r>
            <a:r>
              <a:rPr lang="en-GB" sz="2000" dirty="0" err="1" smtClean="0">
                <a:latin typeface="APL385 Unicode" pitchFamily="49" charset="0"/>
              </a:rPr>
              <a:t>Rslt</a:t>
            </a:r>
            <a:endParaRPr lang="en-GB" sz="20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000B: 00000503 </a:t>
            </a:r>
            <a:r>
              <a:rPr lang="en-GB" sz="2000" dirty="0" err="1" smtClean="0">
                <a:latin typeface="APL385 Unicode" pitchFamily="49" charset="0"/>
              </a:rPr>
              <a:t>eval</a:t>
            </a:r>
            <a:r>
              <a:rPr lang="en-GB" sz="2000" dirty="0" smtClean="0">
                <a:latin typeface="APL385 Unicode" pitchFamily="49" charset="0"/>
              </a:rPr>
              <a:t> 0x05 // ÷</a:t>
            </a:r>
          </a:p>
          <a:p>
            <a:pPr algn="l">
              <a:spcBef>
                <a:spcPts val="0"/>
              </a:spcBef>
            </a:pPr>
            <a:r>
              <a:rPr lang="en-GB" sz="2000" dirty="0" smtClean="0">
                <a:latin typeface="APL385 Unicode" pitchFamily="49" charset="0"/>
              </a:rPr>
              <a:t>000C: 00000002 ret</a:t>
            </a:r>
            <a:endParaRPr lang="en-GB" sz="2000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Compiling: </a:t>
            </a:r>
            <a:r>
              <a:rPr lang="en-GB" dirty="0" err="1" smtClean="0"/>
              <a:t>bytecode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Speed of compiled code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988840"/>
          <a:ext cx="7632847" cy="3692811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228949"/>
                <a:gridCol w="1509305"/>
                <a:gridCol w="1311406"/>
                <a:gridCol w="1583187"/>
              </a:tblGrid>
              <a:tr h="98563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Expression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Before (ns)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After (ns)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Factor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5337">
                <a:tc>
                  <a:txBody>
                    <a:bodyPr/>
                    <a:lstStyle/>
                    <a:p>
                      <a:pPr algn="l"/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itchFamily="49" charset="0"/>
                        </a:rPr>
                        <a:t>mean 1 2 3 4</a:t>
                      </a:r>
                      <a:endParaRPr lang="en-GB" sz="3200" dirty="0">
                        <a:solidFill>
                          <a:schemeClr val="tx1"/>
                        </a:solidFill>
                        <a:latin typeface="APL385 Unicode" pitchFamily="49" charset="0"/>
                      </a:endParaRPr>
                    </a:p>
                  </a:txBody>
                  <a:tcPr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1966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825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2.38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5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itchFamily="49" charset="0"/>
                        </a:rPr>
                        <a:t>root 10</a:t>
                      </a:r>
                    </a:p>
                  </a:txBody>
                  <a:tcPr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1155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772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1.49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5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 smtClean="0">
                          <a:solidFill>
                            <a:schemeClr val="tx1"/>
                          </a:solidFill>
                          <a:latin typeface="APL385 Unicode" pitchFamily="49" charset="0"/>
                        </a:rPr>
                        <a:t>easter</a:t>
                      </a:r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APL385 Unicode" pitchFamily="49" charset="0"/>
                        </a:rPr>
                        <a:t> 2013</a:t>
                      </a:r>
                    </a:p>
                  </a:txBody>
                  <a:tcPr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13420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9384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</a:rPr>
                        <a:t>1.43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656784" cy="3577952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GB" dirty="0" smtClean="0"/>
              <a:t>Global names</a:t>
            </a:r>
          </a:p>
          <a:p>
            <a:pPr algn="l"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err="1" smtClean="0">
                <a:latin typeface="APL385 Unicode" pitchFamily="49" charset="0"/>
              </a:rPr>
              <a:t>compidn</a:t>
            </a:r>
            <a:r>
              <a:rPr lang="en-GB" dirty="0" smtClean="0">
                <a:latin typeface="APL385 Unicode" pitchFamily="49" charset="0"/>
              </a:rPr>
              <a:t>←{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</a:t>
            </a:r>
            <a:r>
              <a:rPr lang="en-GB" dirty="0" err="1" smtClean="0">
                <a:latin typeface="APL385 Unicode" pitchFamily="49" charset="0"/>
              </a:rPr>
              <a:t>base←days</a:t>
            </a:r>
            <a:r>
              <a:rPr lang="en-GB" dirty="0" smtClean="0">
                <a:latin typeface="APL385 Unicode" pitchFamily="49" charset="0"/>
              </a:rPr>
              <a:t> 1970 1 1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stamp←⍬⍴2↓⎕FRDCI ⍺ ⍵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</a:t>
            </a:r>
            <a:r>
              <a:rPr lang="en-GB" dirty="0" err="1" smtClean="0">
                <a:latin typeface="APL385 Unicode" pitchFamily="49" charset="0"/>
              </a:rPr>
              <a:t>base+stamp</a:t>
            </a:r>
            <a:r>
              <a:rPr lang="en-GB" dirty="0" smtClean="0">
                <a:latin typeface="APL385 Unicode" pitchFamily="49" charset="0"/>
              </a:rPr>
              <a:t>÷×/1 3/24 60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 rot="20932538">
            <a:off x="3468861" y="3489836"/>
            <a:ext cx="1440160" cy="648072"/>
          </a:xfrm>
          <a:prstGeom prst="ellipse">
            <a:avLst/>
          </a:prstGeom>
          <a:noFill/>
          <a:ln w="254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/>
              <a:t>Execute </a:t>
            </a:r>
            <a:r>
              <a:rPr lang="en-GB" dirty="0" smtClean="0">
                <a:latin typeface="APL385 Unicode" pitchFamily="49" charset="0"/>
              </a:rPr>
              <a:t>⍎</a:t>
            </a:r>
            <a:r>
              <a:rPr lang="en-GB" dirty="0" smtClean="0"/>
              <a:t> and system functions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time←{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t←⎕AI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r←⍎⍵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⎕←⎕AI-t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r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 rot="3438314">
            <a:off x="2848228" y="4072861"/>
            <a:ext cx="471841" cy="568658"/>
          </a:xfrm>
          <a:prstGeom prst="ellipse">
            <a:avLst/>
          </a:prstGeom>
          <a:noFill/>
          <a:ln w="254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/>
              <a:t>Namespace references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run←{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⍵.f ⍵.x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 rot="20783845">
            <a:off x="3252366" y="3606984"/>
            <a:ext cx="766859" cy="504056"/>
          </a:xfrm>
          <a:prstGeom prst="ellipse">
            <a:avLst/>
          </a:prstGeom>
          <a:noFill/>
          <a:ln w="254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 rot="20783845">
            <a:off x="2316262" y="3584117"/>
            <a:ext cx="766859" cy="504056"/>
          </a:xfrm>
          <a:prstGeom prst="ellipse">
            <a:avLst/>
          </a:prstGeom>
          <a:noFill/>
          <a:ln w="254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/>
              <a:t>Selective assignment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stars←{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t←⍵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((' '=∊t)/∊t)←'*'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t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 rot="21408851">
            <a:off x="2361037" y="3886417"/>
            <a:ext cx="3528392" cy="864096"/>
          </a:xfrm>
          <a:prstGeom prst="ellipse">
            <a:avLst/>
          </a:prstGeom>
          <a:noFill/>
          <a:ln w="254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8316416" cy="372196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GB" sz="1400" dirty="0" err="1" smtClean="0">
                <a:latin typeface="APL385 Unicode" pitchFamily="49" charset="0"/>
              </a:rPr>
              <a:t>easter</a:t>
            </a:r>
            <a:r>
              <a:rPr lang="en-GB" sz="1400" dirty="0" smtClean="0">
                <a:latin typeface="APL385 Unicode" pitchFamily="49" charset="0"/>
              </a:rPr>
              <a:t>←{                    ⍝ Easter Sunday in year ⍵.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G←1+19|⍵                ⍝ year "golden number" in 19-year </a:t>
            </a:r>
            <a:r>
              <a:rPr lang="en-GB" sz="1400" dirty="0" err="1" smtClean="0">
                <a:latin typeface="APL385 Unicode" pitchFamily="49" charset="0"/>
              </a:rPr>
              <a:t>Metonic</a:t>
            </a:r>
            <a:r>
              <a:rPr lang="en-GB" sz="1400" dirty="0" smtClean="0">
                <a:latin typeface="APL385 Unicode" pitchFamily="49" charset="0"/>
              </a:rPr>
              <a:t> cycle.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C←1+⌊⍵÷100              ⍝ Century: for example 1984 → 20th century.</a:t>
            </a:r>
          </a:p>
          <a:p>
            <a:pPr algn="l">
              <a:spcBef>
                <a:spcPts val="0"/>
              </a:spcBef>
            </a:pPr>
            <a:endParaRPr lang="en-GB" sz="14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X←¯12+⌊C×3÷4            ⍝ number of years in which leap year omitted.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Z←¯5+⌊(5+8×C)÷25        ⍝ synchronises Easter with moon's orbit.</a:t>
            </a:r>
          </a:p>
          <a:p>
            <a:pPr algn="l">
              <a:spcBef>
                <a:spcPts val="0"/>
              </a:spcBef>
            </a:pPr>
            <a:endParaRPr lang="en-GB" sz="14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S←(⌊(5×⍵)÷4)-X+10       ⍝ find Sunday.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E←30|(11×G)+20+Z-X      ⍝ Epact.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F←E+(E=24)∨(E=25)^G&gt;11  ⍝   (when full moon occurs).</a:t>
            </a:r>
          </a:p>
          <a:p>
            <a:pPr algn="l">
              <a:spcBef>
                <a:spcPts val="0"/>
              </a:spcBef>
            </a:pPr>
            <a:endParaRPr lang="en-GB" sz="14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N←(30×F&gt;23)+44-F        ⍝ find full moon.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N←N+7-7|S+N             ⍝ advance to Sunday.</a:t>
            </a:r>
          </a:p>
          <a:p>
            <a:pPr algn="l">
              <a:spcBef>
                <a:spcPts val="0"/>
              </a:spcBef>
            </a:pPr>
            <a:endParaRPr lang="en-GB" sz="14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M←3+N&gt;31                ⍝ month: March or April.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D←N-31×N&gt;31             ⍝ day within month.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    ↑10000 100 1+.×⍵ M D    ⍝ </a:t>
            </a:r>
            <a:r>
              <a:rPr lang="en-GB" sz="1400" dirty="0" err="1" smtClean="0">
                <a:latin typeface="APL385 Unicode" pitchFamily="49" charset="0"/>
              </a:rPr>
              <a:t>yyyymmdd</a:t>
            </a:r>
            <a:r>
              <a:rPr lang="en-GB" sz="1400" dirty="0" smtClean="0">
                <a:latin typeface="APL385 Unicode" pitchFamily="49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en-GB" sz="1400" dirty="0" smtClean="0">
                <a:latin typeface="APL385 Unicode" pitchFamily="49" charset="0"/>
              </a:rPr>
              <a:t>}</a:t>
            </a:r>
            <a:endParaRPr lang="en-GB" sz="1400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Gallery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err="1" smtClean="0">
                <a:latin typeface="APL385 Unicode" pitchFamily="49" charset="0"/>
              </a:rPr>
              <a:t>packU</a:t>
            </a:r>
            <a:r>
              <a:rPr lang="en-GB" sz="2400" dirty="0" smtClean="0">
                <a:latin typeface="APL385 Unicode" pitchFamily="49" charset="0"/>
              </a:rPr>
              <a:t>←{⎕IO←0     ⍝ Unique packer.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</a:t>
            </a:r>
            <a:r>
              <a:rPr lang="en-GB" sz="2400" dirty="0" err="1" smtClean="0">
                <a:latin typeface="APL385 Unicode" pitchFamily="49" charset="0"/>
              </a:rPr>
              <a:t>cmp</a:t>
            </a:r>
            <a:r>
              <a:rPr lang="en-GB" sz="2400" dirty="0" smtClean="0">
                <a:latin typeface="APL385 Unicode" pitchFamily="49" charset="0"/>
              </a:rPr>
              <a:t>←{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    u←∪,⍵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    (⍴⍵)u(u⍳,⍵)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}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exp←{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    (0⊃⍵)⍴(1⊃⍵)[2⊃⍵]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}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    ⍺←1 ⋄ ⍺:</a:t>
            </a:r>
            <a:r>
              <a:rPr lang="en-GB" sz="2400" dirty="0" err="1" smtClean="0">
                <a:latin typeface="APL385 Unicode" pitchFamily="49" charset="0"/>
              </a:rPr>
              <a:t>cmp</a:t>
            </a:r>
            <a:r>
              <a:rPr lang="en-GB" sz="2400" dirty="0" smtClean="0">
                <a:latin typeface="APL385 Unicode" pitchFamily="49" charset="0"/>
              </a:rPr>
              <a:t> ⍵ ⋄ exp ⍵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2400" dirty="0" smtClean="0">
                <a:latin typeface="APL385 Unicode" pitchFamily="49" charset="0"/>
              </a:rPr>
              <a:t>}</a:t>
            </a:r>
            <a:endParaRPr lang="en-GB" sz="2400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Gallery: local </a:t>
            </a:r>
            <a:r>
              <a:rPr lang="en-GB" dirty="0" err="1" smtClean="0"/>
              <a:t>dfns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GB" dirty="0" smtClean="0"/>
              <a:t> Disabled off by default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GB" dirty="0" smtClean="0"/>
              <a:t> Enable auto-compilation:</a:t>
            </a:r>
            <a:br>
              <a:rPr lang="en-GB" dirty="0" smtClean="0"/>
            </a:br>
            <a:r>
              <a:rPr lang="en-GB" dirty="0" smtClean="0">
                <a:latin typeface="APL385 Unicode" pitchFamily="49" charset="0"/>
              </a:rPr>
              <a:t>      400⌶2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GB" dirty="0" smtClean="0"/>
              <a:t> Compile specified functions: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  2(400⌶)'</a:t>
            </a:r>
            <a:r>
              <a:rPr lang="en-GB" dirty="0" err="1" smtClean="0">
                <a:latin typeface="APL385 Unicode" pitchFamily="49" charset="0"/>
              </a:rPr>
              <a:t>foo</a:t>
            </a:r>
            <a:r>
              <a:rPr lang="en-GB" dirty="0" smtClean="0">
                <a:latin typeface="APL385 Unicode" pitchFamily="49" charset="0"/>
              </a:rPr>
              <a:t>'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  2(400⌶)⎕NL 3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interface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7448872" cy="3577952"/>
          </a:xfrm>
        </p:spPr>
        <p:txBody>
          <a:bodyPr/>
          <a:lstStyle/>
          <a:p>
            <a:pPr algn="l"/>
            <a:endParaRPr lang="en-GB" sz="1800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⍝ Surface area of k-sphere.</a:t>
            </a:r>
          </a:p>
          <a:p>
            <a:pPr algn="l">
              <a:spcBef>
                <a:spcPts val="0"/>
              </a:spcBef>
            </a:pPr>
            <a:r>
              <a:rPr lang="en-GB" dirty="0" err="1" smtClean="0">
                <a:latin typeface="APL385 Unicode" pitchFamily="49" charset="0"/>
              </a:rPr>
              <a:t>ksphere</a:t>
            </a:r>
            <a:r>
              <a:rPr lang="en-GB" dirty="0" smtClean="0">
                <a:latin typeface="APL385 Unicode" pitchFamily="49" charset="0"/>
              </a:rPr>
              <a:t>←{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n←⍺+1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pi←(○1)*n÷2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n×(⍵*⍺)×pi÷!n÷2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level optimisations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 bwMode="auto">
          <a:xfrm rot="20637464">
            <a:off x="4341722" y="3806808"/>
            <a:ext cx="873553" cy="610021"/>
          </a:xfrm>
          <a:prstGeom prst="ellipse">
            <a:avLst/>
          </a:prstGeom>
          <a:noFill/>
          <a:ln w="254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 rot="20637464">
            <a:off x="5287351" y="4291810"/>
            <a:ext cx="873553" cy="610021"/>
          </a:xfrm>
          <a:prstGeom prst="ellipse">
            <a:avLst/>
          </a:prstGeom>
          <a:noFill/>
          <a:ln w="25400" cap="flat" cmpd="sng" algn="ctr">
            <a:solidFill>
              <a:srgbClr val="00B0F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 rot="20637464">
            <a:off x="3323927" y="3844324"/>
            <a:ext cx="679154" cy="512551"/>
          </a:xfrm>
          <a:prstGeom prst="ellipse">
            <a:avLst/>
          </a:prstGeom>
          <a:noFill/>
          <a:ln w="25400" cap="flat" cmpd="sng" algn="ctr">
            <a:solidFill>
              <a:srgbClr val="7030A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b="1" dirty="0" smtClean="0"/>
              <a:t>or</a:t>
            </a:r>
          </a:p>
          <a:p>
            <a:pPr algn="ctr"/>
            <a:r>
              <a:rPr lang="en-GB" b="1" dirty="0" smtClean="0"/>
              <a:t>Reducing Interpreter Overhead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Jay </a:t>
            </a:r>
            <a:r>
              <a:rPr lang="en-GB" dirty="0" err="1" smtClean="0"/>
              <a:t>Foad</a:t>
            </a:r>
            <a:endParaRPr lang="en-GB" dirty="0" smtClean="0"/>
          </a:p>
          <a:p>
            <a:pPr algn="ctr"/>
            <a:r>
              <a:rPr lang="en-GB" dirty="0" smtClean="0"/>
              <a:t>Dyalog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268760"/>
            <a:ext cx="7772400" cy="1008112"/>
          </a:xfrm>
        </p:spPr>
        <p:txBody>
          <a:bodyPr/>
          <a:lstStyle/>
          <a:p>
            <a:pPr algn="ctr"/>
            <a:r>
              <a:rPr lang="en-GB" dirty="0" smtClean="0"/>
              <a:t>The Compiler Project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>
              <a:latin typeface="APL385 Unicode" pitchFamily="49" charset="0"/>
            </a:endParaRPr>
          </a:p>
          <a:p>
            <a:r>
              <a:rPr lang="en-GB" dirty="0" smtClean="0">
                <a:latin typeface="APL385 Unicode" pitchFamily="49" charset="0"/>
              </a:rPr>
              <a:t>f←{</a:t>
            </a:r>
          </a:p>
          <a:p>
            <a:r>
              <a:rPr lang="en-GB" dirty="0" smtClean="0">
                <a:latin typeface="APL385 Unicode" pitchFamily="49" charset="0"/>
              </a:rPr>
              <a:t>    1+≢⍵</a:t>
            </a:r>
          </a:p>
          <a:p>
            <a:r>
              <a:rPr lang="en-GB" dirty="0" smtClean="0">
                <a:latin typeface="APL385 Unicode" pitchFamily="49" charset="0"/>
              </a:rPr>
              <a:t>}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level optimisations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 rot="21080151">
            <a:off x="2246769" y="3178339"/>
            <a:ext cx="1512168" cy="792088"/>
          </a:xfrm>
          <a:prstGeom prst="ellipse">
            <a:avLst/>
          </a:prstGeom>
          <a:noFill/>
          <a:ln w="25400" cap="flat" cmpd="sng" algn="ctr">
            <a:solidFill>
              <a:srgbClr val="0070C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9992" y="2348880"/>
            <a:ext cx="3528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simple scalar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numeric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integer</a:t>
            </a:r>
          </a:p>
          <a:p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positive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3635896" y="3068960"/>
            <a:ext cx="720080" cy="2160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>
                <a:latin typeface="APL385 Unicode" pitchFamily="49" charset="0"/>
              </a:rPr>
              <a:t>f←{ +/∧\' '=⍵ }</a:t>
            </a:r>
          </a:p>
          <a:p>
            <a:endParaRPr lang="en-GB" dirty="0" smtClean="0">
              <a:latin typeface="APL385 Unicode" pitchFamily="49" charset="0"/>
            </a:endParaRPr>
          </a:p>
          <a:p>
            <a:r>
              <a:rPr lang="en-GB" dirty="0" smtClean="0">
                <a:latin typeface="APL385 Unicode" pitchFamily="49" charset="0"/>
              </a:rPr>
              <a:t>g←{ +/∧\⍵=' ' }</a:t>
            </a:r>
          </a:p>
          <a:p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level optimisations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 rot="21172368">
            <a:off x="3328085" y="2511081"/>
            <a:ext cx="1512168" cy="936104"/>
          </a:xfrm>
          <a:prstGeom prst="ellipse">
            <a:avLst/>
          </a:prstGeom>
          <a:noFill/>
          <a:ln w="25400" cap="flat" cmpd="sng" algn="ctr">
            <a:solidFill>
              <a:srgbClr val="0070C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 rot="21172368">
            <a:off x="3256078" y="3663209"/>
            <a:ext cx="1512168" cy="936104"/>
          </a:xfrm>
          <a:prstGeom prst="ellipse">
            <a:avLst/>
          </a:prstGeom>
          <a:noFill/>
          <a:ln w="25400" cap="flat" cmpd="sng" algn="ctr">
            <a:solidFill>
              <a:srgbClr val="0070C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GB" dirty="0" smtClean="0"/>
              <a:t> In Version 14.0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/>
              <a:t> Disabled by default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can I get it?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GB" dirty="0" smtClean="0"/>
              <a:t> Think in a pure functional way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/>
              <a:t> Use </a:t>
            </a:r>
            <a:r>
              <a:rPr lang="en-GB" dirty="0" err="1" smtClean="0"/>
              <a:t>dfns</a:t>
            </a:r>
            <a:endParaRPr lang="en-GB" dirty="0" smtClean="0"/>
          </a:p>
          <a:p>
            <a:pPr algn="l">
              <a:buFont typeface="Arial" pitchFamily="34" charset="0"/>
              <a:buChar char="•"/>
            </a:pPr>
            <a:r>
              <a:rPr lang="en-GB" dirty="0" smtClean="0"/>
              <a:t> Show us your code!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I do now?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That’s all, folks!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)load dfns.dws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≢⎕NL 3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197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+/≢∘⎕CR¨↓⎕NL 3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4562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iscompiled←1∘(400⌶)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compile←2∘(400⌶)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+/</a:t>
            </a:r>
            <a:r>
              <a:rPr lang="en-GB" sz="1800" dirty="0" err="1" smtClean="0">
                <a:latin typeface="APL385 Unicode" pitchFamily="49" charset="0"/>
              </a:rPr>
              <a:t>iscompiled</a:t>
            </a:r>
            <a:r>
              <a:rPr lang="en-GB" sz="1800" dirty="0" smtClean="0">
                <a:latin typeface="APL385 Unicode" pitchFamily="49" charset="0"/>
              </a:rPr>
              <a:t> ⎕NL 3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0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compile time ⎕NL 3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00.00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      +/</a:t>
            </a:r>
            <a:r>
              <a:rPr lang="en-GB" sz="1800" dirty="0" err="1" smtClean="0">
                <a:latin typeface="APL385 Unicode" pitchFamily="49" charset="0"/>
              </a:rPr>
              <a:t>iscompiled</a:t>
            </a:r>
            <a:r>
              <a:rPr lang="en-GB" sz="1800" dirty="0" smtClean="0">
                <a:latin typeface="APL385 Unicode" pitchFamily="49" charset="0"/>
              </a:rPr>
              <a:t> ⎕NL 3</a:t>
            </a:r>
          </a:p>
          <a:p>
            <a:pPr algn="l">
              <a:spcBef>
                <a:spcPts val="0"/>
              </a:spcBef>
            </a:pPr>
            <a:r>
              <a:rPr lang="en-GB" sz="1800" dirty="0" smtClean="0">
                <a:latin typeface="APL385 Unicode" pitchFamily="49" charset="0"/>
              </a:rPr>
              <a:t>71</a:t>
            </a:r>
            <a:endParaRPr lang="en-GB" sz="1800" dirty="0">
              <a:latin typeface="APL385 Unicode" pitchFamily="49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Speed of compilation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endParaRPr lang="en-GB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∇ </a:t>
            </a:r>
            <a:r>
              <a:rPr lang="en-GB" dirty="0" err="1" smtClean="0">
                <a:latin typeface="APL385 Unicode" pitchFamily="49" charset="0"/>
              </a:rPr>
              <a:t>r←mean</a:t>
            </a:r>
            <a:r>
              <a:rPr lang="en-GB" dirty="0" smtClean="0">
                <a:latin typeface="APL385 Unicode" pitchFamily="49" charset="0"/>
              </a:rPr>
              <a:t> </a:t>
            </a:r>
            <a:r>
              <a:rPr lang="en-GB" dirty="0" err="1" smtClean="0">
                <a:latin typeface="APL385 Unicode" pitchFamily="49" charset="0"/>
              </a:rPr>
              <a:t>y;sum;num</a:t>
            </a:r>
            <a:endParaRPr lang="en-GB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sum←+/y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num←≢y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</a:t>
            </a:r>
            <a:r>
              <a:rPr lang="en-GB" dirty="0" err="1" smtClean="0">
                <a:latin typeface="APL385 Unicode" pitchFamily="49" charset="0"/>
              </a:rPr>
              <a:t>r←sum÷num</a:t>
            </a:r>
            <a:endParaRPr lang="en-GB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∇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</a:t>
            </a:r>
            <a:r>
              <a:rPr lang="en-GB" dirty="0" err="1" smtClean="0"/>
              <a:t>tradfns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 bwMode="auto">
          <a:xfrm rot="21276706">
            <a:off x="3880007" y="2583321"/>
            <a:ext cx="2251093" cy="602159"/>
          </a:xfrm>
          <a:prstGeom prst="ellipse">
            <a:avLst/>
          </a:prstGeom>
          <a:noFill/>
          <a:ln w="25400" cap="flat" cmpd="sng" algn="ctr">
            <a:solidFill>
              <a:srgbClr val="00B050">
                <a:alpha val="6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GB" dirty="0" smtClean="0">
              <a:sym typeface="Wingdings" pitchFamily="2" charset="2"/>
            </a:endParaRPr>
          </a:p>
          <a:p>
            <a:pPr algn="l"/>
            <a:r>
              <a:rPr lang="en-GB" dirty="0" smtClean="0">
                <a:sym typeface="Wingdings" pitchFamily="2" charset="2"/>
              </a:rPr>
              <a:t> </a:t>
            </a:r>
            <a:r>
              <a:rPr lang="en-GB" dirty="0" smtClean="0"/>
              <a:t>Precise error locations</a:t>
            </a:r>
          </a:p>
          <a:p>
            <a:pPr algn="l"/>
            <a:endParaRPr lang="en-GB" dirty="0" smtClean="0">
              <a:sym typeface="Wingdings" pitchFamily="2" charset="2"/>
            </a:endParaRPr>
          </a:p>
          <a:p>
            <a:pPr algn="l"/>
            <a:r>
              <a:rPr lang="en-GB" dirty="0" smtClean="0">
                <a:sym typeface="Wingdings" pitchFamily="2" charset="2"/>
              </a:rPr>
              <a:t> Can’t suspend in compiled code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Debugging compiled code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en-GB" dirty="0" smtClean="0">
              <a:latin typeface="APL385 Unicode" pitchFamily="49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f←{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:Function </a:t>
            </a:r>
            <a:r>
              <a:rPr lang="en-GB" dirty="0" err="1" smtClean="0">
                <a:latin typeface="APL385 Unicode" pitchFamily="49" charset="0"/>
              </a:rPr>
              <a:t>foo</a:t>
            </a:r>
            <a:endParaRPr lang="en-GB" dirty="0" smtClean="0">
              <a:latin typeface="APL385 Unicode" pitchFamily="49" charset="0"/>
            </a:endParaRP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</a:t>
            </a:r>
            <a:r>
              <a:rPr lang="en-GB" dirty="0" err="1" smtClean="0">
                <a:latin typeface="APL385 Unicode" pitchFamily="49" charset="0"/>
              </a:rPr>
              <a:t>foo</a:t>
            </a:r>
            <a:r>
              <a:rPr lang="en-GB" dirty="0" smtClean="0">
                <a:latin typeface="APL385 Unicode" pitchFamily="49" charset="0"/>
              </a:rPr>
              <a:t> 1+⍵</a:t>
            </a:r>
          </a:p>
          <a:p>
            <a:pPr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Declarations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GB" dirty="0" smtClean="0"/>
              <a:t> Reduce interpreter overhead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/>
              <a:t> Enable high level optimisations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Goals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APL385 Unicode" pitchFamily="49" charset="0"/>
              </a:rPr>
              <a:t>loop←{⍵=0:0 ⋄ ∇⍵-1}</a:t>
            </a:r>
          </a:p>
          <a:p>
            <a:pPr algn="l"/>
            <a:endParaRPr lang="en-GB" dirty="0" smtClean="0">
              <a:latin typeface="APL385 Unicode" pitchFamily="49" charset="0"/>
            </a:endParaRPr>
          </a:p>
          <a:p>
            <a:pPr algn="l"/>
            <a:r>
              <a:rPr lang="en-GB" dirty="0" smtClean="0">
                <a:latin typeface="APL385 Unicode" pitchFamily="49" charset="0"/>
              </a:rPr>
              <a:t>mean←</a:t>
            </a:r>
            <a:r>
              <a:rPr lang="en-GB" dirty="0" smtClean="0">
                <a:latin typeface="APL385 Unicode" pitchFamily="49" charset="0"/>
              </a:rPr>
              <a:t>{(+⌿⍵</a:t>
            </a:r>
            <a:r>
              <a:rPr lang="en-GB" dirty="0" smtClean="0">
                <a:latin typeface="APL385 Unicode" pitchFamily="49" charset="0"/>
              </a:rPr>
              <a:t>)÷≢⍵}</a:t>
            </a:r>
            <a:endParaRPr lang="en-GB" dirty="0">
              <a:latin typeface="APL385 Unicode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Motivating examples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 smtClean="0"/>
              <a:t>Extra parentheses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>
                <a:latin typeface="APL385 Unicode" pitchFamily="49" charset="0"/>
              </a:rPr>
              <a:t>mean←</a:t>
            </a:r>
            <a:r>
              <a:rPr lang="en-GB" dirty="0" smtClean="0">
                <a:latin typeface="APL385 Unicode" pitchFamily="49" charset="0"/>
              </a:rPr>
              <a:t>{(((+)⌿(</a:t>
            </a:r>
            <a:r>
              <a:rPr lang="en-GB" dirty="0" smtClean="0">
                <a:latin typeface="APL385 Unicode" pitchFamily="49" charset="0"/>
              </a:rPr>
              <a:t>⍵))÷(≢(⍵)))}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Interpreter overhead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 smtClean="0"/>
              <a:t>Blank lines and comments</a:t>
            </a:r>
          </a:p>
          <a:p>
            <a:pPr algn="l"/>
            <a:endParaRPr lang="en-GB" dirty="0" smtClean="0"/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mean←{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⍝ Calculate the mean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</a:t>
            </a:r>
            <a:r>
              <a:rPr lang="en-GB" dirty="0" smtClean="0">
                <a:latin typeface="APL385 Unicode" pitchFamily="49" charset="0"/>
              </a:rPr>
              <a:t>(+⌿⍵</a:t>
            </a:r>
            <a:r>
              <a:rPr lang="en-GB" dirty="0" smtClean="0">
                <a:latin typeface="APL385 Unicode" pitchFamily="49" charset="0"/>
              </a:rPr>
              <a:t>)÷≢⍵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Interpreter overhead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 smtClean="0"/>
              <a:t>Local names</a:t>
            </a:r>
          </a:p>
          <a:p>
            <a:pPr algn="l"/>
            <a:endParaRPr lang="en-GB" dirty="0" smtClean="0"/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mean←{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sum←</a:t>
            </a:r>
            <a:r>
              <a:rPr lang="en-GB" dirty="0" smtClean="0">
                <a:latin typeface="APL385 Unicode" pitchFamily="49" charset="0"/>
              </a:rPr>
              <a:t>+⌿⍵</a:t>
            </a:r>
            <a:endParaRPr lang="en-GB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num←≢⍵</a:t>
            </a: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    </a:t>
            </a:r>
            <a:r>
              <a:rPr lang="en-GB" dirty="0" err="1" smtClean="0">
                <a:latin typeface="APL385 Unicode" pitchFamily="49" charset="0"/>
              </a:rPr>
              <a:t>sum÷num</a:t>
            </a:r>
            <a:endParaRPr lang="en-GB" dirty="0" smtClean="0">
              <a:latin typeface="APL385 Unicode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dirty="0" smtClean="0">
                <a:latin typeface="APL385 Unicode" pitchFamily="49" charset="0"/>
              </a:rPr>
              <a:t>}</a:t>
            </a:r>
          </a:p>
          <a:p>
            <a:pPr algn="l">
              <a:spcBef>
                <a:spcPts val="0"/>
              </a:spcBef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Interpreter overhead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spcBef>
                <a:spcPts val="0"/>
              </a:spcBef>
            </a:pPr>
            <a:r>
              <a:rPr lang="en-GB" sz="4000" dirty="0" smtClean="0">
                <a:latin typeface="APL385 Unicode" pitchFamily="49" charset="0"/>
              </a:rPr>
              <a:t>A B C</a:t>
            </a:r>
          </a:p>
          <a:p>
            <a:pPr algn="ctr">
              <a:spcBef>
                <a:spcPts val="0"/>
              </a:spcBef>
            </a:pPr>
            <a:r>
              <a:rPr lang="en-GB" sz="4000" dirty="0" smtClean="0">
                <a:latin typeface="APL385 Unicode" pitchFamily="49" charset="0"/>
              </a:rPr>
              <a:t>1 2 3</a:t>
            </a:r>
          </a:p>
          <a:p>
            <a:pPr algn="ctr">
              <a:spcBef>
                <a:spcPts val="0"/>
              </a:spcBef>
            </a:pPr>
            <a:r>
              <a:rPr lang="en-GB" sz="4000" dirty="0" smtClean="0">
                <a:latin typeface="APL385 Unicode" pitchFamily="49" charset="0"/>
              </a:rPr>
              <a:t>1 + 3</a:t>
            </a:r>
          </a:p>
          <a:p>
            <a:pPr algn="ctr">
              <a:spcBef>
                <a:spcPts val="0"/>
              </a:spcBef>
            </a:pPr>
            <a:r>
              <a:rPr lang="en-GB" sz="4000" dirty="0" smtClean="0">
                <a:latin typeface="APL385 Unicode" pitchFamily="49" charset="0"/>
              </a:rPr>
              <a:t>⊃ ⌽ 3</a:t>
            </a:r>
          </a:p>
          <a:p>
            <a:pPr algn="ctr">
              <a:spcBef>
                <a:spcPts val="0"/>
              </a:spcBef>
            </a:pPr>
            <a:r>
              <a:rPr lang="en-GB" sz="4000" dirty="0" smtClean="0">
                <a:latin typeface="APL385 Unicode" pitchFamily="49" charset="0"/>
              </a:rPr>
              <a:t>+ / 3</a:t>
            </a:r>
          </a:p>
          <a:p>
            <a:pPr algn="ctr">
              <a:spcBef>
                <a:spcPts val="0"/>
              </a:spcBef>
            </a:pPr>
            <a:r>
              <a:rPr lang="en-GB" sz="4000" dirty="0" smtClean="0">
                <a:latin typeface="APL385 Unicode" pitchFamily="49" charset="0"/>
              </a:rPr>
              <a:t>⊃ ⍣ ≡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Parsing APL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Compiling: parse tree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508518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APL385 Unicode" pitchFamily="49" charset="0"/>
              </a:rPr>
              <a:t>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680" y="508518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APL385 Unicode" pitchFamily="49" charset="0"/>
              </a:rPr>
              <a:t>+</a:t>
            </a:r>
            <a:endParaRPr lang="en-GB" sz="4800" dirty="0">
              <a:latin typeface="APL385 Unicod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1760" y="508518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APL385 Unicode" pitchFamily="49" charset="0"/>
              </a:rPr>
              <a:t>⌿</a:t>
            </a:r>
            <a:endParaRPr lang="en-GB" sz="4800" dirty="0">
              <a:latin typeface="APL385 Unicode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1840" y="508518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4800" dirty="0">
              <a:latin typeface="APL385 Unicode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364502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latin typeface="APL385 Unicode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1760" y="364502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latin typeface="APL385 Unicode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364502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4800" dirty="0">
              <a:latin typeface="APL385 Unicode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364502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2080" y="364502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APL385 Unicode" pitchFamily="49" charset="0"/>
              </a:rPr>
              <a:t>≢</a:t>
            </a:r>
            <a:endParaRPr lang="en-GB" sz="4800" dirty="0">
              <a:latin typeface="APL385 Unicode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2160" y="364502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4800" dirty="0">
              <a:latin typeface="APL385 Unicode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31840" y="220486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4800" dirty="0">
              <a:latin typeface="APL385 Unicode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51920" y="220486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APL385 Unicode" pitchFamily="49" charset="0"/>
              </a:rPr>
              <a:t>÷</a:t>
            </a:r>
            <a:endParaRPr lang="en-GB" sz="4800" dirty="0">
              <a:latin typeface="APL385 Unicode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2204864"/>
            <a:ext cx="72008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4800" dirty="0">
              <a:latin typeface="APL385 Unicode" pitchFamily="49" charset="0"/>
            </a:endParaRPr>
          </a:p>
        </p:txBody>
      </p:sp>
      <p:sp>
        <p:nvSpPr>
          <p:cNvPr id="27" name="Arc 26"/>
          <p:cNvSpPr/>
          <p:nvPr/>
        </p:nvSpPr>
        <p:spPr bwMode="auto">
          <a:xfrm>
            <a:off x="4211960" y="2564904"/>
            <a:ext cx="1440160" cy="2160240"/>
          </a:xfrm>
          <a:prstGeom prst="arc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8" name="Arc 27"/>
          <p:cNvSpPr/>
          <p:nvPr/>
        </p:nvSpPr>
        <p:spPr bwMode="auto">
          <a:xfrm flipH="1">
            <a:off x="2771800" y="2564904"/>
            <a:ext cx="1440160" cy="2160240"/>
          </a:xfrm>
          <a:prstGeom prst="arc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2771800" y="4077072"/>
            <a:ext cx="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lg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491880" y="4077072"/>
            <a:ext cx="108012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lg"/>
          </a:ln>
          <a:effectLst/>
        </p:spPr>
      </p:cxnSp>
      <p:sp>
        <p:nvSpPr>
          <p:cNvPr id="33" name="Arc 32"/>
          <p:cNvSpPr/>
          <p:nvPr/>
        </p:nvSpPr>
        <p:spPr bwMode="auto">
          <a:xfrm flipV="1">
            <a:off x="4139952" y="2924944"/>
            <a:ext cx="2232248" cy="2160240"/>
          </a:xfrm>
          <a:prstGeom prst="arc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lg" len="lg"/>
            <a:tailEnd type="oval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35" name="Straight Arrow Connector 34"/>
          <p:cNvCxnSpPr>
            <a:endCxn id="19" idx="0"/>
          </p:cNvCxnSpPr>
          <p:nvPr/>
        </p:nvCxnSpPr>
        <p:spPr bwMode="auto">
          <a:xfrm>
            <a:off x="4211960" y="1772816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187624" y="2924944"/>
            <a:ext cx="1008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itchFamily="66" charset="0"/>
              </a:rPr>
              <a:t>sum</a:t>
            </a:r>
            <a:endParaRPr lang="en-GB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28184" y="2924944"/>
            <a:ext cx="1026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itchFamily="66" charset="0"/>
              </a:rPr>
              <a:t>num</a:t>
            </a:r>
            <a:endParaRPr lang="en-GB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3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2013</Template>
  <TotalTime>3097</TotalTime>
  <Words>805</Words>
  <Application>Microsoft Office PowerPoint</Application>
  <PresentationFormat>On-screen Show (4:3)</PresentationFormat>
  <Paragraphs>206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Powerpoint template 2013</vt:lpstr>
      <vt:lpstr>PowerPoint Presentation</vt:lpstr>
      <vt:lpstr>The Compiler Project</vt:lpstr>
      <vt:lpstr>Goals</vt:lpstr>
      <vt:lpstr>Motivating examples</vt:lpstr>
      <vt:lpstr>Interpreter overhead </vt:lpstr>
      <vt:lpstr>Interpreter overhead </vt:lpstr>
      <vt:lpstr>Interpreter overhead </vt:lpstr>
      <vt:lpstr>Parsing APL</vt:lpstr>
      <vt:lpstr>Compiling: parse tree</vt:lpstr>
      <vt:lpstr>Compiling: bytecode</vt:lpstr>
      <vt:lpstr>Speed of compiled code</vt:lpstr>
      <vt:lpstr>Limitations</vt:lpstr>
      <vt:lpstr>Limitations</vt:lpstr>
      <vt:lpstr>Limitations</vt:lpstr>
      <vt:lpstr>Limitations</vt:lpstr>
      <vt:lpstr>Gallery</vt:lpstr>
      <vt:lpstr>Gallery: local dfns</vt:lpstr>
      <vt:lpstr>User interface</vt:lpstr>
      <vt:lpstr>High level optimisations</vt:lpstr>
      <vt:lpstr>High level optimisations</vt:lpstr>
      <vt:lpstr>High level optimisations</vt:lpstr>
      <vt:lpstr>When can I get it?</vt:lpstr>
      <vt:lpstr>What can I do now?</vt:lpstr>
      <vt:lpstr>That’s all, folks!</vt:lpstr>
      <vt:lpstr>Speed of compilation</vt:lpstr>
      <vt:lpstr>Functional tradfns</vt:lpstr>
      <vt:lpstr>Debugging compiled code</vt:lpstr>
      <vt:lpstr>Declarations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</dc:creator>
  <cp:lastModifiedBy>Andy Shiers</cp:lastModifiedBy>
  <cp:revision>110</cp:revision>
  <dcterms:created xsi:type="dcterms:W3CDTF">2013-10-14T13:33:07Z</dcterms:created>
  <dcterms:modified xsi:type="dcterms:W3CDTF">2013-10-22T13:54:51Z</dcterms:modified>
</cp:coreProperties>
</file>