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7"/>
  </p:notesMasterIdLst>
  <p:sldIdLst>
    <p:sldId id="276" r:id="rId2"/>
    <p:sldId id="257" r:id="rId3"/>
    <p:sldId id="277" r:id="rId4"/>
    <p:sldId id="278" r:id="rId5"/>
    <p:sldId id="279" r:id="rId6"/>
    <p:sldId id="315" r:id="rId7"/>
    <p:sldId id="318" r:id="rId8"/>
    <p:sldId id="283" r:id="rId9"/>
    <p:sldId id="284" r:id="rId10"/>
    <p:sldId id="306" r:id="rId11"/>
    <p:sldId id="317" r:id="rId12"/>
    <p:sldId id="334" r:id="rId13"/>
    <p:sldId id="319" r:id="rId14"/>
    <p:sldId id="320" r:id="rId15"/>
    <p:sldId id="321" r:id="rId16"/>
    <p:sldId id="322" r:id="rId17"/>
    <p:sldId id="285" r:id="rId18"/>
    <p:sldId id="309" r:id="rId19"/>
    <p:sldId id="313" r:id="rId20"/>
    <p:sldId id="314" r:id="rId21"/>
    <p:sldId id="307" r:id="rId22"/>
    <p:sldId id="323" r:id="rId23"/>
    <p:sldId id="308" r:id="rId24"/>
    <p:sldId id="324" r:id="rId25"/>
    <p:sldId id="325" r:id="rId26"/>
    <p:sldId id="326" r:id="rId27"/>
    <p:sldId id="333" r:id="rId28"/>
    <p:sldId id="327" r:id="rId29"/>
    <p:sldId id="328" r:id="rId30"/>
    <p:sldId id="329" r:id="rId31"/>
    <p:sldId id="330" r:id="rId32"/>
    <p:sldId id="331" r:id="rId33"/>
    <p:sldId id="332" r:id="rId34"/>
    <p:sldId id="302" r:id="rId35"/>
    <p:sldId id="304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22" autoAdjust="0"/>
    <p:restoredTop sz="86331" autoAdjust="0"/>
  </p:normalViewPr>
  <p:slideViewPr>
    <p:cSldViewPr>
      <p:cViewPr>
        <p:scale>
          <a:sx n="50" d="100"/>
          <a:sy n="50" d="100"/>
        </p:scale>
        <p:origin x="-948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2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24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7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pPr>
              <a:defRPr/>
            </a:pPr>
            <a:r>
              <a:rPr lang="da-DK" smtClean="0"/>
              <a:t>DFS v2.0</a:t>
            </a:r>
            <a:endParaRPr lang="da-D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 algn="ctr">
              <a:defRPr sz="2000">
                <a:latin typeface="+mn-lt"/>
              </a:defRPr>
            </a:lvl1pPr>
          </a:lstStyle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932894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14288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584844" cy="10200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1" r:id="rId2"/>
    <p:sldLayoutId id="2147483663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12776"/>
            <a:ext cx="4824535" cy="42426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0072" y="4581128"/>
            <a:ext cx="215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October 20-24</a:t>
            </a:r>
            <a:endParaRPr lang="da-DK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94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Benefits of DFS (2/2)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772400" cy="4114800"/>
          </a:xfrm>
        </p:spPr>
        <p:txBody>
          <a:bodyPr/>
          <a:lstStyle/>
          <a:p>
            <a:r>
              <a:rPr lang="da-DK" sz="2400" dirty="0"/>
              <a:t>Ability to monitor file system activity</a:t>
            </a:r>
          </a:p>
          <a:p>
            <a:pPr lvl="1"/>
            <a:r>
              <a:rPr lang="da-DK" sz="2000" dirty="0"/>
              <a:t>Who has that file held (or tied)? (&amp; Kill them!)</a:t>
            </a:r>
          </a:p>
          <a:p>
            <a:r>
              <a:rPr lang="da-DK" sz="2400" dirty="0" smtClean="0">
                <a:sym typeface="Wingdings" pitchFamily="2" charset="2"/>
              </a:rPr>
              <a:t>DFS recovers automatically from network glitches and server restarts</a:t>
            </a:r>
          </a:p>
          <a:p>
            <a:pPr lvl="1"/>
            <a:r>
              <a:rPr lang="da-DK" sz="2000" dirty="0" smtClean="0">
                <a:sym typeface="Wingdings" pitchFamily="2" charset="2"/>
              </a:rPr>
              <a:t>If the server session is still active, no problem</a:t>
            </a:r>
          </a:p>
          <a:p>
            <a:pPr lvl="1"/>
            <a:r>
              <a:rPr lang="da-DK" sz="2000" dirty="0" smtClean="0">
                <a:sym typeface="Wingdings" pitchFamily="2" charset="2"/>
              </a:rPr>
              <a:t>If closed, reconnection happens unless FHOLDS existed</a:t>
            </a:r>
          </a:p>
          <a:p>
            <a:pPr lvl="1"/>
            <a:r>
              <a:rPr lang="da-DK" sz="2000" dirty="0" smtClean="0">
                <a:sym typeface="Wingdings" pitchFamily="2" charset="2"/>
              </a:rPr>
              <a:t>File Holds are queued by a separate process</a:t>
            </a:r>
          </a:p>
          <a:p>
            <a:r>
              <a:rPr lang="da-DK" sz="2400" dirty="0"/>
              <a:t>Simultaneous connections from one client </a:t>
            </a:r>
            <a:r>
              <a:rPr lang="da-DK" sz="2400" dirty="0" smtClean="0"/>
              <a:t>session</a:t>
            </a:r>
          </a:p>
          <a:p>
            <a:pPr lvl="1"/>
            <a:r>
              <a:rPr lang="da-DK" sz="2000" dirty="0" smtClean="0"/>
              <a:t>Two threads can be independent clients of the file system</a:t>
            </a:r>
          </a:p>
          <a:p>
            <a:pPr lvl="1"/>
            <a:r>
              <a:rPr lang="da-DK" sz="2000" dirty="0" smtClean="0"/>
              <a:t>Can do independent FHOLDs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5271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Potential Longer Term Benefits...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92896"/>
            <a:ext cx="7772400" cy="3603104"/>
          </a:xfrm>
        </p:spPr>
        <p:txBody>
          <a:bodyPr/>
          <a:lstStyle/>
          <a:p>
            <a:r>
              <a:rPr lang="da-DK" dirty="0" smtClean="0"/>
              <a:t>Server-side compression and caching</a:t>
            </a:r>
          </a:p>
          <a:p>
            <a:r>
              <a:rPr lang="da-DK" dirty="0" smtClean="0"/>
              <a:t>Server-side ”Stored Procedures”</a:t>
            </a:r>
          </a:p>
          <a:p>
            <a:r>
              <a:rPr lang="da-DK" dirty="0" smtClean="0"/>
              <a:t>Mirroring to a 2nd DFS installation for Disaster Recovery</a:t>
            </a:r>
          </a:p>
          <a:p>
            <a:r>
              <a:rPr lang="da-DK" dirty="0" smtClean="0"/>
              <a:t>Transactions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The Dyalog File Server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736875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Implementation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da-DK" sz="2400" dirty="0" smtClean="0"/>
              <a:t>&gt;90% of </a:t>
            </a:r>
            <a:r>
              <a:rPr lang="da-DK" sz="2400" dirty="0" smtClean="0"/>
              <a:t>DFS-related </a:t>
            </a:r>
            <a:r>
              <a:rPr lang="da-DK" sz="2400" dirty="0" smtClean="0"/>
              <a:t>code </a:t>
            </a:r>
            <a:r>
              <a:rPr lang="da-DK" sz="2400" dirty="0" smtClean="0"/>
              <a:t>is written </a:t>
            </a:r>
            <a:r>
              <a:rPr lang="da-DK" sz="2400" dirty="0" smtClean="0"/>
              <a:t>in </a:t>
            </a:r>
            <a:r>
              <a:rPr lang="da-DK" sz="2400" dirty="0" smtClean="0"/>
              <a:t>APL</a:t>
            </a:r>
          </a:p>
          <a:p>
            <a:r>
              <a:rPr lang="da-DK" sz="2400" dirty="0" smtClean="0"/>
              <a:t>Monitor is a MiServer application</a:t>
            </a:r>
            <a:endParaRPr lang="da-DK" sz="2000" dirty="0" smtClean="0"/>
          </a:p>
          <a:p>
            <a:r>
              <a:rPr lang="da-DK" sz="2400" dirty="0" smtClean="0"/>
              <a:t>Some extensions to Conga and the Component </a:t>
            </a:r>
            <a:r>
              <a:rPr lang="da-DK" sz="2400" dirty="0" smtClean="0"/>
              <a:t>Files </a:t>
            </a:r>
            <a:r>
              <a:rPr lang="da-DK" sz="2000" dirty="0" smtClean="0"/>
              <a:t>Integrated </a:t>
            </a:r>
            <a:r>
              <a:rPr lang="da-DK" sz="2000" dirty="0" smtClean="0"/>
              <a:t>Windows Authentication</a:t>
            </a:r>
          </a:p>
          <a:p>
            <a:pPr lvl="1"/>
            <a:r>
              <a:rPr lang="da-DK" sz="2000" dirty="0" smtClean="0"/>
              <a:t>Support for single server task ”representing” multiple clients</a:t>
            </a:r>
          </a:p>
          <a:p>
            <a:pPr lvl="1"/>
            <a:r>
              <a:rPr lang="da-DK" sz="2000" dirty="0" smtClean="0"/>
              <a:t>Backups </a:t>
            </a:r>
            <a:endParaRPr lang="da-DK" sz="2000" dirty="0"/>
          </a:p>
          <a:p>
            <a:r>
              <a:rPr lang="da-DK" sz="2400" dirty="0" smtClean="0"/>
              <a:t>Over time, more C code may be used, however ...</a:t>
            </a:r>
          </a:p>
          <a:p>
            <a:r>
              <a:rPr lang="da-DK" sz="2400" dirty="0" smtClean="0"/>
              <a:t>Keeping the core in APL allows</a:t>
            </a:r>
          </a:p>
          <a:p>
            <a:pPr lvl="1"/>
            <a:r>
              <a:rPr lang="da-DK" sz="2000" dirty="0" smtClean="0"/>
              <a:t>Stored procedures</a:t>
            </a:r>
          </a:p>
          <a:p>
            <a:pPr lvl="1"/>
            <a:r>
              <a:rPr lang="da-DK" sz="2000" dirty="0" smtClean="0"/>
              <a:t>Other user-defined extensions</a:t>
            </a:r>
          </a:p>
          <a:p>
            <a:pPr lvl="1"/>
            <a:r>
              <a:rPr lang="da-DK" sz="2000" dirty="0" smtClean="0"/>
              <a:t>... rapid progress </a:t>
            </a:r>
            <a:r>
              <a:rPr lang="da-DK" sz="2000" dirty="0" smtClean="0">
                <a:sym typeface="Wingdings" pitchFamily="2" charset="2"/>
              </a:rPr>
              <a:t></a:t>
            </a:r>
            <a:endParaRPr lang="da-DK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The Dyalog File Server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564912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Current Performance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Sometimes slower on reads due to lack of caching</a:t>
            </a:r>
          </a:p>
          <a:p>
            <a:r>
              <a:rPr lang="da-DK" sz="2400" dirty="0" smtClean="0"/>
              <a:t>Faster on writes due to use of exclusive ties on the server</a:t>
            </a:r>
          </a:p>
          <a:p>
            <a:r>
              <a:rPr lang="da-DK" sz="2400" dirty="0" smtClean="0"/>
              <a:t>Faster and (MUCH more predictable) on FHOLD with high user loads</a:t>
            </a:r>
          </a:p>
          <a:p>
            <a:r>
              <a:rPr lang="da-DK" sz="2400" dirty="0" smtClean="0"/>
              <a:t>Current target is to have better overall performance than Windows LAN files</a:t>
            </a:r>
          </a:p>
          <a:p>
            <a:r>
              <a:rPr lang="da-DK" sz="2400" dirty="0" smtClean="0"/>
              <a:t>Long term target is to be competitive on all platforms.</a:t>
            </a:r>
            <a:endParaRPr lang="da-DK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The Dyalog File Server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03128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Performance Figures</a:t>
            </a:r>
            <a:endParaRPr lang="da-DK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6794"/>
              </p:ext>
            </p:extLst>
          </p:nvPr>
        </p:nvGraphicFramePr>
        <p:xfrm>
          <a:off x="467544" y="1988840"/>
          <a:ext cx="828579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880"/>
                <a:gridCol w="1612979"/>
                <a:gridCol w="1612979"/>
                <a:gridCol w="1612979"/>
                <a:gridCol w="1612979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Platform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 client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2 clients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 clients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 clients</a:t>
                      </a:r>
                      <a:endParaRPr lang="da-D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APL385 Unicode" pitchFamily="49" charset="0"/>
                        </a:rPr>
                        <a:t>⎕FNS</a:t>
                      </a:r>
                      <a:r>
                        <a:rPr lang="da-DK" baseline="0" dirty="0" smtClean="0"/>
                        <a:t> on LAN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28&lt;</a:t>
                      </a:r>
                      <a:r>
                        <a:rPr lang="da-DK" b="1" dirty="0" smtClean="0">
                          <a:latin typeface="Courier New" pitchFamily="49" charset="0"/>
                          <a:cs typeface="Courier New" pitchFamily="49" charset="0"/>
                        </a:rPr>
                        <a:t>32</a:t>
                      </a:r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&lt;34</a:t>
                      </a:r>
                      <a:endParaRPr lang="da-DK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15&lt;</a:t>
                      </a:r>
                      <a:r>
                        <a:rPr lang="da-DK" b="1" dirty="0" smtClean="0">
                          <a:latin typeface="Courier New" pitchFamily="49" charset="0"/>
                          <a:cs typeface="Courier New" pitchFamily="49" charset="0"/>
                        </a:rPr>
                        <a:t>20</a:t>
                      </a:r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&lt;23</a:t>
                      </a:r>
                      <a:endParaRPr lang="da-DK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 5&lt;</a:t>
                      </a:r>
                      <a:r>
                        <a:rPr lang="da-DK" b="1" dirty="0" smtClean="0"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&lt;21</a:t>
                      </a:r>
                      <a:endParaRPr lang="da-DK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 3&lt;</a:t>
                      </a:r>
                      <a:r>
                        <a:rPr lang="da-DK" b="1" dirty="0" smtClean="0">
                          <a:latin typeface="Courier New" pitchFamily="49" charset="0"/>
                          <a:cs typeface="Courier New" pitchFamily="49" charset="0"/>
                        </a:rPr>
                        <a:t> 9</a:t>
                      </a:r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&lt;23</a:t>
                      </a:r>
                      <a:endParaRPr lang="da-DK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DFS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46&lt;</a:t>
                      </a:r>
                      <a:r>
                        <a:rPr lang="da-DK" b="1" dirty="0" smtClean="0">
                          <a:latin typeface="Courier New" pitchFamily="49" charset="0"/>
                          <a:cs typeface="Courier New" pitchFamily="49" charset="0"/>
                        </a:rPr>
                        <a:t>51</a:t>
                      </a:r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&lt;59</a:t>
                      </a:r>
                      <a:endParaRPr lang="da-DK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25&lt;</a:t>
                      </a:r>
                      <a:r>
                        <a:rPr lang="da-DK" b="1" dirty="0" smtClean="0"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&lt;38</a:t>
                      </a:r>
                      <a:endParaRPr lang="da-DK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20&lt;</a:t>
                      </a:r>
                      <a:r>
                        <a:rPr lang="da-DK" b="1" dirty="0" smtClean="0">
                          <a:latin typeface="Courier New" pitchFamily="49" charset="0"/>
                          <a:cs typeface="Courier New" pitchFamily="49" charset="0"/>
                        </a:rPr>
                        <a:t>22</a:t>
                      </a:r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&lt;24</a:t>
                      </a:r>
                      <a:endParaRPr lang="da-DK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15&lt;</a:t>
                      </a:r>
                      <a:r>
                        <a:rPr lang="da-DK" b="1" dirty="0" smtClean="0">
                          <a:latin typeface="Courier New" pitchFamily="49" charset="0"/>
                          <a:cs typeface="Courier New" pitchFamily="49" charset="0"/>
                        </a:rPr>
                        <a:t>16</a:t>
                      </a:r>
                      <a:r>
                        <a:rPr lang="da-DK" dirty="0" smtClean="0">
                          <a:latin typeface="Courier New" pitchFamily="49" charset="0"/>
                          <a:cs typeface="Courier New" pitchFamily="49" charset="0"/>
                        </a:rPr>
                        <a:t>&lt;17</a:t>
                      </a:r>
                      <a:endParaRPr lang="da-DK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The Dyalog File Server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  <p:sp>
        <p:nvSpPr>
          <p:cNvPr id="8" name="Text Placeholder 7"/>
          <p:cNvSpPr>
            <a:spLocks noGrp="1"/>
          </p:cNvSpPr>
          <p:nvPr>
            <p:ph type="body" idx="4294967295"/>
          </p:nvPr>
        </p:nvSpPr>
        <p:spPr>
          <a:xfrm>
            <a:off x="755576" y="1484784"/>
            <a:ext cx="7416824" cy="424847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da-DK" sz="2400" b="1" dirty="0" smtClean="0"/>
              <a:t>Transactions Per Second (per client)</a:t>
            </a:r>
            <a:br>
              <a:rPr lang="da-DK" sz="2400" b="1" dirty="0" smtClean="0"/>
            </a:br>
            <a:endParaRPr lang="da-DK" sz="2400" b="1" dirty="0" smtClean="0"/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2400" dirty="0" smtClean="0"/>
              <a:t>”Transaction” (on 10k components):</a:t>
            </a:r>
            <a:br>
              <a:rPr lang="da-DK" sz="2400" dirty="0" smtClean="0"/>
            </a:br>
            <a:r>
              <a:rPr lang="da-DK" sz="200" dirty="0" smtClean="0"/>
              <a:t> </a:t>
            </a:r>
            <a:r>
              <a:rPr lang="da-DK" sz="900" dirty="0" smtClean="0"/>
              <a:t> </a:t>
            </a:r>
          </a:p>
          <a:p>
            <a:pPr marL="0" indent="0">
              <a:buNone/>
            </a:pPr>
            <a:r>
              <a:rPr lang="da-DK" sz="2000" b="1" dirty="0" smtClean="0">
                <a:latin typeface="APL385 Unicode" pitchFamily="49" charset="0"/>
              </a:rPr>
              <a:t>   </a:t>
            </a:r>
            <a:r>
              <a:rPr lang="da-DK" sz="2000" b="1" dirty="0">
                <a:latin typeface="APL385 Unicode" pitchFamily="49" charset="0"/>
              </a:rPr>
              <a:t>⎕FHOLD tn             </a:t>
            </a:r>
            <a:r>
              <a:rPr lang="da-DK" sz="2000" b="1" dirty="0" smtClean="0">
                <a:latin typeface="APL385 Unicode" pitchFamily="49" charset="0"/>
              </a:rPr>
              <a:t>⍝ Start Transaction                   </a:t>
            </a:r>
            <a:br>
              <a:rPr lang="da-DK" sz="2000" b="1" dirty="0" smtClean="0">
                <a:latin typeface="APL385 Unicode" pitchFamily="49" charset="0"/>
              </a:rPr>
            </a:br>
            <a:r>
              <a:rPr lang="da-DK" sz="2000" b="1" dirty="0" smtClean="0">
                <a:latin typeface="APL385 Unicode" pitchFamily="49" charset="0"/>
              </a:rPr>
              <a:t>   data</a:t>
            </a:r>
            <a:r>
              <a:rPr lang="da-DK" sz="2000" b="1" dirty="0">
                <a:latin typeface="APL385 Unicode" pitchFamily="49" charset="0"/>
              </a:rPr>
              <a:t>←⎕FREAD tn,cn     </a:t>
            </a:r>
            <a:r>
              <a:rPr lang="da-DK" sz="2000" b="1" dirty="0" smtClean="0">
                <a:latin typeface="APL385 Unicode" pitchFamily="49" charset="0"/>
              </a:rPr>
              <a:t>⍝ Read </a:t>
            </a:r>
            <a:endParaRPr lang="da-DK" sz="2000" b="1" dirty="0">
              <a:latin typeface="APL385 Unicode" pitchFamily="49" charset="0"/>
            </a:endParaRPr>
          </a:p>
          <a:p>
            <a:pPr marL="0" indent="0">
              <a:buNone/>
            </a:pPr>
            <a:r>
              <a:rPr lang="da-DK" sz="2000" b="1" dirty="0" smtClean="0">
                <a:latin typeface="APL385 Unicode" pitchFamily="49" charset="0"/>
              </a:rPr>
              <a:t>   data </a:t>
            </a:r>
            <a:r>
              <a:rPr lang="da-DK" sz="2000" b="1" dirty="0">
                <a:latin typeface="APL385 Unicode" pitchFamily="49" charset="0"/>
              </a:rPr>
              <a:t>⎕FREPLACE tn,cn  </a:t>
            </a:r>
            <a:r>
              <a:rPr lang="da-DK" sz="2000" b="1" dirty="0" smtClean="0">
                <a:latin typeface="APL385 Unicode" pitchFamily="49" charset="0"/>
              </a:rPr>
              <a:t>⍝ Update</a:t>
            </a:r>
            <a:endParaRPr lang="da-DK" sz="2000" b="1" dirty="0">
              <a:latin typeface="APL385 Unicode" pitchFamily="49" charset="0"/>
            </a:endParaRPr>
          </a:p>
          <a:p>
            <a:pPr marL="0" indent="0">
              <a:buNone/>
            </a:pPr>
            <a:r>
              <a:rPr lang="da-DK" sz="2000" b="1" dirty="0" smtClean="0">
                <a:latin typeface="APL385 Unicode" pitchFamily="49" charset="0"/>
              </a:rPr>
              <a:t>   </a:t>
            </a:r>
            <a:r>
              <a:rPr lang="da-DK" sz="2000" b="1" dirty="0">
                <a:latin typeface="APL385 Unicode" pitchFamily="49" charset="0"/>
              </a:rPr>
              <a:t>⎕FHOLD ⍬              </a:t>
            </a:r>
            <a:r>
              <a:rPr lang="da-DK" sz="2000" b="1" dirty="0" smtClean="0">
                <a:latin typeface="APL385 Unicode" pitchFamily="49" charset="0"/>
              </a:rPr>
              <a:t>⍝ ”Commit”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Hardware: i7 server &amp; i7 laptop client.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83987722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DCF – DFS Differences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da-DK" sz="2800" dirty="0" smtClean="0"/>
              <a:t>DFS Access Matrix is always enforced; you can not log in as ”user 0”.</a:t>
            </a:r>
          </a:p>
          <a:p>
            <a:r>
              <a:rPr lang="da-DK" sz="2800" dirty="0" smtClean="0"/>
              <a:t>(Optionally), all </a:t>
            </a:r>
            <a:r>
              <a:rPr lang="da-DK" sz="2800" dirty="0" smtClean="0"/>
              <a:t>DFS functions that refer to user numbers report user names: </a:t>
            </a:r>
            <a:br>
              <a:rPr lang="da-DK" sz="2800" dirty="0" smtClean="0"/>
            </a:br>
            <a:r>
              <a:rPr lang="da-DK" sz="2800" dirty="0" smtClean="0"/>
              <a:t>FHIST, FRDAC, FSTAC, FRDCI</a:t>
            </a:r>
          </a:p>
          <a:p>
            <a:endParaRPr lang="da-DK" sz="2800" dirty="0" smtClean="0"/>
          </a:p>
          <a:p>
            <a:pPr lvl="1"/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The Dyalog File Server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07457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DCF – DFS Differences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da-DK" sz="2800" dirty="0" smtClean="0"/>
              <a:t>DFS </a:t>
            </a:r>
            <a:r>
              <a:rPr lang="da-DK" sz="2800" dirty="0" smtClean="0">
                <a:latin typeface="APL385 Unicode" pitchFamily="49" charset="0"/>
              </a:rPr>
              <a:t>FLIB</a:t>
            </a:r>
            <a:r>
              <a:rPr lang="da-DK" sz="2800" dirty="0" smtClean="0"/>
              <a:t> reports exclusively tied files</a:t>
            </a:r>
          </a:p>
          <a:p>
            <a:pPr lvl="1"/>
            <a:r>
              <a:rPr lang="da-DK" sz="2400" dirty="0"/>
              <a:t>So will </a:t>
            </a:r>
            <a:r>
              <a:rPr lang="da-DK" sz="2400" dirty="0">
                <a:latin typeface="APL385 Unicode" pitchFamily="49" charset="0"/>
              </a:rPr>
              <a:t>⎕</a:t>
            </a:r>
            <a:r>
              <a:rPr lang="da-DK" sz="2400" dirty="0" smtClean="0">
                <a:latin typeface="APL385 Unicode" pitchFamily="49" charset="0"/>
              </a:rPr>
              <a:t>FLIB</a:t>
            </a:r>
            <a:r>
              <a:rPr lang="da-DK" sz="2400" dirty="0" smtClean="0"/>
              <a:t> </a:t>
            </a:r>
            <a:r>
              <a:rPr lang="da-DK" sz="2400" dirty="0"/>
              <a:t>in </a:t>
            </a:r>
            <a:r>
              <a:rPr lang="da-DK" sz="2400" dirty="0" smtClean="0"/>
              <a:t>v13.2</a:t>
            </a:r>
          </a:p>
          <a:p>
            <a:r>
              <a:rPr lang="da-DK" sz="2800" dirty="0"/>
              <a:t>DFS FHIST does not record latest file tie</a:t>
            </a:r>
          </a:p>
          <a:p>
            <a:pPr lvl="1"/>
            <a:r>
              <a:rPr lang="da-DK" sz="2400" dirty="0"/>
              <a:t>From 13.2, </a:t>
            </a:r>
            <a:r>
              <a:rPr lang="da-DK" sz="2400" dirty="0">
                <a:latin typeface="APL385 Unicode" pitchFamily="49" charset="0"/>
              </a:rPr>
              <a:t>⎕FHIST </a:t>
            </a:r>
            <a:r>
              <a:rPr lang="da-DK" sz="2400" dirty="0"/>
              <a:t>will also not do this</a:t>
            </a:r>
          </a:p>
          <a:p>
            <a:r>
              <a:rPr lang="da-DK" sz="2800" dirty="0"/>
              <a:t>DFS can tie more than 253 files at once</a:t>
            </a:r>
          </a:p>
          <a:p>
            <a:r>
              <a:rPr lang="da-DK" sz="2800" dirty="0" smtClean="0"/>
              <a:t>DFS file holds are not released on return to immediate execution</a:t>
            </a:r>
          </a:p>
          <a:p>
            <a:pPr lvl="1"/>
            <a:r>
              <a:rPr lang="da-DK" sz="2400" dirty="0" smtClean="0"/>
              <a:t>Not a bug, it’s a feechure</a:t>
            </a:r>
          </a:p>
          <a:p>
            <a:pPr lvl="1"/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The Dyalog File Server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92628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Features of v2.0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Online Backup and Restore</a:t>
            </a:r>
          </a:p>
          <a:p>
            <a:r>
              <a:rPr lang="da-DK" sz="2800" dirty="0" smtClean="0"/>
              <a:t>Detailed Performance Monitor</a:t>
            </a:r>
          </a:p>
          <a:p>
            <a:r>
              <a:rPr lang="da-DK" sz="2800" dirty="0" smtClean="0"/>
              <a:t>Improved performance of long-running tasks</a:t>
            </a:r>
          </a:p>
          <a:p>
            <a:pPr lvl="1"/>
            <a:r>
              <a:rPr lang="da-DK" sz="2400" dirty="0" smtClean="0"/>
              <a:t>FCOPY, FCHK, MCOPY, MMOVE, ...</a:t>
            </a:r>
          </a:p>
          <a:p>
            <a:r>
              <a:rPr lang="da-DK" sz="2800" dirty="0" smtClean="0"/>
              <a:t>Faster FLIB</a:t>
            </a:r>
          </a:p>
          <a:p>
            <a:r>
              <a:rPr lang="da-DK" sz="2800" dirty="0"/>
              <a:t>Support for Native File Functions</a:t>
            </a:r>
          </a:p>
          <a:p>
            <a:pPr lvl="1"/>
            <a:r>
              <a:rPr lang="da-DK" sz="2400" dirty="0"/>
              <a:t>Including a number of extensions</a:t>
            </a:r>
          </a:p>
          <a:p>
            <a:r>
              <a:rPr lang="da-DK" sz="2800" dirty="0" smtClean="0"/>
              <a:t>Bootstrap applications direct from DFS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49266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Online Backup and Restore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”24x7x365” operations: Backup and Restore without taking DFS down</a:t>
            </a:r>
          </a:p>
          <a:p>
            <a:r>
              <a:rPr lang="da-DK" sz="2400" dirty="0" smtClean="0"/>
              <a:t>Takes snapshot of all component files managed by DFS, at a single point in time</a:t>
            </a:r>
          </a:p>
          <a:p>
            <a:r>
              <a:rPr lang="da-DK" sz="2400" dirty="0" smtClean="0"/>
              <a:t>Slight performance degradation during backup</a:t>
            </a:r>
          </a:p>
          <a:p>
            <a:r>
              <a:rPr lang="da-DK" sz="2400" dirty="0" smtClean="0"/>
              <a:t>Files updated while backup is in process will grow due to requirement to have old&amp;new data available</a:t>
            </a:r>
          </a:p>
          <a:p>
            <a:r>
              <a:rPr lang="da-DK" sz="2400" dirty="0" smtClean="0"/>
              <a:t>Restored files must not be tied</a:t>
            </a:r>
          </a:p>
          <a:p>
            <a:pPr lvl="1"/>
            <a:r>
              <a:rPr lang="da-DK" sz="2000" dirty="0" smtClean="0"/>
              <a:t>Use monitor to identify (&amp; if necessary kill) tasks using a file</a:t>
            </a:r>
            <a:endParaRPr lang="da-DK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58181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V2.0 Speedups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Faster FLIB: Configuration switch to rely on ”.DCF” extension</a:t>
            </a:r>
          </a:p>
          <a:p>
            <a:pPr rtl="0" eaLnBrk="1" fontAlgn="base" hangingPunct="1"/>
            <a:r>
              <a:rPr lang="da-DK" sz="3200" dirty="0" smtClean="0">
                <a:solidFill>
                  <a:srgbClr val="333333"/>
                </a:solidFill>
                <a:effectLst/>
                <a:latin typeface="+mn-lt"/>
                <a:ea typeface="+mn-ea"/>
                <a:cs typeface="+mn-cs"/>
              </a:rPr>
              <a:t>”Delegate Processes” to handle long-running tasks:</a:t>
            </a:r>
            <a:endParaRPr lang="da-DK" sz="3200" dirty="0" smtClean="0">
              <a:effectLst/>
            </a:endParaRPr>
          </a:p>
          <a:p>
            <a:pPr rtl="0" eaLnBrk="1" fontAlgn="base" hangingPunct="1"/>
            <a:r>
              <a:rPr lang="da-DK" sz="3200" dirty="0" smtClean="0">
                <a:solidFill>
                  <a:srgbClr val="333333"/>
                </a:solidFill>
                <a:effectLst/>
                <a:latin typeface="+mn-lt"/>
                <a:ea typeface="+mn-ea"/>
                <a:cs typeface="+mn-cs"/>
              </a:rPr>
              <a:t>FCHK, FCOPY</a:t>
            </a:r>
            <a:endParaRPr lang="da-DK" dirty="0" smtClean="0">
              <a:effectLst/>
            </a:endParaRPr>
          </a:p>
          <a:p>
            <a:pPr rtl="0" eaLnBrk="1" fontAlgn="base" hangingPunct="1"/>
            <a:r>
              <a:rPr lang="da-DK" sz="3200" dirty="0" smtClean="0">
                <a:solidFill>
                  <a:srgbClr val="333333"/>
                </a:solidFill>
                <a:effectLst/>
                <a:latin typeface="+mn-lt"/>
                <a:ea typeface="+mn-ea"/>
                <a:cs typeface="+mn-cs"/>
              </a:rPr>
              <a:t>MCOPY, MMOVE, MDELETE</a:t>
            </a:r>
            <a:endParaRPr lang="da-DK" dirty="0" smtClean="0">
              <a:effectLst/>
            </a:endParaRPr>
          </a:p>
          <a:p>
            <a:pPr rtl="0" eaLnBrk="1" fontAlgn="base" hangingPunct="1"/>
            <a:r>
              <a:rPr lang="da-DK" sz="3200" dirty="0" smtClean="0">
                <a:solidFill>
                  <a:srgbClr val="333333"/>
                </a:solidFill>
                <a:effectLst/>
                <a:latin typeface="+mn-lt"/>
                <a:ea typeface="+mn-ea"/>
                <a:cs typeface="+mn-cs"/>
              </a:rPr>
              <a:t>Queueing system rewritten</a:t>
            </a:r>
            <a:endParaRPr lang="da-DK" dirty="0" smtClean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09783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3649960"/>
          </a:xfrm>
        </p:spPr>
        <p:txBody>
          <a:bodyPr/>
          <a:lstStyle/>
          <a:p>
            <a:r>
              <a:rPr lang="en-GB" dirty="0" smtClean="0"/>
              <a:t>Dyalog File Server</a:t>
            </a:r>
          </a:p>
          <a:p>
            <a:r>
              <a:rPr lang="en-GB" dirty="0" smtClean="0"/>
              <a:t>Version 2.0</a:t>
            </a:r>
          </a:p>
          <a:p>
            <a:endParaRPr lang="en-GB" dirty="0"/>
          </a:p>
          <a:p>
            <a:r>
              <a:rPr lang="en-GB" sz="1800" dirty="0" smtClean="0"/>
              <a:t>Morten Kromberg</a:t>
            </a:r>
          </a:p>
          <a:p>
            <a:r>
              <a:rPr lang="en-GB" sz="1800" dirty="0" smtClean="0"/>
              <a:t>CTO, Dyalog LTD</a:t>
            </a:r>
            <a:br>
              <a:rPr lang="en-GB" sz="1800" dirty="0" smtClean="0"/>
            </a:br>
            <a:endParaRPr lang="en-GB" dirty="0" smtClean="0"/>
          </a:p>
          <a:p>
            <a:r>
              <a:rPr lang="en-GB" dirty="0" smtClean="0"/>
              <a:t>Dyalog’13</a:t>
            </a:r>
          </a:p>
        </p:txBody>
      </p:sp>
    </p:spTree>
    <p:extLst>
      <p:ext uri="{BB962C8B-B14F-4D97-AF65-F5344CB8AC3E}">
        <p14:creationId xmlns:p14="http://schemas.microsoft.com/office/powerpoint/2010/main" val="4977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Bootstrap Mechanism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DFS server will support download of application ”manifests” via HTTP</a:t>
            </a:r>
          </a:p>
          <a:p>
            <a:r>
              <a:rPr lang="da-DK" dirty="0" smtClean="0"/>
              <a:t>Bootstrap loader can maintain APL applications without a network share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99014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Native File Functions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Full set of Native File Functions supported by Dyalog APL</a:t>
            </a:r>
          </a:p>
          <a:p>
            <a:r>
              <a:rPr lang="da-DK" dirty="0" smtClean="0"/>
              <a:t>Several extensions</a:t>
            </a:r>
          </a:p>
          <a:p>
            <a:pPr lvl="1"/>
            <a:r>
              <a:rPr lang="da-DK" dirty="0" smtClean="0"/>
              <a:t>Metadata: NLIB, NATTRIBUTES, SPACE</a:t>
            </a:r>
          </a:p>
          <a:p>
            <a:pPr lvl="1"/>
            <a:r>
              <a:rPr lang="da-DK" dirty="0" smtClean="0"/>
              <a:t>Manage folders with NMKDIR, NRMDIR</a:t>
            </a:r>
          </a:p>
          <a:p>
            <a:pPr lvl="1"/>
            <a:r>
              <a:rPr lang="da-DK" dirty="0" smtClean="0"/>
              <a:t>Handle multiple files and/or folders with MCOPY, MDELETE, MMOVE</a:t>
            </a:r>
          </a:p>
          <a:p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79079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Extended File/Folder Fns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22</a:t>
            </a:fld>
            <a:endParaRPr lang="da-DK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43451"/>
              </p:ext>
            </p:extLst>
          </p:nvPr>
        </p:nvGraphicFramePr>
        <p:xfrm>
          <a:off x="755576" y="1981200"/>
          <a:ext cx="7272808" cy="3258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7567"/>
                <a:gridCol w="4825241"/>
              </a:tblGrid>
              <a:tr h="232061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b="1" u="none" strike="noStrike" dirty="0">
                          <a:effectLst/>
                        </a:rPr>
                        <a:t>Function Name</a:t>
                      </a:r>
                      <a:endParaRPr lang="da-D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87" marR="7787" marT="77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Description</a:t>
                      </a:r>
                      <a:endParaRPr lang="da-D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87" marR="7787" marT="7787" marB="0" anchor="ctr"/>
                </a:tc>
              </a:tr>
              <a:tr h="456335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 dirty="0">
                          <a:effectLst/>
                        </a:rPr>
                        <a:t>MCOPY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APL385 Unicode"/>
                      </a:endParaRPr>
                    </a:p>
                  </a:txBody>
                  <a:tcPr marL="7787" marR="7787" marT="77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Copy multiple files or folders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87" marR="7787" marT="7787" marB="0" anchor="ctr"/>
                </a:tc>
              </a:tr>
              <a:tr h="344198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 dirty="0">
                          <a:effectLst/>
                        </a:rPr>
                        <a:t>MDELETE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APL385 Unicode"/>
                      </a:endParaRPr>
                    </a:p>
                  </a:txBody>
                  <a:tcPr marL="7787" marR="7787" marT="77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Delete multiple files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87" marR="7787" marT="7787" marB="0" anchor="ctr"/>
                </a:tc>
              </a:tr>
              <a:tr h="456335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 dirty="0">
                          <a:effectLst/>
                        </a:rPr>
                        <a:t>MMOVE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APL385 Unicode"/>
                      </a:endParaRPr>
                    </a:p>
                  </a:txBody>
                  <a:tcPr marL="7787" marR="7787" marT="77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Move (rename) multiple files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87" marR="7787" marT="7787" marB="0" anchor="ctr"/>
                </a:tc>
              </a:tr>
              <a:tr h="344198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NATTRIBUTES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APL385 Unicode"/>
                      </a:endParaRPr>
                    </a:p>
                  </a:txBody>
                  <a:tcPr marL="7787" marR="7787" marT="77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Return and set file </a:t>
                      </a:r>
                      <a:r>
                        <a:rPr lang="en-US" sz="2000" u="none" strike="noStrike" dirty="0" smtClean="0">
                          <a:effectLst/>
                        </a:rPr>
                        <a:t>attributes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87" marR="7787" marT="7787" marB="0" anchor="ctr"/>
                </a:tc>
              </a:tr>
              <a:tr h="232061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NLIB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APL385 Unicode"/>
                      </a:endParaRPr>
                    </a:p>
                  </a:txBody>
                  <a:tcPr marL="7787" marR="7787" marT="77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Directory listing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87" marR="7787" marT="7787" marB="0" anchor="ctr"/>
                </a:tc>
              </a:tr>
              <a:tr h="344198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NMKDIR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APL385 Unicode"/>
                      </a:endParaRPr>
                    </a:p>
                  </a:txBody>
                  <a:tcPr marL="7787" marR="7787" marT="77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Create a directory (folder)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87" marR="7787" marT="7787" marB="0" anchor="ctr"/>
                </a:tc>
              </a:tr>
              <a:tr h="344198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NRMDIR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APL385 Unicode"/>
                      </a:endParaRPr>
                    </a:p>
                  </a:txBody>
                  <a:tcPr marL="7787" marR="7787" marT="77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Delete an empty directory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87" marR="7787" marT="7787" marB="0" anchor="ctr"/>
                </a:tc>
              </a:tr>
              <a:tr h="344198">
                <a:tc>
                  <a:txBody>
                    <a:bodyPr/>
                    <a:lstStyle/>
                    <a:p>
                      <a:pPr algn="l" fontAlgn="ctr"/>
                      <a:r>
                        <a:rPr lang="da-DK" sz="2000" u="none" strike="noStrike">
                          <a:effectLst/>
                        </a:rPr>
                        <a:t>SPACE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APL385 Unicode"/>
                      </a:endParaRPr>
                    </a:p>
                  </a:txBody>
                  <a:tcPr marL="7787" marR="7787" marT="77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Return the free space on a drive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87" marR="7787" marT="778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3370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Native File </a:t>
            </a:r>
            <a:r>
              <a:rPr lang="da-DK" dirty="0" smtClean="0"/>
              <a:t>Issues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Lots of small file operations may perform poorly (no client-side cache)</a:t>
            </a:r>
          </a:p>
          <a:p>
            <a:r>
              <a:rPr lang="da-DK" sz="2400" dirty="0" smtClean="0"/>
              <a:t>For component files, security is enhanced (access matrices have absolute authority)</a:t>
            </a:r>
          </a:p>
          <a:p>
            <a:pPr lvl="1"/>
            <a:r>
              <a:rPr lang="da-DK" sz="2000" dirty="0" smtClean="0"/>
              <a:t>For native files, user ”impersonation” is not possible</a:t>
            </a:r>
          </a:p>
          <a:p>
            <a:pPr lvl="1"/>
            <a:r>
              <a:rPr lang="da-DK" sz="2000" dirty="0" smtClean="0"/>
              <a:t>All file access is peformed using DFS server account</a:t>
            </a:r>
          </a:p>
          <a:p>
            <a:endParaRPr lang="da-DK" sz="2400" dirty="0"/>
          </a:p>
          <a:p>
            <a:r>
              <a:rPr lang="da-DK" sz="2400" dirty="0" smtClean="0"/>
              <a:t>Use of native files via DFS is probably only recommended for </a:t>
            </a:r>
            <a:r>
              <a:rPr lang="da-DK" sz="2400" dirty="0" smtClean="0"/>
              <a:t>some</a:t>
            </a:r>
            <a:r>
              <a:rPr lang="da-DK" sz="2400" dirty="0" smtClean="0"/>
              <a:t> </a:t>
            </a:r>
            <a:r>
              <a:rPr lang="da-DK" sz="2400" dirty="0" smtClean="0"/>
              <a:t>applications</a:t>
            </a:r>
            <a:endParaRPr lang="da-DK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182301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Performance Monitor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For each file operation DFS will log:</a:t>
            </a:r>
          </a:p>
          <a:p>
            <a:pPr lvl="1"/>
            <a:r>
              <a:rPr lang="da-DK" sz="2400" dirty="0" smtClean="0"/>
              <a:t>File and User/Session Ids, </a:t>
            </a:r>
          </a:p>
          <a:p>
            <a:pPr lvl="1"/>
            <a:r>
              <a:rPr lang="da-DK" sz="2400" dirty="0" smtClean="0"/>
              <a:t>Time of Day, Number of open files at time of op</a:t>
            </a:r>
          </a:p>
          <a:p>
            <a:pPr lvl="1"/>
            <a:r>
              <a:rPr lang="da-DK" sz="2400" dirty="0" smtClean="0"/>
              <a:t>Elapsed time and CPU consumption in main process and in ”delegate” </a:t>
            </a:r>
          </a:p>
          <a:p>
            <a:pPr lvl="1"/>
            <a:r>
              <a:rPr lang="da-DK" sz="2400" dirty="0" smtClean="0"/>
              <a:t>Length of file operation queue and time spent in it</a:t>
            </a:r>
          </a:p>
          <a:p>
            <a:pPr lvl="1"/>
            <a:r>
              <a:rPr lang="da-DK" sz="2400" dirty="0" smtClean="0"/>
              <a:t>Number of bytes transmitted in &amp; out</a:t>
            </a:r>
          </a:p>
          <a:p>
            <a:r>
              <a:rPr lang="da-DK" sz="2800" dirty="0" smtClean="0"/>
              <a:t>Monitoring can be switched on &amp; off from the web monitor</a:t>
            </a:r>
            <a:endParaRPr lang="da-DK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450414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Performance Analysis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Web monitor provides on-line analysis of last 15 minutes of data</a:t>
            </a:r>
          </a:p>
          <a:p>
            <a:r>
              <a:rPr lang="da-DK" dirty="0" smtClean="0"/>
              <a:t>Off-line analysis of historical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3037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Monitor Screen Shots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26</a:t>
            </a:fld>
            <a:endParaRPr lang="da-DK"/>
          </a:p>
        </p:txBody>
      </p:sp>
      <p:pic>
        <p:nvPicPr>
          <p:cNvPr id="7170" name="Picture 2" descr="C:\Docs\Conference\2013\DFS Monitor Screen Shots\dfsmonitor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6590" y="66378"/>
            <a:ext cx="14865604" cy="768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970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Monitor Screen Shots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27</a:t>
            </a:fld>
            <a:endParaRPr lang="da-DK"/>
          </a:p>
        </p:txBody>
      </p:sp>
      <p:pic>
        <p:nvPicPr>
          <p:cNvPr id="8194" name="Picture 2" descr="C:\Docs\Conference\2013\DFS Monitor Screen Shots\dfsmonitor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3575" y="66675"/>
            <a:ext cx="11906175" cy="615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22856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Monitor Screen Shots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28</a:t>
            </a:fld>
            <a:endParaRPr lang="da-DK"/>
          </a:p>
        </p:txBody>
      </p:sp>
      <p:pic>
        <p:nvPicPr>
          <p:cNvPr id="1026" name="Picture 2" descr="C:\Docs\Conference\2013\DFS Monitor Screen Shots\dfsmonitor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692696"/>
            <a:ext cx="10545978" cy="545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7598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Monitor Screen Shots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29</a:t>
            </a:fld>
            <a:endParaRPr lang="da-DK"/>
          </a:p>
        </p:txBody>
      </p:sp>
      <p:pic>
        <p:nvPicPr>
          <p:cNvPr id="2050" name="Picture 2" descr="C:\Docs\Conference\2013\DFS Monitor Screen Shots\dfsmonito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1345" y="548680"/>
            <a:ext cx="11871937" cy="613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7938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132856"/>
            <a:ext cx="7772400" cy="3960440"/>
          </a:xfrm>
        </p:spPr>
        <p:txBody>
          <a:bodyPr/>
          <a:lstStyle/>
          <a:p>
            <a:r>
              <a:rPr lang="en-GB" sz="3600" dirty="0" smtClean="0"/>
              <a:t>What is the DFS?</a:t>
            </a:r>
          </a:p>
          <a:p>
            <a:r>
              <a:rPr lang="en-GB" sz="3600" dirty="0" smtClean="0"/>
              <a:t>Motivation &amp; Benefits</a:t>
            </a:r>
          </a:p>
          <a:p>
            <a:r>
              <a:rPr lang="en-GB" sz="3600" dirty="0" smtClean="0"/>
              <a:t>Version 2.0 Features</a:t>
            </a:r>
          </a:p>
          <a:p>
            <a:r>
              <a:rPr lang="en-GB" sz="3600" dirty="0" smtClean="0"/>
              <a:t>DFS Road Map</a:t>
            </a:r>
          </a:p>
          <a:p>
            <a:r>
              <a:rPr lang="en-GB" sz="3600" dirty="0" smtClean="0"/>
              <a:t>Availability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377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Monitor Screen Shots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30</a:t>
            </a:fld>
            <a:endParaRPr lang="da-DK"/>
          </a:p>
        </p:txBody>
      </p:sp>
      <p:pic>
        <p:nvPicPr>
          <p:cNvPr id="3074" name="Picture 2" descr="C:\Docs\Conference\2013\DFS Monitor Screen Shots\dfsmonitor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3575" y="66675"/>
            <a:ext cx="11906175" cy="615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3515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Monitor Screen Shots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31</a:t>
            </a:fld>
            <a:endParaRPr lang="da-DK"/>
          </a:p>
        </p:txBody>
      </p:sp>
      <p:pic>
        <p:nvPicPr>
          <p:cNvPr id="4098" name="Picture 2" descr="C:\Docs\Conference\2013\DFS Monitor Screen Shots\dfsmonitor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8719" y="188641"/>
            <a:ext cx="11881320" cy="614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3320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Monitor Screen Shots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32</a:t>
            </a:fld>
            <a:endParaRPr lang="da-DK"/>
          </a:p>
        </p:txBody>
      </p:sp>
      <p:pic>
        <p:nvPicPr>
          <p:cNvPr id="5122" name="Picture 2" descr="C:\Docs\Conference\2013\DFS Monitor Screen Shots\dfsmonitor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8720" y="332655"/>
            <a:ext cx="12035181" cy="622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7915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Monitor Screen Shots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33</a:t>
            </a:fld>
            <a:endParaRPr lang="da-DK"/>
          </a:p>
        </p:txBody>
      </p:sp>
      <p:pic>
        <p:nvPicPr>
          <p:cNvPr id="6146" name="Picture 2" descr="C:\Docs\Conference\2013\DFS Monitor Screen Shots\dfsmonitor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3575" y="66675"/>
            <a:ext cx="13011150" cy="672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0340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DFS Road Map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da-DK" sz="2800" dirty="0" smtClean="0"/>
              <a:t>Performance, Performance, Performance</a:t>
            </a:r>
          </a:p>
          <a:p>
            <a:pPr lvl="1"/>
            <a:r>
              <a:rPr lang="da-DK" sz="2400" dirty="0" smtClean="0"/>
              <a:t>Client and Server-side caching</a:t>
            </a:r>
          </a:p>
          <a:p>
            <a:pPr lvl="1"/>
            <a:r>
              <a:rPr lang="da-DK" sz="2400" dirty="0" smtClean="0"/>
              <a:t>Multiple file operations in a single operation</a:t>
            </a:r>
          </a:p>
          <a:p>
            <a:pPr lvl="1"/>
            <a:r>
              <a:rPr lang="da-DK" sz="2400" dirty="0" smtClean="0"/>
              <a:t>”Stored Procedures” (server-side APL)</a:t>
            </a:r>
          </a:p>
          <a:p>
            <a:pPr lvl="1"/>
            <a:r>
              <a:rPr lang="da-DK" sz="2400" dirty="0" smtClean="0"/>
              <a:t>Compression</a:t>
            </a:r>
          </a:p>
          <a:p>
            <a:r>
              <a:rPr lang="da-DK" sz="2800" dirty="0" smtClean="0"/>
              <a:t>”Transactions”</a:t>
            </a:r>
          </a:p>
          <a:p>
            <a:pPr lvl="1"/>
            <a:r>
              <a:rPr lang="da-DK" sz="2400" dirty="0" smtClean="0"/>
              <a:t>For example, (</a:t>
            </a:r>
            <a:r>
              <a:rPr lang="da-DK" sz="2400" dirty="0" smtClean="0">
                <a:latin typeface="APL385 Unicode" pitchFamily="49" charset="0"/>
              </a:rPr>
              <a:t>⎕FHOLD tn)</a:t>
            </a:r>
            <a:r>
              <a:rPr lang="da-DK" sz="2400" dirty="0" smtClean="0"/>
              <a:t> could </a:t>
            </a:r>
            <a:r>
              <a:rPr lang="da-DK" sz="2400" dirty="0"/>
              <a:t>trigger the beginning of a transaction and </a:t>
            </a:r>
            <a:r>
              <a:rPr lang="da-DK" sz="2400" dirty="0" smtClean="0"/>
              <a:t>(</a:t>
            </a:r>
            <a:r>
              <a:rPr lang="da-DK" sz="2400" dirty="0" smtClean="0">
                <a:latin typeface="APL385 Unicode" pitchFamily="49" charset="0"/>
              </a:rPr>
              <a:t>⎕</a:t>
            </a:r>
            <a:r>
              <a:rPr lang="da-DK" sz="2400" dirty="0">
                <a:latin typeface="APL385 Unicode" pitchFamily="49" charset="0"/>
              </a:rPr>
              <a:t>FHOLD </a:t>
            </a:r>
            <a:r>
              <a:rPr lang="da-DK" sz="2400" dirty="0" smtClean="0">
                <a:latin typeface="APL385 Unicode" pitchFamily="49" charset="0"/>
              </a:rPr>
              <a:t>⍬)</a:t>
            </a:r>
            <a:r>
              <a:rPr lang="da-DK" sz="2400" dirty="0" smtClean="0"/>
              <a:t> be a ”commit”.</a:t>
            </a:r>
          </a:p>
          <a:p>
            <a:r>
              <a:rPr lang="da-DK" sz="2800" dirty="0" smtClean="0"/>
              <a:t>Mirroring / Disaster Recovery Features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46816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Availability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V1 released in October 2013: Launch customer ”in production” for over a year, 2nd customer </a:t>
            </a:r>
            <a:r>
              <a:rPr lang="da-DK" sz="2400" dirty="0" smtClean="0"/>
              <a:t>at work</a:t>
            </a:r>
            <a:endParaRPr lang="da-DK" sz="2400" dirty="0" smtClean="0"/>
          </a:p>
          <a:p>
            <a:r>
              <a:rPr lang="da-DK" sz="2400" dirty="0" smtClean="0"/>
              <a:t>General Availability scheduled on V2.0 release in Q1/2014</a:t>
            </a:r>
          </a:p>
          <a:p>
            <a:pPr lvl="1"/>
            <a:r>
              <a:rPr lang="da-DK" sz="2000" dirty="0" smtClean="0"/>
              <a:t>Requires Dyalog APL v13.2 for backup feature</a:t>
            </a:r>
          </a:p>
          <a:p>
            <a:r>
              <a:rPr lang="da-DK" sz="2400" dirty="0" smtClean="0"/>
              <a:t>Not bundled with APL – sold separately as add-on to runtime licences</a:t>
            </a:r>
          </a:p>
          <a:p>
            <a:pPr lvl="1"/>
            <a:r>
              <a:rPr lang="da-DK" sz="2000" dirty="0" smtClean="0"/>
              <a:t>Annual licence for 50-user server: </a:t>
            </a:r>
            <a:r>
              <a:rPr lang="da-DK" sz="2000" dirty="0"/>
              <a:t/>
            </a:r>
            <a:br>
              <a:rPr lang="da-DK" sz="2000" dirty="0"/>
            </a:br>
            <a:r>
              <a:rPr lang="da-DK" sz="2000" dirty="0" smtClean="0"/>
              <a:t>                      £3,000/32bit, £4,500/64bit</a:t>
            </a:r>
            <a:endParaRPr lang="da-DK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96019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Recap: What is DFS?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r>
              <a:rPr lang="da-DK" sz="2800" dirty="0" smtClean="0"/>
              <a:t>The </a:t>
            </a:r>
            <a:r>
              <a:rPr lang="da-DK" sz="2800" u="sng" dirty="0" smtClean="0"/>
              <a:t>D</a:t>
            </a:r>
            <a:r>
              <a:rPr lang="da-DK" sz="2800" dirty="0" smtClean="0"/>
              <a:t>yalog </a:t>
            </a:r>
            <a:r>
              <a:rPr lang="da-DK" sz="2800" u="sng" dirty="0" smtClean="0"/>
              <a:t>F</a:t>
            </a:r>
            <a:r>
              <a:rPr lang="da-DK" sz="2800" dirty="0" smtClean="0"/>
              <a:t>ile </a:t>
            </a:r>
            <a:r>
              <a:rPr lang="da-DK" sz="2800" u="sng" dirty="0" smtClean="0"/>
              <a:t>S</a:t>
            </a:r>
            <a:r>
              <a:rPr lang="da-DK" sz="2800" dirty="0" smtClean="0"/>
              <a:t>erver</a:t>
            </a:r>
          </a:p>
          <a:p>
            <a:r>
              <a:rPr lang="da-DK" sz="2800" dirty="0" smtClean="0"/>
              <a:t>A ”plug compatible” replacement for direct access to component files (DCF).</a:t>
            </a:r>
          </a:p>
          <a:p>
            <a:pPr marL="742950" lvl="2" indent="-342900"/>
            <a:r>
              <a:rPr lang="da-DK" dirty="0"/>
              <a:t>(and from v2.0, also ”native files</a:t>
            </a:r>
            <a:r>
              <a:rPr lang="da-DK" dirty="0" smtClean="0"/>
              <a:t>”)</a:t>
            </a:r>
            <a:endParaRPr lang="da-DK" sz="2800" dirty="0" smtClean="0"/>
          </a:p>
          <a:p>
            <a:r>
              <a:rPr lang="da-DK" sz="2800" dirty="0" smtClean="0"/>
              <a:t>A Client/Server system in which file operations are only possible by communicating with DFS Server Processes</a:t>
            </a:r>
          </a:p>
          <a:p>
            <a:pPr lvl="1"/>
            <a:r>
              <a:rPr lang="da-DK" sz="2400" dirty="0" smtClean="0"/>
              <a:t>No direct access to component files from client</a:t>
            </a:r>
          </a:p>
          <a:p>
            <a:pPr lvl="1"/>
            <a:r>
              <a:rPr lang="da-DK" sz="2400" dirty="0" smtClean="0"/>
              <a:t>However, the underlying storage mechanism *is* ”normal” component files.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31261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grpSp>
        <p:nvGrpSpPr>
          <p:cNvPr id="8" name="Group 1"/>
          <p:cNvGrpSpPr>
            <a:grpSpLocks noChangeAspect="1"/>
          </p:cNvGrpSpPr>
          <p:nvPr/>
        </p:nvGrpSpPr>
        <p:grpSpPr bwMode="auto">
          <a:xfrm>
            <a:off x="374242" y="476672"/>
            <a:ext cx="6119814" cy="5826125"/>
            <a:chOff x="2362" y="6729"/>
            <a:chExt cx="7200" cy="6856"/>
          </a:xfrm>
        </p:grpSpPr>
        <p:sp>
          <p:nvSpPr>
            <p:cNvPr id="9" name="AutoShape 26"/>
            <p:cNvSpPr>
              <a:spLocks noChangeAspect="1" noChangeArrowheads="1" noTextEdit="1"/>
            </p:cNvSpPr>
            <p:nvPr/>
          </p:nvSpPr>
          <p:spPr bwMode="auto">
            <a:xfrm>
              <a:off x="2362" y="6729"/>
              <a:ext cx="7200" cy="68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" name="Line 25"/>
            <p:cNvSpPr>
              <a:spLocks noChangeShapeType="1"/>
            </p:cNvSpPr>
            <p:nvPr/>
          </p:nvSpPr>
          <p:spPr bwMode="auto">
            <a:xfrm>
              <a:off x="4237" y="7253"/>
              <a:ext cx="1480" cy="10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1" name="Line 24"/>
            <p:cNvSpPr>
              <a:spLocks noChangeShapeType="1"/>
            </p:cNvSpPr>
            <p:nvPr/>
          </p:nvSpPr>
          <p:spPr bwMode="auto">
            <a:xfrm>
              <a:off x="4025" y="10431"/>
              <a:ext cx="1692" cy="297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 flipV="1">
              <a:off x="4025" y="8721"/>
              <a:ext cx="1692" cy="869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3" name="Rectangle 22"/>
            <p:cNvSpPr>
              <a:spLocks noChangeArrowheads="1"/>
            </p:cNvSpPr>
            <p:nvPr/>
          </p:nvSpPr>
          <p:spPr bwMode="auto">
            <a:xfrm>
              <a:off x="5717" y="10529"/>
              <a:ext cx="2443" cy="2164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File Server 2</a:t>
              </a:r>
              <a:b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/test</a:t>
              </a: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4933" y="11075"/>
              <a:ext cx="2824" cy="2163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File Server 1</a:t>
              </a:r>
              <a:b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/prod</a:t>
              </a: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20"/>
            <p:cNvSpPr>
              <a:spLocks noChangeArrowheads="1"/>
            </p:cNvSpPr>
            <p:nvPr/>
          </p:nvSpPr>
          <p:spPr bwMode="auto">
            <a:xfrm>
              <a:off x="8343" y="11452"/>
              <a:ext cx="1219" cy="369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File1</a:t>
              </a:r>
              <a:endParaRPr kumimoji="0" lang="da-DK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19"/>
            <p:cNvSpPr>
              <a:spLocks noChangeArrowheads="1"/>
            </p:cNvSpPr>
            <p:nvPr/>
          </p:nvSpPr>
          <p:spPr bwMode="auto">
            <a:xfrm>
              <a:off x="8343" y="11967"/>
              <a:ext cx="1107" cy="369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File3</a:t>
              </a:r>
              <a:endParaRPr kumimoji="0" lang="da-DK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860" y="9217"/>
              <a:ext cx="1143" cy="59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APL Client Session 1</a:t>
              </a: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860" y="10133"/>
              <a:ext cx="1143" cy="59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APL Client Session 2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872" y="11075"/>
              <a:ext cx="1142" cy="59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APL  Client Session n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6146" y="11556"/>
              <a:ext cx="1320" cy="5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File Handler Thread 1</a:t>
              </a: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5717" y="9370"/>
              <a:ext cx="2301" cy="91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Master Server</a:t>
              </a:r>
              <a:endParaRPr kumimoji="0" lang="da-DK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Manages Login requests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V="1">
              <a:off x="7457" y="11669"/>
              <a:ext cx="972" cy="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4" name="Line 11"/>
            <p:cNvSpPr>
              <a:spLocks noChangeShapeType="1"/>
            </p:cNvSpPr>
            <p:nvPr/>
          </p:nvSpPr>
          <p:spPr bwMode="auto">
            <a:xfrm>
              <a:off x="4025" y="9591"/>
              <a:ext cx="908" cy="1797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 flipV="1">
              <a:off x="4025" y="9590"/>
              <a:ext cx="1692" cy="1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2860" y="7002"/>
              <a:ext cx="1377" cy="59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HTTP Monitor (Browser)</a:t>
              </a: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AutoShape 8"/>
            <p:cNvSpPr>
              <a:spLocks noChangeArrowheads="1"/>
            </p:cNvSpPr>
            <p:nvPr/>
          </p:nvSpPr>
          <p:spPr bwMode="auto">
            <a:xfrm>
              <a:off x="8343" y="12577"/>
              <a:ext cx="1107" cy="369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File2</a:t>
              </a: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6146" y="12465"/>
              <a:ext cx="1329" cy="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File Handler</a:t>
              </a:r>
              <a:endParaRPr kumimoji="0" lang="da-DK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Thread 2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 flipV="1">
              <a:off x="7466" y="12765"/>
              <a:ext cx="96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5717" y="7038"/>
              <a:ext cx="3479" cy="91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Monitor</a:t>
              </a:r>
              <a:endParaRPr kumimoji="0" lang="da-DK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Provides monitoring and instrumentation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Exposes HTTP Interface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5717" y="8216"/>
              <a:ext cx="2301" cy="921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Locks Server</a:t>
              </a:r>
              <a:endParaRPr kumimoji="0" lang="da-DK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Handles all FHOLD and NLOCK requests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8" name="Straight Connector 47"/>
          <p:cNvCxnSpPr/>
          <p:nvPr/>
        </p:nvCxnSpPr>
        <p:spPr bwMode="auto">
          <a:xfrm>
            <a:off x="6188542" y="1290687"/>
            <a:ext cx="3110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6188542" y="1513538"/>
            <a:ext cx="21589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188542" y="1091412"/>
            <a:ext cx="46034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6643310" y="1098082"/>
            <a:ext cx="0" cy="33457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6498103" y="1297356"/>
            <a:ext cx="0" cy="19659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6398858" y="1520208"/>
            <a:ext cx="0" cy="7790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V="1">
            <a:off x="5155482" y="2299253"/>
            <a:ext cx="1248953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5187272" y="3256665"/>
            <a:ext cx="13123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V="1">
            <a:off x="4950898" y="4437113"/>
            <a:ext cx="1683458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Line 23"/>
          <p:cNvSpPr>
            <a:spLocks noChangeShapeType="1"/>
          </p:cNvSpPr>
          <p:nvPr/>
        </p:nvSpPr>
        <p:spPr bwMode="auto">
          <a:xfrm flipV="1">
            <a:off x="1775768" y="3134161"/>
            <a:ext cx="1447506" cy="511146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6972225" y="1754386"/>
            <a:ext cx="1955790" cy="780952"/>
          </a:xfrm>
          <a:prstGeom prst="rect">
            <a:avLst/>
          </a:prstGeom>
          <a:solidFill>
            <a:srgbClr val="CCFFCC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Backup Server</a:t>
            </a:r>
            <a:endParaRPr kumimoji="0" lang="da-DK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Takes backups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6993333" y="3696958"/>
            <a:ext cx="2076487" cy="1838934"/>
          </a:xfrm>
          <a:prstGeom prst="rect">
            <a:avLst/>
          </a:prstGeom>
          <a:solidFill>
            <a:srgbClr val="92D050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File Server 2 Delegate</a:t>
            </a:r>
            <a:r>
              <a:rPr kumimoji="0" lang="da-DK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</a:t>
            </a: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da-DK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Performs long-running tasks like FCHK or FCOPY on behalf of a server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5279244" y="3874962"/>
            <a:ext cx="169298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Line 12"/>
          <p:cNvSpPr>
            <a:spLocks noChangeShapeType="1"/>
          </p:cNvSpPr>
          <p:nvPr/>
        </p:nvSpPr>
        <p:spPr bwMode="auto">
          <a:xfrm flipV="1">
            <a:off x="6296488" y="4927845"/>
            <a:ext cx="696845" cy="161034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>
            <a:off x="4720160" y="4927845"/>
            <a:ext cx="857397" cy="14312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6" name="TextBox 35"/>
          <p:cNvSpPr txBox="1"/>
          <p:nvPr/>
        </p:nvSpPr>
        <p:spPr>
          <a:xfrm>
            <a:off x="7554017" y="98269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rgbClr val="FFC000"/>
                </a:solidFill>
                <a:latin typeface="+mn-lt"/>
              </a:rPr>
              <a:t>V2.0</a:t>
            </a:r>
            <a:endParaRPr lang="da-DK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7" name="Title 36"/>
          <p:cNvSpPr>
            <a:spLocks noGrp="1"/>
          </p:cNvSpPr>
          <p:nvPr>
            <p:ph type="title"/>
          </p:nvPr>
        </p:nvSpPr>
        <p:spPr>
          <a:xfrm>
            <a:off x="3531799" y="21515"/>
            <a:ext cx="5396216" cy="687756"/>
          </a:xfrm>
        </p:spPr>
        <p:txBody>
          <a:bodyPr/>
          <a:lstStyle/>
          <a:p>
            <a:pPr algn="r"/>
            <a:r>
              <a:rPr lang="da-DK" sz="2800" b="0" dirty="0" smtClean="0">
                <a:solidFill>
                  <a:schemeClr val="bg1"/>
                </a:solidFill>
              </a:rPr>
              <a:t>DFS Architecture Diagram</a:t>
            </a:r>
            <a:endParaRPr lang="da-DK" sz="2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957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43" grpId="0" animBg="1"/>
      <p:bldP spid="44" grpId="0" animBg="1"/>
      <p:bldP spid="51" grpId="0" animBg="1"/>
      <p:bldP spid="52" grpId="0" animBg="1"/>
      <p:bldP spid="52" grpId="1" animBg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Features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Dyalog Component File Functions</a:t>
            </a:r>
          </a:p>
          <a:p>
            <a:r>
              <a:rPr lang="da-DK" sz="2800" dirty="0"/>
              <a:t>Dyalog Native File </a:t>
            </a:r>
            <a:r>
              <a:rPr lang="da-DK" sz="2800" dirty="0" smtClean="0"/>
              <a:t>Functions</a:t>
            </a:r>
          </a:p>
          <a:p>
            <a:pPr lvl="1"/>
            <a:r>
              <a:rPr lang="da-DK" sz="2400" dirty="0"/>
              <a:t>Additional File &amp; Folder utilities</a:t>
            </a:r>
          </a:p>
          <a:p>
            <a:r>
              <a:rPr lang="da-DK" sz="2800" dirty="0" smtClean="0"/>
              <a:t>SHAREFILE/AP features</a:t>
            </a:r>
          </a:p>
          <a:p>
            <a:pPr lvl="1"/>
            <a:r>
              <a:rPr lang="da-DK" sz="2400" dirty="0" smtClean="0"/>
              <a:t>FHIST, FUSERNO, FWHOIS</a:t>
            </a:r>
          </a:p>
          <a:p>
            <a:pPr lvl="1"/>
            <a:r>
              <a:rPr lang="da-DK" sz="2400" dirty="0" smtClean="0"/>
              <a:t>(but no ”</a:t>
            </a:r>
            <a:r>
              <a:rPr lang="da-DK" sz="2400" dirty="0" smtClean="0"/>
              <a:t>Library Number” </a:t>
            </a:r>
            <a:r>
              <a:rPr lang="da-DK" sz="2400" dirty="0" smtClean="0"/>
              <a:t>concept)</a:t>
            </a:r>
          </a:p>
          <a:p>
            <a:r>
              <a:rPr lang="da-DK" sz="2800" dirty="0" smtClean="0"/>
              <a:t>Management Console / Admin API</a:t>
            </a:r>
            <a:endParaRPr lang="da-DK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The Dyalog File Server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11633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DFS Security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Access to the DFS requires a login</a:t>
            </a:r>
          </a:p>
          <a:p>
            <a:r>
              <a:rPr lang="da-DK" dirty="0" smtClean="0"/>
              <a:t>DFS has a table of valid users</a:t>
            </a:r>
          </a:p>
          <a:p>
            <a:r>
              <a:rPr lang="da-DK" dirty="0" smtClean="0"/>
              <a:t>Users can either have passwords validated by DFS itself, or using ”Integrated Windows Authentication”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The Dyalog File Server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702224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Issues with DCF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>
                <a:sym typeface="Wingdings" pitchFamily="2" charset="2"/>
              </a:rPr>
              <a:t>System administrators must create file shares to accomodate APL applications </a:t>
            </a:r>
          </a:p>
          <a:p>
            <a:r>
              <a:rPr lang="da-DK" sz="2400" dirty="0" smtClean="0"/>
              <a:t>Security: The DCF essentially requires full access to the underlying files</a:t>
            </a:r>
          </a:p>
          <a:p>
            <a:r>
              <a:rPr lang="da-DK" sz="2400" dirty="0" smtClean="0"/>
              <a:t>Access Matrices only apply to access via DCF</a:t>
            </a:r>
          </a:p>
          <a:p>
            <a:pPr lvl="1"/>
            <a:r>
              <a:rPr lang="da-DK" sz="2000" dirty="0" smtClean="0"/>
              <a:t>Notepad, vi and EMACS ignore them </a:t>
            </a:r>
            <a:r>
              <a:rPr lang="da-DK" sz="2000" dirty="0" smtClean="0">
                <a:sym typeface="Wingdings" pitchFamily="2" charset="2"/>
              </a:rPr>
              <a:t></a:t>
            </a:r>
          </a:p>
          <a:p>
            <a:pPr lvl="1"/>
            <a:r>
              <a:rPr lang="da-DK" sz="2000" dirty="0" smtClean="0">
                <a:sym typeface="Wingdings" pitchFamily="2" charset="2"/>
              </a:rPr>
              <a:t>Data is exposed and vulnerable</a:t>
            </a:r>
            <a:endParaRPr lang="da-DK" sz="2400" dirty="0" smtClean="0">
              <a:sym typeface="Wingdings" pitchFamily="2" charset="2"/>
            </a:endParaRPr>
          </a:p>
          <a:p>
            <a:r>
              <a:rPr lang="da-DK" sz="2400" dirty="0" smtClean="0">
                <a:sym typeface="Wingdings" pitchFamily="2" charset="2"/>
              </a:rPr>
              <a:t>DCF is </a:t>
            </a:r>
            <a:r>
              <a:rPr lang="da-DK" sz="2400" dirty="0" smtClean="0">
                <a:sym typeface="Wingdings" pitchFamily="2" charset="2"/>
              </a:rPr>
              <a:t>quite sensitive </a:t>
            </a:r>
            <a:r>
              <a:rPr lang="da-DK" sz="2400" dirty="0" smtClean="0">
                <a:sym typeface="Wingdings" pitchFamily="2" charset="2"/>
              </a:rPr>
              <a:t>to network reliabiliy and performance</a:t>
            </a:r>
          </a:p>
          <a:p>
            <a:pPr lvl="1"/>
            <a:r>
              <a:rPr lang="da-DK" sz="2000" dirty="0" smtClean="0">
                <a:sym typeface="Wingdings" pitchFamily="2" charset="2"/>
              </a:rPr>
              <a:t>In particular, File Holds / Locks can perform badly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67006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Benefits of DFS (1/2)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772400" cy="4114800"/>
          </a:xfrm>
        </p:spPr>
        <p:txBody>
          <a:bodyPr/>
          <a:lstStyle/>
          <a:p>
            <a:r>
              <a:rPr lang="da-DK" sz="2800" dirty="0" smtClean="0"/>
              <a:t>Security: The DFS only allows access to files through validated channels.</a:t>
            </a:r>
          </a:p>
          <a:p>
            <a:pPr lvl="1"/>
            <a:r>
              <a:rPr lang="da-DK" sz="2400" dirty="0" smtClean="0"/>
              <a:t>Architecture allows encryption and compression.</a:t>
            </a:r>
          </a:p>
          <a:p>
            <a:r>
              <a:rPr lang="da-DK" sz="2800" dirty="0" smtClean="0"/>
              <a:t>Access matrices have absolute authority</a:t>
            </a:r>
          </a:p>
          <a:p>
            <a:pPr lvl="1"/>
            <a:r>
              <a:rPr lang="da-DK" sz="2400" dirty="0" smtClean="0">
                <a:sym typeface="Wingdings" pitchFamily="2" charset="2"/>
              </a:rPr>
              <a:t>Other constraints can be added</a:t>
            </a:r>
            <a:endParaRPr lang="da-DK" sz="1800" dirty="0" smtClean="0">
              <a:sym typeface="Wingdings" pitchFamily="2" charset="2"/>
            </a:endParaRPr>
          </a:p>
          <a:p>
            <a:r>
              <a:rPr lang="da-DK" sz="2800" dirty="0" smtClean="0">
                <a:sym typeface="Wingdings" pitchFamily="2" charset="2"/>
              </a:rPr>
              <a:t>No file shares are required</a:t>
            </a:r>
          </a:p>
          <a:p>
            <a:pPr lvl="1"/>
            <a:r>
              <a:rPr lang="da-DK" sz="2400" dirty="0" smtClean="0">
                <a:sym typeface="Wingdings" pitchFamily="2" charset="2"/>
              </a:rPr>
              <a:t>A handful of TCP ports is all you need for file system access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da-DK" dirty="0" smtClean="0"/>
              <a:t>DFS v2.0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97780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013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2013</Template>
  <TotalTime>3396</TotalTime>
  <Words>1388</Words>
  <Application>Microsoft Office PowerPoint</Application>
  <PresentationFormat>On-screen Show (4:3)</PresentationFormat>
  <Paragraphs>297</Paragraphs>
  <Slides>35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Powerpoint template 2013</vt:lpstr>
      <vt:lpstr>PowerPoint Presentation</vt:lpstr>
      <vt:lpstr>PowerPoint Presentation</vt:lpstr>
      <vt:lpstr>Agenda</vt:lpstr>
      <vt:lpstr>Recap: What is DFS?</vt:lpstr>
      <vt:lpstr>DFS Architecture Diagram</vt:lpstr>
      <vt:lpstr>Features</vt:lpstr>
      <vt:lpstr>DFS Security</vt:lpstr>
      <vt:lpstr>Issues with DCF</vt:lpstr>
      <vt:lpstr>Benefits of DFS (1/2)</vt:lpstr>
      <vt:lpstr>Benefits of DFS (2/2)</vt:lpstr>
      <vt:lpstr>Potential Longer Term Benefits...</vt:lpstr>
      <vt:lpstr>Implementation</vt:lpstr>
      <vt:lpstr>Current Performance</vt:lpstr>
      <vt:lpstr>Performance Figures</vt:lpstr>
      <vt:lpstr>DCF – DFS Differences</vt:lpstr>
      <vt:lpstr>DCF – DFS Differences</vt:lpstr>
      <vt:lpstr>Features of v2.0</vt:lpstr>
      <vt:lpstr>Online Backup and Restore</vt:lpstr>
      <vt:lpstr>V2.0 Speedups</vt:lpstr>
      <vt:lpstr>Bootstrap Mechanism</vt:lpstr>
      <vt:lpstr>Native File Functions</vt:lpstr>
      <vt:lpstr>Extended File/Folder Fns</vt:lpstr>
      <vt:lpstr>Native File Issues</vt:lpstr>
      <vt:lpstr>Performance Monitor</vt:lpstr>
      <vt:lpstr>Performance Analysis</vt:lpstr>
      <vt:lpstr>Monitor Screen Shots</vt:lpstr>
      <vt:lpstr>Monitor Screen Shots</vt:lpstr>
      <vt:lpstr>Monitor Screen Shots</vt:lpstr>
      <vt:lpstr>Monitor Screen Shots</vt:lpstr>
      <vt:lpstr>Monitor Screen Shots</vt:lpstr>
      <vt:lpstr>Monitor Screen Shots</vt:lpstr>
      <vt:lpstr>Monitor Screen Shots</vt:lpstr>
      <vt:lpstr>Monitor Screen Shots</vt:lpstr>
      <vt:lpstr>DFS Road Map</vt:lpstr>
      <vt:lpstr>Availability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Morten Kromberg</dc:creator>
  <cp:lastModifiedBy>Morten Kromberg</cp:lastModifiedBy>
  <cp:revision>69</cp:revision>
  <dcterms:created xsi:type="dcterms:W3CDTF">2013-09-14T13:24:39Z</dcterms:created>
  <dcterms:modified xsi:type="dcterms:W3CDTF">2013-10-22T18:04:22Z</dcterms:modified>
</cp:coreProperties>
</file>