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45"/>
  </p:notesMasterIdLst>
  <p:sldIdLst>
    <p:sldId id="256" r:id="rId2"/>
    <p:sldId id="257" r:id="rId3"/>
    <p:sldId id="258" r:id="rId4"/>
    <p:sldId id="267" r:id="rId5"/>
    <p:sldId id="259" r:id="rId6"/>
    <p:sldId id="261" r:id="rId7"/>
    <p:sldId id="262" r:id="rId8"/>
    <p:sldId id="265" r:id="rId9"/>
    <p:sldId id="266" r:id="rId10"/>
    <p:sldId id="260" r:id="rId11"/>
    <p:sldId id="263" r:id="rId12"/>
    <p:sldId id="264" r:id="rId13"/>
    <p:sldId id="268" r:id="rId14"/>
    <p:sldId id="273" r:id="rId15"/>
    <p:sldId id="272" r:id="rId16"/>
    <p:sldId id="274" r:id="rId17"/>
    <p:sldId id="296" r:id="rId18"/>
    <p:sldId id="295" r:id="rId19"/>
    <p:sldId id="299" r:id="rId20"/>
    <p:sldId id="275" r:id="rId21"/>
    <p:sldId id="276" r:id="rId22"/>
    <p:sldId id="269" r:id="rId23"/>
    <p:sldId id="271" r:id="rId24"/>
    <p:sldId id="270" r:id="rId25"/>
    <p:sldId id="277" r:id="rId26"/>
    <p:sldId id="278" r:id="rId27"/>
    <p:sldId id="288" r:id="rId28"/>
    <p:sldId id="279" r:id="rId29"/>
    <p:sldId id="289" r:id="rId30"/>
    <p:sldId id="293" r:id="rId31"/>
    <p:sldId id="291" r:id="rId32"/>
    <p:sldId id="292" r:id="rId33"/>
    <p:sldId id="294" r:id="rId34"/>
    <p:sldId id="290" r:id="rId35"/>
    <p:sldId id="280" r:id="rId36"/>
    <p:sldId id="281" r:id="rId37"/>
    <p:sldId id="283" r:id="rId38"/>
    <p:sldId id="282" r:id="rId39"/>
    <p:sldId id="284" r:id="rId40"/>
    <p:sldId id="286" r:id="rId41"/>
    <p:sldId id="285" r:id="rId42"/>
    <p:sldId id="287" r:id="rId43"/>
    <p:sldId id="297" r:id="rId4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718" autoAdjust="0"/>
  </p:normalViewPr>
  <p:slideViewPr>
    <p:cSldViewPr>
      <p:cViewPr>
        <p:scale>
          <a:sx n="60" d="100"/>
          <a:sy n="60" d="100"/>
        </p:scale>
        <p:origin x="-696" y="-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1CB69223-2A7E-4679-8394-C16FA4EA79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0066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9pPr>
          </a:lstStyle>
          <a:p>
            <a:pPr eaLnBrk="1" hangingPunct="1"/>
            <a:fld id="{54F46E95-09C8-4B6A-84A1-65DE253C0A87}" type="slidenum">
              <a:rPr lang="en-US" sz="1200" smtClean="0">
                <a:latin typeface="Arial" charset="0"/>
              </a:rPr>
              <a:pPr eaLnBrk="1" hangingPunct="1"/>
              <a:t>1</a:t>
            </a:fld>
            <a:endParaRPr lang="en-US" sz="1200" smtClean="0">
              <a:latin typeface="Arial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da-DK" dirty="0" smtClean="0"/>
              <a:t>The real subject</a:t>
            </a:r>
            <a:r>
              <a:rPr lang="da-DK" baseline="0" dirty="0" smtClean="0"/>
              <a:t> is changes since last year but a review will be made for those who know nothing about UCMDs</a:t>
            </a:r>
            <a:endParaRPr lang="da-DK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Modifiers are a kind of argument too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8881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It had started</a:t>
            </a:r>
            <a:r>
              <a:rPr lang="en-GB" baseline="0" dirty="0" smtClean="0"/>
              <a:t> life as Spice commands before that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4310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⍙GETOPT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2922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Default</a:t>
            </a:r>
            <a:r>
              <a:rPr lang="en-GB" baseline="0" dirty="0" smtClean="0"/>
              <a:t> encrypt: </a:t>
            </a:r>
            <a:r>
              <a:rPr lang="en-GB" baseline="0" dirty="0" err="1" smtClean="0"/>
              <a:t>Rinjdael</a:t>
            </a:r>
            <a:r>
              <a:rPr lang="en-GB" baseline="0" dirty="0" smtClean="0"/>
              <a:t> (rain-</a:t>
            </a:r>
            <a:r>
              <a:rPr lang="en-GB" baseline="0" dirty="0" err="1" smtClean="0"/>
              <a:t>dahl</a:t>
            </a:r>
            <a:r>
              <a:rPr lang="en-GB" baseline="0" dirty="0" smtClean="0"/>
              <a:t>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3350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060848"/>
            <a:ext cx="6400800" cy="357795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da-DK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3389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060848"/>
            <a:ext cx="6400800" cy="357795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da-DK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874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%18dyalogpower-768x1024.gif%20%20%20%20%20%20%20%20%20%20%20%20%20%20%20%20%20%20%20%20%20%20%20%20%20%20%20%20%20%20%20%20%20%20%20%20%20%20%2000020D4A%06extern%20%20%20%20%20%20%20%20%20%20%20%20%20%20%20%20%20%20%20%20%20%20%20%20%20BC21CDDC:" TargetMode="Externa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yalogpower-768x1024.gif                                       00020D4Aextern                         BC21CDDC:"/>
          <p:cNvPicPr>
            <a:picLocks noChangeAspect="1" noChangeArrowheads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813" y="-14288"/>
            <a:ext cx="9191626" cy="6886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5661248"/>
            <a:ext cx="584844" cy="102007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51" r:id="rId2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•"/>
        <a:defRPr sz="3200">
          <a:solidFill>
            <a:srgbClr val="333333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–"/>
        <a:defRPr sz="2800">
          <a:solidFill>
            <a:srgbClr val="333333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•"/>
        <a:defRPr sz="2400">
          <a:solidFill>
            <a:srgbClr val="333333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–"/>
        <a:defRPr sz="2000">
          <a:solidFill>
            <a:srgbClr val="333333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1" y="2498686"/>
            <a:ext cx="4824535" cy="424268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55576" y="983630"/>
            <a:ext cx="79928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 smtClean="0">
                <a:latin typeface="Segoe UI Semibold" panose="020B0702040204020203" pitchFamily="34" charset="0"/>
              </a:rPr>
              <a:t>New User commands </a:t>
            </a:r>
          </a:p>
          <a:p>
            <a:pPr algn="ctr"/>
            <a:r>
              <a:rPr lang="en-GB" sz="4800" dirty="0" smtClean="0">
                <a:latin typeface="Segoe UI Semibold" panose="020B0702040204020203" pitchFamily="34" charset="0"/>
              </a:rPr>
              <a:t>in Dyalog APL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31626" y="5279295"/>
            <a:ext cx="24400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Dan Baronet 2013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8028384" y="6237312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*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83568" y="2276872"/>
            <a:ext cx="7088832" cy="3361928"/>
          </a:xfrm>
        </p:spPr>
        <p:txBody>
          <a:bodyPr/>
          <a:lstStyle/>
          <a:p>
            <a:pPr algn="l"/>
            <a:r>
              <a:rPr lang="en-GB" dirty="0" smtClean="0"/>
              <a:t>User commands </a:t>
            </a:r>
            <a:r>
              <a:rPr lang="en-GB" dirty="0" smtClean="0"/>
              <a:t>came to life in APL/PC (STSC) about 1990</a:t>
            </a:r>
          </a:p>
          <a:p>
            <a:pPr algn="l"/>
            <a:endParaRPr lang="en-GB" dirty="0" smtClean="0"/>
          </a:p>
          <a:p>
            <a:pPr algn="l"/>
            <a:r>
              <a:rPr lang="en-GB" dirty="0" smtClean="0"/>
              <a:t>They were simulated in some other systems (e.g. Sharp APL)</a:t>
            </a:r>
          </a:p>
          <a:p>
            <a:pPr algn="l"/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1608"/>
            <a:ext cx="8062664" cy="1451248"/>
          </a:xfrm>
        </p:spPr>
        <p:txBody>
          <a:bodyPr/>
          <a:lstStyle/>
          <a:p>
            <a:r>
              <a:rPr lang="en-GB" dirty="0"/>
              <a:t>User commands are </a:t>
            </a:r>
            <a:r>
              <a:rPr lang="en-GB" dirty="0" smtClean="0"/>
              <a:t>not new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9558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83568" y="1844824"/>
            <a:ext cx="7704856" cy="3793976"/>
          </a:xfrm>
        </p:spPr>
        <p:txBody>
          <a:bodyPr/>
          <a:lstStyle/>
          <a:p>
            <a:pPr algn="l"/>
            <a:r>
              <a:rPr lang="en-GB" dirty="0" smtClean="0"/>
              <a:t>The original implementation was different (component files) but the idea was the same: read the code in, execute it and get rid of it afterwards.</a:t>
            </a:r>
          </a:p>
          <a:p>
            <a:pPr algn="l"/>
            <a:endParaRPr lang="en-GB" dirty="0" smtClean="0"/>
          </a:p>
          <a:p>
            <a:pPr algn="l"/>
            <a:r>
              <a:rPr lang="en-GB" dirty="0" err="1" smtClean="0"/>
              <a:t>Dyalog’s</a:t>
            </a:r>
            <a:r>
              <a:rPr lang="en-GB" dirty="0" smtClean="0"/>
              <a:t> implementation uses text files.</a:t>
            </a:r>
          </a:p>
          <a:p>
            <a:pPr algn="l"/>
            <a:r>
              <a:rPr lang="en-GB" dirty="0" smtClean="0"/>
              <a:t>It was introduced 4 years ago with V12.1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1608"/>
            <a:ext cx="7772400" cy="1451248"/>
          </a:xfrm>
        </p:spPr>
        <p:txBody>
          <a:bodyPr/>
          <a:lstStyle/>
          <a:p>
            <a:r>
              <a:rPr lang="en-GB" dirty="0"/>
              <a:t>User commands are </a:t>
            </a:r>
            <a:r>
              <a:rPr lang="en-GB" dirty="0" smtClean="0"/>
              <a:t>no</a:t>
            </a:r>
            <a:endParaRPr lang="en-GB" dirty="0"/>
          </a:p>
        </p:txBody>
      </p:sp>
      <p:sp>
        <p:nvSpPr>
          <p:cNvPr id="4" name="Title 2"/>
          <p:cNvSpPr txBox="1">
            <a:spLocks/>
          </p:cNvSpPr>
          <p:nvPr/>
        </p:nvSpPr>
        <p:spPr>
          <a:xfrm>
            <a:off x="685800" y="681608"/>
            <a:ext cx="8062664" cy="1451248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9pPr>
          </a:lstStyle>
          <a:p>
            <a:r>
              <a:rPr lang="en-GB" kern="0" smtClean="0"/>
              <a:t>User commands are not new</a:t>
            </a:r>
            <a:endParaRPr lang="en-GB" kern="0" dirty="0"/>
          </a:p>
        </p:txBody>
      </p:sp>
      <p:sp>
        <p:nvSpPr>
          <p:cNvPr id="5" name="TextBox 4"/>
          <p:cNvSpPr txBox="1"/>
          <p:nvPr/>
        </p:nvSpPr>
        <p:spPr>
          <a:xfrm>
            <a:off x="8028384" y="6237312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*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0518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755576" y="1844824"/>
            <a:ext cx="7848872" cy="4082008"/>
          </a:xfrm>
        </p:spPr>
        <p:txBody>
          <a:bodyPr/>
          <a:lstStyle/>
          <a:p>
            <a:pPr algn="l">
              <a:spcBef>
                <a:spcPts val="1800"/>
              </a:spcBef>
            </a:pPr>
            <a:r>
              <a:rPr lang="en-GB" dirty="0" smtClean="0"/>
              <a:t>One major problem was the lack of line parser.</a:t>
            </a:r>
          </a:p>
          <a:p>
            <a:pPr algn="l">
              <a:spcBef>
                <a:spcPts val="1800"/>
              </a:spcBef>
            </a:pPr>
            <a:r>
              <a:rPr lang="en-GB" dirty="0" err="1" smtClean="0"/>
              <a:t>Manugistics</a:t>
            </a:r>
            <a:r>
              <a:rPr lang="en-GB" dirty="0" smtClean="0"/>
              <a:t> eventually incorporated one in the system but it was limited.</a:t>
            </a:r>
          </a:p>
          <a:p>
            <a:pPr algn="l">
              <a:spcBef>
                <a:spcPts val="1800"/>
              </a:spcBef>
            </a:pPr>
            <a:r>
              <a:rPr lang="en-GB" dirty="0" smtClean="0"/>
              <a:t>Dyalog incorporates a comprehensive line parser.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1608"/>
            <a:ext cx="8062664" cy="875184"/>
          </a:xfrm>
        </p:spPr>
        <p:txBody>
          <a:bodyPr/>
          <a:lstStyle/>
          <a:p>
            <a:r>
              <a:rPr lang="en-GB" dirty="0" smtClean="0"/>
              <a:t>User commands are not new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0518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827584" y="1700808"/>
            <a:ext cx="7344816" cy="3937992"/>
          </a:xfrm>
        </p:spPr>
        <p:txBody>
          <a:bodyPr/>
          <a:lstStyle/>
          <a:p>
            <a:pPr algn="l"/>
            <a:r>
              <a:rPr lang="en-GB" dirty="0" smtClean="0"/>
              <a:t>Dyalog ships with predefined user commands.</a:t>
            </a:r>
          </a:p>
          <a:p>
            <a:pPr algn="l"/>
            <a:endParaRPr lang="en-GB" dirty="0" smtClean="0"/>
          </a:p>
          <a:p>
            <a:pPr algn="l"/>
            <a:r>
              <a:rPr lang="en-GB" dirty="0" smtClean="0"/>
              <a:t>User commands fall into several categories.</a:t>
            </a:r>
          </a:p>
          <a:p>
            <a:pPr algn="l"/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Prepackaged</a:t>
            </a:r>
            <a:r>
              <a:rPr lang="en-GB" dirty="0" smtClean="0"/>
              <a:t> commands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011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755576" y="2564904"/>
            <a:ext cx="7848872" cy="3361928"/>
          </a:xfrm>
        </p:spPr>
        <p:txBody>
          <a:bodyPr/>
          <a:lstStyle/>
          <a:p>
            <a:pPr algn="l"/>
            <a:r>
              <a:rPr lang="en-GB" dirty="0" smtClean="0"/>
              <a:t>New addition to the company staff: </a:t>
            </a:r>
            <a:r>
              <a:rPr lang="en-GB" b="1" dirty="0" smtClean="0"/>
              <a:t>Fiona</a:t>
            </a:r>
          </a:p>
          <a:p>
            <a:pPr algn="l"/>
            <a:endParaRPr lang="en-GB" dirty="0"/>
          </a:p>
          <a:p>
            <a:pPr algn="l"/>
            <a:r>
              <a:rPr lang="en-GB" dirty="0" smtClean="0"/>
              <a:t>With her the revision of names was made.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773832"/>
            <a:ext cx="7772400" cy="1143000"/>
          </a:xfrm>
        </p:spPr>
        <p:txBody>
          <a:bodyPr/>
          <a:lstStyle/>
          <a:p>
            <a:pPr algn="ctr"/>
            <a:r>
              <a:rPr lang="en-GB" dirty="0" smtClean="0"/>
              <a:t>This year’s word: reorganisation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0981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827584" y="1556792"/>
            <a:ext cx="7560840" cy="3793976"/>
          </a:xfrm>
        </p:spPr>
        <p:txBody>
          <a:bodyPr/>
          <a:lstStyle/>
          <a:p>
            <a:pPr marL="457200" indent="-457200" algn="l">
              <a:buFontTx/>
              <a:buChar char="-"/>
            </a:pPr>
            <a:r>
              <a:rPr lang="en-GB" dirty="0">
                <a:solidFill>
                  <a:srgbClr val="00B050"/>
                </a:solidFill>
              </a:rPr>
              <a:t>Minimum # arguments</a:t>
            </a:r>
          </a:p>
          <a:p>
            <a:pPr marL="457200" indent="-457200" algn="l">
              <a:buFontTx/>
              <a:buChar char="-"/>
            </a:pPr>
            <a:r>
              <a:rPr lang="en-GB" dirty="0" smtClean="0">
                <a:solidFill>
                  <a:srgbClr val="00B050"/>
                </a:solidFill>
              </a:rPr>
              <a:t>Ability to specify the minimum length for command names and switches</a:t>
            </a:r>
          </a:p>
          <a:p>
            <a:pPr marL="457200" indent="-457200" algn="l">
              <a:buFontTx/>
              <a:buChar char="-"/>
            </a:pPr>
            <a:r>
              <a:rPr lang="en-GB" dirty="0" smtClean="0">
                <a:solidFill>
                  <a:srgbClr val="00B050"/>
                </a:solidFill>
              </a:rPr>
              <a:t>Default value for modifiers (switches)</a:t>
            </a:r>
          </a:p>
          <a:p>
            <a:pPr marL="457200" indent="-457200" algn="l">
              <a:buFontTx/>
              <a:buChar char="-"/>
            </a:pPr>
            <a:r>
              <a:rPr lang="en-GB" dirty="0">
                <a:solidFill>
                  <a:srgbClr val="0070C0"/>
                </a:solidFill>
              </a:rPr>
              <a:t>⎕AT tracking</a:t>
            </a:r>
          </a:p>
          <a:p>
            <a:pPr marL="457200" indent="-457200" algn="l">
              <a:buFontTx/>
              <a:buChar char="-"/>
            </a:pPr>
            <a:r>
              <a:rPr lang="en-GB" dirty="0">
                <a:solidFill>
                  <a:srgbClr val="0070C0"/>
                </a:solidFill>
              </a:rPr>
              <a:t>Encryption</a:t>
            </a:r>
          </a:p>
          <a:p>
            <a:pPr marL="457200" indent="-457200" algn="l">
              <a:buFontTx/>
              <a:buChar char="-"/>
            </a:pPr>
            <a:r>
              <a:rPr lang="en-GB" dirty="0" smtClean="0">
                <a:solidFill>
                  <a:srgbClr val="0070C0"/>
                </a:solidFill>
              </a:rPr>
              <a:t>Boot with a function </a:t>
            </a:r>
          </a:p>
          <a:p>
            <a:pPr marL="457200" indent="-457200" algn="l">
              <a:buFontTx/>
              <a:buChar char="-"/>
            </a:pPr>
            <a:r>
              <a:rPr lang="en-GB" dirty="0" smtClean="0">
                <a:solidFill>
                  <a:srgbClr val="FF0000"/>
                </a:solidFill>
              </a:rPr>
              <a:t>Start debugging on line 1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 smtClean="0"/>
              <a:t>New</a:t>
            </a:r>
            <a:r>
              <a:rPr lang="en-GB" dirty="0" smtClean="0"/>
              <a:t> features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8028384" y="6237312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*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7851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827584" y="1556792"/>
            <a:ext cx="6944816" cy="4082008"/>
          </a:xfrm>
        </p:spPr>
        <p:txBody>
          <a:bodyPr/>
          <a:lstStyle/>
          <a:p>
            <a:pPr algn="l"/>
            <a:r>
              <a:rPr lang="en-GB" dirty="0" smtClean="0"/>
              <a:t>Open and Compare:</a:t>
            </a:r>
          </a:p>
          <a:p>
            <a:pPr algn="l"/>
            <a:r>
              <a:rPr lang="en-GB" dirty="0" smtClean="0"/>
              <a:t>-</a:t>
            </a:r>
            <a:r>
              <a:rPr lang="en-GB" dirty="0" smtClean="0">
                <a:solidFill>
                  <a:srgbClr val="FF0000"/>
                </a:solidFill>
              </a:rPr>
              <a:t>use</a:t>
            </a:r>
            <a:r>
              <a:rPr lang="en-GB" dirty="0" smtClean="0"/>
              <a:t> has been changed to –</a:t>
            </a:r>
            <a:r>
              <a:rPr lang="en-GB" dirty="0" smtClean="0">
                <a:solidFill>
                  <a:srgbClr val="00B050"/>
                </a:solidFill>
              </a:rPr>
              <a:t>using</a:t>
            </a:r>
          </a:p>
          <a:p>
            <a:pPr algn="l"/>
            <a:endParaRPr lang="en-GB" dirty="0" smtClean="0">
              <a:solidFill>
                <a:schemeClr val="tx1"/>
              </a:solidFill>
            </a:endParaRPr>
          </a:p>
          <a:p>
            <a:pPr algn="l"/>
            <a:r>
              <a:rPr lang="en-GB" dirty="0" smtClean="0">
                <a:solidFill>
                  <a:schemeClr val="tx1"/>
                </a:solidFill>
              </a:rPr>
              <a:t>Compare:</a:t>
            </a:r>
          </a:p>
          <a:p>
            <a:pPr algn="l"/>
            <a:r>
              <a:rPr lang="en-GB" dirty="0" smtClean="0">
                <a:solidFill>
                  <a:srgbClr val="00B050"/>
                </a:solidFill>
              </a:rPr>
              <a:t>-</a:t>
            </a:r>
            <a:r>
              <a:rPr lang="en-GB" dirty="0" smtClean="0">
                <a:solidFill>
                  <a:srgbClr val="FF0000"/>
                </a:solidFill>
              </a:rPr>
              <a:t>zone</a:t>
            </a:r>
            <a:r>
              <a:rPr lang="en-GB" dirty="0" smtClean="0">
                <a:solidFill>
                  <a:srgbClr val="00B050"/>
                </a:solidFill>
              </a:rPr>
              <a:t> </a:t>
            </a:r>
            <a:r>
              <a:rPr lang="en-GB" dirty="0" smtClean="0">
                <a:solidFill>
                  <a:schemeClr val="tx1"/>
                </a:solidFill>
              </a:rPr>
              <a:t>became</a:t>
            </a:r>
            <a:r>
              <a:rPr lang="en-GB" dirty="0" smtClean="0">
                <a:solidFill>
                  <a:srgbClr val="00B050"/>
                </a:solidFill>
              </a:rPr>
              <a:t> –window</a:t>
            </a:r>
          </a:p>
          <a:p>
            <a:pPr algn="l"/>
            <a:endParaRPr lang="en-GB" dirty="0" smtClean="0">
              <a:solidFill>
                <a:srgbClr val="00B050"/>
              </a:solidFill>
            </a:endParaRPr>
          </a:p>
          <a:p>
            <a:pPr algn="l"/>
            <a:r>
              <a:rPr lang="en-GB" dirty="0" smtClean="0">
                <a:solidFill>
                  <a:schemeClr val="tx1"/>
                </a:solidFill>
              </a:rPr>
              <a:t>Boot:</a:t>
            </a:r>
          </a:p>
          <a:p>
            <a:pPr algn="l"/>
            <a:r>
              <a:rPr lang="en-GB" dirty="0" smtClean="0">
                <a:solidFill>
                  <a:srgbClr val="FF0000"/>
                </a:solidFill>
              </a:rPr>
              <a:t>-function</a:t>
            </a:r>
            <a:r>
              <a:rPr lang="en-GB" dirty="0" smtClean="0">
                <a:solidFill>
                  <a:srgbClr val="00B050"/>
                </a:solidFill>
              </a:rPr>
              <a:t> </a:t>
            </a:r>
            <a:r>
              <a:rPr lang="en-GB" dirty="0" smtClean="0">
                <a:solidFill>
                  <a:schemeClr val="tx1"/>
                </a:solidFill>
              </a:rPr>
              <a:t>is gone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SALT changes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1931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827584" y="1556792"/>
            <a:ext cx="6944816" cy="4082008"/>
          </a:xfrm>
        </p:spPr>
        <p:txBody>
          <a:bodyPr/>
          <a:lstStyle/>
          <a:p>
            <a:pPr algn="l"/>
            <a:r>
              <a:rPr lang="en-GB" dirty="0" smtClean="0"/>
              <a:t>Up until now you could specify that a file was in the same folder as where the current workspace came from by using ⍵ as in</a:t>
            </a:r>
          </a:p>
          <a:p>
            <a:pPr algn="l"/>
            <a:r>
              <a:rPr lang="en-GB" dirty="0">
                <a:solidFill>
                  <a:schemeClr val="tx1"/>
                </a:solidFill>
              </a:rPr>
              <a:t>	</a:t>
            </a:r>
            <a:r>
              <a:rPr lang="en-GB" dirty="0" smtClean="0"/>
              <a:t>]load  </a:t>
            </a:r>
            <a:r>
              <a:rPr lang="en-GB" b="1" dirty="0" smtClean="0"/>
              <a:t>⍵</a:t>
            </a:r>
            <a:r>
              <a:rPr lang="en-GB" dirty="0" smtClean="0"/>
              <a:t>\</a:t>
            </a:r>
            <a:r>
              <a:rPr lang="en-GB" dirty="0" err="1" smtClean="0"/>
              <a:t>myfile</a:t>
            </a:r>
            <a:endParaRPr lang="en-GB" dirty="0" smtClean="0"/>
          </a:p>
          <a:p>
            <a:pPr algn="l"/>
            <a:r>
              <a:rPr lang="en-GB" dirty="0" smtClean="0"/>
              <a:t>If your workspace was named \A\B\C</a:t>
            </a:r>
            <a:r>
              <a:rPr lang="en-GB" dirty="0"/>
              <a:t> </a:t>
            </a:r>
            <a:r>
              <a:rPr lang="en-GB" dirty="0" smtClean="0"/>
              <a:t>then the file loaded would be 	\A\B\</a:t>
            </a:r>
            <a:r>
              <a:rPr lang="en-GB" dirty="0" err="1" smtClean="0"/>
              <a:t>myfile.dyalog</a:t>
            </a:r>
            <a:endParaRPr lang="en-GB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SALT changes: file paths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2677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827584" y="1844824"/>
            <a:ext cx="6944816" cy="3793976"/>
          </a:xfrm>
        </p:spPr>
        <p:txBody>
          <a:bodyPr/>
          <a:lstStyle/>
          <a:p>
            <a:pPr algn="l"/>
            <a:r>
              <a:rPr lang="en-GB" dirty="0" smtClean="0">
                <a:solidFill>
                  <a:schemeClr val="tx1"/>
                </a:solidFill>
              </a:rPr>
              <a:t>There is a proposal to change this, e.g.</a:t>
            </a:r>
          </a:p>
          <a:p>
            <a:pPr algn="l"/>
            <a:r>
              <a:rPr lang="en-GB" dirty="0">
                <a:solidFill>
                  <a:schemeClr val="tx1"/>
                </a:solidFill>
              </a:rPr>
              <a:t>	</a:t>
            </a:r>
            <a:r>
              <a:rPr lang="en-GB" dirty="0" smtClean="0">
                <a:solidFill>
                  <a:schemeClr val="tx1"/>
                </a:solidFill>
              </a:rPr>
              <a:t>]load [w]\</a:t>
            </a:r>
            <a:r>
              <a:rPr lang="en-GB" dirty="0" err="1" smtClean="0">
                <a:solidFill>
                  <a:schemeClr val="tx1"/>
                </a:solidFill>
              </a:rPr>
              <a:t>myfile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SALT changes: file paths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6410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827584" y="1556792"/>
            <a:ext cx="6944816" cy="4082008"/>
          </a:xfrm>
        </p:spPr>
        <p:txBody>
          <a:bodyPr/>
          <a:lstStyle/>
          <a:p>
            <a:pPr algn="l"/>
            <a:r>
              <a:rPr lang="en-GB" dirty="0" smtClean="0"/>
              <a:t>Up until now you could specify that a file was in the same folder as the current directory by using ./ e.g.</a:t>
            </a:r>
          </a:p>
          <a:p>
            <a:pPr algn="l"/>
            <a:r>
              <a:rPr lang="en-GB" dirty="0">
                <a:solidFill>
                  <a:schemeClr val="tx1"/>
                </a:solidFill>
              </a:rPr>
              <a:t>	</a:t>
            </a:r>
            <a:r>
              <a:rPr lang="en-GB" dirty="0" smtClean="0"/>
              <a:t>]load  </a:t>
            </a:r>
            <a:r>
              <a:rPr lang="en-GB" b="1" dirty="0" smtClean="0"/>
              <a:t>.</a:t>
            </a:r>
            <a:r>
              <a:rPr lang="en-GB" dirty="0" smtClean="0"/>
              <a:t>\</a:t>
            </a:r>
            <a:r>
              <a:rPr lang="en-GB" dirty="0" err="1" smtClean="0"/>
              <a:t>myfile</a:t>
            </a:r>
            <a:endParaRPr lang="en-GB" dirty="0" smtClean="0"/>
          </a:p>
          <a:p>
            <a:pPr algn="l"/>
            <a:r>
              <a:rPr lang="en-GB" dirty="0" smtClean="0"/>
              <a:t>You could now however specify ../</a:t>
            </a:r>
          </a:p>
          <a:p>
            <a:pPr algn="l"/>
            <a:endParaRPr lang="en-GB" dirty="0"/>
          </a:p>
          <a:p>
            <a:pPr algn="l"/>
            <a:r>
              <a:rPr lang="en-GB" dirty="0" smtClean="0"/>
              <a:t>Now you can.</a:t>
            </a:r>
          </a:p>
          <a:p>
            <a:pPr algn="l"/>
            <a:r>
              <a:rPr lang="en-GB" dirty="0"/>
              <a:t>	</a:t>
            </a:r>
            <a:r>
              <a:rPr lang="en-GB" dirty="0" smtClean="0"/>
              <a:t>]load ../</a:t>
            </a:r>
            <a:r>
              <a:rPr lang="en-GB" dirty="0" err="1" smtClean="0"/>
              <a:t>myfile</a:t>
            </a:r>
            <a:endParaRPr lang="en-GB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SALT changes: file paths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8190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827584" y="2276872"/>
            <a:ext cx="6944816" cy="3361928"/>
          </a:xfrm>
        </p:spPr>
        <p:txBody>
          <a:bodyPr/>
          <a:lstStyle/>
          <a:p>
            <a:pPr algn="l"/>
            <a:r>
              <a:rPr lang="en-GB" dirty="0" smtClean="0"/>
              <a:t>System commands start with a right parenthesis, e.g. </a:t>
            </a:r>
          </a:p>
          <a:p>
            <a:pPr algn="l"/>
            <a:r>
              <a:rPr lang="en-GB" dirty="0" smtClean="0"/>
              <a:t>)SAVE</a:t>
            </a:r>
          </a:p>
          <a:p>
            <a:pPr algn="l"/>
            <a:r>
              <a:rPr lang="en-GB" dirty="0" smtClean="0"/>
              <a:t>User commands start with a right square bracket, e.g.</a:t>
            </a:r>
          </a:p>
          <a:p>
            <a:pPr algn="l"/>
            <a:r>
              <a:rPr lang="en-GB" dirty="0" smtClean="0"/>
              <a:t>]SAVE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1608"/>
            <a:ext cx="7772400" cy="1667272"/>
          </a:xfrm>
        </p:spPr>
        <p:txBody>
          <a:bodyPr/>
          <a:lstStyle/>
          <a:p>
            <a:r>
              <a:rPr lang="en-GB" dirty="0"/>
              <a:t>User commands are akin to System commands </a:t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7763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755576" y="1916832"/>
            <a:ext cx="7704856" cy="3721968"/>
          </a:xfrm>
        </p:spPr>
        <p:txBody>
          <a:bodyPr/>
          <a:lstStyle/>
          <a:p>
            <a:pPr algn="l"/>
            <a:r>
              <a:rPr lang="en-GB" dirty="0" smtClean="0"/>
              <a:t>The display now shows groups followed by a list of commands </a:t>
            </a:r>
          </a:p>
          <a:p>
            <a:pPr algn="l"/>
            <a:r>
              <a:rPr lang="en-GB" dirty="0" smtClean="0"/>
              <a:t>If a command is ambiguous (e.g. Compare) then its group is prepended.</a:t>
            </a:r>
          </a:p>
          <a:p>
            <a:pPr algn="l"/>
            <a:r>
              <a:rPr lang="en-GB" dirty="0" smtClean="0"/>
              <a:t>e.g.</a:t>
            </a:r>
          </a:p>
          <a:p>
            <a:pPr algn="l"/>
            <a:r>
              <a:rPr lang="en-GB" dirty="0" err="1" smtClean="0"/>
              <a:t>SALT.</a:t>
            </a:r>
            <a:r>
              <a:rPr lang="en-GB" dirty="0" err="1" smtClean="0">
                <a:solidFill>
                  <a:srgbClr val="FF0000"/>
                </a:solidFill>
              </a:rPr>
              <a:t>Compare</a:t>
            </a:r>
            <a:r>
              <a:rPr lang="en-GB" dirty="0" smtClean="0"/>
              <a:t> and </a:t>
            </a:r>
            <a:r>
              <a:rPr lang="en-GB" dirty="0" err="1" smtClean="0"/>
              <a:t>FN.</a:t>
            </a:r>
            <a:r>
              <a:rPr lang="en-GB" dirty="0" err="1" smtClean="0">
                <a:solidFill>
                  <a:srgbClr val="FF0000"/>
                </a:solidFill>
              </a:rPr>
              <a:t>Compare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]? Display format change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3893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755576" y="1916832"/>
            <a:ext cx="7704856" cy="3721968"/>
          </a:xfrm>
        </p:spPr>
        <p:txBody>
          <a:bodyPr/>
          <a:lstStyle/>
          <a:p>
            <a:pPr algn="l"/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]? Display format change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197" y="1556792"/>
            <a:ext cx="8181975" cy="473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94777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827584" y="1700808"/>
            <a:ext cx="7344816" cy="3937992"/>
          </a:xfrm>
        </p:spPr>
        <p:txBody>
          <a:bodyPr/>
          <a:lstStyle/>
          <a:p>
            <a:pPr algn="l"/>
            <a:r>
              <a:rPr lang="en-GB" b="1" dirty="0" smtClean="0"/>
              <a:t>File </a:t>
            </a:r>
            <a:r>
              <a:rPr lang="en-GB" dirty="0" smtClean="0"/>
              <a:t>commands</a:t>
            </a:r>
          </a:p>
          <a:p>
            <a:pPr algn="l"/>
            <a:r>
              <a:rPr lang="en-GB" b="1" dirty="0" smtClean="0"/>
              <a:t>Function</a:t>
            </a:r>
            <a:r>
              <a:rPr lang="en-GB" dirty="0" smtClean="0"/>
              <a:t> related commands (FN)</a:t>
            </a:r>
          </a:p>
          <a:p>
            <a:pPr algn="l"/>
            <a:r>
              <a:rPr lang="en-GB" b="1" dirty="0" smtClean="0"/>
              <a:t>Namespace</a:t>
            </a:r>
            <a:r>
              <a:rPr lang="en-GB" dirty="0" smtClean="0"/>
              <a:t> related commands (NS)</a:t>
            </a:r>
          </a:p>
          <a:p>
            <a:pPr algn="l"/>
            <a:r>
              <a:rPr lang="en-GB" b="1" dirty="0" smtClean="0"/>
              <a:t>Workspace</a:t>
            </a:r>
            <a:r>
              <a:rPr lang="en-GB" dirty="0" smtClean="0"/>
              <a:t> related commands (WS)</a:t>
            </a:r>
          </a:p>
          <a:p>
            <a:pPr algn="l"/>
            <a:r>
              <a:rPr lang="en-GB" b="1" dirty="0" smtClean="0"/>
              <a:t>SALT</a:t>
            </a:r>
            <a:r>
              <a:rPr lang="en-GB" dirty="0" smtClean="0"/>
              <a:t> commands</a:t>
            </a:r>
          </a:p>
          <a:p>
            <a:pPr algn="l"/>
            <a:r>
              <a:rPr lang="en-GB" b="1" dirty="0" smtClean="0"/>
              <a:t>Tools</a:t>
            </a:r>
          </a:p>
          <a:p>
            <a:pPr algn="l"/>
            <a:r>
              <a:rPr lang="en-GB" b="1" dirty="0" smtClean="0"/>
              <a:t>UCMD </a:t>
            </a:r>
          </a:p>
          <a:p>
            <a:pPr algn="l"/>
            <a:r>
              <a:rPr lang="en-GB" dirty="0" smtClean="0"/>
              <a:t>Etc.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Commands Groups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3578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827584" y="1700808"/>
            <a:ext cx="7344816" cy="3937992"/>
          </a:xfrm>
        </p:spPr>
        <p:txBody>
          <a:bodyPr/>
          <a:lstStyle/>
          <a:p>
            <a:pPr algn="l"/>
            <a:r>
              <a:rPr lang="en-GB" smtClean="0"/>
              <a:t>In v1.34 </a:t>
            </a:r>
            <a:r>
              <a:rPr lang="en-GB" dirty="0" smtClean="0"/>
              <a:t>a few commands have been </a:t>
            </a:r>
            <a:r>
              <a:rPr lang="en-GB" dirty="0" smtClean="0">
                <a:solidFill>
                  <a:srgbClr val="00B050"/>
                </a:solidFill>
              </a:rPr>
              <a:t>added</a:t>
            </a:r>
            <a:r>
              <a:rPr lang="en-GB" dirty="0" smtClean="0"/>
              <a:t> and </a:t>
            </a:r>
          </a:p>
          <a:p>
            <a:pPr algn="l"/>
            <a:r>
              <a:rPr lang="en-GB" dirty="0" smtClean="0"/>
              <a:t>many commands have been </a:t>
            </a:r>
            <a:r>
              <a:rPr lang="en-GB" dirty="0" smtClean="0">
                <a:solidFill>
                  <a:srgbClr val="FF0000"/>
                </a:solidFill>
              </a:rPr>
              <a:t>renamed</a:t>
            </a:r>
          </a:p>
          <a:p>
            <a:pPr algn="l"/>
            <a:r>
              <a:rPr lang="en-GB" dirty="0" smtClean="0"/>
              <a:t>Or</a:t>
            </a:r>
          </a:p>
          <a:p>
            <a:pPr algn="l"/>
            <a:r>
              <a:rPr lang="en-GB" dirty="0" smtClean="0"/>
              <a:t>Assigned a </a:t>
            </a:r>
            <a:r>
              <a:rPr lang="en-GB" dirty="0" smtClean="0">
                <a:solidFill>
                  <a:srgbClr val="00B050"/>
                </a:solidFill>
              </a:rPr>
              <a:t>new</a:t>
            </a:r>
            <a:r>
              <a:rPr lang="en-GB" dirty="0" smtClean="0"/>
              <a:t> group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B050"/>
                </a:solidFill>
              </a:rPr>
              <a:t>New</a:t>
            </a:r>
            <a:r>
              <a:rPr lang="en-GB" dirty="0" smtClean="0"/>
              <a:t> / </a:t>
            </a:r>
            <a:r>
              <a:rPr lang="en-GB" dirty="0" smtClean="0">
                <a:solidFill>
                  <a:srgbClr val="FF0000"/>
                </a:solidFill>
              </a:rPr>
              <a:t>changed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456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827584" y="1700808"/>
            <a:ext cx="7344816" cy="3937992"/>
          </a:xfrm>
        </p:spPr>
        <p:txBody>
          <a:bodyPr/>
          <a:lstStyle/>
          <a:p>
            <a:pPr algn="l"/>
            <a:r>
              <a:rPr lang="en-GB" b="1" dirty="0" err="1">
                <a:solidFill>
                  <a:srgbClr val="FF0000"/>
                </a:solidFill>
              </a:rPr>
              <a:t>array.compare</a:t>
            </a:r>
            <a:r>
              <a:rPr lang="en-GB" dirty="0">
                <a:solidFill>
                  <a:srgbClr val="FF0000"/>
                </a:solidFill>
              </a:rPr>
              <a:t>  </a:t>
            </a:r>
            <a:r>
              <a:rPr lang="en-GB" dirty="0" smtClean="0">
                <a:solidFill>
                  <a:schemeClr val="tx1"/>
                </a:solidFill>
              </a:rPr>
              <a:t>(</a:t>
            </a:r>
            <a:r>
              <a:rPr lang="en-GB" dirty="0" err="1" smtClean="0">
                <a:solidFill>
                  <a:schemeClr val="tx1"/>
                </a:solidFill>
              </a:rPr>
              <a:t>varcompare</a:t>
            </a:r>
            <a:r>
              <a:rPr lang="en-GB" dirty="0" smtClean="0">
                <a:solidFill>
                  <a:schemeClr val="tx1"/>
                </a:solidFill>
              </a:rPr>
              <a:t>)</a:t>
            </a:r>
          </a:p>
          <a:p>
            <a:pPr algn="l"/>
            <a:r>
              <a:rPr lang="en-GB" b="1" dirty="0" err="1" smtClean="0">
                <a:solidFill>
                  <a:srgbClr val="FF0000"/>
                </a:solidFill>
              </a:rPr>
              <a:t>array.edit</a:t>
            </a:r>
            <a:r>
              <a:rPr lang="en-GB" dirty="0" smtClean="0">
                <a:solidFill>
                  <a:srgbClr val="FF0000"/>
                </a:solidFill>
              </a:rPr>
              <a:t>  </a:t>
            </a:r>
            <a:r>
              <a:rPr lang="en-GB" dirty="0" smtClean="0">
                <a:solidFill>
                  <a:schemeClr val="tx1"/>
                </a:solidFill>
              </a:rPr>
              <a:t>(</a:t>
            </a:r>
            <a:r>
              <a:rPr lang="en-GB" dirty="0" err="1">
                <a:solidFill>
                  <a:schemeClr val="tx1"/>
                </a:solidFill>
              </a:rPr>
              <a:t>A</a:t>
            </a:r>
            <a:r>
              <a:rPr lang="en-GB" dirty="0" err="1" smtClean="0">
                <a:solidFill>
                  <a:schemeClr val="tx1"/>
                </a:solidFill>
              </a:rPr>
              <a:t>edit</a:t>
            </a:r>
            <a:r>
              <a:rPr lang="en-GB" dirty="0" smtClean="0">
                <a:solidFill>
                  <a:schemeClr val="tx1"/>
                </a:solidFill>
              </a:rPr>
              <a:t>): </a:t>
            </a:r>
            <a:r>
              <a:rPr lang="en-GB" dirty="0" err="1" smtClean="0">
                <a:solidFill>
                  <a:schemeClr val="tx1"/>
                </a:solidFill>
              </a:rPr>
              <a:t>D.Leibtag’s</a:t>
            </a:r>
            <a:r>
              <a:rPr lang="en-GB" dirty="0" smtClean="0">
                <a:solidFill>
                  <a:schemeClr val="tx1"/>
                </a:solidFill>
              </a:rPr>
              <a:t> editor</a:t>
            </a:r>
          </a:p>
          <a:p>
            <a:pPr algn="l"/>
            <a:r>
              <a:rPr lang="en-GB" b="1" dirty="0" err="1" smtClean="0">
                <a:solidFill>
                  <a:schemeClr val="tx1"/>
                </a:solidFill>
              </a:rPr>
              <a:t>tohtml</a:t>
            </a:r>
            <a:endParaRPr lang="en-GB" b="1" dirty="0" smtClean="0">
              <a:solidFill>
                <a:schemeClr val="tx1"/>
              </a:solidFill>
            </a:endParaRPr>
          </a:p>
          <a:p>
            <a:pPr algn="l"/>
            <a:endParaRPr lang="en-GB" b="1" dirty="0" smtClean="0">
              <a:solidFill>
                <a:schemeClr val="tx1"/>
              </a:solidFill>
            </a:endParaRPr>
          </a:p>
          <a:p>
            <a:pPr algn="l"/>
            <a:r>
              <a:rPr lang="en-GB" dirty="0" smtClean="0">
                <a:solidFill>
                  <a:schemeClr val="tx1"/>
                </a:solidFill>
              </a:rPr>
              <a:t>All the Compare functions have seen </a:t>
            </a:r>
            <a:br>
              <a:rPr lang="en-GB" dirty="0" smtClean="0">
                <a:solidFill>
                  <a:schemeClr val="tx1"/>
                </a:solidFill>
              </a:rPr>
            </a:br>
            <a:r>
              <a:rPr lang="en-GB" dirty="0" smtClean="0">
                <a:solidFill>
                  <a:srgbClr val="FF0000"/>
                </a:solidFill>
              </a:rPr>
              <a:t>–zone</a:t>
            </a:r>
            <a:r>
              <a:rPr lang="en-GB" dirty="0" smtClean="0">
                <a:solidFill>
                  <a:schemeClr val="tx1"/>
                </a:solidFill>
              </a:rPr>
              <a:t> become –</a:t>
            </a:r>
            <a:r>
              <a:rPr lang="en-GB" dirty="0" smtClean="0">
                <a:solidFill>
                  <a:srgbClr val="00B050"/>
                </a:solidFill>
              </a:rPr>
              <a:t>window 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B050"/>
                </a:solidFill>
              </a:rPr>
              <a:t>Array</a:t>
            </a:r>
            <a:r>
              <a:rPr lang="en-GB" dirty="0" smtClean="0"/>
              <a:t> group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4409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827584" y="1484784"/>
            <a:ext cx="7344816" cy="4154016"/>
          </a:xfrm>
        </p:spPr>
        <p:txBody>
          <a:bodyPr/>
          <a:lstStyle/>
          <a:p>
            <a:pPr algn="l"/>
            <a:r>
              <a:rPr lang="en-GB" b="1" dirty="0"/>
              <a:t>cd  </a:t>
            </a:r>
            <a:endParaRPr lang="en-GB" b="1" dirty="0" smtClean="0"/>
          </a:p>
          <a:p>
            <a:pPr algn="l"/>
            <a:r>
              <a:rPr lang="en-GB" b="1" dirty="0" smtClean="0"/>
              <a:t>collect/</a:t>
            </a:r>
            <a:r>
              <a:rPr lang="en-GB" b="1" dirty="0" smtClean="0">
                <a:solidFill>
                  <a:srgbClr val="FF0000"/>
                </a:solidFill>
              </a:rPr>
              <a:t>split</a:t>
            </a:r>
            <a:r>
              <a:rPr lang="en-GB" b="1" dirty="0" smtClean="0"/>
              <a:t> </a:t>
            </a:r>
            <a:r>
              <a:rPr lang="en-GB" dirty="0" smtClean="0"/>
              <a:t>(</a:t>
            </a:r>
            <a:r>
              <a:rPr lang="en-GB" dirty="0" err="1" smtClean="0"/>
              <a:t>splitfile</a:t>
            </a:r>
            <a:r>
              <a:rPr lang="en-GB" dirty="0" smtClean="0"/>
              <a:t>)</a:t>
            </a:r>
          </a:p>
          <a:p>
            <a:pPr algn="l"/>
            <a:r>
              <a:rPr lang="en-GB" b="1" dirty="0" err="1" smtClean="0">
                <a:solidFill>
                  <a:srgbClr val="FF0000"/>
                </a:solidFill>
              </a:rPr>
              <a:t>file.compare</a:t>
            </a:r>
            <a:r>
              <a:rPr lang="en-GB" b="1" dirty="0" smtClean="0"/>
              <a:t>  </a:t>
            </a:r>
            <a:r>
              <a:rPr lang="en-GB" dirty="0" smtClean="0"/>
              <a:t>(</a:t>
            </a:r>
            <a:r>
              <a:rPr lang="en-GB" dirty="0" err="1" smtClean="0"/>
              <a:t>cfcompare</a:t>
            </a:r>
            <a:r>
              <a:rPr lang="en-GB" dirty="0" smtClean="0"/>
              <a:t>)</a:t>
            </a:r>
          </a:p>
          <a:p>
            <a:pPr algn="l"/>
            <a:r>
              <a:rPr lang="en-GB" b="1" dirty="0" err="1" smtClean="0">
                <a:solidFill>
                  <a:srgbClr val="00B050"/>
                </a:solidFill>
              </a:rPr>
              <a:t>file.edit</a:t>
            </a:r>
            <a:r>
              <a:rPr lang="en-GB" b="1" dirty="0" smtClean="0"/>
              <a:t>  </a:t>
            </a:r>
          </a:p>
          <a:p>
            <a:pPr algn="l"/>
            <a:r>
              <a:rPr lang="en-GB" b="1" dirty="0" smtClean="0">
                <a:solidFill>
                  <a:srgbClr val="FF0000"/>
                </a:solidFill>
              </a:rPr>
              <a:t>find</a:t>
            </a:r>
            <a:r>
              <a:rPr lang="en-GB" b="1" dirty="0" smtClean="0"/>
              <a:t> </a:t>
            </a:r>
            <a:r>
              <a:rPr lang="en-GB" dirty="0" smtClean="0"/>
              <a:t>(</a:t>
            </a:r>
            <a:r>
              <a:rPr lang="en-GB" dirty="0" err="1" smtClean="0"/>
              <a:t>ffind</a:t>
            </a:r>
            <a:r>
              <a:rPr lang="en-GB" dirty="0" smtClean="0"/>
              <a:t>)</a:t>
            </a:r>
            <a:r>
              <a:rPr lang="en-GB" b="1" dirty="0" smtClean="0"/>
              <a:t>/</a:t>
            </a:r>
            <a:r>
              <a:rPr lang="en-GB" b="1" dirty="0" smtClean="0">
                <a:solidFill>
                  <a:srgbClr val="FF0000"/>
                </a:solidFill>
              </a:rPr>
              <a:t>replace</a:t>
            </a:r>
            <a:r>
              <a:rPr lang="en-GB" b="1" dirty="0" smtClean="0"/>
              <a:t> </a:t>
            </a:r>
            <a:r>
              <a:rPr lang="en-GB" dirty="0" smtClean="0"/>
              <a:t>(</a:t>
            </a:r>
            <a:r>
              <a:rPr lang="en-GB" dirty="0" err="1" smtClean="0"/>
              <a:t>freplace</a:t>
            </a:r>
            <a:r>
              <a:rPr lang="en-GB" dirty="0" smtClean="0"/>
              <a:t>)</a:t>
            </a:r>
          </a:p>
          <a:p>
            <a:pPr algn="l"/>
            <a:r>
              <a:rPr lang="en-GB" b="1" dirty="0" smtClean="0">
                <a:solidFill>
                  <a:srgbClr val="FF0000"/>
                </a:solidFill>
              </a:rPr>
              <a:t>tots</a:t>
            </a:r>
            <a:r>
              <a:rPr lang="en-GB" b="1" dirty="0" smtClean="0"/>
              <a:t> </a:t>
            </a:r>
            <a:r>
              <a:rPr lang="en-GB" dirty="0" smtClean="0"/>
              <a:t>(</a:t>
            </a:r>
            <a:r>
              <a:rPr lang="en-GB" dirty="0" err="1" smtClean="0"/>
              <a:t>ffttots</a:t>
            </a:r>
            <a:r>
              <a:rPr lang="en-GB" dirty="0" smtClean="0"/>
              <a:t>)</a:t>
            </a:r>
            <a:r>
              <a:rPr lang="en-GB" b="1" dirty="0" smtClean="0"/>
              <a:t> </a:t>
            </a:r>
          </a:p>
          <a:p>
            <a:pPr algn="l"/>
            <a:r>
              <a:rPr lang="en-GB" b="1" dirty="0" smtClean="0">
                <a:solidFill>
                  <a:srgbClr val="00B050"/>
                </a:solidFill>
              </a:rPr>
              <a:t>touch  </a:t>
            </a:r>
          </a:p>
          <a:p>
            <a:pPr algn="l"/>
            <a:r>
              <a:rPr lang="en-GB" b="1" dirty="0">
                <a:solidFill>
                  <a:srgbClr val="FF0000"/>
                </a:solidFill>
              </a:rPr>
              <a:t>t</a:t>
            </a:r>
            <a:r>
              <a:rPr lang="en-GB" b="1" dirty="0" smtClean="0">
                <a:solidFill>
                  <a:srgbClr val="FF0000"/>
                </a:solidFill>
              </a:rPr>
              <a:t>o64</a:t>
            </a:r>
            <a:r>
              <a:rPr lang="en-GB" b="1" dirty="0" smtClean="0"/>
              <a:t> </a:t>
            </a:r>
            <a:r>
              <a:rPr lang="en-GB" dirty="0" smtClean="0"/>
              <a:t>(fto64)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B050"/>
                </a:solidFill>
              </a:rPr>
              <a:t>File</a:t>
            </a:r>
            <a:r>
              <a:rPr lang="en-GB" dirty="0" smtClean="0"/>
              <a:t> group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2106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83568" y="1484784"/>
            <a:ext cx="7344816" cy="4154016"/>
          </a:xfrm>
        </p:spPr>
        <p:txBody>
          <a:bodyPr/>
          <a:lstStyle/>
          <a:p>
            <a:pPr algn="l"/>
            <a:r>
              <a:rPr lang="en-GB" b="1" dirty="0">
                <a:solidFill>
                  <a:srgbClr val="FF0000"/>
                </a:solidFill>
              </a:rPr>
              <a:t>align</a:t>
            </a:r>
            <a:r>
              <a:rPr lang="en-GB" b="1" dirty="0"/>
              <a:t>  </a:t>
            </a:r>
            <a:r>
              <a:rPr lang="en-GB" dirty="0" smtClean="0"/>
              <a:t>(</a:t>
            </a:r>
            <a:r>
              <a:rPr lang="en-GB" dirty="0" err="1" smtClean="0"/>
              <a:t>commentalign</a:t>
            </a:r>
            <a:r>
              <a:rPr lang="en-GB" dirty="0" smtClean="0"/>
              <a:t>)</a:t>
            </a:r>
          </a:p>
          <a:p>
            <a:pPr algn="l"/>
            <a:r>
              <a:rPr lang="en-GB" b="1" dirty="0" smtClean="0">
                <a:solidFill>
                  <a:srgbClr val="FF0000"/>
                </a:solidFill>
              </a:rPr>
              <a:t>calls</a:t>
            </a:r>
            <a:r>
              <a:rPr lang="en-GB" b="1" dirty="0" smtClean="0"/>
              <a:t>  </a:t>
            </a:r>
            <a:r>
              <a:rPr lang="en-GB" dirty="0" smtClean="0"/>
              <a:t>(</a:t>
            </a:r>
            <a:r>
              <a:rPr lang="en-GB" dirty="0" err="1" smtClean="0"/>
              <a:t>fncalls</a:t>
            </a:r>
            <a:r>
              <a:rPr lang="en-GB" dirty="0" smtClean="0"/>
              <a:t>)</a:t>
            </a:r>
          </a:p>
          <a:p>
            <a:pPr algn="l"/>
            <a:r>
              <a:rPr lang="en-GB" b="1" dirty="0" err="1" smtClean="0"/>
              <a:t>dinput</a:t>
            </a:r>
            <a:r>
              <a:rPr lang="en-GB" b="1" dirty="0" smtClean="0"/>
              <a:t>  </a:t>
            </a:r>
          </a:p>
          <a:p>
            <a:pPr algn="l"/>
            <a:r>
              <a:rPr lang="en-GB" b="1" dirty="0" err="1" smtClean="0">
                <a:solidFill>
                  <a:srgbClr val="FF0000"/>
                </a:solidFill>
              </a:rPr>
              <a:t>fn.compare</a:t>
            </a:r>
            <a:r>
              <a:rPr lang="en-GB" b="1" dirty="0" smtClean="0"/>
              <a:t>  </a:t>
            </a:r>
            <a:r>
              <a:rPr lang="en-GB" dirty="0" smtClean="0"/>
              <a:t>(</a:t>
            </a:r>
            <a:r>
              <a:rPr lang="en-GB" dirty="0" err="1" smtClean="0"/>
              <a:t>fncompare</a:t>
            </a:r>
            <a:r>
              <a:rPr lang="en-GB" dirty="0" smtClean="0"/>
              <a:t>)</a:t>
            </a:r>
          </a:p>
          <a:p>
            <a:pPr algn="l"/>
            <a:r>
              <a:rPr lang="en-GB" b="1" dirty="0" smtClean="0">
                <a:solidFill>
                  <a:schemeClr val="tx1"/>
                </a:solidFill>
              </a:rPr>
              <a:t>latest  </a:t>
            </a:r>
          </a:p>
          <a:p>
            <a:pPr algn="l"/>
            <a:r>
              <a:rPr lang="en-GB" b="1" dirty="0" err="1" smtClean="0">
                <a:solidFill>
                  <a:srgbClr val="FF0000"/>
                </a:solidFill>
              </a:rPr>
              <a:t>reorderlocals</a:t>
            </a:r>
            <a:r>
              <a:rPr lang="en-GB" b="1" dirty="0" smtClean="0">
                <a:solidFill>
                  <a:srgbClr val="FF0000"/>
                </a:solidFill>
              </a:rPr>
              <a:t> </a:t>
            </a:r>
            <a:r>
              <a:rPr lang="en-GB" dirty="0" smtClean="0"/>
              <a:t>(</a:t>
            </a:r>
            <a:r>
              <a:rPr lang="en-GB" dirty="0" err="1" smtClean="0"/>
              <a:t>reordlocals</a:t>
            </a:r>
            <a:r>
              <a:rPr lang="en-GB" dirty="0" smtClean="0"/>
              <a:t>)</a:t>
            </a:r>
          </a:p>
          <a:p>
            <a:pPr algn="l"/>
            <a:r>
              <a:rPr lang="en-GB" b="1" dirty="0" smtClean="0">
                <a:solidFill>
                  <a:srgbClr val="FF0000"/>
                </a:solidFill>
              </a:rPr>
              <a:t>Vocabulary</a:t>
            </a:r>
            <a:r>
              <a:rPr lang="en-GB" b="1" dirty="0" smtClean="0"/>
              <a:t> </a:t>
            </a:r>
            <a:r>
              <a:rPr lang="en-GB" dirty="0" smtClean="0"/>
              <a:t>(</a:t>
            </a:r>
            <a:r>
              <a:rPr lang="en-GB" dirty="0" err="1" smtClean="0"/>
              <a:t>defs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B050"/>
                </a:solidFill>
              </a:rPr>
              <a:t>FN</a:t>
            </a:r>
            <a:r>
              <a:rPr lang="en-GB" dirty="0" smtClean="0"/>
              <a:t> group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1743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827584" y="1484784"/>
            <a:ext cx="7344816" cy="4154016"/>
          </a:xfrm>
        </p:spPr>
        <p:txBody>
          <a:bodyPr/>
          <a:lstStyle/>
          <a:p>
            <a:pPr algn="l"/>
            <a:r>
              <a:rPr lang="en-GB" b="1" dirty="0"/>
              <a:t>calendar  </a:t>
            </a:r>
            <a:endParaRPr lang="en-GB" b="1" dirty="0" smtClean="0"/>
          </a:p>
          <a:p>
            <a:pPr algn="l"/>
            <a:r>
              <a:rPr lang="en-GB" b="1" dirty="0" smtClean="0">
                <a:solidFill>
                  <a:srgbClr val="FF0000"/>
                </a:solidFill>
              </a:rPr>
              <a:t>factors</a:t>
            </a:r>
            <a:r>
              <a:rPr lang="en-GB" b="1" dirty="0" smtClean="0"/>
              <a:t>  </a:t>
            </a:r>
            <a:r>
              <a:rPr lang="en-GB" dirty="0" smtClean="0"/>
              <a:t>(</a:t>
            </a:r>
            <a:r>
              <a:rPr lang="en-GB" dirty="0" err="1" smtClean="0"/>
              <a:t>factorsof</a:t>
            </a:r>
            <a:r>
              <a:rPr lang="en-GB" dirty="0" smtClean="0"/>
              <a:t>)</a:t>
            </a:r>
          </a:p>
          <a:p>
            <a:pPr algn="l"/>
            <a:r>
              <a:rPr lang="en-GB" b="1" dirty="0" err="1" smtClean="0"/>
              <a:t>fromhex</a:t>
            </a:r>
            <a:r>
              <a:rPr lang="en-GB" b="1" dirty="0" smtClean="0"/>
              <a:t>  </a:t>
            </a:r>
          </a:p>
          <a:p>
            <a:pPr algn="l"/>
            <a:r>
              <a:rPr lang="en-GB" b="1" dirty="0" err="1" smtClean="0"/>
              <a:t>tohex</a:t>
            </a:r>
            <a:endParaRPr lang="en-GB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>
                <a:solidFill>
                  <a:srgbClr val="00B050"/>
                </a:solidFill>
              </a:rPr>
              <a:t>Misc</a:t>
            </a:r>
            <a:r>
              <a:rPr lang="en-GB" dirty="0" smtClean="0">
                <a:solidFill>
                  <a:srgbClr val="00B050"/>
                </a:solidFill>
              </a:rPr>
              <a:t> </a:t>
            </a:r>
            <a:r>
              <a:rPr lang="en-GB" dirty="0" smtClean="0"/>
              <a:t>group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4764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827584" y="1484784"/>
            <a:ext cx="7344816" cy="4154016"/>
          </a:xfrm>
        </p:spPr>
        <p:txBody>
          <a:bodyPr/>
          <a:lstStyle/>
          <a:p>
            <a:pPr algn="l"/>
            <a:r>
              <a:rPr lang="en-GB" b="1" dirty="0" err="1">
                <a:solidFill>
                  <a:srgbClr val="FF0000"/>
                </a:solidFill>
              </a:rPr>
              <a:t>scriptupdate</a:t>
            </a:r>
            <a:r>
              <a:rPr lang="en-GB" b="1" dirty="0">
                <a:solidFill>
                  <a:srgbClr val="FF0000"/>
                </a:solidFill>
              </a:rPr>
              <a:t> </a:t>
            </a:r>
            <a:r>
              <a:rPr lang="en-GB" dirty="0" smtClean="0">
                <a:solidFill>
                  <a:schemeClr val="tx1"/>
                </a:solidFill>
              </a:rPr>
              <a:t>(</a:t>
            </a:r>
            <a:r>
              <a:rPr lang="en-GB" dirty="0" err="1" smtClean="0">
                <a:solidFill>
                  <a:schemeClr val="tx1"/>
                </a:solidFill>
              </a:rPr>
              <a:t>supdate</a:t>
            </a:r>
            <a:r>
              <a:rPr lang="en-GB" dirty="0" smtClean="0">
                <a:solidFill>
                  <a:schemeClr val="tx1"/>
                </a:solidFill>
              </a:rPr>
              <a:t>)</a:t>
            </a:r>
            <a:r>
              <a:rPr lang="en-GB" b="1" dirty="0" smtClean="0">
                <a:solidFill>
                  <a:srgbClr val="FF0000"/>
                </a:solidFill>
              </a:rPr>
              <a:t> </a:t>
            </a:r>
            <a:r>
              <a:rPr lang="en-GB" b="1" dirty="0" smtClean="0">
                <a:solidFill>
                  <a:srgbClr val="00B050"/>
                </a:solidFill>
              </a:rPr>
              <a:t>–DONT(SAVE)</a:t>
            </a:r>
          </a:p>
          <a:p>
            <a:pPr algn="l"/>
            <a:r>
              <a:rPr lang="en-GB" b="1" dirty="0" smtClean="0">
                <a:solidFill>
                  <a:schemeClr val="tx1"/>
                </a:solidFill>
              </a:rPr>
              <a:t>summary  </a:t>
            </a:r>
          </a:p>
          <a:p>
            <a:pPr algn="l"/>
            <a:r>
              <a:rPr lang="en-GB" b="1" dirty="0" err="1" smtClean="0">
                <a:solidFill>
                  <a:schemeClr val="tx1"/>
                </a:solidFill>
              </a:rPr>
              <a:t>Xref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 smtClean="0">
                <a:solidFill>
                  <a:srgbClr val="00B050"/>
                </a:solidFill>
              </a:rPr>
              <a:t>–file=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803176"/>
          </a:xfrm>
        </p:spPr>
        <p:txBody>
          <a:bodyPr/>
          <a:lstStyle/>
          <a:p>
            <a:r>
              <a:rPr lang="en-GB" dirty="0" smtClean="0">
                <a:solidFill>
                  <a:srgbClr val="00B050"/>
                </a:solidFill>
              </a:rPr>
              <a:t>NS</a:t>
            </a:r>
            <a:r>
              <a:rPr lang="en-GB" dirty="0" smtClean="0"/>
              <a:t> group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1606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827584" y="1484784"/>
            <a:ext cx="7344816" cy="4154016"/>
          </a:xfrm>
        </p:spPr>
        <p:txBody>
          <a:bodyPr/>
          <a:lstStyle/>
          <a:p>
            <a:pPr algn="l"/>
            <a:r>
              <a:rPr lang="en-GB" b="1" dirty="0">
                <a:solidFill>
                  <a:srgbClr val="00B050"/>
                </a:solidFill>
              </a:rPr>
              <a:t>boxing  </a:t>
            </a:r>
            <a:endParaRPr lang="en-GB" b="1" dirty="0" smtClean="0">
              <a:solidFill>
                <a:srgbClr val="00B050"/>
              </a:solidFill>
            </a:endParaRPr>
          </a:p>
          <a:p>
            <a:pPr algn="l"/>
            <a:r>
              <a:rPr lang="en-GB" b="1" dirty="0" err="1" smtClean="0">
                <a:solidFill>
                  <a:schemeClr val="tx1"/>
                </a:solidFill>
              </a:rPr>
              <a:t>disp</a:t>
            </a:r>
            <a:endParaRPr lang="en-GB" b="1" dirty="0" smtClean="0">
              <a:solidFill>
                <a:schemeClr val="tx1"/>
              </a:solidFill>
            </a:endParaRPr>
          </a:p>
          <a:p>
            <a:pPr algn="l"/>
            <a:r>
              <a:rPr lang="en-GB" b="1" dirty="0" smtClean="0">
                <a:solidFill>
                  <a:schemeClr val="tx1"/>
                </a:solidFill>
              </a:rPr>
              <a:t>display</a:t>
            </a:r>
          </a:p>
          <a:p>
            <a:pPr algn="l"/>
            <a:r>
              <a:rPr lang="en-GB" b="1" dirty="0" smtClean="0">
                <a:solidFill>
                  <a:srgbClr val="00B050"/>
                </a:solidFill>
              </a:rPr>
              <a:t>rows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803176"/>
          </a:xfrm>
        </p:spPr>
        <p:txBody>
          <a:bodyPr/>
          <a:lstStyle/>
          <a:p>
            <a:r>
              <a:rPr lang="en-GB" dirty="0" smtClean="0">
                <a:solidFill>
                  <a:srgbClr val="00B050"/>
                </a:solidFill>
              </a:rPr>
              <a:t>Output </a:t>
            </a:r>
            <a:r>
              <a:rPr lang="en-GB" dirty="0" smtClean="0"/>
              <a:t>group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2106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83568" y="2420888"/>
            <a:ext cx="7088832" cy="3217912"/>
          </a:xfrm>
        </p:spPr>
        <p:txBody>
          <a:bodyPr/>
          <a:lstStyle/>
          <a:p>
            <a:pPr algn="l"/>
            <a:r>
              <a:rPr lang="en-GB" dirty="0" smtClean="0"/>
              <a:t>System commands are case insensitive</a:t>
            </a:r>
          </a:p>
          <a:p>
            <a:pPr algn="l"/>
            <a:endParaRPr lang="en-GB" dirty="0" smtClean="0"/>
          </a:p>
          <a:p>
            <a:pPr algn="l"/>
            <a:r>
              <a:rPr lang="en-GB" dirty="0" smtClean="0"/>
              <a:t>User commands too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1608"/>
            <a:ext cx="7772400" cy="1451248"/>
          </a:xfrm>
        </p:spPr>
        <p:txBody>
          <a:bodyPr/>
          <a:lstStyle/>
          <a:p>
            <a:r>
              <a:rPr lang="en-GB" dirty="0"/>
              <a:t>User commands are akin to System commands </a:t>
            </a:r>
          </a:p>
        </p:txBody>
      </p:sp>
    </p:spTree>
    <p:extLst>
      <p:ext uri="{BB962C8B-B14F-4D97-AF65-F5344CB8AC3E}">
        <p14:creationId xmlns:p14="http://schemas.microsoft.com/office/powerpoint/2010/main" val="3452009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827584" y="1484784"/>
            <a:ext cx="7344816" cy="4154016"/>
          </a:xfrm>
        </p:spPr>
        <p:txBody>
          <a:bodyPr/>
          <a:lstStyle/>
          <a:p>
            <a:pPr algn="l"/>
            <a:r>
              <a:rPr lang="en-GB" b="1" dirty="0">
                <a:solidFill>
                  <a:srgbClr val="00B050"/>
                </a:solidFill>
              </a:rPr>
              <a:t>boxing  </a:t>
            </a:r>
            <a:endParaRPr lang="en-GB" b="1" dirty="0" smtClean="0">
              <a:solidFill>
                <a:srgbClr val="00B050"/>
              </a:solidFill>
            </a:endParaRPr>
          </a:p>
          <a:p>
            <a:pPr algn="l"/>
            <a:r>
              <a:rPr lang="en-GB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	</a:t>
            </a:r>
            <a:r>
              <a:rPr lang="en-GB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PL385 Unicode" panose="020B0709000202000203" pitchFamily="49" charset="0"/>
              </a:rPr>
              <a:t>]box  on  -style=min</a:t>
            </a:r>
          </a:p>
          <a:p>
            <a:pPr algn="l"/>
            <a:r>
              <a:rPr lang="en-GB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APL385 Unicode" panose="020B0709000202000203" pitchFamily="49" charset="0"/>
              </a:rPr>
              <a:t>	</a:t>
            </a:r>
            <a:r>
              <a:rPr lang="en-GB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PL385 Unicode" panose="020B0709000202000203" pitchFamily="49" charset="0"/>
              </a:rPr>
              <a:t>⍳</a:t>
            </a:r>
            <a:r>
              <a:rPr lang="en-GB" dirty="0">
                <a:solidFill>
                  <a:schemeClr val="accent6">
                    <a:lumMod val="60000"/>
                    <a:lumOff val="40000"/>
                  </a:schemeClr>
                </a:solidFill>
                <a:latin typeface="APL385 Unicode" panose="020B0709000202000203" pitchFamily="49" charset="0"/>
              </a:rPr>
              <a:t>¨⍳3</a:t>
            </a:r>
          </a:p>
          <a:p>
            <a:pPr algn="l">
              <a:spcBef>
                <a:spcPts val="0"/>
              </a:spcBef>
            </a:pPr>
            <a:r>
              <a:rPr lang="en-GB" dirty="0">
                <a:solidFill>
                  <a:schemeClr val="accent6">
                    <a:lumMod val="60000"/>
                    <a:lumOff val="40000"/>
                  </a:schemeClr>
                </a:solidFill>
                <a:latin typeface="APL385 Unicode" panose="020B0709000202000203" pitchFamily="49" charset="0"/>
              </a:rPr>
              <a:t>┌─┬───┬─────┐</a:t>
            </a:r>
          </a:p>
          <a:p>
            <a:pPr algn="l">
              <a:spcBef>
                <a:spcPts val="0"/>
              </a:spcBef>
            </a:pPr>
            <a:r>
              <a:rPr lang="en-GB" dirty="0">
                <a:solidFill>
                  <a:schemeClr val="accent6">
                    <a:lumMod val="60000"/>
                    <a:lumOff val="40000"/>
                  </a:schemeClr>
                </a:solidFill>
                <a:latin typeface="APL385 Unicode" panose="020B0709000202000203" pitchFamily="49" charset="0"/>
              </a:rPr>
              <a:t>│1│1 2│1 2 3│</a:t>
            </a:r>
          </a:p>
          <a:p>
            <a:pPr algn="l">
              <a:spcBef>
                <a:spcPts val="0"/>
              </a:spcBef>
            </a:pPr>
            <a:r>
              <a:rPr lang="en-GB" dirty="0">
                <a:solidFill>
                  <a:schemeClr val="accent6">
                    <a:lumMod val="60000"/>
                    <a:lumOff val="40000"/>
                  </a:schemeClr>
                </a:solidFill>
                <a:latin typeface="APL385 Unicode" panose="020B0709000202000203" pitchFamily="49" charset="0"/>
              </a:rPr>
              <a:t>└─┴───┴─────┘</a:t>
            </a:r>
            <a:endParaRPr lang="en-GB" dirty="0" smtClean="0">
              <a:solidFill>
                <a:schemeClr val="accent6">
                  <a:lumMod val="60000"/>
                  <a:lumOff val="40000"/>
                </a:schemeClr>
              </a:solidFill>
              <a:latin typeface="APL385 Unicode" panose="020B0709000202000203" pitchFamily="49" charset="0"/>
            </a:endParaRPr>
          </a:p>
          <a:p>
            <a:pPr algn="l"/>
            <a:endParaRPr lang="en-GB" b="1" dirty="0" smtClean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803176"/>
          </a:xfrm>
        </p:spPr>
        <p:txBody>
          <a:bodyPr/>
          <a:lstStyle/>
          <a:p>
            <a:r>
              <a:rPr lang="en-GB" dirty="0" smtClean="0">
                <a:solidFill>
                  <a:srgbClr val="00B050"/>
                </a:solidFill>
              </a:rPr>
              <a:t>Output </a:t>
            </a:r>
            <a:r>
              <a:rPr lang="en-GB" dirty="0" smtClean="0"/>
              <a:t>group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3156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827584" y="1484784"/>
            <a:ext cx="7344816" cy="4154016"/>
          </a:xfrm>
        </p:spPr>
        <p:txBody>
          <a:bodyPr/>
          <a:lstStyle/>
          <a:p>
            <a:pPr algn="l"/>
            <a:r>
              <a:rPr lang="en-GB" b="1" dirty="0" smtClean="0">
                <a:solidFill>
                  <a:srgbClr val="00B050"/>
                </a:solidFill>
              </a:rPr>
              <a:t>rows</a:t>
            </a:r>
          </a:p>
          <a:p>
            <a:pPr algn="l"/>
            <a:r>
              <a:rPr lang="en-GB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PL385 Unicode" panose="020B0709000202000203" pitchFamily="49" charset="0"/>
              </a:rPr>
              <a:t>      </a:t>
            </a:r>
            <a:r>
              <a:rPr lang="en-GB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APL385 Unicode" panose="020B0709000202000203" pitchFamily="49" charset="0"/>
              </a:rPr>
              <a:t>]rows -fold=</a:t>
            </a:r>
            <a:r>
              <a:rPr lang="en-GB" sz="2400" dirty="0">
                <a:solidFill>
                  <a:srgbClr val="00B0F0"/>
                </a:solidFill>
                <a:latin typeface="APL385 Unicode" panose="020B0709000202000203" pitchFamily="49" charset="0"/>
              </a:rPr>
              <a:t>3</a:t>
            </a:r>
            <a:r>
              <a:rPr lang="en-GB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APL385 Unicode" panose="020B0709000202000203" pitchFamily="49" charset="0"/>
              </a:rPr>
              <a:t>                                                  </a:t>
            </a:r>
          </a:p>
          <a:p>
            <a:pPr algn="l">
              <a:spcBef>
                <a:spcPts val="0"/>
              </a:spcBef>
            </a:pPr>
            <a:r>
              <a:rPr lang="en-GB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APL385 Unicode" panose="020B0709000202000203" pitchFamily="49" charset="0"/>
              </a:rPr>
              <a:t>Was off                                                              </a:t>
            </a:r>
            <a:r>
              <a:rPr lang="en-GB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PL385 Unicode" panose="020B0709000202000203" pitchFamily="49" charset="0"/>
              </a:rPr>
              <a:t>                                                                     </a:t>
            </a:r>
            <a:endParaRPr lang="en-GB" sz="2400" dirty="0">
              <a:solidFill>
                <a:schemeClr val="accent6">
                  <a:lumMod val="60000"/>
                  <a:lumOff val="40000"/>
                </a:schemeClr>
              </a:solidFill>
              <a:latin typeface="APL385 Unicode" panose="020B0709000202000203" pitchFamily="49" charset="0"/>
            </a:endParaRPr>
          </a:p>
          <a:p>
            <a:pPr algn="l">
              <a:spcBef>
                <a:spcPts val="0"/>
              </a:spcBef>
            </a:pPr>
            <a:r>
              <a:rPr lang="en-GB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APL385 Unicode" panose="020B0709000202000203" pitchFamily="49" charset="0"/>
              </a:rPr>
              <a:t>      ⍳10 4                                                          </a:t>
            </a:r>
          </a:p>
          <a:p>
            <a:pPr algn="l">
              <a:spcBef>
                <a:spcPts val="0"/>
              </a:spcBef>
            </a:pPr>
            <a:r>
              <a:rPr lang="en-GB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APL385 Unicode" panose="020B0709000202000203" pitchFamily="49" charset="0"/>
              </a:rPr>
              <a:t>┌→───┬────┬────┬────┐                                                </a:t>
            </a:r>
          </a:p>
          <a:p>
            <a:pPr algn="l">
              <a:spcBef>
                <a:spcPts val="0"/>
              </a:spcBef>
            </a:pPr>
            <a:r>
              <a:rPr lang="en-GB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APL385 Unicode" panose="020B0709000202000203" pitchFamily="49" charset="0"/>
              </a:rPr>
              <a:t>↓1 1 │1 2 │1 3 │1 4 │                                                </a:t>
            </a:r>
          </a:p>
          <a:p>
            <a:pPr algn="l">
              <a:spcBef>
                <a:spcPts val="0"/>
              </a:spcBef>
            </a:pPr>
            <a:r>
              <a:rPr lang="en-GB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APL385 Unicode" panose="020B0709000202000203" pitchFamily="49" charset="0"/>
              </a:rPr>
              <a:t>├~──→┼~──→┼~──→┼~──→┤                                                </a:t>
            </a:r>
          </a:p>
          <a:p>
            <a:pPr algn="l">
              <a:spcBef>
                <a:spcPts val="0"/>
              </a:spcBef>
            </a:pPr>
            <a:r>
              <a:rPr lang="en-GB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APL385 Unicode" panose="020B0709000202000203" pitchFamily="49" charset="0"/>
              </a:rPr>
              <a:t>│2 1 │2 2 │2 3 │2 4 │                                                </a:t>
            </a:r>
          </a:p>
          <a:p>
            <a:pPr algn="l">
              <a:spcBef>
                <a:spcPts val="0"/>
              </a:spcBef>
            </a:pPr>
            <a:r>
              <a:rPr lang="en-GB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APL385 Unicode" panose="020B0709000202000203" pitchFamily="49" charset="0"/>
              </a:rPr>
              <a:t>├~──→┼~──→┼~──→┼~──→┤                                                </a:t>
            </a:r>
          </a:p>
          <a:p>
            <a:pPr algn="l">
              <a:spcBef>
                <a:spcPts val="0"/>
              </a:spcBef>
            </a:pPr>
            <a:r>
              <a:rPr lang="en-GB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PL385 Unicode" panose="020B0709000202000203" pitchFamily="49" charset="0"/>
              </a:rPr>
              <a:t>·····················                                                </a:t>
            </a:r>
            <a:endParaRPr lang="en-GB" sz="2400" dirty="0">
              <a:solidFill>
                <a:schemeClr val="accent6">
                  <a:lumMod val="60000"/>
                  <a:lumOff val="40000"/>
                </a:schemeClr>
              </a:solidFill>
              <a:latin typeface="APL385 Unicode" panose="020B0709000202000203" pitchFamily="49" charset="0"/>
            </a:endParaRPr>
          </a:p>
          <a:p>
            <a:pPr algn="l">
              <a:spcBef>
                <a:spcPts val="0"/>
              </a:spcBef>
            </a:pPr>
            <a:r>
              <a:rPr lang="en-GB" sz="2400" dirty="0">
                <a:solidFill>
                  <a:srgbClr val="00B0F0"/>
                </a:solidFill>
                <a:latin typeface="APL385 Unicode" panose="020B0709000202000203" pitchFamily="49" charset="0"/>
              </a:rPr>
              <a:t>├~──→┼~──→┼~──→┼~──→┤                                                </a:t>
            </a:r>
          </a:p>
          <a:p>
            <a:pPr algn="l">
              <a:spcBef>
                <a:spcPts val="0"/>
              </a:spcBef>
            </a:pPr>
            <a:r>
              <a:rPr lang="en-GB" sz="2400" dirty="0">
                <a:solidFill>
                  <a:srgbClr val="00B0F0"/>
                </a:solidFill>
                <a:latin typeface="APL385 Unicode" panose="020B0709000202000203" pitchFamily="49" charset="0"/>
              </a:rPr>
              <a:t>│10 1│10 2│10 3│10 4│                                                </a:t>
            </a:r>
          </a:p>
          <a:p>
            <a:pPr algn="l">
              <a:spcBef>
                <a:spcPts val="0"/>
              </a:spcBef>
            </a:pPr>
            <a:r>
              <a:rPr lang="en-GB" sz="2400" dirty="0">
                <a:solidFill>
                  <a:srgbClr val="00B0F0"/>
                </a:solidFill>
                <a:latin typeface="APL385 Unicode" panose="020B0709000202000203" pitchFamily="49" charset="0"/>
              </a:rPr>
              <a:t>└~──→┴~──→┴~──→┴~──→┘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803176"/>
          </a:xfrm>
        </p:spPr>
        <p:txBody>
          <a:bodyPr/>
          <a:lstStyle/>
          <a:p>
            <a:r>
              <a:rPr lang="en-GB" dirty="0" smtClean="0">
                <a:solidFill>
                  <a:srgbClr val="00B050"/>
                </a:solidFill>
              </a:rPr>
              <a:t>Output </a:t>
            </a:r>
            <a:r>
              <a:rPr lang="en-GB" dirty="0" smtClean="0"/>
              <a:t>group</a:t>
            </a:r>
            <a:endParaRPr lang="en-GB" dirty="0"/>
          </a:p>
        </p:txBody>
      </p:sp>
      <p:sp>
        <p:nvSpPr>
          <p:cNvPr id="4" name="Right Arrow 3"/>
          <p:cNvSpPr/>
          <p:nvPr/>
        </p:nvSpPr>
        <p:spPr bwMode="auto">
          <a:xfrm flipH="1">
            <a:off x="5148064" y="5373216"/>
            <a:ext cx="1368152" cy="1080120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cs typeface="Arial" charset="0"/>
              </a:rPr>
              <a:t>3 rows</a:t>
            </a:r>
          </a:p>
        </p:txBody>
      </p:sp>
      <p:sp>
        <p:nvSpPr>
          <p:cNvPr id="5" name="Oval 4"/>
          <p:cNvSpPr/>
          <p:nvPr/>
        </p:nvSpPr>
        <p:spPr bwMode="auto">
          <a:xfrm>
            <a:off x="4788024" y="5517232"/>
            <a:ext cx="144016" cy="144016"/>
          </a:xfrm>
          <a:prstGeom prst="ellipse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4788024" y="5877272"/>
            <a:ext cx="144016" cy="144016"/>
          </a:xfrm>
          <a:prstGeom prst="ellipse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4788024" y="6237312"/>
            <a:ext cx="144016" cy="144016"/>
          </a:xfrm>
          <a:prstGeom prst="ellipse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7367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827584" y="1484784"/>
            <a:ext cx="7344816" cy="4154016"/>
          </a:xfrm>
        </p:spPr>
        <p:txBody>
          <a:bodyPr/>
          <a:lstStyle/>
          <a:p>
            <a:pPr algn="l"/>
            <a:r>
              <a:rPr lang="en-GB" b="1" dirty="0" smtClean="0">
                <a:solidFill>
                  <a:srgbClr val="00B050"/>
                </a:solidFill>
              </a:rPr>
              <a:t>rows</a:t>
            </a:r>
          </a:p>
          <a:p>
            <a:pPr algn="l"/>
            <a:r>
              <a:rPr lang="en-GB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PL385 Unicode" panose="020B0709000202000203" pitchFamily="49" charset="0"/>
              </a:rPr>
              <a:t>     ]</a:t>
            </a:r>
            <a:r>
              <a:rPr lang="en-GB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APL385 Unicode" panose="020B0709000202000203" pitchFamily="49" charset="0"/>
              </a:rPr>
              <a:t>rows </a:t>
            </a:r>
            <a:r>
              <a:rPr lang="en-GB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PL385 Unicode" panose="020B0709000202000203" pitchFamily="49" charset="0"/>
              </a:rPr>
              <a:t>wrap</a:t>
            </a:r>
            <a:endParaRPr lang="en-GB" sz="2400" dirty="0">
              <a:solidFill>
                <a:schemeClr val="accent6">
                  <a:lumMod val="60000"/>
                  <a:lumOff val="40000"/>
                </a:schemeClr>
              </a:solidFill>
              <a:latin typeface="APL385 Unicode" panose="020B0709000202000203" pitchFamily="49" charset="0"/>
            </a:endParaRPr>
          </a:p>
          <a:p>
            <a:pPr algn="l">
              <a:spcBef>
                <a:spcPts val="0"/>
              </a:spcBef>
            </a:pPr>
            <a:r>
              <a:rPr lang="en-GB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APL385 Unicode" panose="020B0709000202000203" pitchFamily="49" charset="0"/>
              </a:rPr>
              <a:t>Was off </a:t>
            </a:r>
            <a:endParaRPr lang="en-GB" sz="2400" dirty="0" smtClean="0">
              <a:solidFill>
                <a:schemeClr val="accent6">
                  <a:lumMod val="60000"/>
                  <a:lumOff val="40000"/>
                </a:schemeClr>
              </a:solidFill>
              <a:latin typeface="APL385 Unicode" panose="020B0709000202000203" pitchFamily="49" charset="0"/>
            </a:endParaRPr>
          </a:p>
          <a:p>
            <a:pPr algn="l">
              <a:spcBef>
                <a:spcPts val="0"/>
              </a:spcBef>
            </a:pPr>
            <a:r>
              <a:rPr lang="en-GB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PL385 Unicode" panose="020B0709000202000203" pitchFamily="49" charset="0"/>
              </a:rPr>
              <a:t>                                                                                                                                  </a:t>
            </a:r>
            <a:endParaRPr lang="en-GB" sz="2400" dirty="0">
              <a:solidFill>
                <a:schemeClr val="accent6">
                  <a:lumMod val="60000"/>
                  <a:lumOff val="40000"/>
                </a:schemeClr>
              </a:solidFill>
              <a:latin typeface="APL385 Unicode" panose="020B0709000202000203" pitchFamily="49" charset="0"/>
            </a:endParaRPr>
          </a:p>
          <a:p>
            <a:pPr algn="l">
              <a:spcBef>
                <a:spcPts val="0"/>
              </a:spcBef>
            </a:pPr>
            <a:r>
              <a:rPr lang="en-GB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PL385 Unicode" panose="020B0709000202000203" pitchFamily="49" charset="0"/>
              </a:rPr>
              <a:t>	2 </a:t>
            </a:r>
            <a:r>
              <a:rPr lang="en-GB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APL385 Unicode" panose="020B0709000202000203" pitchFamily="49" charset="0"/>
              </a:rPr>
              <a:t>22⍴⍳88</a:t>
            </a:r>
          </a:p>
          <a:p>
            <a:pPr algn="l">
              <a:spcBef>
                <a:spcPts val="0"/>
              </a:spcBef>
            </a:pPr>
            <a:r>
              <a:rPr lang="en-GB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APL385 Unicode" panose="020B0709000202000203" pitchFamily="49" charset="0"/>
              </a:rPr>
              <a:t> 1  2  3  4  5  6  7  8  9 10 11 12 13 </a:t>
            </a:r>
            <a:r>
              <a:rPr lang="en-GB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PL385 Unicode" panose="020B0709000202000203" pitchFamily="49" charset="0"/>
              </a:rPr>
              <a:t>	14 </a:t>
            </a:r>
            <a:r>
              <a:rPr lang="en-GB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APL385 Unicode" panose="020B0709000202000203" pitchFamily="49" charset="0"/>
              </a:rPr>
              <a:t>15 16 17 </a:t>
            </a:r>
            <a:r>
              <a:rPr lang="en-GB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PL385 Unicode" panose="020B0709000202000203" pitchFamily="49" charset="0"/>
              </a:rPr>
              <a:t>18 19 </a:t>
            </a:r>
            <a:r>
              <a:rPr lang="en-GB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APL385 Unicode" panose="020B0709000202000203" pitchFamily="49" charset="0"/>
              </a:rPr>
              <a:t>20 21 22</a:t>
            </a:r>
          </a:p>
          <a:p>
            <a:pPr algn="l">
              <a:spcBef>
                <a:spcPts val="0"/>
              </a:spcBef>
            </a:pPr>
            <a:r>
              <a:rPr lang="en-GB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APL385 Unicode" panose="020B0709000202000203" pitchFamily="49" charset="0"/>
              </a:rPr>
              <a:t>23 24 25 26 27 28 29 30 31 32 33 34 35 </a:t>
            </a:r>
            <a:r>
              <a:rPr lang="en-GB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PL385 Unicode" panose="020B0709000202000203" pitchFamily="49" charset="0"/>
              </a:rPr>
              <a:t>	36 </a:t>
            </a:r>
            <a:r>
              <a:rPr lang="en-GB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APL385 Unicode" panose="020B0709000202000203" pitchFamily="49" charset="0"/>
              </a:rPr>
              <a:t>37 38 39 </a:t>
            </a:r>
            <a:r>
              <a:rPr lang="en-GB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PL385 Unicode" panose="020B0709000202000203" pitchFamily="49" charset="0"/>
              </a:rPr>
              <a:t>40 41 </a:t>
            </a:r>
            <a:r>
              <a:rPr lang="en-GB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APL385 Unicode" panose="020B0709000202000203" pitchFamily="49" charset="0"/>
              </a:rPr>
              <a:t>42 43 44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803176"/>
          </a:xfrm>
        </p:spPr>
        <p:txBody>
          <a:bodyPr/>
          <a:lstStyle/>
          <a:p>
            <a:r>
              <a:rPr lang="en-GB" dirty="0" smtClean="0">
                <a:solidFill>
                  <a:srgbClr val="00B050"/>
                </a:solidFill>
              </a:rPr>
              <a:t>Output </a:t>
            </a:r>
            <a:r>
              <a:rPr lang="en-GB" dirty="0" smtClean="0"/>
              <a:t>group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5417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827584" y="1484784"/>
            <a:ext cx="7344816" cy="4154016"/>
          </a:xfrm>
        </p:spPr>
        <p:txBody>
          <a:bodyPr/>
          <a:lstStyle/>
          <a:p>
            <a:pPr algn="l"/>
            <a:r>
              <a:rPr lang="en-GB" b="1" dirty="0" smtClean="0">
                <a:solidFill>
                  <a:srgbClr val="00B050"/>
                </a:solidFill>
              </a:rPr>
              <a:t>rows</a:t>
            </a:r>
          </a:p>
          <a:p>
            <a:pPr algn="l"/>
            <a:r>
              <a:rPr lang="en-GB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PL385 Unicode" panose="020B0709000202000203" pitchFamily="49" charset="0"/>
              </a:rPr>
              <a:t>     ]</a:t>
            </a:r>
            <a:r>
              <a:rPr lang="en-GB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APL385 Unicode" panose="020B0709000202000203" pitchFamily="49" charset="0"/>
              </a:rPr>
              <a:t>rows </a:t>
            </a:r>
            <a:r>
              <a:rPr lang="en-GB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PL385 Unicode" panose="020B0709000202000203" pitchFamily="49" charset="0"/>
              </a:rPr>
              <a:t>cut</a:t>
            </a:r>
            <a:endParaRPr lang="en-GB" sz="2400" dirty="0">
              <a:solidFill>
                <a:schemeClr val="accent6">
                  <a:lumMod val="60000"/>
                  <a:lumOff val="40000"/>
                </a:schemeClr>
              </a:solidFill>
              <a:latin typeface="APL385 Unicode" panose="020B0709000202000203" pitchFamily="49" charset="0"/>
            </a:endParaRPr>
          </a:p>
          <a:p>
            <a:pPr algn="l">
              <a:spcBef>
                <a:spcPts val="0"/>
              </a:spcBef>
            </a:pPr>
            <a:r>
              <a:rPr lang="en-GB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APL385 Unicode" panose="020B0709000202000203" pitchFamily="49" charset="0"/>
              </a:rPr>
              <a:t>Was </a:t>
            </a:r>
            <a:r>
              <a:rPr lang="en-GB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PL385 Unicode" panose="020B0709000202000203" pitchFamily="49" charset="0"/>
              </a:rPr>
              <a:t>WRAP</a:t>
            </a:r>
          </a:p>
          <a:p>
            <a:pPr algn="l">
              <a:spcBef>
                <a:spcPts val="0"/>
              </a:spcBef>
            </a:pPr>
            <a:r>
              <a:rPr lang="en-GB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PL385 Unicode" panose="020B0709000202000203" pitchFamily="49" charset="0"/>
              </a:rPr>
              <a:t>                                                                                                                                  </a:t>
            </a:r>
            <a:endParaRPr lang="en-GB" sz="2400" dirty="0">
              <a:solidFill>
                <a:schemeClr val="accent6">
                  <a:lumMod val="60000"/>
                  <a:lumOff val="40000"/>
                </a:schemeClr>
              </a:solidFill>
              <a:latin typeface="APL385 Unicode" panose="020B0709000202000203" pitchFamily="49" charset="0"/>
            </a:endParaRPr>
          </a:p>
          <a:p>
            <a:pPr algn="l">
              <a:spcBef>
                <a:spcPts val="0"/>
              </a:spcBef>
            </a:pPr>
            <a:r>
              <a:rPr lang="en-GB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PL385 Unicode" panose="020B0709000202000203" pitchFamily="49" charset="0"/>
              </a:rPr>
              <a:t>	2 </a:t>
            </a:r>
            <a:r>
              <a:rPr lang="en-GB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APL385 Unicode" panose="020B0709000202000203" pitchFamily="49" charset="0"/>
              </a:rPr>
              <a:t>22⍴⍳88</a:t>
            </a:r>
          </a:p>
          <a:p>
            <a:pPr algn="l">
              <a:spcBef>
                <a:spcPts val="0"/>
              </a:spcBef>
            </a:pPr>
            <a:r>
              <a:rPr lang="en-GB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PL385 Unicode" panose="020B0709000202000203" pitchFamily="49" charset="0"/>
              </a:rPr>
              <a:t> 1  </a:t>
            </a:r>
            <a:r>
              <a:rPr lang="en-GB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APL385 Unicode" panose="020B0709000202000203" pitchFamily="49" charset="0"/>
              </a:rPr>
              <a:t>2  3  4  5  6  7  8  9 10 11 12 </a:t>
            </a:r>
            <a:r>
              <a:rPr lang="en-GB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PL385 Unicode" panose="020B0709000202000203" pitchFamily="49" charset="0"/>
              </a:rPr>
              <a:t>13·</a:t>
            </a:r>
            <a:endParaRPr lang="en-GB" sz="2400" dirty="0">
              <a:solidFill>
                <a:schemeClr val="accent6">
                  <a:lumMod val="60000"/>
                  <a:lumOff val="40000"/>
                </a:schemeClr>
              </a:solidFill>
              <a:latin typeface="APL385 Unicode" panose="020B0709000202000203" pitchFamily="49" charset="0"/>
            </a:endParaRPr>
          </a:p>
          <a:p>
            <a:pPr algn="l">
              <a:spcBef>
                <a:spcPts val="0"/>
              </a:spcBef>
            </a:pPr>
            <a:r>
              <a:rPr lang="en-GB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APL385 Unicode" panose="020B0709000202000203" pitchFamily="49" charset="0"/>
              </a:rPr>
              <a:t>23 24 25 26 27 28 29 30 31 32 33 34 </a:t>
            </a:r>
            <a:r>
              <a:rPr lang="en-GB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PL385 Unicode" panose="020B0709000202000203" pitchFamily="49" charset="0"/>
              </a:rPr>
              <a:t>35·</a:t>
            </a:r>
            <a:endParaRPr lang="en-GB" sz="2400" dirty="0">
              <a:solidFill>
                <a:schemeClr val="accent6">
                  <a:lumMod val="60000"/>
                  <a:lumOff val="40000"/>
                </a:schemeClr>
              </a:solidFill>
              <a:latin typeface="APL385 Unicode" panose="020B0709000202000203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803176"/>
          </a:xfrm>
        </p:spPr>
        <p:txBody>
          <a:bodyPr/>
          <a:lstStyle/>
          <a:p>
            <a:r>
              <a:rPr lang="en-GB" dirty="0" smtClean="0">
                <a:solidFill>
                  <a:srgbClr val="00B050"/>
                </a:solidFill>
              </a:rPr>
              <a:t>Output </a:t>
            </a:r>
            <a:r>
              <a:rPr lang="en-GB" dirty="0" smtClean="0"/>
              <a:t>group</a:t>
            </a:r>
            <a:endParaRPr lang="en-GB" dirty="0"/>
          </a:p>
        </p:txBody>
      </p:sp>
      <p:sp>
        <p:nvSpPr>
          <p:cNvPr id="4" name="Down Arrow 3"/>
          <p:cNvSpPr/>
          <p:nvPr/>
        </p:nvSpPr>
        <p:spPr bwMode="auto">
          <a:xfrm>
            <a:off x="7596336" y="2204864"/>
            <a:ext cx="648072" cy="1368152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cs typeface="Arial" charset="0"/>
              </a:rPr>
              <a:t>d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cs typeface="Arial" charset="0"/>
              </a:rPr>
              <a:t>o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cs typeface="Arial" charset="0"/>
              </a:rPr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754466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827584" y="1484784"/>
            <a:ext cx="7344816" cy="4154016"/>
          </a:xfrm>
        </p:spPr>
        <p:txBody>
          <a:bodyPr/>
          <a:lstStyle/>
          <a:p>
            <a:pPr algn="l"/>
            <a:r>
              <a:rPr lang="en-GB" b="1" dirty="0" err="1">
                <a:solidFill>
                  <a:schemeClr val="tx1"/>
                </a:solidFill>
              </a:rPr>
              <a:t>aplmon</a:t>
            </a:r>
            <a:r>
              <a:rPr lang="en-GB" b="1" dirty="0">
                <a:solidFill>
                  <a:schemeClr val="tx1"/>
                </a:solidFill>
              </a:rPr>
              <a:t>  </a:t>
            </a:r>
            <a:endParaRPr lang="en-GB" b="1" dirty="0" smtClean="0">
              <a:solidFill>
                <a:schemeClr val="tx1"/>
              </a:solidFill>
            </a:endParaRPr>
          </a:p>
          <a:p>
            <a:pPr algn="l"/>
            <a:r>
              <a:rPr lang="en-GB" b="1" dirty="0" smtClean="0">
                <a:solidFill>
                  <a:schemeClr val="tx1"/>
                </a:solidFill>
              </a:rPr>
              <a:t>monitor  </a:t>
            </a:r>
          </a:p>
          <a:p>
            <a:pPr algn="l"/>
            <a:r>
              <a:rPr lang="en-GB" b="1" dirty="0" smtClean="0">
                <a:solidFill>
                  <a:schemeClr val="tx1"/>
                </a:solidFill>
              </a:rPr>
              <a:t>profile  </a:t>
            </a:r>
          </a:p>
          <a:p>
            <a:pPr algn="l"/>
            <a:r>
              <a:rPr lang="en-GB" b="1" dirty="0" smtClean="0">
                <a:solidFill>
                  <a:srgbClr val="FF0000"/>
                </a:solidFill>
              </a:rPr>
              <a:t>time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dirty="0" smtClean="0">
                <a:solidFill>
                  <a:schemeClr val="tx1"/>
                </a:solidFill>
              </a:rPr>
              <a:t>(</a:t>
            </a:r>
            <a:r>
              <a:rPr lang="en-GB" dirty="0" err="1" smtClean="0">
                <a:solidFill>
                  <a:schemeClr val="tx1"/>
                </a:solidFill>
              </a:rPr>
              <a:t>CPUtime</a:t>
            </a:r>
            <a:r>
              <a:rPr lang="en-GB" dirty="0" smtClean="0">
                <a:solidFill>
                  <a:schemeClr val="tx1"/>
                </a:solidFill>
              </a:rPr>
              <a:t>) </a:t>
            </a:r>
            <a:r>
              <a:rPr lang="en-GB" dirty="0" smtClean="0">
                <a:solidFill>
                  <a:srgbClr val="00B050"/>
                </a:solidFill>
              </a:rPr>
              <a:t>-compare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803176"/>
          </a:xfrm>
        </p:spPr>
        <p:txBody>
          <a:bodyPr/>
          <a:lstStyle/>
          <a:p>
            <a:r>
              <a:rPr lang="en-GB" dirty="0">
                <a:solidFill>
                  <a:srgbClr val="00B050"/>
                </a:solidFill>
              </a:rPr>
              <a:t> Performance  </a:t>
            </a:r>
            <a:r>
              <a:rPr lang="en-GB" dirty="0" smtClean="0"/>
              <a:t>group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0975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827584" y="1484784"/>
            <a:ext cx="7344816" cy="4154016"/>
          </a:xfrm>
        </p:spPr>
        <p:txBody>
          <a:bodyPr/>
          <a:lstStyle/>
          <a:p>
            <a:pPr algn="l"/>
            <a:r>
              <a:rPr lang="en-GB" b="1" dirty="0">
                <a:solidFill>
                  <a:srgbClr val="FF0000"/>
                </a:solidFill>
              </a:rPr>
              <a:t>clean</a:t>
            </a:r>
            <a:r>
              <a:rPr lang="en-GB" b="1" dirty="0">
                <a:solidFill>
                  <a:srgbClr val="00B050"/>
                </a:solidFill>
              </a:rPr>
              <a:t>  </a:t>
            </a:r>
            <a:r>
              <a:rPr lang="en-GB" dirty="0" smtClean="0">
                <a:solidFill>
                  <a:schemeClr val="tx1"/>
                </a:solidFill>
              </a:rPr>
              <a:t>(</a:t>
            </a:r>
            <a:r>
              <a:rPr lang="en-GB" dirty="0" err="1" smtClean="0">
                <a:solidFill>
                  <a:schemeClr val="tx1"/>
                </a:solidFill>
              </a:rPr>
              <a:t>uclean</a:t>
            </a:r>
            <a:r>
              <a:rPr lang="en-GB" dirty="0" smtClean="0">
                <a:solidFill>
                  <a:schemeClr val="tx1"/>
                </a:solidFill>
              </a:rPr>
              <a:t>) </a:t>
            </a:r>
            <a:r>
              <a:rPr lang="en-GB" dirty="0" smtClean="0">
                <a:solidFill>
                  <a:srgbClr val="00B050"/>
                </a:solidFill>
              </a:rPr>
              <a:t>–delete(files)</a:t>
            </a:r>
          </a:p>
          <a:p>
            <a:pPr algn="l"/>
            <a:r>
              <a:rPr lang="en-GB" b="1" dirty="0" smtClean="0">
                <a:solidFill>
                  <a:schemeClr val="tx1"/>
                </a:solidFill>
              </a:rPr>
              <a:t>list  </a:t>
            </a:r>
          </a:p>
          <a:p>
            <a:pPr algn="l"/>
            <a:r>
              <a:rPr lang="en-GB" b="1" dirty="0" smtClean="0">
                <a:solidFill>
                  <a:schemeClr val="tx1"/>
                </a:solidFill>
              </a:rPr>
              <a:t>load  </a:t>
            </a:r>
          </a:p>
          <a:p>
            <a:pPr algn="l"/>
            <a:r>
              <a:rPr lang="en-GB" b="1" dirty="0" smtClean="0">
                <a:solidFill>
                  <a:schemeClr val="tx1"/>
                </a:solidFill>
              </a:rPr>
              <a:t>open </a:t>
            </a:r>
            <a:r>
              <a:rPr lang="en-GB" b="1" dirty="0" smtClean="0">
                <a:solidFill>
                  <a:srgbClr val="00B050"/>
                </a:solidFill>
              </a:rPr>
              <a:t>–using= (*)</a:t>
            </a:r>
          </a:p>
          <a:p>
            <a:pPr algn="l"/>
            <a:r>
              <a:rPr lang="en-GB" b="1" dirty="0" err="1" smtClean="0">
                <a:solidFill>
                  <a:schemeClr val="tx1"/>
                </a:solidFill>
              </a:rPr>
              <a:t>removeversions</a:t>
            </a:r>
            <a:r>
              <a:rPr lang="en-GB" b="1" dirty="0" smtClean="0">
                <a:solidFill>
                  <a:schemeClr val="tx1"/>
                </a:solidFill>
              </a:rPr>
              <a:t>  </a:t>
            </a:r>
          </a:p>
          <a:p>
            <a:pPr algn="l"/>
            <a:r>
              <a:rPr lang="en-GB" b="1" dirty="0" err="1" smtClean="0">
                <a:solidFill>
                  <a:srgbClr val="FF0000"/>
                </a:solidFill>
              </a:rPr>
              <a:t>salt.compare</a:t>
            </a:r>
            <a:r>
              <a:rPr lang="en-GB" b="1" dirty="0">
                <a:solidFill>
                  <a:srgbClr val="FF0000"/>
                </a:solidFill>
              </a:rPr>
              <a:t> </a:t>
            </a:r>
            <a:r>
              <a:rPr lang="en-GB" b="1" dirty="0">
                <a:solidFill>
                  <a:srgbClr val="00B050"/>
                </a:solidFill>
              </a:rPr>
              <a:t>–using</a:t>
            </a:r>
            <a:r>
              <a:rPr lang="en-GB" b="1" dirty="0" smtClean="0">
                <a:solidFill>
                  <a:srgbClr val="00B050"/>
                </a:solidFill>
              </a:rPr>
              <a:t>= (*)</a:t>
            </a:r>
            <a:r>
              <a:rPr lang="en-GB" b="1" dirty="0" smtClean="0">
                <a:solidFill>
                  <a:srgbClr val="FF0000"/>
                </a:solidFill>
              </a:rPr>
              <a:t> 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en-GB" b="1" dirty="0" smtClean="0">
                <a:solidFill>
                  <a:schemeClr val="tx1"/>
                </a:solidFill>
              </a:rPr>
              <a:t>save,  settings,  snap</a:t>
            </a:r>
          </a:p>
          <a:p>
            <a:pPr algn="l"/>
            <a:r>
              <a:rPr lang="en-GB" dirty="0" smtClean="0">
                <a:solidFill>
                  <a:schemeClr val="tx1"/>
                </a:solidFill>
              </a:rPr>
              <a:t>* Switch </a:t>
            </a:r>
            <a:r>
              <a:rPr lang="en-GB" i="1" dirty="0" smtClean="0">
                <a:solidFill>
                  <a:schemeClr val="tx1"/>
                </a:solidFill>
              </a:rPr>
              <a:t>–use </a:t>
            </a:r>
            <a:r>
              <a:rPr lang="en-GB" dirty="0" smtClean="0">
                <a:solidFill>
                  <a:schemeClr val="tx1"/>
                </a:solidFill>
              </a:rPr>
              <a:t>now </a:t>
            </a:r>
            <a:r>
              <a:rPr lang="en-GB" i="1" dirty="0" smtClean="0">
                <a:solidFill>
                  <a:schemeClr val="tx1"/>
                </a:solidFill>
              </a:rPr>
              <a:t>–using </a:t>
            </a:r>
            <a:endParaRPr lang="en-GB" i="1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803176"/>
          </a:xfrm>
        </p:spPr>
        <p:txBody>
          <a:bodyPr/>
          <a:lstStyle/>
          <a:p>
            <a:r>
              <a:rPr lang="en-GB" dirty="0" smtClean="0"/>
              <a:t>SALT group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1883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827584" y="1484784"/>
            <a:ext cx="7344816" cy="4154016"/>
          </a:xfrm>
        </p:spPr>
        <p:txBody>
          <a:bodyPr/>
          <a:lstStyle/>
          <a:p>
            <a:pPr algn="l"/>
            <a:r>
              <a:rPr lang="en-GB" b="1" dirty="0" err="1">
                <a:solidFill>
                  <a:srgbClr val="FF0000"/>
                </a:solidFill>
              </a:rPr>
              <a:t>ucmdhelp</a:t>
            </a:r>
            <a:r>
              <a:rPr lang="en-GB" b="1" dirty="0">
                <a:solidFill>
                  <a:srgbClr val="FF0000"/>
                </a:solidFill>
              </a:rPr>
              <a:t>  </a:t>
            </a:r>
            <a:r>
              <a:rPr lang="en-GB" dirty="0" smtClean="0">
                <a:solidFill>
                  <a:schemeClr val="tx1"/>
                </a:solidFill>
              </a:rPr>
              <a:t>(</a:t>
            </a:r>
            <a:r>
              <a:rPr lang="en-GB" dirty="0" err="1" smtClean="0">
                <a:solidFill>
                  <a:schemeClr val="tx1"/>
                </a:solidFill>
              </a:rPr>
              <a:t>helpexample</a:t>
            </a:r>
            <a:r>
              <a:rPr lang="en-GB" dirty="0" smtClean="0">
                <a:solidFill>
                  <a:schemeClr val="tx1"/>
                </a:solidFill>
              </a:rPr>
              <a:t>)</a:t>
            </a:r>
          </a:p>
          <a:p>
            <a:pPr algn="l"/>
            <a:r>
              <a:rPr lang="en-GB" b="1" dirty="0" err="1" smtClean="0">
                <a:solidFill>
                  <a:srgbClr val="FF0000"/>
                </a:solidFill>
              </a:rPr>
              <a:t>ucmdnoparsing</a:t>
            </a:r>
            <a:r>
              <a:rPr lang="en-GB" b="1" dirty="0" smtClean="0">
                <a:solidFill>
                  <a:srgbClr val="FF0000"/>
                </a:solidFill>
              </a:rPr>
              <a:t>  </a:t>
            </a:r>
            <a:r>
              <a:rPr lang="en-GB" dirty="0" smtClean="0">
                <a:solidFill>
                  <a:schemeClr val="tx1"/>
                </a:solidFill>
              </a:rPr>
              <a:t>(</a:t>
            </a:r>
            <a:r>
              <a:rPr lang="en-GB" dirty="0" err="1" smtClean="0">
                <a:solidFill>
                  <a:schemeClr val="tx1"/>
                </a:solidFill>
              </a:rPr>
              <a:t>sampleA</a:t>
            </a:r>
            <a:r>
              <a:rPr lang="en-GB" dirty="0" smtClean="0">
                <a:solidFill>
                  <a:schemeClr val="tx1"/>
                </a:solidFill>
              </a:rPr>
              <a:t>)</a:t>
            </a:r>
          </a:p>
          <a:p>
            <a:pPr algn="l"/>
            <a:r>
              <a:rPr lang="en-GB" b="1" dirty="0" err="1">
                <a:solidFill>
                  <a:srgbClr val="FF0000"/>
                </a:solidFill>
              </a:rPr>
              <a:t>u</a:t>
            </a:r>
            <a:r>
              <a:rPr lang="en-GB" b="1" dirty="0" err="1" smtClean="0">
                <a:solidFill>
                  <a:srgbClr val="FF0000"/>
                </a:solidFill>
              </a:rPr>
              <a:t>cmdparsing</a:t>
            </a:r>
            <a:r>
              <a:rPr lang="en-GB" b="1" dirty="0" smtClean="0">
                <a:solidFill>
                  <a:srgbClr val="FF0000"/>
                </a:solidFill>
              </a:rPr>
              <a:t> </a:t>
            </a:r>
            <a:r>
              <a:rPr lang="en-GB" dirty="0" smtClean="0">
                <a:solidFill>
                  <a:schemeClr val="tx1"/>
                </a:solidFill>
              </a:rPr>
              <a:t>(</a:t>
            </a:r>
            <a:r>
              <a:rPr lang="en-GB" dirty="0" err="1" smtClean="0">
                <a:solidFill>
                  <a:schemeClr val="tx1"/>
                </a:solidFill>
              </a:rPr>
              <a:t>sampleB</a:t>
            </a:r>
            <a:r>
              <a:rPr lang="en-GB" dirty="0" smtClean="0">
                <a:solidFill>
                  <a:schemeClr val="tx1"/>
                </a:solidFill>
              </a:rPr>
              <a:t>)</a:t>
            </a:r>
            <a:endParaRPr lang="en-GB" i="1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803176"/>
          </a:xfrm>
        </p:spPr>
        <p:txBody>
          <a:bodyPr/>
          <a:lstStyle/>
          <a:p>
            <a:r>
              <a:rPr lang="en-GB" dirty="0" smtClean="0"/>
              <a:t>Samples group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0928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827584" y="1484784"/>
            <a:ext cx="7344816" cy="4154016"/>
          </a:xfrm>
        </p:spPr>
        <p:txBody>
          <a:bodyPr/>
          <a:lstStyle/>
          <a:p>
            <a:pPr algn="l"/>
            <a:r>
              <a:rPr lang="en-GB" b="1" dirty="0">
                <a:solidFill>
                  <a:schemeClr val="tx1"/>
                </a:solidFill>
              </a:rPr>
              <a:t>add  </a:t>
            </a:r>
            <a:endParaRPr lang="en-GB" b="1" dirty="0" smtClean="0">
              <a:solidFill>
                <a:schemeClr val="tx1"/>
              </a:solidFill>
            </a:endParaRPr>
          </a:p>
          <a:p>
            <a:pPr algn="l"/>
            <a:r>
              <a:rPr lang="en-GB" b="1" dirty="0" err="1" smtClean="0">
                <a:solidFill>
                  <a:srgbClr val="FF0000"/>
                </a:solidFill>
              </a:rPr>
              <a:t>checkin</a:t>
            </a:r>
            <a:r>
              <a:rPr lang="en-GB" b="1" dirty="0" smtClean="0">
                <a:solidFill>
                  <a:schemeClr val="tx1"/>
                </a:solidFill>
              </a:rPr>
              <a:t>  </a:t>
            </a:r>
            <a:r>
              <a:rPr lang="en-GB" dirty="0" smtClean="0">
                <a:solidFill>
                  <a:schemeClr val="tx1"/>
                </a:solidFill>
              </a:rPr>
              <a:t>(ci)</a:t>
            </a:r>
          </a:p>
          <a:p>
            <a:pPr algn="l"/>
            <a:r>
              <a:rPr lang="en-GB" b="1" dirty="0" smtClean="0">
                <a:solidFill>
                  <a:schemeClr val="tx1"/>
                </a:solidFill>
              </a:rPr>
              <a:t>co  </a:t>
            </a:r>
          </a:p>
          <a:p>
            <a:pPr algn="l"/>
            <a:r>
              <a:rPr lang="en-GB" b="1" dirty="0" smtClean="0">
                <a:solidFill>
                  <a:schemeClr val="tx1"/>
                </a:solidFill>
              </a:rPr>
              <a:t>delete  </a:t>
            </a:r>
            <a:r>
              <a:rPr lang="en-GB" b="1" dirty="0">
                <a:solidFill>
                  <a:schemeClr val="tx1"/>
                </a:solidFill>
              </a:rPr>
              <a:t>diff  export  import  </a:t>
            </a:r>
            <a:endParaRPr lang="en-GB" b="1" dirty="0" smtClean="0">
              <a:solidFill>
                <a:schemeClr val="tx1"/>
              </a:solidFill>
            </a:endParaRPr>
          </a:p>
          <a:p>
            <a:pPr algn="l"/>
            <a:r>
              <a:rPr lang="en-GB" b="1" dirty="0" smtClean="0">
                <a:solidFill>
                  <a:schemeClr val="tx1"/>
                </a:solidFill>
              </a:rPr>
              <a:t>resolve  </a:t>
            </a:r>
            <a:r>
              <a:rPr lang="en-GB" b="1" dirty="0">
                <a:solidFill>
                  <a:schemeClr val="tx1"/>
                </a:solidFill>
              </a:rPr>
              <a:t>status  </a:t>
            </a:r>
            <a:r>
              <a:rPr lang="en-GB" b="1" dirty="0" smtClean="0">
                <a:solidFill>
                  <a:schemeClr val="tx1"/>
                </a:solidFill>
              </a:rPr>
              <a:t>update</a:t>
            </a:r>
          </a:p>
          <a:p>
            <a:pPr algn="l"/>
            <a:endParaRPr lang="en-GB" b="1" dirty="0">
              <a:solidFill>
                <a:schemeClr val="tx1"/>
              </a:solidFill>
            </a:endParaRPr>
          </a:p>
          <a:p>
            <a:pPr algn="l"/>
            <a:r>
              <a:rPr lang="en-GB" dirty="0" smtClean="0">
                <a:solidFill>
                  <a:schemeClr val="tx1"/>
                </a:solidFill>
              </a:rPr>
              <a:t>All renamed from </a:t>
            </a:r>
            <a:r>
              <a:rPr lang="en-GB" dirty="0" err="1" smtClean="0">
                <a:solidFill>
                  <a:schemeClr val="tx1"/>
                </a:solidFill>
              </a:rPr>
              <a:t>svnX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803176"/>
          </a:xfrm>
        </p:spPr>
        <p:txBody>
          <a:bodyPr/>
          <a:lstStyle/>
          <a:p>
            <a:r>
              <a:rPr lang="en-GB" dirty="0" smtClean="0"/>
              <a:t>SVN group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6366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827584" y="1484784"/>
            <a:ext cx="7344816" cy="4154016"/>
          </a:xfrm>
        </p:spPr>
        <p:txBody>
          <a:bodyPr/>
          <a:lstStyle/>
          <a:p>
            <a:pPr algn="l"/>
            <a:r>
              <a:rPr lang="fr-FR" b="1" dirty="0" err="1">
                <a:solidFill>
                  <a:schemeClr val="tx1"/>
                </a:solidFill>
              </a:rPr>
              <a:t>assemblies</a:t>
            </a:r>
            <a:r>
              <a:rPr lang="fr-FR" b="1" dirty="0">
                <a:solidFill>
                  <a:schemeClr val="tx1"/>
                </a:solidFill>
              </a:rPr>
              <a:t>  </a:t>
            </a:r>
            <a:endParaRPr lang="fr-FR" b="1" dirty="0" smtClean="0">
              <a:solidFill>
                <a:schemeClr val="tx1"/>
              </a:solidFill>
            </a:endParaRPr>
          </a:p>
          <a:p>
            <a:pPr algn="l"/>
            <a:r>
              <a:rPr lang="fr-FR" b="1" dirty="0" err="1" smtClean="0">
                <a:solidFill>
                  <a:schemeClr val="tx1"/>
                </a:solidFill>
              </a:rPr>
              <a:t>demo</a:t>
            </a:r>
            <a:r>
              <a:rPr lang="fr-FR" b="1" dirty="0" smtClean="0">
                <a:solidFill>
                  <a:schemeClr val="tx1"/>
                </a:solidFill>
              </a:rPr>
              <a:t>  </a:t>
            </a:r>
            <a:r>
              <a:rPr lang="fr-FR" b="1" dirty="0" smtClean="0">
                <a:solidFill>
                  <a:srgbClr val="00B050"/>
                </a:solidFill>
              </a:rPr>
              <a:t>(</a:t>
            </a:r>
            <a:r>
              <a:rPr lang="fr-FR" b="1" dirty="0" err="1" smtClean="0">
                <a:solidFill>
                  <a:srgbClr val="00B050"/>
                </a:solidFill>
              </a:rPr>
              <a:t>works</a:t>
            </a:r>
            <a:r>
              <a:rPr lang="fr-FR" b="1" dirty="0" smtClean="0">
                <a:solidFill>
                  <a:srgbClr val="00B050"/>
                </a:solidFill>
              </a:rPr>
              <a:t> </a:t>
            </a:r>
            <a:r>
              <a:rPr lang="fr-FR" b="1" dirty="0" err="1" smtClean="0">
                <a:solidFill>
                  <a:srgbClr val="00B050"/>
                </a:solidFill>
              </a:rPr>
              <a:t>under</a:t>
            </a:r>
            <a:r>
              <a:rPr lang="fr-FR" b="1" dirty="0" smtClean="0">
                <a:solidFill>
                  <a:srgbClr val="00B050"/>
                </a:solidFill>
              </a:rPr>
              <a:t> Unix)</a:t>
            </a:r>
          </a:p>
          <a:p>
            <a:pPr algn="l"/>
            <a:r>
              <a:rPr lang="fr-FR" b="1" dirty="0" err="1" smtClean="0">
                <a:solidFill>
                  <a:schemeClr val="tx1"/>
                </a:solidFill>
              </a:rPr>
              <a:t>dmx</a:t>
            </a:r>
            <a:r>
              <a:rPr lang="fr-FR" b="1" dirty="0" smtClean="0">
                <a:solidFill>
                  <a:schemeClr val="tx1"/>
                </a:solidFill>
              </a:rPr>
              <a:t>  </a:t>
            </a:r>
          </a:p>
          <a:p>
            <a:pPr algn="l"/>
            <a:r>
              <a:rPr lang="fr-FR" b="1" dirty="0" err="1" smtClean="0">
                <a:solidFill>
                  <a:srgbClr val="FF0000"/>
                </a:solidFill>
              </a:rPr>
              <a:t>fileassociations</a:t>
            </a:r>
            <a:r>
              <a:rPr lang="fr-FR" b="1" dirty="0" smtClean="0">
                <a:solidFill>
                  <a:schemeClr val="tx1"/>
                </a:solidFill>
              </a:rPr>
              <a:t>  </a:t>
            </a:r>
            <a:r>
              <a:rPr lang="fr-FR" dirty="0" smtClean="0">
                <a:solidFill>
                  <a:schemeClr val="tx1"/>
                </a:solidFill>
              </a:rPr>
              <a:t>(</a:t>
            </a:r>
            <a:r>
              <a:rPr lang="fr-FR" dirty="0" err="1" smtClean="0">
                <a:solidFill>
                  <a:schemeClr val="tx1"/>
                </a:solidFill>
              </a:rPr>
              <a:t>efa</a:t>
            </a:r>
            <a:r>
              <a:rPr lang="fr-FR" dirty="0" smtClean="0">
                <a:solidFill>
                  <a:schemeClr val="tx1"/>
                </a:solidFill>
              </a:rPr>
              <a:t>)</a:t>
            </a:r>
          </a:p>
          <a:p>
            <a:pPr algn="l"/>
            <a:r>
              <a:rPr lang="fr-FR" b="1" dirty="0" err="1" smtClean="0">
                <a:solidFill>
                  <a:schemeClr val="tx1"/>
                </a:solidFill>
              </a:rPr>
              <a:t>guiprops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803176"/>
          </a:xfrm>
        </p:spPr>
        <p:txBody>
          <a:bodyPr/>
          <a:lstStyle/>
          <a:p>
            <a:r>
              <a:rPr lang="en-GB" dirty="0" smtClean="0"/>
              <a:t>Tools group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8898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827584" y="1484784"/>
            <a:ext cx="7344816" cy="4154016"/>
          </a:xfrm>
        </p:spPr>
        <p:txBody>
          <a:bodyPr/>
          <a:lstStyle/>
          <a:p>
            <a:pPr algn="l"/>
            <a:r>
              <a:rPr lang="fr-FR" b="1" dirty="0" smtClean="0">
                <a:solidFill>
                  <a:schemeClr val="tx1"/>
                </a:solidFill>
              </a:rPr>
              <a:t>in </a:t>
            </a:r>
            <a:r>
              <a:rPr lang="fr-FR" dirty="0" smtClean="0">
                <a:solidFill>
                  <a:schemeClr val="tx1"/>
                </a:solidFill>
              </a:rPr>
              <a:t>(</a:t>
            </a:r>
            <a:r>
              <a:rPr lang="fr-FR" dirty="0" err="1" smtClean="0">
                <a:solidFill>
                  <a:schemeClr val="tx1"/>
                </a:solidFill>
              </a:rPr>
              <a:t>merged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lang="fr-FR" dirty="0" err="1" smtClean="0">
                <a:solidFill>
                  <a:schemeClr val="tx1"/>
                </a:solidFill>
              </a:rPr>
              <a:t>with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lang="fr-FR" dirty="0" err="1" smtClean="0">
                <a:solidFill>
                  <a:schemeClr val="tx1"/>
                </a:solidFill>
              </a:rPr>
              <a:t>inx</a:t>
            </a:r>
            <a:r>
              <a:rPr lang="fr-FR" dirty="0" smtClean="0">
                <a:solidFill>
                  <a:schemeClr val="tx1"/>
                </a:solidFill>
              </a:rPr>
              <a:t>)</a:t>
            </a:r>
          </a:p>
          <a:p>
            <a:pPr algn="l"/>
            <a:r>
              <a:rPr lang="en-GB" b="1" dirty="0">
                <a:solidFill>
                  <a:schemeClr val="tx1"/>
                </a:solidFill>
              </a:rPr>
              <a:t>o</a:t>
            </a:r>
            <a:r>
              <a:rPr lang="en-GB" b="1" dirty="0" smtClean="0">
                <a:solidFill>
                  <a:schemeClr val="tx1"/>
                </a:solidFill>
              </a:rPr>
              <a:t>ut </a:t>
            </a:r>
            <a:r>
              <a:rPr lang="fr-FR" dirty="0">
                <a:solidFill>
                  <a:schemeClr val="tx1"/>
                </a:solidFill>
              </a:rPr>
              <a:t>(</a:t>
            </a:r>
            <a:r>
              <a:rPr lang="fr-FR" dirty="0" err="1">
                <a:solidFill>
                  <a:schemeClr val="tx1"/>
                </a:solidFill>
              </a:rPr>
              <a:t>merged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with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 smtClean="0">
                <a:solidFill>
                  <a:schemeClr val="tx1"/>
                </a:solidFill>
              </a:rPr>
              <a:t>outx</a:t>
            </a:r>
            <a:r>
              <a:rPr lang="fr-FR" dirty="0">
                <a:solidFill>
                  <a:schemeClr val="tx1"/>
                </a:solidFill>
              </a:rPr>
              <a:t>)</a:t>
            </a:r>
            <a:endParaRPr lang="en-GB" b="1" dirty="0" smtClean="0">
              <a:solidFill>
                <a:schemeClr val="tx1"/>
              </a:solidFill>
            </a:endParaRPr>
          </a:p>
          <a:p>
            <a:pPr algn="l"/>
            <a:endParaRPr lang="en-GB" b="1" dirty="0" smtClean="0">
              <a:solidFill>
                <a:schemeClr val="tx1"/>
              </a:solidFill>
            </a:endParaRPr>
          </a:p>
          <a:p>
            <a:pPr algn="l"/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803176"/>
          </a:xfrm>
        </p:spPr>
        <p:txBody>
          <a:bodyPr/>
          <a:lstStyle/>
          <a:p>
            <a:r>
              <a:rPr lang="en-GB" dirty="0" smtClean="0"/>
              <a:t>Transfer group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5804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83568" y="2420888"/>
            <a:ext cx="7088832" cy="3217912"/>
          </a:xfrm>
        </p:spPr>
        <p:txBody>
          <a:bodyPr/>
          <a:lstStyle/>
          <a:p>
            <a:pPr algn="l"/>
            <a:r>
              <a:rPr lang="en-GB" dirty="0" smtClean="0"/>
              <a:t>System commands are provided with the system</a:t>
            </a:r>
          </a:p>
          <a:p>
            <a:pPr algn="l"/>
            <a:endParaRPr lang="en-GB" dirty="0" smtClean="0"/>
          </a:p>
          <a:p>
            <a:pPr algn="l"/>
            <a:r>
              <a:rPr lang="en-GB" dirty="0" smtClean="0"/>
              <a:t>User commands are WRITTEN by the user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1608"/>
            <a:ext cx="7772400" cy="1451248"/>
          </a:xfrm>
        </p:spPr>
        <p:txBody>
          <a:bodyPr/>
          <a:lstStyle/>
          <a:p>
            <a:r>
              <a:rPr lang="en-GB" dirty="0"/>
              <a:t>User commands are akin to System commands </a:t>
            </a:r>
          </a:p>
        </p:txBody>
      </p:sp>
    </p:spTree>
    <p:extLst>
      <p:ext uri="{BB962C8B-B14F-4D97-AF65-F5344CB8AC3E}">
        <p14:creationId xmlns:p14="http://schemas.microsoft.com/office/powerpoint/2010/main" val="549588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827584" y="1988840"/>
            <a:ext cx="7344816" cy="2592288"/>
          </a:xfrm>
        </p:spPr>
        <p:txBody>
          <a:bodyPr numCol="2"/>
          <a:lstStyle/>
          <a:p>
            <a:pPr algn="l"/>
            <a:r>
              <a:rPr lang="fr-FR" b="1" dirty="0" err="1" smtClean="0">
                <a:solidFill>
                  <a:schemeClr val="tx1"/>
                </a:solidFill>
              </a:rPr>
              <a:t>udebug</a:t>
            </a:r>
            <a:r>
              <a:rPr lang="fr-FR" b="1" dirty="0" smtClean="0">
                <a:solidFill>
                  <a:schemeClr val="tx1"/>
                </a:solidFill>
              </a:rPr>
              <a:t>  </a:t>
            </a:r>
          </a:p>
          <a:p>
            <a:pPr algn="l"/>
            <a:r>
              <a:rPr lang="fr-FR" b="1" dirty="0" err="1" smtClean="0">
                <a:solidFill>
                  <a:schemeClr val="tx1"/>
                </a:solidFill>
              </a:rPr>
              <a:t>uload</a:t>
            </a:r>
            <a:r>
              <a:rPr lang="fr-FR" b="1" dirty="0" smtClean="0">
                <a:solidFill>
                  <a:schemeClr val="tx1"/>
                </a:solidFill>
              </a:rPr>
              <a:t>    </a:t>
            </a:r>
          </a:p>
          <a:p>
            <a:pPr algn="l"/>
            <a:r>
              <a:rPr lang="fr-FR" b="1" dirty="0" err="1" smtClean="0">
                <a:solidFill>
                  <a:schemeClr val="tx1"/>
                </a:solidFill>
              </a:rPr>
              <a:t>unew</a:t>
            </a:r>
            <a:r>
              <a:rPr lang="fr-FR" b="1" dirty="0" smtClean="0">
                <a:solidFill>
                  <a:schemeClr val="tx1"/>
                </a:solidFill>
              </a:rPr>
              <a:t>  </a:t>
            </a:r>
          </a:p>
          <a:p>
            <a:pPr algn="l"/>
            <a:r>
              <a:rPr lang="fr-FR" b="1" dirty="0" err="1" smtClean="0">
                <a:solidFill>
                  <a:schemeClr val="tx1"/>
                </a:solidFill>
              </a:rPr>
              <a:t>urefresh</a:t>
            </a:r>
            <a:r>
              <a:rPr lang="fr-FR" b="1" dirty="0" smtClean="0">
                <a:solidFill>
                  <a:schemeClr val="tx1"/>
                </a:solidFill>
              </a:rPr>
              <a:t>  </a:t>
            </a:r>
          </a:p>
          <a:p>
            <a:pPr algn="l"/>
            <a:r>
              <a:rPr lang="fr-FR" b="1" dirty="0" err="1" smtClean="0">
                <a:solidFill>
                  <a:schemeClr val="tx1"/>
                </a:solidFill>
              </a:rPr>
              <a:t>ureset</a:t>
            </a:r>
            <a:r>
              <a:rPr lang="fr-FR" b="1" dirty="0" smtClean="0">
                <a:solidFill>
                  <a:schemeClr val="tx1"/>
                </a:solidFill>
              </a:rPr>
              <a:t>  </a:t>
            </a:r>
          </a:p>
          <a:p>
            <a:pPr algn="l"/>
            <a:r>
              <a:rPr lang="fr-FR" b="1" dirty="0" err="1" smtClean="0">
                <a:solidFill>
                  <a:schemeClr val="tx1"/>
                </a:solidFill>
              </a:rPr>
              <a:t>usetup</a:t>
            </a:r>
            <a:r>
              <a:rPr lang="fr-FR" b="1" dirty="0" smtClean="0">
                <a:solidFill>
                  <a:schemeClr val="tx1"/>
                </a:solidFill>
              </a:rPr>
              <a:t>  </a:t>
            </a:r>
          </a:p>
          <a:p>
            <a:pPr algn="l"/>
            <a:r>
              <a:rPr lang="fr-FR" b="1" dirty="0" err="1" smtClean="0">
                <a:solidFill>
                  <a:schemeClr val="tx1"/>
                </a:solidFill>
              </a:rPr>
              <a:t>uupdate</a:t>
            </a:r>
            <a:r>
              <a:rPr lang="fr-FR" b="1" dirty="0" smtClean="0">
                <a:solidFill>
                  <a:schemeClr val="tx1"/>
                </a:solidFill>
              </a:rPr>
              <a:t>  </a:t>
            </a:r>
          </a:p>
          <a:p>
            <a:pPr algn="l"/>
            <a:r>
              <a:rPr lang="fr-FR" b="1" dirty="0" err="1" smtClean="0">
                <a:solidFill>
                  <a:schemeClr val="tx1"/>
                </a:solidFill>
              </a:rPr>
              <a:t>uversion</a:t>
            </a:r>
            <a:r>
              <a:rPr lang="fr-FR" b="1" dirty="0" smtClean="0">
                <a:solidFill>
                  <a:schemeClr val="tx1"/>
                </a:solidFill>
              </a:rPr>
              <a:t>  </a:t>
            </a:r>
            <a:r>
              <a:rPr lang="fr-FR" dirty="0" err="1" smtClean="0">
                <a:solidFill>
                  <a:srgbClr val="00B050"/>
                </a:solidFill>
              </a:rPr>
              <a:t>ws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803176"/>
          </a:xfrm>
        </p:spPr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UCMD</a:t>
            </a:r>
            <a:r>
              <a:rPr lang="en-GB" dirty="0" smtClean="0"/>
              <a:t> </a:t>
            </a:r>
            <a:r>
              <a:rPr lang="en-GB" b="0" dirty="0" smtClean="0"/>
              <a:t>(Spice) </a:t>
            </a:r>
            <a:r>
              <a:rPr lang="en-GB" dirty="0" smtClean="0"/>
              <a:t>group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827584" y="4605816"/>
            <a:ext cx="35092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b="1" dirty="0" err="1" smtClean="0">
                <a:latin typeface="+mn-lt"/>
              </a:rPr>
              <a:t>umonitor</a:t>
            </a:r>
            <a:r>
              <a:rPr lang="fr-FR" sz="3200" b="1" dirty="0" smtClean="0">
                <a:latin typeface="+mn-lt"/>
              </a:rPr>
              <a:t>  </a:t>
            </a:r>
            <a:r>
              <a:rPr lang="fr-FR" sz="3200" dirty="0" smtClean="0">
                <a:solidFill>
                  <a:srgbClr val="00B050"/>
                </a:solidFill>
                <a:latin typeface="+mn-lt"/>
              </a:rPr>
              <a:t>-report</a:t>
            </a:r>
            <a:endParaRPr lang="en-GB" sz="3200" dirty="0">
              <a:solidFill>
                <a:srgbClr val="00B05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27636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95536" y="1484784"/>
            <a:ext cx="8748464" cy="3600400"/>
          </a:xfrm>
        </p:spPr>
        <p:txBody>
          <a:bodyPr numCol="2"/>
          <a:lstStyle/>
          <a:p>
            <a:pPr algn="l"/>
            <a:r>
              <a:rPr lang="en-GB" b="1" dirty="0" smtClean="0">
                <a:solidFill>
                  <a:srgbClr val="FF0000"/>
                </a:solidFill>
              </a:rPr>
              <a:t>Document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dirty="0" smtClean="0">
                <a:solidFill>
                  <a:schemeClr val="tx1"/>
                </a:solidFill>
              </a:rPr>
              <a:t>(</a:t>
            </a:r>
            <a:r>
              <a:rPr lang="en-GB" dirty="0" err="1" smtClean="0">
                <a:solidFill>
                  <a:schemeClr val="tx1"/>
                </a:solidFill>
              </a:rPr>
              <a:t>wsdoc</a:t>
            </a:r>
            <a:r>
              <a:rPr lang="en-GB" dirty="0" smtClean="0">
                <a:solidFill>
                  <a:schemeClr val="tx1"/>
                </a:solidFill>
              </a:rPr>
              <a:t>)</a:t>
            </a:r>
            <a:r>
              <a:rPr lang="en-GB" b="1" dirty="0" smtClean="0">
                <a:solidFill>
                  <a:schemeClr val="tx1"/>
                </a:solidFill>
              </a:rPr>
              <a:t>  </a:t>
            </a:r>
          </a:p>
          <a:p>
            <a:pPr algn="l"/>
            <a:r>
              <a:rPr lang="en-GB" b="1" dirty="0" err="1" smtClean="0">
                <a:solidFill>
                  <a:srgbClr val="FF0000"/>
                </a:solidFill>
              </a:rPr>
              <a:t>findrefs</a:t>
            </a:r>
            <a:r>
              <a:rPr lang="en-GB" b="1" dirty="0" smtClean="0">
                <a:solidFill>
                  <a:srgbClr val="FF0000"/>
                </a:solidFill>
              </a:rPr>
              <a:t> </a:t>
            </a:r>
            <a:r>
              <a:rPr lang="en-GB" dirty="0" smtClean="0">
                <a:solidFill>
                  <a:schemeClr val="tx1"/>
                </a:solidFill>
              </a:rPr>
              <a:t>(refs)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en-GB" b="1" dirty="0" err="1" smtClean="0">
                <a:solidFill>
                  <a:schemeClr val="tx1"/>
                </a:solidFill>
              </a:rPr>
              <a:t>fnslike</a:t>
            </a:r>
            <a:r>
              <a:rPr lang="en-GB" b="1" dirty="0" smtClean="0">
                <a:solidFill>
                  <a:schemeClr val="tx1"/>
                </a:solidFill>
              </a:rPr>
              <a:t>  </a:t>
            </a:r>
          </a:p>
          <a:p>
            <a:pPr algn="l"/>
            <a:r>
              <a:rPr lang="en-GB" b="1" dirty="0" smtClean="0">
                <a:solidFill>
                  <a:srgbClr val="FF0000"/>
                </a:solidFill>
              </a:rPr>
              <a:t>locate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dirty="0" smtClean="0">
                <a:solidFill>
                  <a:schemeClr val="tx1"/>
                </a:solidFill>
              </a:rPr>
              <a:t>(</a:t>
            </a:r>
            <a:r>
              <a:rPr lang="en-GB" dirty="0" err="1" smtClean="0">
                <a:solidFill>
                  <a:schemeClr val="tx1"/>
                </a:solidFill>
              </a:rPr>
              <a:t>wslocate</a:t>
            </a:r>
            <a:r>
              <a:rPr lang="en-GB" dirty="0" smtClean="0">
                <a:solidFill>
                  <a:schemeClr val="tx1"/>
                </a:solidFill>
              </a:rPr>
              <a:t>)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en-GB" b="1" dirty="0" smtClean="0">
                <a:solidFill>
                  <a:srgbClr val="00B050"/>
                </a:solidFill>
              </a:rPr>
              <a:t>map  </a:t>
            </a:r>
          </a:p>
          <a:p>
            <a:pPr algn="l"/>
            <a:r>
              <a:rPr lang="en-GB" b="1" dirty="0" err="1" smtClean="0">
                <a:solidFill>
                  <a:schemeClr val="tx1"/>
                </a:solidFill>
              </a:rPr>
              <a:t>nameslike</a:t>
            </a:r>
            <a:r>
              <a:rPr lang="en-GB" b="1" dirty="0" smtClean="0">
                <a:solidFill>
                  <a:schemeClr val="tx1"/>
                </a:solidFill>
              </a:rPr>
              <a:t>  </a:t>
            </a:r>
          </a:p>
          <a:p>
            <a:pPr algn="l"/>
            <a:r>
              <a:rPr lang="en-GB" b="1" dirty="0" smtClean="0">
                <a:solidFill>
                  <a:srgbClr val="FF0000"/>
                </a:solidFill>
              </a:rPr>
              <a:t>peek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dirty="0" smtClean="0">
                <a:solidFill>
                  <a:schemeClr val="tx1"/>
                </a:solidFill>
              </a:rPr>
              <a:t>(</a:t>
            </a:r>
            <a:r>
              <a:rPr lang="en-GB" dirty="0" err="1" smtClean="0">
                <a:solidFill>
                  <a:schemeClr val="tx1"/>
                </a:solidFill>
              </a:rPr>
              <a:t>wspeek</a:t>
            </a:r>
            <a:r>
              <a:rPr lang="en-GB" dirty="0" smtClean="0">
                <a:solidFill>
                  <a:schemeClr val="tx1"/>
                </a:solidFill>
              </a:rPr>
              <a:t>)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en-GB" b="1" dirty="0" err="1" smtClean="0">
                <a:solidFill>
                  <a:schemeClr val="tx1"/>
                </a:solidFill>
              </a:rPr>
              <a:t>sizeof</a:t>
            </a:r>
            <a:r>
              <a:rPr lang="en-GB" b="1" dirty="0" smtClean="0">
                <a:solidFill>
                  <a:schemeClr val="tx1"/>
                </a:solidFill>
              </a:rPr>
              <a:t>  </a:t>
            </a:r>
          </a:p>
          <a:p>
            <a:pPr algn="l"/>
            <a:r>
              <a:rPr lang="en-GB" b="1" dirty="0" err="1" smtClean="0">
                <a:solidFill>
                  <a:schemeClr val="tx1"/>
                </a:solidFill>
              </a:rPr>
              <a:t>varslike</a:t>
            </a:r>
            <a:r>
              <a:rPr lang="en-GB" b="1" dirty="0" smtClean="0">
                <a:solidFill>
                  <a:schemeClr val="tx1"/>
                </a:solidFill>
              </a:rPr>
              <a:t>  </a:t>
            </a:r>
          </a:p>
          <a:p>
            <a:pPr algn="l"/>
            <a:r>
              <a:rPr lang="en-GB" b="1" dirty="0" err="1" smtClean="0">
                <a:solidFill>
                  <a:srgbClr val="FF0000"/>
                </a:solidFill>
              </a:rPr>
              <a:t>ws.compare</a:t>
            </a:r>
            <a:r>
              <a:rPr lang="en-GB" b="1" dirty="0" smtClean="0">
                <a:solidFill>
                  <a:schemeClr val="tx1"/>
                </a:solidFill>
              </a:rPr>
              <a:t> 	</a:t>
            </a:r>
            <a:r>
              <a:rPr lang="en-GB" dirty="0" smtClean="0">
                <a:solidFill>
                  <a:schemeClr val="tx1"/>
                </a:solidFill>
              </a:rPr>
              <a:t>(</a:t>
            </a:r>
            <a:r>
              <a:rPr lang="en-GB" dirty="0" err="1" smtClean="0">
                <a:solidFill>
                  <a:schemeClr val="tx1"/>
                </a:solidFill>
              </a:rPr>
              <a:t>wscompare</a:t>
            </a:r>
            <a:r>
              <a:rPr lang="en-GB" dirty="0" smtClean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803176"/>
          </a:xfrm>
        </p:spPr>
        <p:txBody>
          <a:bodyPr/>
          <a:lstStyle/>
          <a:p>
            <a:r>
              <a:rPr lang="en-GB" dirty="0" smtClean="0"/>
              <a:t>WS group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539552" y="5085184"/>
            <a:ext cx="784221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Locate is now –</a:t>
            </a:r>
            <a:r>
              <a:rPr lang="en-GB" sz="3200" b="1" i="1" dirty="0" smtClean="0">
                <a:solidFill>
                  <a:srgbClr val="00B050"/>
                </a:solidFill>
              </a:rPr>
              <a:t>recursive</a:t>
            </a:r>
            <a:r>
              <a:rPr lang="en-GB" sz="3200" dirty="0" smtClean="0">
                <a:solidFill>
                  <a:srgbClr val="00B050"/>
                </a:solidFill>
              </a:rPr>
              <a:t> </a:t>
            </a:r>
            <a:r>
              <a:rPr lang="en-GB" sz="3200" dirty="0" smtClean="0"/>
              <a:t>unless –</a:t>
            </a:r>
            <a:r>
              <a:rPr lang="en-GB" sz="3200" i="1" dirty="0" smtClean="0"/>
              <a:t>class</a:t>
            </a:r>
            <a:r>
              <a:rPr lang="en-GB" sz="3200" dirty="0" smtClean="0"/>
              <a:t> is used</a:t>
            </a:r>
          </a:p>
          <a:p>
            <a:r>
              <a:rPr lang="en-GB" sz="3200" dirty="0" smtClean="0"/>
              <a:t>And has new </a:t>
            </a:r>
            <a:r>
              <a:rPr lang="en-GB" sz="3200" b="1" i="1" dirty="0" smtClean="0">
                <a:solidFill>
                  <a:srgbClr val="00B050"/>
                </a:solidFill>
              </a:rPr>
              <a:t>–execute </a:t>
            </a:r>
            <a:r>
              <a:rPr lang="en-GB" sz="3200" dirty="0" smtClean="0"/>
              <a:t>switch. 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751194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539552" y="1844824"/>
            <a:ext cx="8208912" cy="3528392"/>
          </a:xfrm>
        </p:spPr>
        <p:txBody>
          <a:bodyPr numCol="1"/>
          <a:lstStyle/>
          <a:p>
            <a:r>
              <a:rPr lang="en-GB" dirty="0" smtClean="0">
                <a:solidFill>
                  <a:schemeClr val="tx1"/>
                </a:solidFill>
              </a:rPr>
              <a:t>…for this year </a:t>
            </a:r>
            <a:r>
              <a:rPr lang="en-GB" dirty="0" smtClean="0">
                <a:solidFill>
                  <a:schemeClr val="tx1"/>
                </a:solidFill>
                <a:sym typeface="Wingdings" panose="05000000000000000000" pitchFamily="2" charset="2"/>
              </a:rPr>
              <a:t></a:t>
            </a:r>
            <a:endParaRPr lang="en-GB" dirty="0" smtClean="0">
              <a:solidFill>
                <a:schemeClr val="tx1"/>
              </a:solidFill>
            </a:endParaRPr>
          </a:p>
          <a:p>
            <a:pPr algn="l"/>
            <a:endParaRPr lang="en-GB" dirty="0" smtClean="0">
              <a:solidFill>
                <a:schemeClr val="tx1"/>
              </a:solidFill>
            </a:endParaRPr>
          </a:p>
          <a:p>
            <a:pPr algn="l"/>
            <a:r>
              <a:rPr lang="en-GB" dirty="0" smtClean="0">
                <a:solidFill>
                  <a:schemeClr val="tx1"/>
                </a:solidFill>
              </a:rPr>
              <a:t>Most of the changes relate to renaming commands and reassigning them to groups.</a:t>
            </a:r>
          </a:p>
          <a:p>
            <a:pPr algn="l"/>
            <a:endParaRPr lang="en-GB" dirty="0" smtClean="0">
              <a:solidFill>
                <a:schemeClr val="tx1"/>
              </a:solidFill>
            </a:endParaRPr>
          </a:p>
          <a:p>
            <a:pPr algn="l"/>
            <a:r>
              <a:rPr lang="en-GB" dirty="0" smtClean="0">
                <a:solidFill>
                  <a:schemeClr val="tx1"/>
                </a:solidFill>
              </a:rPr>
              <a:t>Some of the switches’ names has yet to change. </a:t>
            </a:r>
            <a:endParaRPr lang="en-GB" b="1" dirty="0" smtClean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318564" y="908720"/>
            <a:ext cx="2662064" cy="803176"/>
          </a:xfrm>
        </p:spPr>
        <p:txBody>
          <a:bodyPr/>
          <a:lstStyle/>
          <a:p>
            <a:r>
              <a:rPr lang="en-GB" dirty="0" smtClean="0"/>
              <a:t>This is it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6601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539552" y="2060848"/>
            <a:ext cx="8064896" cy="2952328"/>
          </a:xfrm>
        </p:spPr>
        <p:txBody>
          <a:bodyPr numCol="1"/>
          <a:lstStyle/>
          <a:p>
            <a:r>
              <a:rPr lang="en-GB" dirty="0" smtClean="0">
                <a:solidFill>
                  <a:schemeClr val="tx1"/>
                </a:solidFill>
              </a:rPr>
              <a:t>For details see</a:t>
            </a:r>
          </a:p>
          <a:p>
            <a:r>
              <a:rPr lang="en-GB" b="1" dirty="0" smtClean="0">
                <a:solidFill>
                  <a:schemeClr val="tx1"/>
                </a:solidFill>
              </a:rPr>
              <a:t>SALT-UCMD </a:t>
            </a:r>
            <a:r>
              <a:rPr lang="en-GB" b="1" dirty="0">
                <a:solidFill>
                  <a:schemeClr val="tx1"/>
                </a:solidFill>
              </a:rPr>
              <a:t>release notes(V14</a:t>
            </a:r>
            <a:r>
              <a:rPr lang="en-GB" b="1" dirty="0" smtClean="0">
                <a:solidFill>
                  <a:schemeClr val="tx1"/>
                </a:solidFill>
              </a:rPr>
              <a:t>)</a:t>
            </a:r>
          </a:p>
          <a:p>
            <a:endParaRPr lang="en-GB" dirty="0" smtClean="0">
              <a:solidFill>
                <a:schemeClr val="tx1"/>
              </a:solidFill>
            </a:endParaRPr>
          </a:p>
          <a:p>
            <a:r>
              <a:rPr lang="en-GB" dirty="0" smtClean="0">
                <a:solidFill>
                  <a:schemeClr val="tx1"/>
                </a:solidFill>
              </a:rPr>
              <a:t>and the</a:t>
            </a:r>
          </a:p>
          <a:p>
            <a:r>
              <a:rPr lang="en-GB" b="1" dirty="0" smtClean="0">
                <a:solidFill>
                  <a:schemeClr val="tx1"/>
                </a:solidFill>
              </a:rPr>
              <a:t>User Commands</a:t>
            </a:r>
          </a:p>
          <a:p>
            <a:endParaRPr lang="en-GB" dirty="0" smtClean="0">
              <a:solidFill>
                <a:schemeClr val="tx1"/>
              </a:solidFill>
            </a:endParaRPr>
          </a:p>
          <a:p>
            <a:r>
              <a:rPr lang="en-GB" dirty="0" smtClean="0">
                <a:solidFill>
                  <a:schemeClr val="tx1"/>
                </a:solidFill>
              </a:rPr>
              <a:t>documents.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318564" y="908720"/>
            <a:ext cx="2662064" cy="803176"/>
          </a:xfrm>
        </p:spPr>
        <p:txBody>
          <a:bodyPr/>
          <a:lstStyle/>
          <a:p>
            <a:r>
              <a:rPr lang="en-GB" dirty="0" smtClean="0"/>
              <a:t>This is it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7102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11560" y="2492896"/>
            <a:ext cx="6944816" cy="3145904"/>
          </a:xfrm>
        </p:spPr>
        <p:txBody>
          <a:bodyPr/>
          <a:lstStyle/>
          <a:p>
            <a:pPr algn="l"/>
            <a:r>
              <a:rPr lang="en-GB" dirty="0" smtClean="0"/>
              <a:t>System commands may take 0 or more arguments </a:t>
            </a:r>
          </a:p>
          <a:p>
            <a:pPr algn="l"/>
            <a:endParaRPr lang="en-GB" dirty="0" smtClean="0"/>
          </a:p>
          <a:p>
            <a:pPr algn="l"/>
            <a:r>
              <a:rPr lang="en-GB" dirty="0" smtClean="0"/>
              <a:t>User commands too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1608"/>
            <a:ext cx="7772400" cy="1451248"/>
          </a:xfrm>
        </p:spPr>
        <p:txBody>
          <a:bodyPr/>
          <a:lstStyle/>
          <a:p>
            <a:r>
              <a:rPr lang="en-GB" dirty="0"/>
              <a:t>User commands are akin to System commands </a:t>
            </a:r>
          </a:p>
        </p:txBody>
      </p:sp>
    </p:spTree>
    <p:extLst>
      <p:ext uri="{BB962C8B-B14F-4D97-AF65-F5344CB8AC3E}">
        <p14:creationId xmlns:p14="http://schemas.microsoft.com/office/powerpoint/2010/main" val="935098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755576" y="1700808"/>
            <a:ext cx="7016824" cy="3937992"/>
          </a:xfrm>
        </p:spPr>
        <p:txBody>
          <a:bodyPr/>
          <a:lstStyle/>
          <a:p>
            <a:pPr algn="l"/>
            <a:r>
              <a:rPr lang="en-GB" dirty="0" smtClean="0"/>
              <a:t>System command </a:t>
            </a:r>
            <a:r>
              <a:rPr lang="en-GB" b="1" dirty="0" smtClean="0"/>
              <a:t>WSID</a:t>
            </a:r>
            <a:r>
              <a:rPr lang="en-GB" dirty="0" smtClean="0"/>
              <a:t> takes 0 or 1 argument:</a:t>
            </a:r>
          </a:p>
          <a:p>
            <a:pPr algn="l"/>
            <a:endParaRPr lang="en-GB" dirty="0" smtClean="0"/>
          </a:p>
          <a:p>
            <a:pPr algn="l"/>
            <a:r>
              <a:rPr lang="en-GB" dirty="0" smtClean="0"/>
              <a:t>)WSID by itself returns the name of the active workspace.</a:t>
            </a:r>
          </a:p>
          <a:p>
            <a:pPr algn="l"/>
            <a:r>
              <a:rPr lang="en-GB" dirty="0" smtClean="0"/>
              <a:t>)WSID with an argument sets the name of the active workspace.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701824"/>
            <a:ext cx="7772400" cy="1143000"/>
          </a:xfrm>
        </p:spPr>
        <p:txBody>
          <a:bodyPr/>
          <a:lstStyle/>
          <a:p>
            <a:r>
              <a:rPr lang="en-GB" dirty="0" smtClean="0"/>
              <a:t>Example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4790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11560" y="1772816"/>
            <a:ext cx="8388424" cy="3865984"/>
          </a:xfrm>
        </p:spPr>
        <p:txBody>
          <a:bodyPr/>
          <a:lstStyle/>
          <a:p>
            <a:pPr algn="l"/>
            <a:r>
              <a:rPr lang="en-GB" dirty="0" smtClean="0"/>
              <a:t>The System Command COPY takes 1 or more argument:</a:t>
            </a:r>
          </a:p>
          <a:p>
            <a:pPr algn="l"/>
            <a:r>
              <a:rPr lang="en-GB" dirty="0" smtClean="0"/>
              <a:t>)COPY with 1 argument copies the  workspace</a:t>
            </a:r>
            <a:r>
              <a:rPr lang="en-GB" dirty="0"/>
              <a:t> </a:t>
            </a:r>
            <a:r>
              <a:rPr lang="en-GB" dirty="0" smtClean="0"/>
              <a:t>named into the active workspace.</a:t>
            </a:r>
          </a:p>
          <a:p>
            <a:pPr algn="l"/>
            <a:r>
              <a:rPr lang="en-GB" dirty="0" smtClean="0"/>
              <a:t>)COPY with more than one argument …</a:t>
            </a:r>
          </a:p>
          <a:p>
            <a:pPr algn="l"/>
            <a:r>
              <a:rPr lang="en-GB" dirty="0" smtClean="0"/>
              <a:t>------------------------------------------------------------</a:t>
            </a:r>
          </a:p>
          <a:p>
            <a:pPr algn="l"/>
            <a:r>
              <a:rPr lang="en-GB" dirty="0" smtClean="0"/>
              <a:t>)copy   </a:t>
            </a:r>
            <a:r>
              <a:rPr lang="en-GB" dirty="0" err="1" smtClean="0">
                <a:solidFill>
                  <a:srgbClr val="00B0F0"/>
                </a:solidFill>
              </a:rPr>
              <a:t>wsx</a:t>
            </a:r>
            <a:r>
              <a:rPr lang="en-GB" dirty="0" smtClean="0">
                <a:solidFill>
                  <a:srgbClr val="00B0F0"/>
                </a:solidFill>
              </a:rPr>
              <a:t> </a:t>
            </a:r>
            <a:r>
              <a:rPr lang="en-GB" dirty="0" smtClean="0"/>
              <a:t>  </a:t>
            </a:r>
            <a:r>
              <a:rPr lang="en-GB" dirty="0" err="1" smtClean="0">
                <a:solidFill>
                  <a:srgbClr val="00B050"/>
                </a:solidFill>
              </a:rPr>
              <a:t>va</a:t>
            </a:r>
            <a:r>
              <a:rPr lang="en-GB" dirty="0" smtClean="0">
                <a:solidFill>
                  <a:srgbClr val="00B050"/>
                </a:solidFill>
              </a:rPr>
              <a:t> </a:t>
            </a:r>
            <a:r>
              <a:rPr lang="en-GB" dirty="0" err="1" smtClean="0">
                <a:solidFill>
                  <a:srgbClr val="00B050"/>
                </a:solidFill>
              </a:rPr>
              <a:t>vb</a:t>
            </a:r>
            <a:r>
              <a:rPr lang="en-GB" dirty="0" smtClean="0">
                <a:solidFill>
                  <a:srgbClr val="00B050"/>
                </a:solidFill>
              </a:rPr>
              <a:t> fn1 fn2 </a:t>
            </a:r>
            <a:r>
              <a:rPr lang="en-GB" dirty="0" err="1" smtClean="0">
                <a:solidFill>
                  <a:srgbClr val="00B050"/>
                </a:solidFill>
              </a:rPr>
              <a:t>namesp</a:t>
            </a:r>
            <a:r>
              <a:rPr lang="en-GB" dirty="0" smtClean="0">
                <a:solidFill>
                  <a:srgbClr val="00B050"/>
                </a:solidFill>
              </a:rPr>
              <a:t> cl</a:t>
            </a:r>
          </a:p>
          <a:p>
            <a:r>
              <a:rPr lang="en-GB" dirty="0" smtClean="0">
                <a:solidFill>
                  <a:schemeClr val="tx1"/>
                </a:solidFill>
              </a:rPr>
              <a:t>(7 arguments)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92696"/>
            <a:ext cx="7772400" cy="803176"/>
          </a:xfrm>
        </p:spPr>
        <p:txBody>
          <a:bodyPr/>
          <a:lstStyle/>
          <a:p>
            <a:r>
              <a:rPr lang="en-GB" dirty="0" smtClean="0"/>
              <a:t>Example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188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755576" y="2204864"/>
            <a:ext cx="7016824" cy="3433936"/>
          </a:xfrm>
        </p:spPr>
        <p:txBody>
          <a:bodyPr/>
          <a:lstStyle/>
          <a:p>
            <a:pPr algn="l"/>
            <a:r>
              <a:rPr lang="en-GB" dirty="0" smtClean="0"/>
              <a:t>System commands have no modifiers (switches)</a:t>
            </a:r>
          </a:p>
          <a:p>
            <a:pPr algn="l"/>
            <a:endParaRPr lang="en-GB" dirty="0"/>
          </a:p>
          <a:p>
            <a:pPr algn="l"/>
            <a:r>
              <a:rPr lang="en-GB" dirty="0" smtClean="0"/>
              <a:t>User commands do</a:t>
            </a:r>
          </a:p>
          <a:p>
            <a:pPr algn="l"/>
            <a:endParaRPr lang="en-GB" dirty="0"/>
          </a:p>
          <a:p>
            <a:pPr algn="l"/>
            <a:r>
              <a:rPr lang="en-GB" dirty="0" smtClean="0"/>
              <a:t>     ]XYZ  </a:t>
            </a:r>
            <a:r>
              <a:rPr lang="en-GB" dirty="0" err="1" smtClean="0"/>
              <a:t>argx</a:t>
            </a:r>
            <a:r>
              <a:rPr lang="en-GB" dirty="0" smtClean="0"/>
              <a:t>  </a:t>
            </a:r>
            <a:r>
              <a:rPr lang="en-GB" b="1" dirty="0" smtClean="0">
                <a:solidFill>
                  <a:srgbClr val="FF0000"/>
                </a:solidFill>
              </a:rPr>
              <a:t>-modifier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836712"/>
            <a:ext cx="7772400" cy="915888"/>
          </a:xfrm>
        </p:spPr>
        <p:txBody>
          <a:bodyPr/>
          <a:lstStyle/>
          <a:p>
            <a:r>
              <a:rPr lang="en-GB" dirty="0" smtClean="0"/>
              <a:t>One major difference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8028384" y="6237312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*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4380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83568" y="1700808"/>
            <a:ext cx="7848872" cy="3793976"/>
          </a:xfrm>
        </p:spPr>
        <p:txBody>
          <a:bodyPr/>
          <a:lstStyle/>
          <a:p>
            <a:pPr algn="l"/>
            <a:r>
              <a:rPr lang="en-GB" dirty="0" smtClean="0"/>
              <a:t>Some system commands can be called under program ctrl, they have a system function equivalent, e.g. </a:t>
            </a:r>
          </a:p>
          <a:p>
            <a:pPr algn="l"/>
            <a:r>
              <a:rPr lang="en-GB" dirty="0" smtClean="0"/>
              <a:t>)WSID</a:t>
            </a:r>
          </a:p>
          <a:p>
            <a:pPr algn="l"/>
            <a:r>
              <a:rPr lang="en-GB" dirty="0" smtClean="0"/>
              <a:t>⎕WSID</a:t>
            </a:r>
          </a:p>
          <a:p>
            <a:pPr algn="l"/>
            <a:endParaRPr lang="en-GB" dirty="0" smtClean="0"/>
          </a:p>
          <a:p>
            <a:pPr algn="l"/>
            <a:r>
              <a:rPr lang="en-GB" dirty="0" smtClean="0"/>
              <a:t>User commands can be called under </a:t>
            </a:r>
            <a:r>
              <a:rPr lang="en-GB" dirty="0" err="1" smtClean="0"/>
              <a:t>pgm</a:t>
            </a:r>
            <a:r>
              <a:rPr lang="en-GB" dirty="0" smtClean="0"/>
              <a:t> control too, via ⎕SE.UCMD</a:t>
            </a:r>
            <a:endParaRPr lang="en-GB" dirty="0"/>
          </a:p>
          <a:p>
            <a:pPr algn="l"/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Program control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6454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 template 2013">
  <a:themeElements>
    <a:clrScheme name="1_Dyalo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yalog">
      <a:majorFont>
        <a:latin typeface="Geneva"/>
        <a:ea typeface=""/>
        <a:cs typeface=""/>
      </a:majorFont>
      <a:minorFont>
        <a:latin typeface="Genev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  <a:cs typeface="Arial" charset="0"/>
          </a:defRPr>
        </a:defPPr>
      </a:lstStyle>
    </a:lnDef>
  </a:objectDefaults>
  <a:extraClrSchemeLst>
    <a:extraClrScheme>
      <a:clrScheme name="1_Dyalo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 template 2013</Template>
  <TotalTime>7278</TotalTime>
  <Words>1107</Words>
  <Application>Microsoft Office PowerPoint</Application>
  <PresentationFormat>On-screen Show (4:3)</PresentationFormat>
  <Paragraphs>281</Paragraphs>
  <Slides>43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4" baseType="lpstr">
      <vt:lpstr>Powerpoint template 2013</vt:lpstr>
      <vt:lpstr>PowerPoint Presentation</vt:lpstr>
      <vt:lpstr>User commands are akin to System commands  </vt:lpstr>
      <vt:lpstr>User commands are akin to System commands </vt:lpstr>
      <vt:lpstr>User commands are akin to System commands </vt:lpstr>
      <vt:lpstr>User commands are akin to System commands </vt:lpstr>
      <vt:lpstr>Example</vt:lpstr>
      <vt:lpstr>Example</vt:lpstr>
      <vt:lpstr>One major difference</vt:lpstr>
      <vt:lpstr>Program control</vt:lpstr>
      <vt:lpstr>User commands are not new</vt:lpstr>
      <vt:lpstr>User commands are no</vt:lpstr>
      <vt:lpstr>User commands are not new</vt:lpstr>
      <vt:lpstr>Prepackaged commands </vt:lpstr>
      <vt:lpstr>This year’s word: reorganisation</vt:lpstr>
      <vt:lpstr>New features</vt:lpstr>
      <vt:lpstr>SALT changes</vt:lpstr>
      <vt:lpstr>SALT changes: file paths</vt:lpstr>
      <vt:lpstr>SALT changes: file paths</vt:lpstr>
      <vt:lpstr>SALT changes: file paths</vt:lpstr>
      <vt:lpstr>]? Display format change</vt:lpstr>
      <vt:lpstr>]? Display format change</vt:lpstr>
      <vt:lpstr>Commands Groups</vt:lpstr>
      <vt:lpstr>New / changed</vt:lpstr>
      <vt:lpstr>Array group</vt:lpstr>
      <vt:lpstr>File group</vt:lpstr>
      <vt:lpstr>FN group</vt:lpstr>
      <vt:lpstr>Misc group</vt:lpstr>
      <vt:lpstr>NS group</vt:lpstr>
      <vt:lpstr>Output group</vt:lpstr>
      <vt:lpstr>Output group</vt:lpstr>
      <vt:lpstr>Output group</vt:lpstr>
      <vt:lpstr>Output group</vt:lpstr>
      <vt:lpstr>Output group</vt:lpstr>
      <vt:lpstr> Performance  group</vt:lpstr>
      <vt:lpstr>SALT group</vt:lpstr>
      <vt:lpstr>Samples group</vt:lpstr>
      <vt:lpstr>SVN group</vt:lpstr>
      <vt:lpstr>Tools group</vt:lpstr>
      <vt:lpstr>Transfer group</vt:lpstr>
      <vt:lpstr>UCMD (Spice) group</vt:lpstr>
      <vt:lpstr>WS group</vt:lpstr>
      <vt:lpstr>This is it</vt:lpstr>
      <vt:lpstr>This is it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DanB2</dc:creator>
  <cp:lastModifiedBy>DanB2</cp:lastModifiedBy>
  <cp:revision>59</cp:revision>
  <dcterms:created xsi:type="dcterms:W3CDTF">2013-09-19T22:59:38Z</dcterms:created>
  <dcterms:modified xsi:type="dcterms:W3CDTF">2013-10-23T12:32:38Z</dcterms:modified>
</cp:coreProperties>
</file>