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3" r:id="rId5"/>
    <p:sldId id="268" r:id="rId6"/>
    <p:sldId id="270" r:id="rId7"/>
    <p:sldId id="269" r:id="rId8"/>
    <p:sldId id="257" r:id="rId9"/>
    <p:sldId id="262" r:id="rId10"/>
    <p:sldId id="271" r:id="rId11"/>
    <p:sldId id="272" r:id="rId12"/>
    <p:sldId id="275" r:id="rId13"/>
    <p:sldId id="274" r:id="rId14"/>
    <p:sldId id="276" r:id="rId15"/>
    <p:sldId id="277" r:id="rId16"/>
    <p:sldId id="280" r:id="rId17"/>
    <p:sldId id="278" r:id="rId18"/>
    <p:sldId id="279" r:id="rId19"/>
    <p:sldId id="281" r:id="rId20"/>
    <p:sldId id="283" r:id="rId21"/>
    <p:sldId id="282" r:id="rId22"/>
    <p:sldId id="261" r:id="rId23"/>
    <p:sldId id="263" r:id="rId24"/>
    <p:sldId id="285" r:id="rId25"/>
    <p:sldId id="286" r:id="rId26"/>
    <p:sldId id="264" r:id="rId27"/>
    <p:sldId id="284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\Dropbox\Docs\COSMOS%20perform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100=vec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Sheet1!$C$52:$C$57</c:f>
              <c:numCache>
                <c:formatCode>General</c:formatCode>
                <c:ptCount val="6"/>
                <c:pt idx="0">
                  <c:v>0.2</c:v>
                </c:pt>
                <c:pt idx="1">
                  <c:v>0.3</c:v>
                </c:pt>
                <c:pt idx="2">
                  <c:v>0.8</c:v>
                </c:pt>
                <c:pt idx="3">
                  <c:v>5.5</c:v>
                </c:pt>
                <c:pt idx="4">
                  <c:v>49</c:v>
                </c:pt>
                <c:pt idx="5">
                  <c:v>706</c:v>
                </c:pt>
              </c:numCache>
            </c:numRef>
          </c:val>
          <c:smooth val="0"/>
        </c:ser>
        <c:ser>
          <c:idx val="1"/>
          <c:order val="1"/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Sheet1!$C$59:$C$64</c:f>
              <c:numCache>
                <c:formatCode>General</c:formatCode>
                <c:ptCount val="6"/>
                <c:pt idx="0">
                  <c:v>0.2</c:v>
                </c:pt>
                <c:pt idx="1">
                  <c:v>1.8</c:v>
                </c:pt>
                <c:pt idx="2">
                  <c:v>17</c:v>
                </c:pt>
                <c:pt idx="3">
                  <c:v>169</c:v>
                </c:pt>
                <c:pt idx="4">
                  <c:v>1705</c:v>
                </c:pt>
                <c:pt idx="5">
                  <c:v>17514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449840"/>
        <c:axId val="438452976"/>
      </c:lineChart>
      <c:catAx>
        <c:axId val="4384498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452976"/>
        <c:crosses val="autoZero"/>
        <c:auto val="1"/>
        <c:lblAlgn val="ctr"/>
        <c:lblOffset val="100"/>
        <c:noMultiLvlLbl val="0"/>
      </c:catAx>
      <c:valAx>
        <c:axId val="438452976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44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Time vs Number of Vectors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Sheet1!$A$4:$A$9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Sheet1!$C$4:$C$9</c:f>
              <c:numCache>
                <c:formatCode>General</c:formatCode>
                <c:ptCount val="6"/>
                <c:pt idx="0">
                  <c:v>0.3</c:v>
                </c:pt>
                <c:pt idx="1">
                  <c:v>1.9</c:v>
                </c:pt>
                <c:pt idx="2">
                  <c:v>17.600000000000001</c:v>
                </c:pt>
                <c:pt idx="3">
                  <c:v>169.9</c:v>
                </c:pt>
                <c:pt idx="4">
                  <c:v>1846</c:v>
                </c:pt>
                <c:pt idx="5">
                  <c:v>18447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B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Sheet1!$D$4:$D$9</c:f>
              <c:numCache>
                <c:formatCode>General</c:formatCode>
                <c:ptCount val="6"/>
                <c:pt idx="0">
                  <c:v>0.2</c:v>
                </c:pt>
                <c:pt idx="1">
                  <c:v>1.9</c:v>
                </c:pt>
                <c:pt idx="2">
                  <c:v>17.7</c:v>
                </c:pt>
                <c:pt idx="3">
                  <c:v>170.6</c:v>
                </c:pt>
                <c:pt idx="4">
                  <c:v>1851</c:v>
                </c:pt>
                <c:pt idx="5">
                  <c:v>17511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C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Sheet1!$E$4:$E$9</c:f>
              <c:numCache>
                <c:formatCode>General</c:formatCode>
                <c:ptCount val="6"/>
                <c:pt idx="0">
                  <c:v>0.3</c:v>
                </c:pt>
                <c:pt idx="1">
                  <c:v>2.8</c:v>
                </c:pt>
                <c:pt idx="2">
                  <c:v>27.4</c:v>
                </c:pt>
                <c:pt idx="3">
                  <c:v>266</c:v>
                </c:pt>
                <c:pt idx="4">
                  <c:v>2905</c:v>
                </c:pt>
                <c:pt idx="5">
                  <c:v>27589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D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Sheet1!$F$4:$F$9</c:f>
              <c:numCache>
                <c:formatCode>General</c:formatCode>
                <c:ptCount val="6"/>
                <c:pt idx="0">
                  <c:v>0.3</c:v>
                </c:pt>
                <c:pt idx="1">
                  <c:v>2.2000000000000002</c:v>
                </c:pt>
                <c:pt idx="2">
                  <c:v>21</c:v>
                </c:pt>
                <c:pt idx="3">
                  <c:v>204.5</c:v>
                </c:pt>
                <c:pt idx="4">
                  <c:v>2134</c:v>
                </c:pt>
                <c:pt idx="5">
                  <c:v>21342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E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Sheet1!$G$4:$G$9</c:f>
              <c:numCache>
                <c:formatCode>General</c:formatCode>
                <c:ptCount val="6"/>
                <c:pt idx="0">
                  <c:v>0.3</c:v>
                </c:pt>
                <c:pt idx="1">
                  <c:v>2.2000000000000002</c:v>
                </c:pt>
                <c:pt idx="2">
                  <c:v>21</c:v>
                </c:pt>
                <c:pt idx="3">
                  <c:v>205.6</c:v>
                </c:pt>
                <c:pt idx="4">
                  <c:v>2155</c:v>
                </c:pt>
                <c:pt idx="5">
                  <c:v>20870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Sheet1!$H$2</c:f>
              <c:strCache>
                <c:ptCount val="1"/>
                <c:pt idx="0">
                  <c:v>F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Sheet1!$H$4:$H$9</c:f>
              <c:numCache>
                <c:formatCode>General</c:formatCode>
                <c:ptCount val="6"/>
                <c:pt idx="0">
                  <c:v>0.4</c:v>
                </c:pt>
                <c:pt idx="1">
                  <c:v>3</c:v>
                </c:pt>
                <c:pt idx="2">
                  <c:v>30.5</c:v>
                </c:pt>
                <c:pt idx="3">
                  <c:v>304.89999999999998</c:v>
                </c:pt>
                <c:pt idx="4">
                  <c:v>3248</c:v>
                </c:pt>
                <c:pt idx="5">
                  <c:v>30768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108576"/>
        <c:axId val="450108968"/>
      </c:lineChart>
      <c:catAx>
        <c:axId val="4501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08968"/>
        <c:crosses val="autoZero"/>
        <c:auto val="0"/>
        <c:lblAlgn val="ctr"/>
        <c:lblOffset val="100"/>
        <c:noMultiLvlLbl val="0"/>
      </c:catAx>
      <c:valAx>
        <c:axId val="4501089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0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Time vs Number of Items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Sheet1!$C$19:$C$24</c:f>
              <c:numCache>
                <c:formatCode>General</c:formatCode>
                <c:ptCount val="6"/>
                <c:pt idx="0">
                  <c:v>0.3</c:v>
                </c:pt>
                <c:pt idx="1">
                  <c:v>0.3</c:v>
                </c:pt>
                <c:pt idx="2">
                  <c:v>0.7</c:v>
                </c:pt>
                <c:pt idx="3">
                  <c:v>4.3</c:v>
                </c:pt>
                <c:pt idx="4">
                  <c:v>53</c:v>
                </c:pt>
                <c:pt idx="5">
                  <c:v>341</c:v>
                </c:pt>
              </c:numCache>
            </c:numRef>
          </c:val>
          <c:smooth val="0"/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Sheet1!$D$19:$D$24</c:f>
              <c:numCache>
                <c:formatCode>General</c:formatCode>
                <c:ptCount val="6"/>
                <c:pt idx="0">
                  <c:v>0.3</c:v>
                </c:pt>
                <c:pt idx="1">
                  <c:v>0.3</c:v>
                </c:pt>
                <c:pt idx="2">
                  <c:v>0.7</c:v>
                </c:pt>
                <c:pt idx="3">
                  <c:v>4.2</c:v>
                </c:pt>
                <c:pt idx="4">
                  <c:v>53</c:v>
                </c:pt>
                <c:pt idx="5">
                  <c:v>341</c:v>
                </c:pt>
              </c:numCache>
            </c:numRef>
          </c:val>
          <c:smooth val="0"/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Sheet1!$E$19:$E$24</c:f>
              <c:numCache>
                <c:formatCode>General</c:formatCode>
                <c:ptCount val="6"/>
                <c:pt idx="0">
                  <c:v>0.4</c:v>
                </c:pt>
                <c:pt idx="1">
                  <c:v>0.4</c:v>
                </c:pt>
                <c:pt idx="2">
                  <c:v>0.9</c:v>
                </c:pt>
                <c:pt idx="3">
                  <c:v>4.7</c:v>
                </c:pt>
                <c:pt idx="4">
                  <c:v>53</c:v>
                </c:pt>
                <c:pt idx="5">
                  <c:v>344</c:v>
                </c:pt>
              </c:numCache>
            </c:numRef>
          </c:val>
          <c:smooth val="0"/>
        </c:ser>
        <c:ser>
          <c:idx val="3"/>
          <c:order val="3"/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Sheet1!$F$19:$F$24</c:f>
              <c:numCache>
                <c:formatCode>General</c:formatCode>
                <c:ptCount val="6"/>
                <c:pt idx="0">
                  <c:v>0.3</c:v>
                </c:pt>
                <c:pt idx="1">
                  <c:v>0.6</c:v>
                </c:pt>
                <c:pt idx="2">
                  <c:v>3.3</c:v>
                </c:pt>
                <c:pt idx="3">
                  <c:v>27</c:v>
                </c:pt>
                <c:pt idx="4">
                  <c:v>350</c:v>
                </c:pt>
                <c:pt idx="5">
                  <c:v>2243</c:v>
                </c:pt>
              </c:numCache>
            </c:numRef>
          </c:val>
          <c:smooth val="0"/>
        </c:ser>
        <c:ser>
          <c:idx val="4"/>
          <c:order val="4"/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Sheet1!$G$19:$G$24</c:f>
              <c:numCache>
                <c:formatCode>General</c:formatCode>
                <c:ptCount val="6"/>
                <c:pt idx="0">
                  <c:v>0.3</c:v>
                </c:pt>
                <c:pt idx="1">
                  <c:v>0.6</c:v>
                </c:pt>
                <c:pt idx="2">
                  <c:v>3.3</c:v>
                </c:pt>
                <c:pt idx="3">
                  <c:v>27</c:v>
                </c:pt>
                <c:pt idx="4">
                  <c:v>350</c:v>
                </c:pt>
                <c:pt idx="5">
                  <c:v>2253</c:v>
                </c:pt>
              </c:numCache>
            </c:numRef>
          </c:val>
          <c:smooth val="0"/>
        </c:ser>
        <c:ser>
          <c:idx val="5"/>
          <c:order val="5"/>
          <c:spPr>
            <a:ln w="34925" cap="rnd">
              <a:solidFill>
                <a:schemeClr val="accent6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Sheet1!$H$19:$H$24</c:f>
              <c:numCache>
                <c:formatCode>General</c:formatCode>
                <c:ptCount val="6"/>
                <c:pt idx="0">
                  <c:v>0.4</c:v>
                </c:pt>
                <c:pt idx="1">
                  <c:v>0.7</c:v>
                </c:pt>
                <c:pt idx="2">
                  <c:v>3.4</c:v>
                </c:pt>
                <c:pt idx="3">
                  <c:v>27</c:v>
                </c:pt>
                <c:pt idx="4">
                  <c:v>350</c:v>
                </c:pt>
                <c:pt idx="5">
                  <c:v>2241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977368"/>
        <c:axId val="451976584"/>
      </c:lineChart>
      <c:catAx>
        <c:axId val="45197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76584"/>
        <c:crosses val="autoZero"/>
        <c:auto val="1"/>
        <c:lblAlgn val="ctr"/>
        <c:lblOffset val="100"/>
        <c:noMultiLvlLbl val="0"/>
      </c:catAx>
      <c:valAx>
        <c:axId val="45197658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77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[n = vector] and [ x ⍳ vector]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Sheet1!$D$35:$D$40</c:f>
              <c:numCache>
                <c:formatCode>General</c:formatCode>
                <c:ptCount val="6"/>
                <c:pt idx="0">
                  <c:v>0.7</c:v>
                </c:pt>
                <c:pt idx="1">
                  <c:v>1.4</c:v>
                </c:pt>
                <c:pt idx="2">
                  <c:v>9</c:v>
                </c:pt>
                <c:pt idx="3">
                  <c:v>84</c:v>
                </c:pt>
                <c:pt idx="4">
                  <c:v>569</c:v>
                </c:pt>
                <c:pt idx="5">
                  <c:v>6975</c:v>
                </c:pt>
              </c:numCache>
            </c:numRef>
          </c:val>
          <c:smooth val="0"/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Sheet1!$D$42:$D$47</c:f>
              <c:numCache>
                <c:formatCode>General</c:formatCode>
                <c:ptCount val="6"/>
                <c:pt idx="0">
                  <c:v>0.7</c:v>
                </c:pt>
                <c:pt idx="1">
                  <c:v>5.2</c:v>
                </c:pt>
                <c:pt idx="2">
                  <c:v>42</c:v>
                </c:pt>
                <c:pt idx="3">
                  <c:v>418</c:v>
                </c:pt>
                <c:pt idx="4">
                  <c:v>4113</c:v>
                </c:pt>
                <c:pt idx="5">
                  <c:v>43347</c:v>
                </c:pt>
              </c:numCache>
            </c:numRef>
          </c:val>
          <c:smooth val="0"/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Sheet1!$C$35:$C$40</c:f>
              <c:numCache>
                <c:formatCode>General</c:formatCode>
                <c:ptCount val="6"/>
                <c:pt idx="0">
                  <c:v>0.2</c:v>
                </c:pt>
                <c:pt idx="1">
                  <c:v>0.3</c:v>
                </c:pt>
                <c:pt idx="2">
                  <c:v>0.8</c:v>
                </c:pt>
                <c:pt idx="3">
                  <c:v>5.5</c:v>
                </c:pt>
                <c:pt idx="4">
                  <c:v>49</c:v>
                </c:pt>
                <c:pt idx="5">
                  <c:v>706</c:v>
                </c:pt>
              </c:numCache>
            </c:numRef>
          </c:val>
          <c:smooth val="0"/>
        </c:ser>
        <c:ser>
          <c:idx val="3"/>
          <c:order val="3"/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Sheet1!$C$42:$C$47</c:f>
              <c:numCache>
                <c:formatCode>General</c:formatCode>
                <c:ptCount val="6"/>
                <c:pt idx="0">
                  <c:v>0.2</c:v>
                </c:pt>
                <c:pt idx="1">
                  <c:v>1.8</c:v>
                </c:pt>
                <c:pt idx="2">
                  <c:v>17</c:v>
                </c:pt>
                <c:pt idx="3">
                  <c:v>169</c:v>
                </c:pt>
                <c:pt idx="4">
                  <c:v>1705</c:v>
                </c:pt>
                <c:pt idx="5">
                  <c:v>17514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966784"/>
        <c:axId val="451970312"/>
      </c:lineChart>
      <c:catAx>
        <c:axId val="4519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70312"/>
        <c:crosses val="autoZero"/>
        <c:auto val="1"/>
        <c:lblAlgn val="ctr"/>
        <c:lblOffset val="100"/>
        <c:noMultiLvlLbl val="0"/>
      </c:catAx>
      <c:valAx>
        <c:axId val="45197031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6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/>
              <a:t>Index Assignment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Sheet1!$C$68:$C$73</c:f>
              <c:numCache>
                <c:formatCode>General</c:formatCode>
                <c:ptCount val="6"/>
                <c:pt idx="0">
                  <c:v>0.1</c:v>
                </c:pt>
                <c:pt idx="1">
                  <c:v>0.2</c:v>
                </c:pt>
                <c:pt idx="2">
                  <c:v>1.4</c:v>
                </c:pt>
                <c:pt idx="3">
                  <c:v>13</c:v>
                </c:pt>
                <c:pt idx="4">
                  <c:v>127</c:v>
                </c:pt>
                <c:pt idx="5">
                  <c:v>1267</c:v>
                </c:pt>
              </c:numCache>
            </c:numRef>
          </c:val>
          <c:smooth val="0"/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Sheet1!$B$19:$B$24</c:f>
              <c:numCache>
                <c:formatCode>General</c:formatCode>
                <c:ptCount val="6"/>
                <c:pt idx="0">
                  <c:v>10</c:v>
                </c:pt>
                <c:pt idx="1">
                  <c:v>100</c:v>
                </c:pt>
                <c:pt idx="2">
                  <c:v>1000</c:v>
                </c:pt>
                <c:pt idx="3">
                  <c:v>10000</c:v>
                </c:pt>
                <c:pt idx="4">
                  <c:v>100000</c:v>
                </c:pt>
                <c:pt idx="5">
                  <c:v>1000000</c:v>
                </c:pt>
              </c:numCache>
            </c:numRef>
          </c:cat>
          <c:val>
            <c:numRef>
              <c:f>Sheet1!$D$68:$D$73</c:f>
              <c:numCache>
                <c:formatCode>General</c:formatCode>
                <c:ptCount val="6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3.2</c:v>
                </c:pt>
                <c:pt idx="4">
                  <c:v>31.2</c:v>
                </c:pt>
                <c:pt idx="5">
                  <c:v>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982072"/>
        <c:axId val="451984032"/>
      </c:lineChart>
      <c:catAx>
        <c:axId val="45198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84032"/>
        <c:crosses val="autoZero"/>
        <c:auto val="1"/>
        <c:lblAlgn val="ctr"/>
        <c:lblOffset val="100"/>
        <c:noMultiLvlLbl val="0"/>
      </c:catAx>
      <c:valAx>
        <c:axId val="45198403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98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7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8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C289-5587-B748-BB11-ABF30F283FF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E77D-C057-324D-B833-20DA0F72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 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3389" y="2375275"/>
            <a:ext cx="79321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merican Typewriter"/>
                <a:cs typeface="American Typewriter"/>
              </a:rPr>
              <a:t>Welcome </a:t>
            </a:r>
            <a:r>
              <a:rPr lang="en-US" sz="2800" dirty="0" smtClean="0">
                <a:latin typeface="American Typewriter"/>
                <a:cs typeface="American Typewriter"/>
              </a:rPr>
              <a:t>from </a:t>
            </a:r>
            <a:r>
              <a:rPr lang="en-US" sz="2800" dirty="0" smtClean="0">
                <a:latin typeface="American Typewriter"/>
                <a:cs typeface="American Typewriter"/>
              </a:rPr>
              <a:t>Optima Systems</a:t>
            </a:r>
          </a:p>
          <a:p>
            <a:endParaRPr lang="en-US" sz="2800" dirty="0">
              <a:latin typeface="American Typewriter"/>
              <a:cs typeface="American Typewriter"/>
            </a:endParaRPr>
          </a:p>
          <a:p>
            <a:r>
              <a:rPr lang="en-US" sz="3200" dirty="0" smtClean="0">
                <a:latin typeface="American Typewriter"/>
                <a:cs typeface="American Typewriter"/>
              </a:rPr>
              <a:t>COSMOS performance improvements</a:t>
            </a:r>
            <a:endParaRPr lang="en-US" sz="3200" dirty="0" smtClean="0">
              <a:latin typeface="American Typewriter"/>
              <a:cs typeface="American Typewriter"/>
            </a:endParaRPr>
          </a:p>
          <a:p>
            <a:endParaRPr lang="en-US" sz="2800" baseline="30000" dirty="0">
              <a:latin typeface="American Typewriter"/>
              <a:cs typeface="American Typewriter"/>
            </a:endParaRP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endParaRPr lang="en-US" sz="2800" baseline="30000" dirty="0" smtClean="0">
              <a:latin typeface="American Typewriter"/>
              <a:cs typeface="American Typewriter"/>
            </a:endParaRPr>
          </a:p>
          <a:p>
            <a:r>
              <a:rPr lang="en-US" sz="2800" baseline="30000" dirty="0" smtClean="0">
                <a:latin typeface="American Typewriter"/>
                <a:cs typeface="American Typewriter"/>
              </a:rPr>
              <a:t>Paul Grosvenor</a:t>
            </a:r>
            <a:endParaRPr lang="en-US" sz="2800" baseline="30000" dirty="0">
              <a:latin typeface="American Typewriter"/>
              <a:cs typeface="American Typewriter"/>
            </a:endParaRPr>
          </a:p>
          <a:p>
            <a:endParaRPr lang="en-US" sz="2000" baseline="30000" dirty="0" smtClean="0">
              <a:latin typeface="American Typewriter"/>
              <a:cs typeface="American Typewriter"/>
            </a:endParaRPr>
          </a:p>
          <a:p>
            <a:endParaRPr lang="en-US" sz="2000" baseline="30000" dirty="0">
              <a:latin typeface="American Typewriter"/>
              <a:cs typeface="American Typewriter"/>
            </a:endParaRPr>
          </a:p>
          <a:p>
            <a:r>
              <a:rPr lang="en-US" sz="2000" baseline="30000" dirty="0" smtClean="0">
                <a:latin typeface="American Typewriter"/>
                <a:cs typeface="American Typewriter"/>
              </a:rPr>
              <a:t>Deerfield Beach 2013</a:t>
            </a:r>
            <a:endParaRPr lang="en-US" sz="2000" baseline="30000" dirty="0" smtClean="0">
              <a:latin typeface="American Typewriter"/>
              <a:cs typeface="American Typewriter"/>
            </a:endParaRPr>
          </a:p>
          <a:p>
            <a:endParaRPr lang="en-US" sz="2000" baseline="30000" dirty="0">
              <a:latin typeface="American Typewriter"/>
              <a:cs typeface="American Typewriter"/>
            </a:endParaRPr>
          </a:p>
          <a:p>
            <a:r>
              <a:rPr lang="en-GB" sz="2000" baseline="30000" dirty="0" smtClean="0">
                <a:latin typeface="American Typewriter"/>
                <a:cs typeface="American Typewriter"/>
              </a:rPr>
              <a:t>Tuesday October 22nd</a:t>
            </a:r>
            <a:endParaRPr lang="de-DE" sz="2000" baseline="30000" dirty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11862" y="462841"/>
            <a:ext cx="29996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seed←1000?1000</a:t>
            </a: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counts←?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nubs⍴items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vec←counts</a:t>
            </a:r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⍴¨⊂seed</a:t>
            </a:r>
          </a:p>
          <a:p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:For x :In ⍳100</a:t>
            </a:r>
          </a:p>
          <a:p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a←100=¨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b←(⊂100)=¨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c←100∘=¨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d←100⍷¨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e←(⊂100)⍷¨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f←100∘⍷¨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vec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:If ∧/a∘≡¨b c d e f</a:t>
            </a: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    :Continue</a:t>
            </a: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:Else</a:t>
            </a: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    ∘</a:t>
            </a: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    :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EndIf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solidFill>
                  <a:schemeClr val="bg1"/>
                </a:solidFill>
                <a:latin typeface="American Typewriter"/>
                <a:cs typeface="American Typewriter"/>
              </a:rPr>
              <a:t> :</a:t>
            </a:r>
            <a:r>
              <a:rPr lang="en-US" dirty="0" err="1">
                <a:solidFill>
                  <a:schemeClr val="bg1"/>
                </a:solidFill>
                <a:latin typeface="American Typewriter"/>
                <a:cs typeface="American Typewriter"/>
              </a:rPr>
              <a:t>EndFor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 simple test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26528"/>
              </p:ext>
            </p:extLst>
          </p:nvPr>
        </p:nvGraphicFramePr>
        <p:xfrm>
          <a:off x="3500650" y="1702038"/>
          <a:ext cx="4653888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1941"/>
                <a:gridCol w="1477350"/>
                <a:gridCol w="1644597"/>
              </a:tblGrid>
              <a:tr h="29175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vectors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items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100=vec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5.5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706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169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1705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1758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1000000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17514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[x=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505145"/>
              </p:ext>
            </p:extLst>
          </p:nvPr>
        </p:nvGraphicFramePr>
        <p:xfrm>
          <a:off x="2153644" y="1647967"/>
          <a:ext cx="5721113" cy="387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[x=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8035" y="1443841"/>
            <a:ext cx="81246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     23</a:t>
            </a:r>
            <a:r>
              <a:rPr lang="en-GB" sz="2400" dirty="0">
                <a:solidFill>
                  <a:schemeClr val="bg1"/>
                </a:solidFill>
              </a:rPr>
              <a:t>=¨(21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0 0 1  </a:t>
            </a:r>
            <a:r>
              <a:rPr lang="en-GB" sz="2400" dirty="0" smtClean="0">
                <a:solidFill>
                  <a:schemeClr val="bg1"/>
                </a:solidFill>
              </a:rPr>
              <a:t> 1 </a:t>
            </a:r>
            <a:r>
              <a:rPr lang="en-GB" sz="2400" dirty="0">
                <a:solidFill>
                  <a:schemeClr val="bg1"/>
                </a:solidFill>
              </a:rPr>
              <a:t>1 0 0 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>
                <a:solidFill>
                  <a:schemeClr val="bg1"/>
                </a:solidFill>
              </a:rPr>
              <a:t>0 0 0 0 </a:t>
            </a:r>
          </a:p>
          <a:p>
            <a:r>
              <a:rPr lang="en-GB" sz="2400" dirty="0">
                <a:solidFill>
                  <a:schemeClr val="bg1"/>
                </a:solidFill>
              </a:rPr>
              <a:t>      (⊂23)=¨(21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</a:t>
            </a:r>
            <a:r>
              <a:rPr lang="en-GB" sz="2400" dirty="0" smtClean="0">
                <a:solidFill>
                  <a:schemeClr val="bg1"/>
                </a:solidFill>
              </a:rPr>
              <a:t>1   </a:t>
            </a:r>
            <a:r>
              <a:rPr lang="en-GB" sz="2400" dirty="0">
                <a:solidFill>
                  <a:schemeClr val="bg1"/>
                </a:solidFill>
              </a:rPr>
              <a:t>1 1 0 0  </a:t>
            </a:r>
            <a:r>
              <a:rPr lang="en-GB" sz="2400" dirty="0" smtClean="0">
                <a:solidFill>
                  <a:schemeClr val="bg1"/>
                </a:solidFill>
              </a:rPr>
              <a:t> 0 </a:t>
            </a:r>
            <a:r>
              <a:rPr lang="en-GB" sz="2400" dirty="0">
                <a:solidFill>
                  <a:schemeClr val="bg1"/>
                </a:solidFill>
              </a:rPr>
              <a:t>0 0 0 </a:t>
            </a:r>
          </a:p>
          <a:p>
            <a:r>
              <a:rPr lang="en-GB" sz="2400" dirty="0">
                <a:solidFill>
                  <a:schemeClr val="bg1"/>
                </a:solidFill>
              </a:rPr>
              <a:t>      23∘=¨(21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</a:t>
            </a:r>
            <a:r>
              <a:rPr lang="en-GB" sz="2400" dirty="0" smtClean="0">
                <a:solidFill>
                  <a:schemeClr val="bg1"/>
                </a:solidFill>
              </a:rPr>
              <a:t>1   </a:t>
            </a:r>
            <a:r>
              <a:rPr lang="en-GB" sz="2400" dirty="0">
                <a:solidFill>
                  <a:schemeClr val="bg1"/>
                </a:solidFill>
              </a:rPr>
              <a:t>1 1 0 0 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>
                <a:solidFill>
                  <a:schemeClr val="bg1"/>
                </a:solidFill>
              </a:rPr>
              <a:t>0 0 0 0 </a:t>
            </a:r>
          </a:p>
          <a:p>
            <a:r>
              <a:rPr lang="en-GB" sz="2400" dirty="0">
                <a:solidFill>
                  <a:schemeClr val="bg1"/>
                </a:solidFill>
              </a:rPr>
              <a:t>      23⍷¨(21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</a:t>
            </a:r>
            <a:r>
              <a:rPr lang="en-GB" sz="2400" dirty="0" smtClean="0">
                <a:solidFill>
                  <a:schemeClr val="bg1"/>
                </a:solidFill>
              </a:rPr>
              <a:t>1   </a:t>
            </a:r>
            <a:r>
              <a:rPr lang="en-GB" sz="2400" dirty="0">
                <a:solidFill>
                  <a:schemeClr val="bg1"/>
                </a:solidFill>
              </a:rPr>
              <a:t>1 1 0 </a:t>
            </a:r>
            <a:r>
              <a:rPr lang="en-GB" sz="2400" dirty="0" smtClean="0">
                <a:solidFill>
                  <a:schemeClr val="bg1"/>
                </a:solidFill>
              </a:rPr>
              <a:t>0   </a:t>
            </a:r>
            <a:r>
              <a:rPr lang="en-GB" sz="2400" dirty="0">
                <a:solidFill>
                  <a:schemeClr val="bg1"/>
                </a:solidFill>
              </a:rPr>
              <a:t>0 0 0 0 </a:t>
            </a:r>
          </a:p>
          <a:p>
            <a:r>
              <a:rPr lang="en-GB" sz="2400" dirty="0">
                <a:solidFill>
                  <a:schemeClr val="bg1"/>
                </a:solidFill>
              </a:rPr>
              <a:t>      (⊂23)⍷¨(21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0 0 1 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>
                <a:solidFill>
                  <a:schemeClr val="bg1"/>
                </a:solidFill>
              </a:rPr>
              <a:t>1 1 0 0  </a:t>
            </a:r>
            <a:r>
              <a:rPr lang="en-GB" sz="2400" dirty="0" smtClean="0">
                <a:solidFill>
                  <a:schemeClr val="bg1"/>
                </a:solidFill>
              </a:rPr>
              <a:t> 0 </a:t>
            </a:r>
            <a:r>
              <a:rPr lang="en-GB" sz="2400" dirty="0">
                <a:solidFill>
                  <a:schemeClr val="bg1"/>
                </a:solidFill>
              </a:rPr>
              <a:t>0 0 0 </a:t>
            </a:r>
          </a:p>
          <a:p>
            <a:r>
              <a:rPr lang="en-GB" sz="2400" dirty="0">
                <a:solidFill>
                  <a:schemeClr val="bg1"/>
                </a:solidFill>
              </a:rPr>
              <a:t>      23∘⍷¨(21 22 23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23 23 24 25</a:t>
            </a:r>
            <a:r>
              <a:rPr lang="en-GB" sz="2400" dirty="0" smtClean="0">
                <a:solidFill>
                  <a:schemeClr val="bg1"/>
                </a:solidFill>
              </a:rPr>
              <a:t>) (</a:t>
            </a:r>
            <a:r>
              <a:rPr lang="en-GB" sz="2400" dirty="0">
                <a:solidFill>
                  <a:schemeClr val="bg1"/>
                </a:solidFill>
              </a:rPr>
              <a:t>12 13 14 123)</a:t>
            </a:r>
          </a:p>
          <a:p>
            <a:r>
              <a:rPr lang="en-GB" sz="2400" dirty="0">
                <a:solidFill>
                  <a:schemeClr val="bg1"/>
                </a:solidFill>
              </a:rPr>
              <a:t> 0 0 1 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>
                <a:solidFill>
                  <a:schemeClr val="bg1"/>
                </a:solidFill>
              </a:rPr>
              <a:t>1 1 0 0 </a:t>
            </a:r>
            <a:r>
              <a:rPr lang="en-GB" sz="2400" dirty="0" smtClean="0">
                <a:solidFill>
                  <a:schemeClr val="bg1"/>
                </a:solidFill>
              </a:rPr>
              <a:t>  </a:t>
            </a:r>
            <a:r>
              <a:rPr lang="en-GB" sz="2400" dirty="0">
                <a:solidFill>
                  <a:schemeClr val="bg1"/>
                </a:solidFill>
              </a:rPr>
              <a:t>0 0 0 0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034" y="444772"/>
            <a:ext cx="456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4000" dirty="0" smtClean="0">
                <a:solidFill>
                  <a:schemeClr val="bg1"/>
                </a:solidFill>
              </a:rPr>
              <a:t>f 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44969"/>
              </p:ext>
            </p:extLst>
          </p:nvPr>
        </p:nvGraphicFramePr>
        <p:xfrm>
          <a:off x="431609" y="2074459"/>
          <a:ext cx="8207426" cy="2825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044"/>
                <a:gridCol w="705102"/>
                <a:gridCol w="968991"/>
                <a:gridCol w="1241947"/>
                <a:gridCol w="1023582"/>
                <a:gridCol w="1035816"/>
                <a:gridCol w="1257008"/>
                <a:gridCol w="1009936"/>
              </a:tblGrid>
              <a:tr h="485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vectors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items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100=¨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(⊂100)=¨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100∘=¨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100⍷¨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(⊂100)⍷¨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100∘⍷¨</a:t>
                      </a:r>
                      <a:r>
                        <a:rPr lang="en-GB" sz="1800" u="none" strike="noStrike" dirty="0" err="1">
                          <a:effectLst/>
                        </a:rPr>
                        <a:t>vec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57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57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57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17.6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57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169.9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170.6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204.5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205.6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304.9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0179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1846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1851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2905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2134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2155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3248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72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18447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17511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27589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21342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20870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30768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034" y="444772"/>
            <a:ext cx="456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4000" dirty="0" smtClean="0">
                <a:solidFill>
                  <a:schemeClr val="bg1"/>
                </a:solidFill>
              </a:rPr>
              <a:t>f 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809819"/>
              </p:ext>
            </p:extLst>
          </p:nvPr>
        </p:nvGraphicFramePr>
        <p:xfrm>
          <a:off x="1210954" y="1547385"/>
          <a:ext cx="6650156" cy="385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034" y="444772"/>
            <a:ext cx="456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4000" dirty="0" smtClean="0">
                <a:solidFill>
                  <a:schemeClr val="bg1"/>
                </a:solidFill>
              </a:rPr>
              <a:t>f 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8034" y="444772"/>
            <a:ext cx="456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4000" dirty="0" smtClean="0">
                <a:solidFill>
                  <a:schemeClr val="bg1"/>
                </a:solidFill>
              </a:rPr>
              <a:t>f 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36688"/>
              </p:ext>
            </p:extLst>
          </p:nvPr>
        </p:nvGraphicFramePr>
        <p:xfrm>
          <a:off x="528034" y="2021582"/>
          <a:ext cx="8165591" cy="2536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151"/>
                <a:gridCol w="887105"/>
                <a:gridCol w="955343"/>
                <a:gridCol w="1228298"/>
                <a:gridCol w="1009935"/>
                <a:gridCol w="900752"/>
                <a:gridCol w="1274313"/>
                <a:gridCol w="1127694"/>
              </a:tblGrid>
              <a:tr h="3623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vectors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items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100=¨vec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(⊂100)=¨vec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100∘=¨vec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100⍷¨vec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(⊂100)⍷¨vec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100∘⍷¨vec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2396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344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2243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2253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2241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7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684634"/>
              </p:ext>
            </p:extLst>
          </p:nvPr>
        </p:nvGraphicFramePr>
        <p:xfrm>
          <a:off x="1102768" y="1415954"/>
          <a:ext cx="7345196" cy="442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034" y="444772"/>
            <a:ext cx="4562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4000" dirty="0" smtClean="0">
                <a:solidFill>
                  <a:schemeClr val="bg1"/>
                </a:solidFill>
              </a:rPr>
              <a:t>f </a:t>
            </a:r>
            <a:r>
              <a:rPr lang="en-GB" sz="3200" dirty="0" err="1" smtClean="0">
                <a:solidFill>
                  <a:schemeClr val="bg1"/>
                </a:solidFill>
              </a:rPr>
              <a:t>nVectors</a:t>
            </a:r>
            <a:r>
              <a:rPr lang="en-GB" sz="3200" dirty="0" smtClean="0">
                <a:solidFill>
                  <a:schemeClr val="bg1"/>
                </a:solidFill>
              </a:rPr>
              <a:t>] timings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144" y="2043453"/>
            <a:ext cx="8363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23=(21 22 23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23 23 24 25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12 13 14 123)</a:t>
            </a:r>
          </a:p>
          <a:p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 0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0 1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1 1 0 0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0 0 0 0 </a:t>
            </a:r>
          </a:p>
          <a:p>
            <a:endParaRPr lang="en-US" sz="2400" dirty="0" smtClean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=(,23)∘⍳¨(21 22 23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23 23 24 25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12 13 14 123)</a:t>
            </a:r>
          </a:p>
          <a:p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 0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0 1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1 1 0 0 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0 0 0 0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3200" dirty="0">
                <a:solidFill>
                  <a:schemeClr val="bg1"/>
                </a:solidFill>
              </a:rPr>
              <a:t>⍳ </a:t>
            </a:r>
            <a:r>
              <a:rPr lang="en-GB" sz="3200" dirty="0" smtClean="0">
                <a:solidFill>
                  <a:schemeClr val="bg1"/>
                </a:solidFill>
              </a:rPr>
              <a:t>y] Example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0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63693"/>
              </p:ext>
            </p:extLst>
          </p:nvPr>
        </p:nvGraphicFramePr>
        <p:xfrm>
          <a:off x="1465522" y="1560690"/>
          <a:ext cx="5221881" cy="3993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865"/>
                <a:gridCol w="1217865"/>
                <a:gridCol w="1355736"/>
                <a:gridCol w="1430415"/>
              </a:tblGrid>
              <a:tr h="28528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vectors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items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100=vec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x ⍳ 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100000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569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706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6975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0.7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5.2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169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4113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282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1000000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17514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43347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3200" dirty="0">
                <a:solidFill>
                  <a:schemeClr val="bg1"/>
                </a:solidFill>
              </a:rPr>
              <a:t>⍳ </a:t>
            </a:r>
            <a:r>
              <a:rPr lang="en-GB" sz="3200" dirty="0" smtClean="0">
                <a:solidFill>
                  <a:schemeClr val="bg1"/>
                </a:solidFill>
              </a:rPr>
              <a:t>y] Example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1436" y="759853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The Problem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1436" y="1751527"/>
            <a:ext cx="82682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Lots and lots of data (568Tb largest encountered so far)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Even today the traditional researcher works, thinks and reports in 2D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Analysis based on assumptions which hide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Outdated protocols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Federated (composite)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6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73439"/>
              </p:ext>
            </p:extLst>
          </p:nvPr>
        </p:nvGraphicFramePr>
        <p:xfrm>
          <a:off x="1089120" y="1620671"/>
          <a:ext cx="7167776" cy="41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[x </a:t>
            </a:r>
            <a:r>
              <a:rPr lang="en-GB" sz="3200" dirty="0">
                <a:solidFill>
                  <a:schemeClr val="bg1"/>
                </a:solidFill>
              </a:rPr>
              <a:t>⍳ </a:t>
            </a:r>
            <a:r>
              <a:rPr lang="en-GB" sz="3200" dirty="0" smtClean="0">
                <a:solidFill>
                  <a:schemeClr val="bg1"/>
                </a:solidFill>
              </a:rPr>
              <a:t>y] Example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2566" y="2124835"/>
            <a:ext cx="51572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bool←1000000⍴0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bool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[index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]←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1</a:t>
            </a:r>
          </a:p>
          <a:p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←1000000⍴⍳10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[index</a:t>
            </a:r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]←1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034" y="47803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Index Assignment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Index Assignment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90239"/>
              </p:ext>
            </p:extLst>
          </p:nvPr>
        </p:nvGraphicFramePr>
        <p:xfrm>
          <a:off x="1771364" y="1736116"/>
          <a:ext cx="5680313" cy="376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754"/>
                <a:gridCol w="2290771"/>
                <a:gridCol w="1977788"/>
              </a:tblGrid>
              <a:tr h="53770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smtClean="0">
                          <a:effectLst/>
                        </a:rPr>
                        <a:t>indices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bool[index]←1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int[index]←1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1.4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10000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127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31.2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70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1267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335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329141"/>
              </p:ext>
            </p:extLst>
          </p:nvPr>
        </p:nvGraphicFramePr>
        <p:xfrm>
          <a:off x="1703268" y="1607023"/>
          <a:ext cx="6157841" cy="404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034" y="44477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Index Assignment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2566" y="2124835"/>
            <a:ext cx="51572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    bool</a:t>
            </a:r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←items⍴0 1 0 </a:t>
            </a:r>
            <a:r>
              <a:rPr lang="en-GB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1</a:t>
            </a:r>
          </a:p>
          <a:p>
            <a:endParaRPr lang="en-GB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      bool=0</a:t>
            </a: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1 0 1 0 1 0 1 0 1 0</a:t>
            </a: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      bool&lt;1</a:t>
            </a: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1 0 1 0 1 0 1 0 1 0</a:t>
            </a: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      bool≤0</a:t>
            </a:r>
          </a:p>
          <a:p>
            <a:r>
              <a:rPr lang="en-GB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1 0 1 0 1 0 1 0 1 0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034" y="47803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Boolean Operations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94180"/>
              </p:ext>
            </p:extLst>
          </p:nvPr>
        </p:nvGraphicFramePr>
        <p:xfrm>
          <a:off x="1761224" y="1900174"/>
          <a:ext cx="5977056" cy="3627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045"/>
                <a:gridCol w="1867491"/>
                <a:gridCol w="1612340"/>
                <a:gridCol w="1129180"/>
              </a:tblGrid>
              <a:tr h="45339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items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bool=0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bool&lt;1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bool≤0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160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3396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10000000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1590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1590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1590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8034" y="47803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Boolean Operations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943" y="1415151"/>
            <a:ext cx="74360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Generalisation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or Special Casing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Up to 10x speed-up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Be aware of your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Caching of previous queries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Lots faster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Mapped Files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Much better memory handling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Data shared across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Up to 1.5x speed-up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034" y="47803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So What ?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942" y="1415151"/>
            <a:ext cx="80502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Version 1 analysis – 20 million records – 15 minutes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(DCF files and integer pointers)</a:t>
            </a:r>
          </a:p>
          <a:p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Version 2 analysis – 50 million records – 3 minutes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(Mapped files and Boolean masks)</a:t>
            </a:r>
          </a:p>
          <a:p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Version 3 analysis – 150 million records – 45 seconds</a:t>
            </a:r>
          </a:p>
          <a:p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Latest version - &gt;300 million records – circa 30 seconds</a:t>
            </a:r>
          </a:p>
          <a:p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American Typewriter"/>
                <a:cs typeface="American Typewriter"/>
              </a:rPr>
              <a:t>n.b.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SQL and federated dataset pool – 2 weeks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034" y="478032"/>
            <a:ext cx="4562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 Case in Point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tima close p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3390" y="2375275"/>
            <a:ext cx="5157284" cy="340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merican Typewriter"/>
                <a:cs typeface="American Typewriter"/>
              </a:rPr>
              <a:t>Thank </a:t>
            </a:r>
            <a:r>
              <a:rPr lang="en-US" sz="2800" dirty="0" smtClean="0">
                <a:latin typeface="American Typewriter"/>
                <a:cs typeface="American Typewriter"/>
              </a:rPr>
              <a:t>You and Questions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endParaRPr lang="en-US" sz="2800" dirty="0">
              <a:latin typeface="American Typewriter"/>
              <a:cs typeface="American Typewriter"/>
            </a:endParaRPr>
          </a:p>
          <a:p>
            <a:r>
              <a:rPr lang="en-US" sz="2000" dirty="0" smtClean="0">
                <a:latin typeface="American Typewriter"/>
                <a:cs typeface="American Typewriter"/>
              </a:rPr>
              <a:t>Contact us:</a:t>
            </a: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r>
              <a:rPr lang="en-US" sz="1400" baseline="30000" dirty="0" smtClean="0"/>
              <a:t>Optima </a:t>
            </a:r>
            <a:r>
              <a:rPr lang="en-US" sz="1400" baseline="30000" dirty="0"/>
              <a:t>House, Mill Court, </a:t>
            </a:r>
            <a:endParaRPr lang="en-US" sz="1400" baseline="30000" dirty="0" smtClean="0"/>
          </a:p>
          <a:p>
            <a:r>
              <a:rPr lang="en-US" sz="1400" baseline="30000" dirty="0" smtClean="0"/>
              <a:t>Spindle </a:t>
            </a:r>
            <a:r>
              <a:rPr lang="en-US" sz="1400" baseline="30000" dirty="0"/>
              <a:t>Way, </a:t>
            </a:r>
            <a:endParaRPr lang="en-US" sz="1400" baseline="30000" dirty="0" smtClean="0"/>
          </a:p>
          <a:p>
            <a:r>
              <a:rPr lang="en-US" sz="1400" baseline="30000" dirty="0" smtClean="0"/>
              <a:t>Crawley</a:t>
            </a:r>
            <a:r>
              <a:rPr lang="en-US" sz="1400" baseline="30000" dirty="0"/>
              <a:t>, </a:t>
            </a:r>
            <a:endParaRPr lang="en-US" sz="1400" baseline="30000" dirty="0" smtClean="0"/>
          </a:p>
          <a:p>
            <a:r>
              <a:rPr lang="en-US" sz="1400" baseline="30000" dirty="0" smtClean="0"/>
              <a:t>West </a:t>
            </a:r>
            <a:r>
              <a:rPr lang="en-US" sz="1400" baseline="30000" dirty="0"/>
              <a:t>Sussex RH10 </a:t>
            </a:r>
            <a:r>
              <a:rPr lang="en-US" sz="1400" baseline="30000" dirty="0" smtClean="0"/>
              <a:t>1TT</a:t>
            </a:r>
          </a:p>
          <a:p>
            <a:endParaRPr lang="en-US" sz="1400" baseline="30000" dirty="0"/>
          </a:p>
          <a:p>
            <a:r>
              <a:rPr lang="pl-PL" sz="1400" baseline="30000" dirty="0"/>
              <a:t>Tel: 01293 562 700    </a:t>
            </a:r>
            <a:endParaRPr lang="pl-PL" sz="1400" baseline="30000" dirty="0" smtClean="0"/>
          </a:p>
          <a:p>
            <a:r>
              <a:rPr lang="pl-PL" sz="1400" baseline="30000" dirty="0" smtClean="0"/>
              <a:t>Fax</a:t>
            </a:r>
            <a:r>
              <a:rPr lang="pl-PL" sz="1400" baseline="30000" dirty="0"/>
              <a:t>: 01293 562 699    </a:t>
            </a:r>
            <a:endParaRPr lang="pl-PL" sz="1400" baseline="30000" dirty="0" smtClean="0"/>
          </a:p>
          <a:p>
            <a:r>
              <a:rPr lang="pl-PL" sz="1400" baseline="30000" dirty="0" err="1" smtClean="0"/>
              <a:t>info</a:t>
            </a:r>
            <a:r>
              <a:rPr lang="pl-PL" sz="1400" baseline="30000" dirty="0" err="1"/>
              <a:t>@optima-systems.co.uk</a:t>
            </a:r>
            <a:r>
              <a:rPr lang="pl-PL" sz="1400" baseline="30000" dirty="0"/>
              <a:t>    </a:t>
            </a:r>
            <a:endParaRPr lang="pl-PL" sz="1400" baseline="30000" dirty="0" smtClean="0"/>
          </a:p>
          <a:p>
            <a:r>
              <a:rPr lang="pl-PL" sz="1400" baseline="30000" dirty="0" err="1" smtClean="0"/>
              <a:t>www</a:t>
            </a:r>
            <a:r>
              <a:rPr lang="pl-PL" sz="1400" baseline="30000" dirty="0" err="1"/>
              <a:t>.optima-systems.co.</a:t>
            </a:r>
            <a:r>
              <a:rPr lang="pl-PL" sz="1400" baseline="30000" dirty="0" err="1" smtClean="0"/>
              <a:t>uk</a:t>
            </a:r>
            <a:endParaRPr lang="en-US" sz="1400" baseline="30000" dirty="0">
              <a:latin typeface="American Typewriter"/>
              <a:cs typeface="American Typewriter"/>
            </a:endParaRP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endParaRPr lang="en-US" sz="1400" baseline="30000" dirty="0">
              <a:latin typeface="American Typewriter"/>
              <a:cs typeface="American Typewriter"/>
            </a:endParaRPr>
          </a:p>
          <a:p>
            <a:endParaRPr lang="en-US" sz="1400" baseline="30000" dirty="0" smtClean="0">
              <a:latin typeface="American Typewriter"/>
              <a:cs typeface="American Typewri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3324" y="759853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What is COSMOS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3324" y="1790164"/>
            <a:ext cx="82682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Largely written in APL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Data visualisation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Top down </a:t>
            </a:r>
            <a:r>
              <a:rPr lang="en-GB" dirty="0" smtClean="0">
                <a:solidFill>
                  <a:schemeClr val="bg1"/>
                </a:solidFill>
              </a:rPr>
              <a:t>view of the data lake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It has been described as a Thesis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Currently targeted at US electronic medical records (EMR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Built in “canned queries” – e.g. survivability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4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6577" y="175078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COSMOS version 1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91" y="759853"/>
            <a:ext cx="29146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592"/>
            <a:ext cx="9144000" cy="492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3324" y="759853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More Problems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3324" y="1790164"/>
            <a:ext cx="82682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Scalability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Security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Performance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Performance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Performance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Got to be Sexy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1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77" y="1069803"/>
            <a:ext cx="6730846" cy="47183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06577" y="175078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COSMOS now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0917" y="759853"/>
            <a:ext cx="8615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Some Solutions to the COSMOS Problem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0917" y="1751527"/>
            <a:ext cx="78303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Much help from </a:t>
            </a:r>
            <a:r>
              <a:rPr lang="en-GB" dirty="0" err="1" smtClean="0">
                <a:solidFill>
                  <a:schemeClr val="bg1"/>
                </a:solidFill>
              </a:rPr>
              <a:t>Dyalog</a:t>
            </a:r>
            <a:r>
              <a:rPr lang="en-GB" dirty="0" smtClean="0">
                <a:solidFill>
                  <a:schemeClr val="bg1"/>
                </a:solidFill>
              </a:rPr>
              <a:t> – </a:t>
            </a:r>
            <a:r>
              <a:rPr lang="en-GB" dirty="0" smtClean="0">
                <a:solidFill>
                  <a:schemeClr val="bg1"/>
                </a:solidFill>
              </a:rPr>
              <a:t>and APL of course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Caching enquiries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Mapped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Flash client side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bg1"/>
                </a:solidFill>
              </a:rPr>
              <a:t>Syncfusion</a:t>
            </a:r>
            <a:endParaRPr lang="en-GB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Special Casing </a:t>
            </a:r>
            <a:r>
              <a:rPr lang="en-GB" dirty="0" err="1" smtClean="0">
                <a:solidFill>
                  <a:schemeClr val="bg1"/>
                </a:solidFill>
              </a:rPr>
              <a:t>vs</a:t>
            </a:r>
            <a:r>
              <a:rPr lang="en-GB" dirty="0" smtClean="0">
                <a:solidFill>
                  <a:schemeClr val="bg1"/>
                </a:solidFill>
              </a:rPr>
              <a:t> generalisation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Refactoring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tima separtatio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7836" y="2124835"/>
            <a:ext cx="78213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drug←23</a:t>
            </a:r>
          </a:p>
          <a:p>
            <a:endParaRPr lang="de-DE" sz="20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patients</a:t>
            </a:r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←(23 26 28</a:t>
            </a:r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15 16 19 23</a:t>
            </a:r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)  (</a:t>
            </a:r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34 35 124)</a:t>
            </a:r>
          </a:p>
          <a:p>
            <a:endParaRPr lang="de-DE" sz="20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drug=patients</a:t>
            </a:r>
          </a:p>
          <a:p>
            <a:endParaRPr lang="de-DE" sz="2000" dirty="0">
              <a:solidFill>
                <a:schemeClr val="bg1"/>
              </a:solidFill>
              <a:latin typeface="American Typewriter"/>
              <a:cs typeface="American Typewriter"/>
            </a:endParaRPr>
          </a:p>
          <a:p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 1 0 0  </a:t>
            </a:r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0 </a:t>
            </a:r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0 0 1  </a:t>
            </a:r>
            <a:r>
              <a:rPr lang="de-DE" sz="20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  0 </a:t>
            </a:r>
            <a:r>
              <a:rPr lang="de-DE" sz="2000" dirty="0">
                <a:solidFill>
                  <a:schemeClr val="bg1"/>
                </a:solidFill>
                <a:latin typeface="American Typewriter"/>
                <a:cs typeface="American Typewriter"/>
              </a:rPr>
              <a:t>0 0 </a:t>
            </a:r>
            <a:endParaRPr lang="en-US" sz="2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7836" y="467465"/>
            <a:ext cx="7316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A typical example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1144</Words>
  <Application>Microsoft Office PowerPoint</Application>
  <PresentationFormat>On-screen Show (4:3)</PresentationFormat>
  <Paragraphs>437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American Typewriter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Turner</dc:creator>
  <cp:lastModifiedBy>Paul Grosvenor</cp:lastModifiedBy>
  <cp:revision>44</cp:revision>
  <dcterms:created xsi:type="dcterms:W3CDTF">2012-10-06T19:21:47Z</dcterms:created>
  <dcterms:modified xsi:type="dcterms:W3CDTF">2013-10-21T21:22:23Z</dcterms:modified>
</cp:coreProperties>
</file>