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60" r:id="rId3"/>
    <p:sldId id="263" r:id="rId4"/>
    <p:sldId id="265" r:id="rId5"/>
    <p:sldId id="266" r:id="rId6"/>
    <p:sldId id="281" r:id="rId7"/>
    <p:sldId id="283" r:id="rId8"/>
    <p:sldId id="285" r:id="rId9"/>
    <p:sldId id="267" r:id="rId10"/>
    <p:sldId id="284" r:id="rId11"/>
    <p:sldId id="278" r:id="rId12"/>
    <p:sldId id="279" r:id="rId13"/>
    <p:sldId id="269" r:id="rId14"/>
    <p:sldId id="268" r:id="rId15"/>
    <p:sldId id="270" r:id="rId16"/>
    <p:sldId id="271" r:id="rId17"/>
    <p:sldId id="272" r:id="rId18"/>
    <p:sldId id="273" r:id="rId19"/>
    <p:sldId id="282" r:id="rId20"/>
    <p:sldId id="274" r:id="rId21"/>
    <p:sldId id="275" r:id="rId22"/>
    <p:sldId id="276" r:id="rId23"/>
    <p:sldId id="280" r:id="rId24"/>
    <p:sldId id="277" r:id="rId25"/>
    <p:sldId id="26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0C0CCA-4EEF-46CA-BAF7-9A25B71693CD}">
          <p14:sldIdLst>
            <p14:sldId id="256"/>
          </p14:sldIdLst>
        </p14:section>
        <p14:section name="Untitled Section" id="{80DC3E3B-E43B-4722-A027-601987BC243A}">
          <p14:sldIdLst>
            <p14:sldId id="260"/>
            <p14:sldId id="263"/>
            <p14:sldId id="265"/>
            <p14:sldId id="266"/>
            <p14:sldId id="281"/>
            <p14:sldId id="283"/>
            <p14:sldId id="285"/>
            <p14:sldId id="267"/>
            <p14:sldId id="284"/>
            <p14:sldId id="278"/>
            <p14:sldId id="279"/>
            <p14:sldId id="269"/>
            <p14:sldId id="268"/>
          </p14:sldIdLst>
        </p14:section>
        <p14:section name="Untitled Section" id="{E097FA38-004E-40F6-B4E1-63E339EB6B06}">
          <p14:sldIdLst>
            <p14:sldId id="270"/>
            <p14:sldId id="271"/>
            <p14:sldId id="272"/>
            <p14:sldId id="273"/>
            <p14:sldId id="282"/>
            <p14:sldId id="274"/>
            <p14:sldId id="275"/>
            <p14:sldId id="276"/>
            <p14:sldId id="280"/>
            <p14:sldId id="277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97A"/>
    <a:srgbClr val="425F8E"/>
    <a:srgbClr val="E9C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54" autoAdjust="0"/>
  </p:normalViewPr>
  <p:slideViewPr>
    <p:cSldViewPr>
      <p:cViewPr varScale="1">
        <p:scale>
          <a:sx n="128" d="100"/>
          <a:sy n="128" d="100"/>
        </p:scale>
        <p:origin x="-112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2A860-16FC-4C3C-A608-2A0D09BEB48B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64864-F382-481C-A171-D0407E21B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607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64864-F382-481C-A171-D0407E21B19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01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/>
              <a:t>10/16/2013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Copyright InfoStroy Ltd.,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aa767865(v=VS.85).asp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code.org/charts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n.wikipedia.org/wiki/Ukrainian_alphabet" TargetMode="External"/><Relationship Id="rId5" Type="http://schemas.openxmlformats.org/officeDocument/2006/relationships/hyperlink" Target="http://www.science.co.il/language/Locale-Codes.asp" TargetMode="External"/><Relationship Id="rId4" Type="http://schemas.openxmlformats.org/officeDocument/2006/relationships/hyperlink" Target="http://www.utf8everywhere.org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Alexey Miroshnikov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848872" cy="2736304"/>
          </a:xfrm>
        </p:spPr>
        <p:txBody>
          <a:bodyPr/>
          <a:lstStyle/>
          <a:p>
            <a:pPr marL="182880" indent="0" algn="ctr">
              <a:buNone/>
            </a:pPr>
            <a:r>
              <a:rPr lang="en-US" dirty="0" smtClean="0"/>
              <a:t>To Unicode </a:t>
            </a:r>
            <a:br>
              <a:rPr lang="en-US" dirty="0" smtClean="0"/>
            </a:br>
            <a:r>
              <a:rPr lang="en-US" dirty="0" smtClean="0"/>
              <a:t>or </a:t>
            </a:r>
            <a:br>
              <a:rPr lang="en-US" dirty="0" smtClean="0"/>
            </a:br>
            <a:r>
              <a:rPr lang="en-US" dirty="0" smtClean="0"/>
              <a:t>Not To Unicode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04248" y="6405773"/>
            <a:ext cx="3352801" cy="365125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80528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9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5" y="1052736"/>
            <a:ext cx="7632848" cy="648072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exactly ?</a:t>
            </a:r>
            <a:r>
              <a:rPr lang="en-US" sz="32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8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18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</a:t>
            </a:r>
            <a:r>
              <a:rPr lang="en-US" sz="1800" cap="all" dirty="0" err="1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</a:t>
            </a:r>
            <a:r>
              <a:rPr lang="en-US" sz="18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code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916832"/>
            <a:ext cx="7670994" cy="424847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Infrastructure:</a:t>
            </a:r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 files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files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Import/Export profiles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inside the application code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Logs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Dyalog related files (APLUNICD.INI …)</a:t>
            </a:r>
          </a:p>
          <a:p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63888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5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5" y="1052736"/>
            <a:ext cx="7632848" cy="648072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exactly ?             </a:t>
            </a:r>
            <a:r>
              <a:rPr lang="en-US" sz="18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just </a:t>
            </a:r>
            <a:r>
              <a:rPr lang="en-US" sz="1800" cap="all" dirty="0" err="1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</a:t>
            </a:r>
            <a:r>
              <a:rPr lang="en-US" sz="18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code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916832"/>
            <a:ext cx="7670994" cy="4248472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425F8E"/>
              </a:buClr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 files</a:t>
            </a:r>
          </a:p>
          <a:p>
            <a:pPr>
              <a:buClr>
                <a:srgbClr val="425F8E"/>
              </a:buClr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it is Windows Registry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no problem. If it is something like old good INI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… </a:t>
            </a:r>
          </a:p>
          <a:p>
            <a:pPr>
              <a:buClr>
                <a:srgbClr val="425F8E"/>
              </a:buClr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</a:p>
          <a:p>
            <a:pPr>
              <a:buClr>
                <a:srgbClr val="425F8E"/>
              </a:buClr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Depends on the implementation. In our case an action for a menu item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– the action code,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in some cases it is an APL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expression that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 interpreted by the application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425F8E"/>
              </a:buClr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files</a:t>
            </a:r>
          </a:p>
          <a:p>
            <a:pPr>
              <a:buClr>
                <a:srgbClr val="425F8E"/>
              </a:buClr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Depends on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425F8E"/>
              </a:buClr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Import/Export profiles</a:t>
            </a:r>
          </a:p>
          <a:p>
            <a:pPr>
              <a:buClr>
                <a:srgbClr val="425F8E"/>
              </a:buClr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with the APL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425F8E"/>
              </a:buClr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inside the application code</a:t>
            </a:r>
          </a:p>
          <a:p>
            <a:pPr>
              <a:buClr>
                <a:srgbClr val="425F8E"/>
              </a:buClr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our case it is almost none –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in application dictionaries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760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49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5" y="1052736"/>
            <a:ext cx="7632848" cy="648072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exactly 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916832"/>
            <a:ext cx="7670994" cy="4248472"/>
          </a:xfrm>
        </p:spPr>
        <p:txBody>
          <a:bodyPr>
            <a:normAutofit/>
          </a:bodyPr>
          <a:lstStyle/>
          <a:p>
            <a:pPr>
              <a:buClr>
                <a:srgbClr val="425F8E"/>
              </a:buClr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Logs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logging,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logging, messaging. 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 troubles! We had something like 6 “about the same” logging feature implementations inside one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application!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425F8E"/>
              </a:buClr>
            </a:pPr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425F8E"/>
              </a:buClr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Dyalog related files</a:t>
            </a:r>
          </a:p>
          <a:p>
            <a:pPr>
              <a:buClr>
                <a:srgbClr val="425F8E"/>
              </a:buClr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APLUNICD.INI …</a:t>
            </a:r>
          </a:p>
          <a:p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63888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your problem only?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99592" y="2996952"/>
            <a:ext cx="7670994" cy="158417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NO! There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lots of data at the client site which you don’t have a direct access to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63888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  <p:sp>
        <p:nvSpPr>
          <p:cNvPr id="11" name="Text Placeholder 11"/>
          <p:cNvSpPr txBox="1">
            <a:spLocks/>
          </p:cNvSpPr>
          <p:nvPr/>
        </p:nvSpPr>
        <p:spPr>
          <a:xfrm>
            <a:off x="827585" y="5013176"/>
            <a:ext cx="7632848" cy="1088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>
              <a:solidFill>
                <a:schemeClr val="bg2">
                  <a:lumMod val="25000"/>
                </a:schemeClr>
              </a:solidFill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28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APL code. How many 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2204864"/>
            <a:ext cx="7670994" cy="1584176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Functions:  10603</a:t>
            </a:r>
          </a:p>
          <a:p>
            <a:r>
              <a:rPr lang="fr-FR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Variables: n/a</a:t>
            </a:r>
          </a:p>
          <a:p>
            <a:r>
              <a:rPr lang="fr-FR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Files: </a:t>
            </a:r>
            <a:r>
              <a:rPr lang="fr-FR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endParaRPr lang="fr-FR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35896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  <p:sp>
        <p:nvSpPr>
          <p:cNvPr id="11" name="Text Placeholder 11"/>
          <p:cNvSpPr txBox="1">
            <a:spLocks/>
          </p:cNvSpPr>
          <p:nvPr/>
        </p:nvSpPr>
        <p:spPr>
          <a:xfrm>
            <a:off x="827585" y="4149080"/>
            <a:ext cx="7632848" cy="19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⎕AV	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⍝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297 times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⎕DR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	⍝ 278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times(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⎕DR, ⎕dr, PLUS.dr)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⎕NREAD	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⍝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… and related - a lot !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3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 sample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29609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  <p:sp>
        <p:nvSpPr>
          <p:cNvPr id="11" name="Text Placeholder 11"/>
          <p:cNvSpPr txBox="1">
            <a:spLocks/>
          </p:cNvSpPr>
          <p:nvPr/>
        </p:nvSpPr>
        <p:spPr>
          <a:xfrm>
            <a:off x="827585" y="2196480"/>
            <a:ext cx="7632848" cy="3824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      →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(⎕av[27]≠⎕nread T,82 1,S-1)↑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S1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 </a:t>
            </a:r>
          </a:p>
          <a:p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      ⎕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UCS⍳⎕AV[27]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106</a:t>
            </a:r>
          </a:p>
          <a:p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      →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((⎕UCS 106)≠⎕nread T,82 1,S-1)↑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S1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⍝ but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what about 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⎕AV[MyDelimiter]</a:t>
            </a:r>
          </a:p>
          <a:p>
            <a:endParaRPr lang="en-US" sz="1800" dirty="0" smtClean="0">
              <a:solidFill>
                <a:schemeClr val="bg2">
                  <a:lumMod val="25000"/>
                </a:schemeClr>
              </a:solidFill>
              <a:latin typeface="APL385 Unicode" panose="020B0709000202000203" pitchFamily="49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	⍝ what is the file and it’s new format ?</a:t>
            </a:r>
          </a:p>
          <a:p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⍝ you can’t proceed without information</a:t>
            </a:r>
            <a:endParaRPr lang="en-US" sz="1800" dirty="0">
              <a:solidFill>
                <a:schemeClr val="bg2">
                  <a:lumMod val="25000"/>
                </a:schemeClr>
              </a:solidFill>
              <a:latin typeface="APL385 Unicode" panose="020B0709000202000203" pitchFamily="49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	⍝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there are 870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 82s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in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code</a:t>
            </a:r>
            <a:endParaRPr lang="en-US" sz="1800" dirty="0">
              <a:solidFill>
                <a:schemeClr val="bg2">
                  <a:lumMod val="25000"/>
                </a:schemeClr>
              </a:solidFill>
              <a:latin typeface="APL385 Unicode" panose="020B0709000202000203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11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988840"/>
            <a:ext cx="7670994" cy="396044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Start: 17.12.2012 to finish by 23.02.2013, then 15.03.2013, then 25.04.2013, then 01.07.2013.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Unicode version was shipped 19 July 2013.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team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the most experienced developers + 1 good developer on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“intelligent” tests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no point to use any but the best developers due to the work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specifics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the decision making.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team: 3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5192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95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2204864"/>
            <a:ext cx="7670994" cy="396044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were delaying the Unicode project for quite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 – for about 3 years…</a:t>
            </a:r>
          </a:p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We’ve started when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realized that the pause in the financial activity caused by the global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crises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going to be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long… Now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never!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9912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70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32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EASY?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916832"/>
            <a:ext cx="7670994" cy="396044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 and No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UNDERESTIMATION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 very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misleading.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be damaging considering usually limited time spot selected for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implementation.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VERSIONS, VERSIONS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a single version at any price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it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expensive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 a re-start.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51920" y="6391159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8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2636912"/>
            <a:ext cx="7887018" cy="324036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trust 3</a:t>
            </a:r>
            <a:r>
              <a:rPr lang="en-US" sz="2400" baseline="300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party software</a:t>
            </a:r>
          </a:p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step should be reversible</a:t>
            </a: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Conversion to Unicode is not the code optimization!</a:t>
            </a:r>
          </a:p>
          <a:p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5192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6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99592" y="2564904"/>
            <a:ext cx="7632848" cy="1008112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US" sz="48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?</a:t>
            </a:r>
            <a:r>
              <a:rPr lang="ru-RU" cap="al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3573016"/>
            <a:ext cx="7670994" cy="252028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!</a:t>
            </a:r>
            <a:endParaRPr lang="ru-RU" sz="7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49188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78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CONCIDER TO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2132856"/>
            <a:ext cx="7670994" cy="374441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utility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an “intelligent” update of all files to the 62bit Unicode format. Don’t forget the files at the client locations.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utility where you can specify not only the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/>
                <a:cs typeface="Arial" panose="020B0604020202020204" pitchFamily="34" charset="0"/>
              </a:rPr>
              <a:t>⎕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AVU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for a file but for each single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 procedure for checking all files at the client site as </a:t>
            </a:r>
            <a:r>
              <a:rPr lang="en-US" sz="2400" u="sng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backups still exist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5192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916832"/>
            <a:ext cx="7670994" cy="50405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425F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Nothing special. In our case the most used were</a:t>
            </a:r>
            <a:endParaRPr lang="en-US" sz="2400" dirty="0">
              <a:solidFill>
                <a:srgbClr val="425F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79912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852936"/>
            <a:ext cx="3024336" cy="2866153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5"/>
          <a:stretch>
            <a:fillRect/>
          </a:stretch>
        </p:blipFill>
        <p:spPr>
          <a:xfrm>
            <a:off x="4788024" y="2852936"/>
            <a:ext cx="3022382" cy="286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3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772816"/>
            <a:ext cx="7670994" cy="4320480"/>
          </a:xfrm>
        </p:spPr>
        <p:txBody>
          <a:bodyPr>
            <a:normAutofit fontScale="62500" lnSpcReduction="20000"/>
          </a:bodyPr>
          <a:lstStyle/>
          <a:p>
            <a:r>
              <a:rPr lang="en-US" sz="2400" b="1" cap="all" dirty="0">
                <a:solidFill>
                  <a:srgbClr val="425F8E"/>
                </a:solidFill>
              </a:rPr>
              <a:t>Detect encoding utilities</a:t>
            </a:r>
            <a:endParaRPr lang="ru-RU" sz="2400" b="1" cap="all" dirty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It is a </a:t>
            </a:r>
            <a:r>
              <a:rPr lang="en-US" sz="2400" dirty="0" smtClean="0">
                <a:solidFill>
                  <a:srgbClr val="425F8E"/>
                </a:solidFill>
              </a:rPr>
              <a:t>headache…</a:t>
            </a:r>
            <a:endParaRPr lang="ru-RU" sz="2400" dirty="0">
              <a:solidFill>
                <a:srgbClr val="425F8E"/>
              </a:solidFill>
            </a:endParaRPr>
          </a:p>
          <a:p>
            <a:r>
              <a:rPr lang="en-US" sz="2400" b="1" cap="all" dirty="0">
                <a:solidFill>
                  <a:srgbClr val="425F8E"/>
                </a:solidFill>
              </a:rPr>
              <a:t>MLang</a:t>
            </a:r>
            <a:endParaRPr lang="ru-RU" sz="2400" b="1" cap="all" dirty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We did not really use it but you might. 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http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://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msdn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.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microsoft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.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com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/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en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-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us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/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library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/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aa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767865(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v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=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VS</a:t>
            </a:r>
            <a:r>
              <a:rPr lang="ru-RU" sz="2400" u="sng" dirty="0">
                <a:solidFill>
                  <a:srgbClr val="425F8E"/>
                </a:solidFill>
                <a:hlinkClick r:id="rId3"/>
              </a:rPr>
              <a:t>.85).</a:t>
            </a:r>
            <a:r>
              <a:rPr lang="en-US" sz="2400" u="sng" dirty="0">
                <a:solidFill>
                  <a:srgbClr val="425F8E"/>
                </a:solidFill>
                <a:hlinkClick r:id="rId3"/>
              </a:rPr>
              <a:t>aspx</a:t>
            </a:r>
            <a:endParaRPr lang="ru-RU" sz="2400" dirty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Could be useful for</a:t>
            </a:r>
            <a:endParaRPr lang="ru-RU" sz="2400" dirty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•Code page and locale enumeration from the MIME database. </a:t>
            </a:r>
            <a:endParaRPr lang="ru-RU" sz="2400" dirty="0">
              <a:solidFill>
                <a:srgbClr val="425F8E"/>
              </a:solidFill>
            </a:endParaRPr>
          </a:p>
          <a:p>
            <a:r>
              <a:rPr lang="en-US" sz="2400" u="sng" dirty="0">
                <a:solidFill>
                  <a:srgbClr val="425F8E"/>
                </a:solidFill>
              </a:rPr>
              <a:t>•Code page, locale, and character set information retrieval.</a:t>
            </a:r>
            <a:r>
              <a:rPr lang="en-US" sz="2400" dirty="0">
                <a:solidFill>
                  <a:srgbClr val="425F8E"/>
                </a:solidFill>
              </a:rPr>
              <a:t> </a:t>
            </a:r>
            <a:endParaRPr lang="ru-RU" sz="2400" dirty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•Character set conversion between different multibyte character sets, as well as to and from Unicode. </a:t>
            </a:r>
            <a:endParaRPr lang="ru-RU" sz="2400" dirty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•A method of working with a set of code pages at once. </a:t>
            </a:r>
            <a:endParaRPr lang="ru-RU" sz="2400" dirty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•A way to determine which code pages contain a given character or string. </a:t>
            </a:r>
            <a:endParaRPr lang="ru-RU" sz="2400" dirty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•</a:t>
            </a:r>
            <a:r>
              <a:rPr lang="en-US" sz="2400" u="sng" dirty="0">
                <a:solidFill>
                  <a:srgbClr val="425F8E"/>
                </a:solidFill>
              </a:rPr>
              <a:t>Detection of which possible code pages and languages text data is written in</a:t>
            </a:r>
            <a:r>
              <a:rPr lang="en-US" sz="2400" dirty="0">
                <a:solidFill>
                  <a:srgbClr val="425F8E"/>
                </a:solidFill>
              </a:rPr>
              <a:t>. </a:t>
            </a:r>
            <a:endParaRPr lang="en-US" sz="2400" dirty="0" smtClean="0">
              <a:solidFill>
                <a:srgbClr val="425F8E"/>
              </a:solidFill>
            </a:endParaRPr>
          </a:p>
          <a:p>
            <a:r>
              <a:rPr lang="en-US" sz="2400" dirty="0">
                <a:solidFill>
                  <a:srgbClr val="425F8E"/>
                </a:solidFill>
              </a:rPr>
              <a:t>•Custom font creation to display characters from a variety of character sets at once. </a:t>
            </a:r>
          </a:p>
          <a:p>
            <a:r>
              <a:rPr lang="en-US" sz="2400" dirty="0">
                <a:solidFill>
                  <a:srgbClr val="425F8E"/>
                </a:solidFill>
              </a:rPr>
              <a:t>•Locale-aware line breaking for console-based applications. </a:t>
            </a:r>
            <a:endParaRPr lang="ru-RU" sz="2400" dirty="0">
              <a:solidFill>
                <a:srgbClr val="425F8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5192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6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772816"/>
            <a:ext cx="7670994" cy="4320480"/>
          </a:xfrm>
        </p:spPr>
        <p:txBody>
          <a:bodyPr>
            <a:normAutofit/>
          </a:bodyPr>
          <a:lstStyle/>
          <a:p>
            <a:r>
              <a:rPr lang="en-US" sz="2400" b="1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Native files</a:t>
            </a:r>
            <a:endParaRPr lang="ru-RU" sz="2400" b="1" cap="all" dirty="0">
              <a:solidFill>
                <a:srgbClr val="0849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decided to minimize their usage. Changed to .NET</a:t>
            </a:r>
            <a:endParaRPr lang="en-US" sz="2400" b="1" cap="all" dirty="0" smtClean="0">
              <a:solidFill>
                <a:srgbClr val="0849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Logging</a:t>
            </a:r>
            <a:endParaRPr lang="ru-RU" sz="2400" b="1" cap="all" dirty="0">
              <a:solidFill>
                <a:srgbClr val="0849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a good logging third party software</a:t>
            </a:r>
            <a:endParaRPr lang="en-US" sz="2400" dirty="0">
              <a:solidFill>
                <a:srgbClr val="0849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 Events Log</a:t>
            </a:r>
            <a:b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Pop-up messages</a:t>
            </a:r>
            <a:b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platforms</a:t>
            </a:r>
            <a:b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iPad/iPhone messaging</a:t>
            </a:r>
            <a:b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endParaRPr lang="ru-RU" sz="2200" dirty="0">
              <a:solidFill>
                <a:srgbClr val="0849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425F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NLog</a:t>
            </a:r>
            <a:endParaRPr lang="ru-RU" sz="2400" b="1" dirty="0">
              <a:solidFill>
                <a:srgbClr val="425F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5192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>
                <a:solidFill>
                  <a:srgbClr val="425F8E"/>
                </a:solidFill>
              </a:rPr>
              <a:t>Internet resources:</a:t>
            </a:r>
            <a:endParaRPr lang="ru-RU" sz="3200" cap="all" dirty="0">
              <a:solidFill>
                <a:srgbClr val="425F8E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99592" y="2636912"/>
            <a:ext cx="7670994" cy="3528392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Unicode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charts: 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://www.unicode.org/charts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en-US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Good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reading: UTF-8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Everywhere: 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://www.utf8everywhere.org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information like: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www.science.co.il/language/Locale-Codes.asp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a lot of information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like: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en.wikipedia.org/wiki/Ukrainian_alphabet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200" dirty="0"/>
          </a:p>
          <a:p>
            <a:pPr lvl="0"/>
            <a:endParaRPr lang="ru-RU" sz="1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5192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6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717032"/>
            <a:ext cx="6264696" cy="882119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and good luck with Unicode !</a:t>
            </a:r>
            <a:endParaRPr lang="ru-RU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324" y="2420888"/>
            <a:ext cx="7175351" cy="1152128"/>
          </a:xfrm>
        </p:spPr>
        <p:txBody>
          <a:bodyPr/>
          <a:lstStyle/>
          <a:p>
            <a:pPr marL="182880" indent="0" algn="ctr">
              <a:buNone/>
            </a:pPr>
            <a:r>
              <a:rPr lang="en-US" dirty="0" smtClean="0"/>
              <a:t>Thank you</a:t>
            </a:r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04248" y="6405773"/>
            <a:ext cx="3352801" cy="365125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80528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439652" y="2708920"/>
            <a:ext cx="6264696" cy="8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/>
              <a:t>Take it easy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0591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2204864"/>
            <a:ext cx="7670994" cy="273630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you get is your application</a:t>
            </a:r>
          </a:p>
          <a:p>
            <a:pPr marL="342900" indent="-34290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Slower</a:t>
            </a:r>
          </a:p>
          <a:p>
            <a:pPr marL="342900" indent="-34290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</a:p>
          <a:p>
            <a:pPr marL="342900" indent="-34290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compatible! *</a:t>
            </a:r>
          </a:p>
          <a:p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It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file format (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UTF-8, …) rather than the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codding (Unicode).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49188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  <p:sp>
        <p:nvSpPr>
          <p:cNvPr id="11" name="Text Placeholder 11"/>
          <p:cNvSpPr txBox="1">
            <a:spLocks/>
          </p:cNvSpPr>
          <p:nvPr/>
        </p:nvSpPr>
        <p:spPr>
          <a:xfrm>
            <a:off x="827585" y="4869160"/>
            <a:ext cx="7632848" cy="87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no visible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your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 !</a:t>
            </a:r>
          </a:p>
        </p:txBody>
      </p:sp>
    </p:spTree>
    <p:extLst>
      <p:ext uri="{BB962C8B-B14F-4D97-AF65-F5344CB8AC3E}">
        <p14:creationId xmlns:p14="http://schemas.microsoft.com/office/powerpoint/2010/main" val="216884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632848" cy="576064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for yourself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2132856"/>
            <a:ext cx="7670994" cy="187220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 of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/>
                <a:cs typeface="Arial" panose="020B0604020202020204" pitchFamily="34" charset="0"/>
              </a:rPr>
              <a:t>⎕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 element usage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 of *.DIN , *.DOT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hassles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keyboard layout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switching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rid of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multilingual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“nightmare”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Dyalog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63888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  <p:sp>
        <p:nvSpPr>
          <p:cNvPr id="11" name="Text Placeholder 11"/>
          <p:cNvSpPr txBox="1">
            <a:spLocks/>
          </p:cNvSpPr>
          <p:nvPr/>
        </p:nvSpPr>
        <p:spPr>
          <a:xfrm>
            <a:off x="827585" y="4005064"/>
            <a:ext cx="7632848" cy="1880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⎕NXLATE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⎕NQ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’.’  ‘SetUnicodeTable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’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	MAPCHARS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	APLUNICD.INI</a:t>
            </a:r>
            <a:r>
              <a:rPr lang="en-US" sz="2400" baseline="300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*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 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	⎕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AVU</a:t>
            </a:r>
            <a:r>
              <a:rPr lang="en-US" sz="2400" baseline="300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*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 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APL385 Unicode" panose="020B0709000202000203" pitchFamily="49" charset="0"/>
            </a:endParaRPr>
          </a:p>
          <a:p>
            <a:endParaRPr lang="ru-RU" sz="2400" dirty="0">
              <a:solidFill>
                <a:schemeClr val="bg2">
                  <a:lumMod val="25000"/>
                </a:schemeClr>
              </a:solidFill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65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5" y="1124744"/>
            <a:ext cx="7632848" cy="1008112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but I never used any of those</a:t>
            </a:r>
            <a:br>
              <a:rPr lang="en-US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should I 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08512" y="2636912"/>
            <a:ext cx="7670994" cy="187220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 (or going to) to Asia,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Eastern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Europe, some exotic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markets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imminent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unavoidable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760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  <p:sp>
        <p:nvSpPr>
          <p:cNvPr id="11" name="Text Placeholder 11"/>
          <p:cNvSpPr txBox="1">
            <a:spLocks/>
          </p:cNvSpPr>
          <p:nvPr/>
        </p:nvSpPr>
        <p:spPr>
          <a:xfrm>
            <a:off x="827585" y="5013176"/>
            <a:ext cx="7632848" cy="872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planning !</a:t>
            </a:r>
            <a:endParaRPr lang="ru-RU" sz="40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4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5" y="1124744"/>
            <a:ext cx="7632848" cy="1008112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views on the conversion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08512" y="2564904"/>
            <a:ext cx="7670994" cy="266429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Going out 		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(Codepage 1252)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in 		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(Codepage 1251, …)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DIN/DOT tables, keyboard layouts, non-standard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⎕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AV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specific fonts,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  <a:cs typeface="Arial" panose="020B0604020202020204" pitchFamily="34" charset="0"/>
              </a:rPr>
              <a:t>⎕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PL385 Unicode" panose="020B0709000202000203" pitchFamily="49" charset="0"/>
              </a:rPr>
              <a:t>AV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position sharing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760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3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5" y="1124744"/>
            <a:ext cx="7632848" cy="1008112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08512" y="2564904"/>
            <a:ext cx="7670994" cy="266429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Leading portfolio management solution in Russia and post-USSR market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years at the market place</a:t>
            </a:r>
          </a:p>
          <a:p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760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4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5" y="1124744"/>
            <a:ext cx="7632848" cy="1008112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considered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08512" y="2564904"/>
            <a:ext cx="7670994" cy="266429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Encoding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Unicode</a:t>
            </a: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format 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ANSI, UTF-8, UTF-16, …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7600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4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3615" y="710757"/>
            <a:ext cx="8928992" cy="8878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6453336"/>
            <a:ext cx="9144000" cy="270000"/>
          </a:xfrm>
          <a:prstGeom prst="rect">
            <a:avLst/>
          </a:prstGeom>
          <a:solidFill>
            <a:srgbClr val="425F8E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5" y="1052736"/>
            <a:ext cx="7632848" cy="648072"/>
          </a:xfrm>
        </p:spPr>
        <p:txBody>
          <a:bodyPr/>
          <a:lstStyle/>
          <a:p>
            <a:pPr marL="0" indent="0">
              <a:buNone/>
            </a:pP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exactly ?</a:t>
            </a:r>
            <a:r>
              <a:rPr lang="en-US" sz="32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800" cap="all" dirty="0" smtClean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18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</a:t>
            </a:r>
            <a:r>
              <a:rPr lang="en-US" sz="1800" cap="all" dirty="0" err="1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</a:t>
            </a:r>
            <a:r>
              <a:rPr lang="en-US" sz="1800" cap="all" dirty="0">
                <a:solidFill>
                  <a:srgbClr val="08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code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half" idx="2"/>
          </p:nvPr>
        </p:nvSpPr>
        <p:spPr>
          <a:xfrm>
            <a:off x="861446" y="1916832"/>
            <a:ext cx="7670994" cy="424847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Application:</a:t>
            </a:r>
          </a:p>
          <a:p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 code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aseline="300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party software</a:t>
            </a:r>
          </a:p>
          <a:p>
            <a:pPr marL="342900" indent="-342900">
              <a:buClr>
                <a:srgbClr val="425F8E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</a:p>
          <a:p>
            <a:endParaRPr lang="ru-RU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© Copyright InfoStroy Ltd., 2013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63888" y="6405773"/>
            <a:ext cx="1828800" cy="365125"/>
          </a:xfrm>
        </p:spPr>
        <p:txBody>
          <a:bodyPr/>
          <a:lstStyle/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69850">
            <a:solidFill>
              <a:srgbClr val="E9CE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tylesheet 2x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6" cy="6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3226</TotalTime>
  <Words>926</Words>
  <Application>Microsoft Office PowerPoint</Application>
  <PresentationFormat>On-screen Show (4:3)</PresentationFormat>
  <Paragraphs>197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Slipstream</vt:lpstr>
      <vt:lpstr>To Unicode  or  Not To Unicode</vt:lpstr>
      <vt:lpstr>Should I ? </vt:lpstr>
      <vt:lpstr>Should I ?</vt:lpstr>
      <vt:lpstr>Just for yourself</vt:lpstr>
      <vt:lpstr>Yes, but I never used any of those why should I ?</vt:lpstr>
      <vt:lpstr>Two views on the conversion</vt:lpstr>
      <vt:lpstr>GAMA</vt:lpstr>
      <vt:lpstr>To be considered</vt:lpstr>
      <vt:lpstr>What exactly ?   Not just apl code</vt:lpstr>
      <vt:lpstr>What exactly ?   Not just apl code</vt:lpstr>
      <vt:lpstr>What exactly ?             Not just apl code</vt:lpstr>
      <vt:lpstr>What exactly ?</vt:lpstr>
      <vt:lpstr>Is it your problem only?</vt:lpstr>
      <vt:lpstr>The APL code. How many ?</vt:lpstr>
      <vt:lpstr>Just a sample</vt:lpstr>
      <vt:lpstr>How much ?</vt:lpstr>
      <vt:lpstr>When ?</vt:lpstr>
      <vt:lpstr>IS IT EASY?</vt:lpstr>
      <vt:lpstr>TRAPS</vt:lpstr>
      <vt:lpstr>CONCIDER TO</vt:lpstr>
      <vt:lpstr>TOOLS</vt:lpstr>
      <vt:lpstr>utilities</vt:lpstr>
      <vt:lpstr>Utilities</vt:lpstr>
      <vt:lpstr>Internet resources: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Alexey Miroshnikov</dc:creator>
  <cp:lastModifiedBy>Alexey Miroshnikov</cp:lastModifiedBy>
  <cp:revision>75</cp:revision>
  <dcterms:created xsi:type="dcterms:W3CDTF">2013-10-16T15:59:59Z</dcterms:created>
  <dcterms:modified xsi:type="dcterms:W3CDTF">2013-10-22T18:09:40Z</dcterms:modified>
</cp:coreProperties>
</file>