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3"/>
  </p:notesMasterIdLst>
  <p:sldIdLst>
    <p:sldId id="256" r:id="rId2"/>
    <p:sldId id="322" r:id="rId3"/>
    <p:sldId id="286" r:id="rId4"/>
    <p:sldId id="323" r:id="rId5"/>
    <p:sldId id="324" r:id="rId6"/>
    <p:sldId id="325" r:id="rId7"/>
    <p:sldId id="285" r:id="rId8"/>
    <p:sldId id="287" r:id="rId9"/>
    <p:sldId id="289" r:id="rId10"/>
    <p:sldId id="290" r:id="rId11"/>
    <p:sldId id="291" r:id="rId12"/>
    <p:sldId id="292" r:id="rId13"/>
    <p:sldId id="293" r:id="rId14"/>
    <p:sldId id="294" r:id="rId15"/>
    <p:sldId id="327" r:id="rId16"/>
    <p:sldId id="257" r:id="rId17"/>
    <p:sldId id="295" r:id="rId18"/>
    <p:sldId id="326" r:id="rId19"/>
    <p:sldId id="297" r:id="rId20"/>
    <p:sldId id="296" r:id="rId21"/>
    <p:sldId id="299" r:id="rId22"/>
    <p:sldId id="318" r:id="rId23"/>
    <p:sldId id="300" r:id="rId24"/>
    <p:sldId id="298" r:id="rId25"/>
    <p:sldId id="321" r:id="rId26"/>
    <p:sldId id="301" r:id="rId27"/>
    <p:sldId id="320" r:id="rId28"/>
    <p:sldId id="303" r:id="rId29"/>
    <p:sldId id="302" r:id="rId30"/>
    <p:sldId id="317" r:id="rId31"/>
    <p:sldId id="304" r:id="rId32"/>
    <p:sldId id="305" r:id="rId33"/>
    <p:sldId id="306" r:id="rId34"/>
    <p:sldId id="307" r:id="rId35"/>
    <p:sldId id="310" r:id="rId36"/>
    <p:sldId id="329" r:id="rId37"/>
    <p:sldId id="332" r:id="rId38"/>
    <p:sldId id="258" r:id="rId39"/>
    <p:sldId id="308" r:id="rId40"/>
    <p:sldId id="313" r:id="rId41"/>
    <p:sldId id="314" r:id="rId42"/>
    <p:sldId id="268" r:id="rId43"/>
    <p:sldId id="312" r:id="rId44"/>
    <p:sldId id="330" r:id="rId45"/>
    <p:sldId id="315" r:id="rId46"/>
    <p:sldId id="331" r:id="rId47"/>
    <p:sldId id="309" r:id="rId48"/>
    <p:sldId id="281" r:id="rId49"/>
    <p:sldId id="282" r:id="rId50"/>
    <p:sldId id="328" r:id="rId51"/>
    <p:sldId id="31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62878" autoAdjust="0"/>
  </p:normalViewPr>
  <p:slideViewPr>
    <p:cSldViewPr>
      <p:cViewPr>
        <p:scale>
          <a:sx n="100" d="100"/>
          <a:sy n="100" d="100"/>
        </p:scale>
        <p:origin x="-1020" y="1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F7A3-D7B3-487A-9BAF-60C5EE4E1C25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2BA75-F6CB-46FE-8607-69BED9B04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9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quite s</a:t>
            </a:r>
            <a:r>
              <a:rPr lang="en-US" dirty="0" smtClean="0"/>
              <a:t>imple and clear title,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</a:t>
            </a:r>
            <a:r>
              <a:rPr lang="en-US" baseline="0" dirty="0" smtClean="0"/>
              <a:t> why I’m standing here and what I’m going to talk </a:t>
            </a:r>
            <a:r>
              <a:rPr lang="en-US" baseline="0" dirty="0" smtClean="0">
                <a:sym typeface="Wingdings" panose="05000000000000000000" pitchFamily="2" charset="2"/>
              </a:rPr>
              <a:t>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But this is not in a good </a:t>
            </a:r>
            <a:r>
              <a:rPr lang="en-US" baseline="0" dirty="0" err="1" smtClean="0">
                <a:sym typeface="Wingdings" panose="05000000000000000000" pitchFamily="2" charset="2"/>
              </a:rPr>
              <a:t>apl</a:t>
            </a:r>
            <a:r>
              <a:rPr lang="en-US" baseline="0" dirty="0" smtClean="0">
                <a:sym typeface="Wingdings" panose="05000000000000000000" pitchFamily="2" charset="2"/>
              </a:rPr>
              <a:t> style.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Let’s change the title to be more </a:t>
            </a:r>
            <a:r>
              <a:rPr lang="en-US" baseline="0" dirty="0" err="1" smtClean="0">
                <a:sym typeface="Wingdings" panose="05000000000000000000" pitchFamily="2" charset="2"/>
              </a:rPr>
              <a:t>aplly</a:t>
            </a:r>
            <a:r>
              <a:rPr lang="en-US" baseline="0" dirty="0" smtClean="0">
                <a:sym typeface="Wingdings" panose="05000000000000000000" pitchFamily="2" charset="2"/>
              </a:rPr>
              <a:t>, a-p-l-l-y.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98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By reshaping an index array and get rid of empty cells.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Since at least one cell will change its label in a successful BFS step, the total number of BFS steps we need is the total number of non-empty cells in p.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While in a single BFS step, I want each cell to find the largest label from its neighbors.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74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70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third</a:t>
            </a:r>
            <a:r>
              <a:rPr lang="en-US" baseline="0" dirty="0" smtClean="0"/>
              <a:t> question to generate distinct </a:t>
            </a:r>
            <a:r>
              <a:rPr lang="en-US" baseline="0" dirty="0" err="1" smtClean="0"/>
              <a:t>polyominoes</a:t>
            </a:r>
            <a:r>
              <a:rPr lang="en-US" baseline="0" dirty="0" smtClean="0"/>
              <a:t> that have exactly n unit blocks.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Starting from the very beginning (N = 0), add one block each time to create a set of valid (N+1)-</a:t>
            </a:r>
            <a:r>
              <a:rPr lang="en-US" altLang="zh-CN" dirty="0" err="1" smtClean="0"/>
              <a:t>ominoes</a:t>
            </a:r>
            <a:r>
              <a:rPr lang="en-US" altLang="zh-CN" dirty="0" smtClean="0"/>
              <a:t>, and count</a:t>
            </a:r>
            <a:r>
              <a:rPr lang="en-US" altLang="zh-CN" baseline="0" dirty="0" smtClean="0"/>
              <a:t> the number of distinguished items.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  <a:p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5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I</a:t>
            </a:r>
            <a:r>
              <a:rPr lang="en-US" baseline="0" dirty="0" smtClean="0"/>
              <a:t> need another function, given input as a valid </a:t>
            </a:r>
            <a:r>
              <a:rPr lang="en-US" baseline="0" dirty="0" err="1" smtClean="0"/>
              <a:t>polyomino</a:t>
            </a:r>
            <a:r>
              <a:rPr lang="en-US" baseline="0" dirty="0" smtClean="0"/>
              <a:t> p, output a set of valid </a:t>
            </a:r>
            <a:r>
              <a:rPr lang="en-US" baseline="0" dirty="0" err="1" smtClean="0"/>
              <a:t>polyominoes</a:t>
            </a:r>
            <a:r>
              <a:rPr lang="en-US" baseline="0" dirty="0" smtClean="0"/>
              <a:t> by adding 1 unit block to it.</a:t>
            </a:r>
          </a:p>
          <a:p>
            <a:endParaRPr lang="en-US" baseline="0" dirty="0" smtClean="0"/>
          </a:p>
          <a:p>
            <a:r>
              <a:rPr lang="en-US" dirty="0" smtClean="0"/>
              <a:t>First I extend</a:t>
            </a:r>
            <a:r>
              <a:rPr lang="en-US" baseline="0" dirty="0" smtClean="0"/>
              <a:t> the matrix by 1 in all 4 directions so that I can find all possible ways of adding blocks.</a:t>
            </a:r>
          </a:p>
          <a:p>
            <a:endParaRPr lang="en-US" baseline="0" dirty="0" smtClean="0"/>
          </a:p>
          <a:p>
            <a:r>
              <a:rPr lang="en-US" dirty="0" smtClean="0"/>
              <a:t>Then</a:t>
            </a:r>
            <a:r>
              <a:rPr lang="en-US" baseline="0" dirty="0" smtClean="0"/>
              <a:t> I create that many 1-unit-blocks, one for each position in extended matrix and apply the union operation.</a:t>
            </a:r>
          </a:p>
          <a:p>
            <a:endParaRPr lang="en-US" baseline="0" dirty="0" smtClean="0"/>
          </a:p>
          <a:p>
            <a:r>
              <a:rPr lang="en-US" dirty="0" smtClean="0"/>
              <a:t>I have to get</a:t>
            </a:r>
            <a:r>
              <a:rPr lang="en-US" baseline="0" dirty="0" smtClean="0"/>
              <a:t> rid of some operations. For example, putting a block on one of the existing blocks – This kind of operations can be caught if the total number of blocks is not </a:t>
            </a:r>
            <a:r>
              <a:rPr lang="en-US" baseline="0" dirty="0" err="1" smtClean="0"/>
              <a:t>increaing</a:t>
            </a:r>
            <a:r>
              <a:rPr lang="en-US" baseline="0" dirty="0" smtClean="0"/>
              <a:t>. Or, create invalid </a:t>
            </a:r>
            <a:r>
              <a:rPr lang="en-US" baseline="0" dirty="0" err="1" smtClean="0"/>
              <a:t>polyomino</a:t>
            </a:r>
            <a:r>
              <a:rPr lang="en-US" baseline="0" dirty="0" smtClean="0"/>
              <a:t> – I need previous Check Valid </a:t>
            </a:r>
            <a:r>
              <a:rPr lang="en-US" baseline="0" dirty="0" err="1" smtClean="0"/>
              <a:t>Polyomino</a:t>
            </a:r>
            <a:r>
              <a:rPr lang="en-US" baseline="0" dirty="0" smtClean="0"/>
              <a:t> function.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Finally, since I want only distinct ones, I will apply the Regularize function.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421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As a programmer, I have to say that APL has an amazing library of script functions.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Imagine how much C++/Java programmer have to do to finish even the matrix rotation/ reflection.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With the help of those strange characters, I am able to finish implementation both fast and reliably.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 the code contains only several lines, but all my ideas are compressed in it.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9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2-d matrix containing 1-d vector in each cell is definitely not the same as a 3-d matrix,</a:t>
            </a:r>
            <a:r>
              <a:rPr lang="en-US" baseline="0" dirty="0" smtClean="0"/>
              <a:t> even the expressive power is equivalent.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23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think</a:t>
            </a:r>
            <a:r>
              <a:rPr lang="en-US" baseline="0" dirty="0" smtClean="0"/>
              <a:t> people are all excited about the Robot war demo!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Engineering</a:t>
            </a:r>
            <a:r>
              <a:rPr lang="en-US" baseline="0" dirty="0" smtClean="0"/>
              <a:t> section introduce us a p</a:t>
            </a:r>
            <a:r>
              <a:rPr lang="en-US" dirty="0" smtClean="0"/>
              <a:t>attern recognition problem which can be applied</a:t>
            </a:r>
            <a:r>
              <a:rPr lang="en-US" baseline="0" dirty="0" smtClean="0"/>
              <a:t> on the Raspberry Pi</a:t>
            </a:r>
            <a:r>
              <a:rPr lang="en-US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631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2-d space parallel to x axis</a:t>
            </a:r>
          </a:p>
          <a:p>
            <a:endParaRPr lang="en-US" dirty="0" smtClean="0"/>
          </a:p>
          <a:p>
            <a:r>
              <a:rPr lang="en-US" altLang="zh-CN" dirty="0" smtClean="0"/>
              <a:t>First find the absolute position of projection point on the screen, measure in centimeter: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(x y)←((</a:t>
            </a:r>
            <a:r>
              <a:rPr lang="en-US" altLang="zh-CN" dirty="0" err="1" smtClean="0"/>
              <a:t>FindCG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)+0,⊃MinMax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)×(8 5)÷⍴</a:t>
            </a:r>
            <a:r>
              <a:rPr lang="en-US" altLang="zh-CN" dirty="0" err="1" smtClean="0"/>
              <a:t>img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04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This is another simulation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68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Piano</a:t>
            </a:r>
            <a:r>
              <a:rPr lang="en-US" baseline="0" dirty="0" smtClean="0"/>
              <a:t> lovers. Finger agilities. Help speed </a:t>
            </a:r>
            <a:r>
              <a:rPr lang="en-US" baseline="0" smtClean="0"/>
              <a:t>up typing </a:t>
            </a:r>
            <a:r>
              <a:rPr lang="en-US" baseline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51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en-US" altLang="zh-CN" dirty="0" err="1" smtClean="0"/>
              <a:t>ans←FindDucks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img;q;r;s</a:t>
            </a:r>
            <a:endParaRPr lang="en-US" altLang="zh-CN" dirty="0" smtClean="0"/>
          </a:p>
          <a:p>
            <a:r>
              <a:rPr lang="en-US" altLang="zh-CN" dirty="0" smtClean="0"/>
              <a:t>⍝ 2013 APL Problem Solving Competition stub function for Engineering High Difficulty Problem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q←FindConnectedParts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=11</a:t>
            </a:r>
          </a:p>
          <a:p>
            <a:r>
              <a:rPr lang="en-US" altLang="zh-CN" dirty="0" smtClean="0"/>
              <a:t>⍝ Find yellow connected parts -- yellow balls and yellow ducks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r←FindConnectedParts</a:t>
            </a:r>
            <a:r>
              <a:rPr lang="en-US" altLang="zh-CN" dirty="0" smtClean="0"/>
              <a:t> img≠11</a:t>
            </a:r>
          </a:p>
          <a:p>
            <a:r>
              <a:rPr lang="en-US" altLang="zh-CN" dirty="0" smtClean="0"/>
              <a:t>⍝ Find non-yellow connected parts, including background, shade and duck features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s←1-{(⍵&lt;0)/⍵}∪,{⍵-</a:t>
            </a:r>
            <a:r>
              <a:rPr lang="en-US" altLang="zh-CN" dirty="0" err="1" smtClean="0"/>
              <a:t>BFSOneStep</a:t>
            </a:r>
            <a:r>
              <a:rPr lang="en-US" altLang="zh-CN" dirty="0" smtClean="0"/>
              <a:t> ⍵}q∨(r&gt;0)∧(r&lt;8000)</a:t>
            </a:r>
          </a:p>
          <a:p>
            <a:r>
              <a:rPr lang="en-US" altLang="zh-CN" dirty="0" smtClean="0"/>
              <a:t>⍝ Consider only those non-yellow non-background enclosed connected parts as duck features (eyes)</a:t>
            </a:r>
          </a:p>
          <a:p>
            <a:r>
              <a:rPr lang="en-US" altLang="zh-CN" dirty="0" smtClean="0"/>
              <a:t>⍝ List all duck labels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q←⊂[2 3]s∘.=q</a:t>
            </a:r>
          </a:p>
          <a:p>
            <a:r>
              <a:rPr lang="en-US" altLang="zh-CN" dirty="0" smtClean="0"/>
              <a:t>⍝ Create one image for each detected duck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←((⍴s),2)⍴⊃,/</a:t>
            </a:r>
            <a:r>
              <a:rPr lang="en-US" altLang="zh-CN" dirty="0" err="1" smtClean="0"/>
              <a:t>Locate¨q</a:t>
            </a:r>
            <a:endParaRPr lang="en-US" altLang="zh-CN" dirty="0" smtClean="0"/>
          </a:p>
          <a:p>
            <a:r>
              <a:rPr lang="en-US" altLang="zh-CN" dirty="0" smtClean="0"/>
              <a:t>⍝ Locate the relative position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ans←ans</a:t>
            </a:r>
            <a:r>
              <a:rPr lang="en-US" altLang="zh-CN" dirty="0" smtClean="0"/>
              <a:t>,(1.6÷⊃⍴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)×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[;2]×1+{⊃¨(¯1↑¨⍵)-1↑¨⍵}</a:t>
            </a:r>
            <a:r>
              <a:rPr lang="en-US" altLang="zh-CN" dirty="0" err="1" smtClean="0"/>
              <a:t>MinMax¨q</a:t>
            </a:r>
            <a:endParaRPr lang="en-US" altLang="zh-CN" dirty="0" smtClean="0"/>
          </a:p>
          <a:p>
            <a:r>
              <a:rPr lang="en-US" altLang="zh-CN" dirty="0" smtClean="0"/>
              <a:t>⍝ Estimate height of ducks using the top and bottom observed points</a:t>
            </a:r>
          </a:p>
          <a:p>
            <a:r>
              <a:rPr lang="en-US" altLang="zh-CN" dirty="0" smtClean="0"/>
              <a:t>⍝ Applying optical transformation according to the geometry</a:t>
            </a:r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9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Here q</a:t>
            </a:r>
            <a:r>
              <a:rPr lang="en-US" altLang="zh-CN" baseline="0" dirty="0" smtClean="0"/>
              <a:t> is the connected parts labels for all possible ducks and balls,</a:t>
            </a:r>
          </a:p>
          <a:p>
            <a:r>
              <a:rPr lang="en-US" altLang="zh-CN" baseline="0" dirty="0" smtClean="0"/>
              <a:t>r is the connected parts labels for background and duck features.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The next step to calculate s is somewhat tricky – I assume that the bottom-right pixel is always a part of background and all background is a single connected part.</a:t>
            </a:r>
          </a:p>
          <a:p>
            <a:r>
              <a:rPr lang="en-US" altLang="zh-CN" baseline="0" dirty="0" smtClean="0"/>
              <a:t>Then I apply </a:t>
            </a:r>
            <a:r>
              <a:rPr lang="en-US" altLang="zh-CN" baseline="0" dirty="0" err="1" smtClean="0"/>
              <a:t>BFSOneStep</a:t>
            </a:r>
            <a:r>
              <a:rPr lang="en-US" altLang="zh-CN" baseline="0" dirty="0" smtClean="0"/>
              <a:t> (which is used in Math/CS section, for each cell find largest label in its neighbors) on connected parts in q and r except backgrounds.</a:t>
            </a:r>
          </a:p>
          <a:p>
            <a:r>
              <a:rPr lang="en-US" altLang="zh-CN" baseline="0" dirty="0" smtClean="0"/>
              <a:t>If this is a duck, I will find the some changes on the boundary of duck body and its eye feature.</a:t>
            </a:r>
          </a:p>
          <a:p>
            <a:r>
              <a:rPr lang="en-US" altLang="zh-CN" baseline="0" dirty="0" smtClean="0"/>
              <a:t>Now in s there are all detected ducks’ labels.</a:t>
            </a:r>
          </a:p>
          <a:p>
            <a:r>
              <a:rPr lang="en-US" altLang="zh-CN" baseline="0" dirty="0" smtClean="0"/>
              <a:t>  </a:t>
            </a:r>
          </a:p>
          <a:p>
            <a:endParaRPr lang="en-US" altLang="zh-CN" baseline="0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ans←FindDucks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img;q;r;s</a:t>
            </a:r>
            <a:endParaRPr lang="en-US" altLang="zh-CN" dirty="0" smtClean="0"/>
          </a:p>
          <a:p>
            <a:r>
              <a:rPr lang="en-US" altLang="zh-CN" dirty="0" smtClean="0"/>
              <a:t>⍝ 2013 APL Problem Solving Competition stub function for Engineering High Difficulty Problem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q←FindConnectedParts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=11</a:t>
            </a:r>
          </a:p>
          <a:p>
            <a:r>
              <a:rPr lang="en-US" altLang="zh-CN" dirty="0" smtClean="0"/>
              <a:t>⍝ Find yellow connected parts -- yellow balls and yellow ducks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r←FindConnectedParts</a:t>
            </a:r>
            <a:r>
              <a:rPr lang="en-US" altLang="zh-CN" dirty="0" smtClean="0"/>
              <a:t> img≠11</a:t>
            </a:r>
          </a:p>
          <a:p>
            <a:r>
              <a:rPr lang="en-US" altLang="zh-CN" dirty="0" smtClean="0"/>
              <a:t>⍝ Find non-yellow connected parts, including background, shade and duck features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s←1-{(⍵&lt;0)/⍵}∪,{⍵-</a:t>
            </a:r>
            <a:r>
              <a:rPr lang="en-US" altLang="zh-CN" dirty="0" err="1" smtClean="0"/>
              <a:t>BFSOneStep</a:t>
            </a:r>
            <a:r>
              <a:rPr lang="en-US" altLang="zh-CN" dirty="0" smtClean="0"/>
              <a:t> ⍵}q∨(r&gt;0)∧(r&lt;8000)</a:t>
            </a:r>
          </a:p>
          <a:p>
            <a:r>
              <a:rPr lang="en-US" altLang="zh-CN" dirty="0" smtClean="0"/>
              <a:t>⍝ Consider only those non-yellow non-background enclosed connected parts as duck features (eyes)</a:t>
            </a:r>
          </a:p>
          <a:p>
            <a:r>
              <a:rPr lang="en-US" altLang="zh-CN" dirty="0" smtClean="0"/>
              <a:t>⍝ List all duck labels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q←⊂[2 3]s∘.=q</a:t>
            </a:r>
          </a:p>
          <a:p>
            <a:r>
              <a:rPr lang="en-US" altLang="zh-CN" dirty="0" smtClean="0"/>
              <a:t>⍝ Create one image for each detected duck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←((⍴s),2)⍴⊃,/</a:t>
            </a:r>
            <a:r>
              <a:rPr lang="en-US" altLang="zh-CN" dirty="0" err="1" smtClean="0"/>
              <a:t>Locate¨q</a:t>
            </a:r>
            <a:endParaRPr lang="en-US" altLang="zh-CN" dirty="0" smtClean="0"/>
          </a:p>
          <a:p>
            <a:r>
              <a:rPr lang="en-US" altLang="zh-CN" dirty="0" smtClean="0"/>
              <a:t>⍝ Locate the relative position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ans←ans</a:t>
            </a:r>
            <a:r>
              <a:rPr lang="en-US" altLang="zh-CN" dirty="0" smtClean="0"/>
              <a:t>,(1.6÷⊃⍴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)×</a:t>
            </a:r>
            <a:r>
              <a:rPr lang="en-US" altLang="zh-CN" dirty="0" err="1" smtClean="0"/>
              <a:t>ans</a:t>
            </a:r>
            <a:r>
              <a:rPr lang="en-US" altLang="zh-CN" dirty="0" smtClean="0"/>
              <a:t>[;2]×1+{⊃¨(¯1↑¨⍵)-1↑¨⍵}</a:t>
            </a:r>
            <a:r>
              <a:rPr lang="en-US" altLang="zh-CN" dirty="0" err="1" smtClean="0"/>
              <a:t>MinMax¨q</a:t>
            </a:r>
            <a:endParaRPr lang="en-US" altLang="zh-CN" dirty="0" smtClean="0"/>
          </a:p>
          <a:p>
            <a:r>
              <a:rPr lang="en-US" altLang="zh-CN" dirty="0" smtClean="0"/>
              <a:t>⍝ Estimate height of ducks using the top and bottom observed points</a:t>
            </a:r>
          </a:p>
          <a:p>
            <a:r>
              <a:rPr lang="en-US" altLang="zh-CN" dirty="0" smtClean="0"/>
              <a:t>⍝ Applying optical transformation according to the geometry</a:t>
            </a:r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69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things become simple.</a:t>
            </a:r>
            <a:r>
              <a:rPr lang="en-US" baseline="0" dirty="0" smtClean="0"/>
              <a:t> I have all the detected ducks, what I have to do is get their projection point on the ground using Locate function.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What’s more, I have to estimate the height of the duck – which can be done by calculate the height of the duck on the screen using </a:t>
            </a:r>
            <a:r>
              <a:rPr lang="en-US" baseline="0" dirty="0" err="1" smtClean="0"/>
              <a:t>MinMax</a:t>
            </a:r>
            <a:r>
              <a:rPr lang="en-US" baseline="0" dirty="0" smtClean="0"/>
              <a:t> function, and convert it to 3-d coordinates system by applying optical transformation.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516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C++/Java</a:t>
            </a:r>
            <a:r>
              <a:rPr lang="en-US" baseline="0" dirty="0" smtClean="0"/>
              <a:t> or other programming language, the variables are predefined and you can never broadcast them.</a:t>
            </a:r>
          </a:p>
          <a:p>
            <a:r>
              <a:rPr lang="en-US" baseline="0" dirty="0" smtClean="0"/>
              <a:t>That restricted a lot on the flexibility of programming.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By broadcasting, I can multiply a matrix with an integer without changing the type.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By broadcasting, I can create vectors of similar dimensions together and apply array-oriented operations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programmer have to be familiar with the dimensions of the variables.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5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</a:t>
            </a:r>
            <a:r>
              <a:rPr lang="en-US" baseline="0" dirty="0" smtClean="0"/>
              <a:t> to my experience, Bio section contains much more code than Math/CS and </a:t>
            </a:r>
            <a:r>
              <a:rPr lang="en-US" baseline="0" dirty="0" err="1" smtClean="0"/>
              <a:t>Eng</a:t>
            </a:r>
            <a:r>
              <a:rPr lang="en-US" baseline="0" dirty="0" smtClean="0"/>
              <a:t> section </a:t>
            </a:r>
            <a:r>
              <a:rPr lang="en-US" baseline="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No offense, Biologist are still respectful.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8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where I learn how to use Trap.</a:t>
            </a:r>
          </a:p>
          <a:p>
            <a:r>
              <a:rPr lang="en-US" dirty="0" smtClean="0"/>
              <a:t>Though</a:t>
            </a:r>
            <a:r>
              <a:rPr lang="en-US" baseline="0" dirty="0" smtClean="0"/>
              <a:t> it remind me of my For loop 4 years ago (since it looks like C++ and java) but it is really good to have a way to deal with exceptions.</a:t>
            </a:r>
          </a:p>
          <a:p>
            <a:r>
              <a:rPr lang="en-US" baseline="0" dirty="0" smtClean="0"/>
              <a:t>You do not want your program to halt unexpectedly </a:t>
            </a:r>
            <a:r>
              <a:rPr lang="en-US" baseline="0" dirty="0" smtClean="0">
                <a:sym typeface="Wingdings" panose="05000000000000000000" pitchFamily="2" charset="2"/>
              </a:rPr>
              <a:t>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49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Recursive</a:t>
            </a:r>
            <a:r>
              <a:rPr lang="en-US" baseline="0" dirty="0" smtClean="0"/>
              <a:t> array – keep everything in the same format.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9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r←OutcomeType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p;outstring;q;X;Y;Z</a:t>
            </a:r>
            <a:endParaRPr lang="en-US" altLang="zh-CN" dirty="0" smtClean="0"/>
          </a:p>
          <a:p>
            <a:r>
              <a:rPr lang="en-US" altLang="zh-CN" dirty="0" smtClean="0"/>
              <a:t>⍝ 2013 APL Problem Solving Competition stub function for Biology Medium Difficulty Problem 2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p←p</a:t>
            </a:r>
            <a:r>
              <a:rPr lang="en-US" altLang="zh-CN" dirty="0" smtClean="0"/>
              <a:t>[1;]</a:t>
            </a:r>
          </a:p>
          <a:p>
            <a:r>
              <a:rPr lang="en-US" altLang="zh-CN" dirty="0" smtClean="0"/>
              <a:t> q←(((2↓p)&lt;(1↓¯1↓p))∧(1↓¯1↓p)&gt;(¯2↓p))/(1↓¯1↓p)</a:t>
            </a:r>
          </a:p>
          <a:p>
            <a:r>
              <a:rPr lang="en-US" altLang="zh-CN" dirty="0" smtClean="0"/>
              <a:t>⍝ Pick all peak values of prey populations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X←+/(1↓q)&gt;¯1↓q</a:t>
            </a:r>
          </a:p>
          <a:p>
            <a:r>
              <a:rPr lang="en-US" altLang="zh-CN" dirty="0" smtClean="0"/>
              <a:t> Y←+/(1↓q)&lt;¯1↓q</a:t>
            </a:r>
          </a:p>
          <a:p>
            <a:r>
              <a:rPr lang="en-US" altLang="zh-CN" dirty="0" smtClean="0"/>
              <a:t> Z←+/(1↓q)=¯1↓q</a:t>
            </a:r>
          </a:p>
          <a:p>
            <a:r>
              <a:rPr lang="en-US" altLang="zh-CN" dirty="0" smtClean="0"/>
              <a:t>⍝ Decide outcome type according to the trend of peak values</a:t>
            </a:r>
          </a:p>
          <a:p>
            <a:r>
              <a:rPr lang="en-US" altLang="zh-CN" dirty="0" smtClean="0"/>
              <a:t>⍝ </a:t>
            </a:r>
            <a:r>
              <a:rPr lang="en-US" altLang="zh-CN" dirty="0" err="1" smtClean="0"/>
              <a:t>divergent←peak</a:t>
            </a:r>
            <a:r>
              <a:rPr lang="en-US" altLang="zh-CN" dirty="0" smtClean="0"/>
              <a:t> going up</a:t>
            </a:r>
          </a:p>
          <a:p>
            <a:r>
              <a:rPr lang="en-US" altLang="zh-CN" dirty="0" smtClean="0"/>
              <a:t>⍝ </a:t>
            </a:r>
            <a:r>
              <a:rPr lang="en-US" altLang="zh-CN" dirty="0" err="1" smtClean="0"/>
              <a:t>convergent←peak</a:t>
            </a:r>
            <a:r>
              <a:rPr lang="en-US" altLang="zh-CN" dirty="0" smtClean="0"/>
              <a:t> going down</a:t>
            </a:r>
          </a:p>
          <a:p>
            <a:r>
              <a:rPr lang="en-US" altLang="zh-CN" dirty="0" smtClean="0"/>
              <a:t>⍝ </a:t>
            </a:r>
            <a:r>
              <a:rPr lang="en-US" altLang="zh-CN" dirty="0" err="1" smtClean="0"/>
              <a:t>oscillation←peak</a:t>
            </a:r>
            <a:r>
              <a:rPr lang="en-US" altLang="zh-CN" dirty="0" smtClean="0"/>
              <a:t> keep unchanged</a:t>
            </a:r>
          </a:p>
          <a:p>
            <a:r>
              <a:rPr lang="en-US" altLang="zh-CN" dirty="0" smtClean="0"/>
              <a:t>⍝ </a:t>
            </a:r>
            <a:r>
              <a:rPr lang="en-US" altLang="zh-CN" dirty="0" err="1" smtClean="0"/>
              <a:t>equilibrium←no</a:t>
            </a:r>
            <a:r>
              <a:rPr lang="en-US" altLang="zh-CN" dirty="0" smtClean="0"/>
              <a:t> peak values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outstring</a:t>
            </a:r>
            <a:r>
              <a:rPr lang="en-US" altLang="zh-CN" dirty="0" smtClean="0"/>
              <a:t>←'equilibrium' 'oscillation' 'convergent' 'divergent'</a:t>
            </a:r>
          </a:p>
          <a:p>
            <a:r>
              <a:rPr lang="en-US" altLang="zh-CN" dirty="0" smtClean="0"/>
              <a:t> ⍎((Z=0)∧(X+Y)=0)/'</a:t>
            </a:r>
            <a:r>
              <a:rPr lang="en-US" altLang="zh-CN" dirty="0" err="1" smtClean="0"/>
              <a:t>r←outstring</a:t>
            </a:r>
            <a:r>
              <a:rPr lang="en-US" altLang="zh-CN" dirty="0" smtClean="0"/>
              <a:t>[1]'</a:t>
            </a:r>
          </a:p>
          <a:p>
            <a:r>
              <a:rPr lang="en-US" altLang="zh-CN" dirty="0" smtClean="0"/>
              <a:t> ⍎((Z&gt;0)∧(X+Y)=0)/'</a:t>
            </a:r>
            <a:r>
              <a:rPr lang="en-US" altLang="zh-CN" dirty="0" err="1" smtClean="0"/>
              <a:t>r←outstring</a:t>
            </a:r>
            <a:r>
              <a:rPr lang="en-US" altLang="zh-CN" dirty="0" smtClean="0"/>
              <a:t>[2]'</a:t>
            </a:r>
          </a:p>
          <a:p>
            <a:r>
              <a:rPr lang="en-US" altLang="zh-CN" dirty="0" smtClean="0"/>
              <a:t> ⍎((Y&gt;0)∧(X=0))/'</a:t>
            </a:r>
            <a:r>
              <a:rPr lang="en-US" altLang="zh-CN" dirty="0" err="1" smtClean="0"/>
              <a:t>r←outstring</a:t>
            </a:r>
            <a:r>
              <a:rPr lang="en-US" altLang="zh-CN" dirty="0" smtClean="0"/>
              <a:t>[3]'</a:t>
            </a:r>
          </a:p>
          <a:p>
            <a:r>
              <a:rPr lang="en-US" altLang="zh-CN" dirty="0" smtClean="0"/>
              <a:t> ⍎((X&gt;0)∧(Y=0))/'</a:t>
            </a:r>
            <a:r>
              <a:rPr lang="en-US" altLang="zh-CN" dirty="0" err="1" smtClean="0"/>
              <a:t>r←outstring</a:t>
            </a:r>
            <a:r>
              <a:rPr lang="en-US" altLang="zh-CN" dirty="0" smtClean="0"/>
              <a:t>[4]'</a:t>
            </a:r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90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r>
              <a:rPr lang="en-US" baseline="0" dirty="0" smtClean="0"/>
              <a:t>: a matrix and an integer index. Index numbers ordered first in row then in column.</a:t>
            </a:r>
          </a:p>
          <a:p>
            <a:endParaRPr lang="en-US" dirty="0" smtClean="0"/>
          </a:p>
          <a:p>
            <a:r>
              <a:rPr lang="en-US" dirty="0" smtClean="0"/>
              <a:t>Output: Density in the indexed cell.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881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r←Migrate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p;q;s</a:t>
            </a:r>
            <a:endParaRPr lang="en-US" altLang="zh-CN" dirty="0" smtClean="0"/>
          </a:p>
          <a:p>
            <a:r>
              <a:rPr lang="en-US" altLang="zh-CN" dirty="0" smtClean="0"/>
              <a:t>⍝ Migrate simulation for each individual</a:t>
            </a:r>
          </a:p>
          <a:p>
            <a:r>
              <a:rPr lang="en-US" altLang="zh-CN" dirty="0" smtClean="0"/>
              <a:t>⍝ Can only deal with matrix with n&gt;1 and m&gt;1</a:t>
            </a:r>
          </a:p>
          <a:p>
            <a:r>
              <a:rPr lang="en-US" altLang="zh-CN" dirty="0" smtClean="0"/>
              <a:t> r←(⍴p)⍴0</a:t>
            </a:r>
          </a:p>
          <a:p>
            <a:r>
              <a:rPr lang="en-US" altLang="zh-CN" dirty="0" smtClean="0"/>
              <a:t> q←(⍴p)⍴5</a:t>
            </a:r>
          </a:p>
          <a:p>
            <a:r>
              <a:rPr lang="en-US" altLang="zh-CN" dirty="0" smtClean="0"/>
              <a:t> q←(¯1+1↑q)⍪(1↓¯1↓q)⍪(¯1+¯1↑q)</a:t>
            </a:r>
          </a:p>
          <a:p>
            <a:r>
              <a:rPr lang="en-US" altLang="zh-CN" dirty="0" smtClean="0"/>
              <a:t> q←(¯1+1↑[2]q),(1↓[2]¯1↓[2]q),(¯1+¯1↑[2]q)</a:t>
            </a:r>
          </a:p>
          <a:p>
            <a:r>
              <a:rPr lang="en-US" altLang="zh-CN" dirty="0" smtClean="0"/>
              <a:t>⍝ Pre-processing, create moving probability matrix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s←(⍴1↓p)⍴</a:t>
            </a:r>
            <a:r>
              <a:rPr lang="en-US" altLang="zh-CN" dirty="0" err="1" smtClean="0"/>
              <a:t>RandomPick</a:t>
            </a:r>
            <a:r>
              <a:rPr lang="en-US" altLang="zh-CN" dirty="0" smtClean="0"/>
              <a:t>¨⊂[1](,1↓p),[0.5](,1↓q)</a:t>
            </a:r>
          </a:p>
          <a:p>
            <a:r>
              <a:rPr lang="en-US" altLang="zh-CN" dirty="0" smtClean="0"/>
              <a:t> (r p q)←(r p q)-((-s⍪0)(0⍪s)(0⍪s≥0))</a:t>
            </a:r>
          </a:p>
          <a:p>
            <a:r>
              <a:rPr lang="en-US" altLang="zh-CN" dirty="0" smtClean="0"/>
              <a:t>⍝ Simulate those individuals that moving up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s←(⍴¯1↓p)⍴</a:t>
            </a:r>
            <a:r>
              <a:rPr lang="en-US" altLang="zh-CN" dirty="0" err="1" smtClean="0"/>
              <a:t>RandomPick</a:t>
            </a:r>
            <a:r>
              <a:rPr lang="en-US" altLang="zh-CN" dirty="0" smtClean="0"/>
              <a:t>¨⊂[1](,¯1↓p),[0.5](,¯1↓q)</a:t>
            </a:r>
          </a:p>
          <a:p>
            <a:r>
              <a:rPr lang="en-US" altLang="zh-CN" dirty="0" smtClean="0"/>
              <a:t> (r p q)←(r p q)-((-0⍪s)(s⍪0)((s≥0)⍪0))</a:t>
            </a:r>
          </a:p>
          <a:p>
            <a:r>
              <a:rPr lang="en-US" altLang="zh-CN" dirty="0" smtClean="0"/>
              <a:t>⍝ Simulate those individuals that moving down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s←(⍴1↓[2]p)⍴</a:t>
            </a:r>
            <a:r>
              <a:rPr lang="en-US" altLang="zh-CN" dirty="0" err="1" smtClean="0"/>
              <a:t>RandomPick</a:t>
            </a:r>
            <a:r>
              <a:rPr lang="en-US" altLang="zh-CN" dirty="0" smtClean="0"/>
              <a:t>¨⊂[1](,1↓[2]p),[0.5](,1↓[2]q)</a:t>
            </a:r>
          </a:p>
          <a:p>
            <a:r>
              <a:rPr lang="en-US" altLang="zh-CN" dirty="0" smtClean="0"/>
              <a:t> (r p q)←(r p q)-((-s,0)(0,s)(0,s≥0))</a:t>
            </a:r>
          </a:p>
          <a:p>
            <a:r>
              <a:rPr lang="en-US" altLang="zh-CN" dirty="0" smtClean="0"/>
              <a:t>⍝ Simulate those individuals that moving left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s←(⍴¯1↓[2]p)⍴</a:t>
            </a:r>
            <a:r>
              <a:rPr lang="en-US" altLang="zh-CN" dirty="0" err="1" smtClean="0"/>
              <a:t>RandomPick</a:t>
            </a:r>
            <a:r>
              <a:rPr lang="en-US" altLang="zh-CN" dirty="0" smtClean="0"/>
              <a:t>¨⊂[1](,¯1↓[2]p),[0.5](,¯1↓[2]q)</a:t>
            </a:r>
          </a:p>
          <a:p>
            <a:r>
              <a:rPr lang="en-US" altLang="zh-CN" dirty="0" smtClean="0"/>
              <a:t> (r p q)←(r p q)-((-0,s)(s,0)((s≥0),0))</a:t>
            </a:r>
          </a:p>
          <a:p>
            <a:r>
              <a:rPr lang="en-US" altLang="zh-CN" dirty="0" smtClean="0"/>
              <a:t>⍝ Simulate those individuals that moving right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r←r+p</a:t>
            </a:r>
            <a:endParaRPr lang="en-US" altLang="zh-CN" dirty="0" smtClean="0"/>
          </a:p>
          <a:p>
            <a:r>
              <a:rPr lang="en-US" altLang="zh-CN" dirty="0" smtClean="0"/>
              <a:t>⍝ Merge those stay</a:t>
            </a:r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87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Being an algorithm guy, I focus</a:t>
            </a:r>
            <a:r>
              <a:rPr lang="en-US" baseline="0" dirty="0" smtClean="0"/>
              <a:t> mainly on the correctness and effectiveness of an algorithm.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something I wrote at that time and I thought I was successful! I wrote a program in APL and I know how to write loop and I know how to check condition and I know how to type these strange characters </a:t>
            </a:r>
            <a:r>
              <a:rPr lang="en-US" baseline="0" dirty="0" err="1" smtClean="0"/>
              <a:t>bla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bla</a:t>
            </a:r>
            <a:endParaRPr lang="en-US" baseline="0" dirty="0" smtClean="0"/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was the real story. I didn’t realize the true power of APL at the first glance but please don’t laugh at me </a:t>
            </a:r>
            <a:r>
              <a:rPr lang="en-US" baseline="0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094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443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r←PredPreyIsland</a:t>
            </a:r>
            <a:r>
              <a:rPr lang="en-US" altLang="zh-CN" dirty="0" smtClean="0"/>
              <a:t>(island </a:t>
            </a:r>
            <a:r>
              <a:rPr lang="en-US" altLang="zh-CN" dirty="0" err="1" smtClean="0"/>
              <a:t>Neq</a:t>
            </a:r>
            <a:r>
              <a:rPr lang="en-US" altLang="zh-CN" dirty="0" smtClean="0"/>
              <a:t> R S C);</a:t>
            </a:r>
            <a:r>
              <a:rPr lang="en-US" altLang="zh-CN" dirty="0" err="1" smtClean="0"/>
              <a:t>o_prey;o_pred;len;tmp;p_prey;p_pred</a:t>
            </a:r>
            <a:endParaRPr lang="en-US" altLang="zh-CN" dirty="0" smtClean="0"/>
          </a:p>
          <a:p>
            <a:r>
              <a:rPr lang="en-US" altLang="zh-CN" dirty="0" smtClean="0"/>
              <a:t>⍝ Simulate the whole island, for one generation</a:t>
            </a:r>
          </a:p>
          <a:p>
            <a:r>
              <a:rPr lang="en-US" altLang="zh-CN" dirty="0" smtClean="0"/>
              <a:t> ⍎(0=(+/+/island[1;;])×+/+/island[2;;])/'r←(island </a:t>
            </a:r>
            <a:r>
              <a:rPr lang="en-US" altLang="zh-CN" dirty="0" err="1" smtClean="0"/>
              <a:t>Neq</a:t>
            </a:r>
            <a:r>
              <a:rPr lang="en-US" altLang="zh-CN" dirty="0" smtClean="0"/>
              <a:t> R S C) ⋄ →0'</a:t>
            </a:r>
          </a:p>
          <a:p>
            <a:r>
              <a:rPr lang="en-US" altLang="zh-CN" dirty="0" smtClean="0"/>
              <a:t>⍝ If one species extinct, return current status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←⊃⍴,island[1;;]</a:t>
            </a:r>
          </a:p>
          <a:p>
            <a:r>
              <a:rPr lang="en-US" altLang="zh-CN" dirty="0" smtClean="0"/>
              <a:t> (</a:t>
            </a:r>
            <a:r>
              <a:rPr lang="en-US" altLang="zh-CN" dirty="0" err="1" smtClean="0"/>
              <a:t>o_prey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o_pred</a:t>
            </a:r>
            <a:r>
              <a:rPr lang="en-US" altLang="zh-CN" dirty="0" smtClean="0"/>
              <a:t>)←Density¨⊂[2 3]island</a:t>
            </a:r>
          </a:p>
          <a:p>
            <a:r>
              <a:rPr lang="en-US" altLang="zh-CN" dirty="0" smtClean="0"/>
              <a:t>⍝ Calculate Observed population density for prey and predator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tmp←len</a:t>
            </a:r>
            <a:r>
              <a:rPr lang="en-US" altLang="zh-CN" dirty="0" smtClean="0"/>
              <a:t> 6⍴⊃,/</a:t>
            </a:r>
            <a:r>
              <a:rPr lang="en-US" altLang="zh-CN" dirty="0" err="1" smtClean="0"/>
              <a:t>PredPreyNextGen</a:t>
            </a:r>
            <a:r>
              <a:rPr lang="en-US" altLang="zh-CN" dirty="0" smtClean="0"/>
              <a:t>¨⊂[1]6 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⍴⊃,/((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\</a:t>
            </a:r>
            <a:r>
              <a:rPr lang="en-US" altLang="zh-CN" dirty="0" err="1" smtClean="0"/>
              <a:t>Neq</a:t>
            </a:r>
            <a:r>
              <a:rPr lang="en-US" altLang="zh-CN" dirty="0" smtClean="0"/>
              <a:t>)(,</a:t>
            </a:r>
            <a:r>
              <a:rPr lang="en-US" altLang="zh-CN" dirty="0" err="1" smtClean="0"/>
              <a:t>o_prey</a:t>
            </a:r>
            <a:r>
              <a:rPr lang="en-US" altLang="zh-CN" dirty="0" smtClean="0"/>
              <a:t>)(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\R)(,</a:t>
            </a:r>
            <a:r>
              <a:rPr lang="en-US" altLang="zh-CN" dirty="0" err="1" smtClean="0"/>
              <a:t>o_pred</a:t>
            </a:r>
            <a:r>
              <a:rPr lang="en-US" altLang="zh-CN" dirty="0" smtClean="0"/>
              <a:t>)(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\S)(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\C))</a:t>
            </a:r>
          </a:p>
          <a:p>
            <a:r>
              <a:rPr lang="en-US" altLang="zh-CN" dirty="0" smtClean="0"/>
              <a:t>⍝ Apply </a:t>
            </a:r>
            <a:r>
              <a:rPr lang="en-US" altLang="zh-CN" dirty="0" err="1" smtClean="0"/>
              <a:t>PredPreyNextGen</a:t>
            </a:r>
            <a:r>
              <a:rPr lang="en-US" altLang="zh-CN" dirty="0" smtClean="0"/>
              <a:t> to all cells, using same </a:t>
            </a:r>
            <a:r>
              <a:rPr lang="en-US" altLang="zh-CN" dirty="0" err="1" smtClean="0"/>
              <a:t>Neq</a:t>
            </a:r>
            <a:r>
              <a:rPr lang="en-US" altLang="zh-CN" dirty="0" smtClean="0"/>
              <a:t>/R/S/Chart and </a:t>
            </a:r>
            <a:r>
              <a:rPr lang="en-US" altLang="zh-CN" dirty="0" err="1" smtClean="0"/>
              <a:t>differnet</a:t>
            </a:r>
            <a:r>
              <a:rPr lang="en-US" altLang="zh-CN" dirty="0" smtClean="0"/>
              <a:t> N/P values.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p_prey</a:t>
            </a:r>
            <a:r>
              <a:rPr lang="en-US" altLang="zh-CN" dirty="0" smtClean="0"/>
              <a:t>←(⍴</a:t>
            </a:r>
            <a:r>
              <a:rPr lang="en-US" altLang="zh-CN" dirty="0" err="1" smtClean="0"/>
              <a:t>o_prey</a:t>
            </a:r>
            <a:r>
              <a:rPr lang="en-US" altLang="zh-CN" dirty="0" smtClean="0"/>
              <a:t>)⍴400⌊⌊100×(</a:t>
            </a:r>
            <a:r>
              <a:rPr lang="en-US" altLang="zh-CN" dirty="0" err="1" smtClean="0"/>
              <a:t>tmp</a:t>
            </a:r>
            <a:r>
              <a:rPr lang="en-US" altLang="zh-CN" dirty="0" smtClean="0"/>
              <a:t>[;2]-,</a:t>
            </a:r>
            <a:r>
              <a:rPr lang="en-US" altLang="zh-CN" dirty="0" err="1" smtClean="0"/>
              <a:t>o_prey</a:t>
            </a:r>
            <a:r>
              <a:rPr lang="en-US" altLang="zh-CN" dirty="0" smtClean="0"/>
              <a:t>)÷,</a:t>
            </a:r>
            <a:r>
              <a:rPr lang="en-US" altLang="zh-CN" dirty="0" err="1" smtClean="0"/>
              <a:t>o_prey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p_pred</a:t>
            </a:r>
            <a:r>
              <a:rPr lang="en-US" altLang="zh-CN" dirty="0" smtClean="0"/>
              <a:t>←(⍴</a:t>
            </a:r>
            <a:r>
              <a:rPr lang="en-US" altLang="zh-CN" dirty="0" err="1" smtClean="0"/>
              <a:t>o_pred</a:t>
            </a:r>
            <a:r>
              <a:rPr lang="en-US" altLang="zh-CN" dirty="0" smtClean="0"/>
              <a:t>)⍴200⌊⌊100×(</a:t>
            </a:r>
            <a:r>
              <a:rPr lang="en-US" altLang="zh-CN" dirty="0" err="1" smtClean="0"/>
              <a:t>tmp</a:t>
            </a:r>
            <a:r>
              <a:rPr lang="en-US" altLang="zh-CN" dirty="0" smtClean="0"/>
              <a:t>[;4]-,</a:t>
            </a:r>
            <a:r>
              <a:rPr lang="en-US" altLang="zh-CN" dirty="0" err="1" smtClean="0"/>
              <a:t>o_pred</a:t>
            </a:r>
            <a:r>
              <a:rPr lang="en-US" altLang="zh-CN" dirty="0" smtClean="0"/>
              <a:t>)÷,</a:t>
            </a:r>
            <a:r>
              <a:rPr lang="en-US" altLang="zh-CN" dirty="0" err="1" smtClean="0"/>
              <a:t>o_pred</a:t>
            </a:r>
            <a:endParaRPr lang="en-US" altLang="zh-CN" dirty="0" smtClean="0"/>
          </a:p>
          <a:p>
            <a:r>
              <a:rPr lang="en-US" altLang="zh-CN" dirty="0" smtClean="0"/>
              <a:t>⍝ Get the probability matrix of procreate and die for prey and predator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o_prey←Migrate</a:t>
            </a:r>
            <a:r>
              <a:rPr lang="en-US" altLang="zh-CN" dirty="0" smtClean="0"/>
              <a:t> Procreate island[1;;]</a:t>
            </a:r>
            <a:r>
              <a:rPr lang="en-US" altLang="zh-CN" dirty="0" err="1" smtClean="0"/>
              <a:t>p_prey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o_pred←Migrate</a:t>
            </a:r>
            <a:r>
              <a:rPr lang="en-US" altLang="zh-CN" dirty="0" smtClean="0"/>
              <a:t> Procreate island[2;;]</a:t>
            </a:r>
            <a:r>
              <a:rPr lang="en-US" altLang="zh-CN" dirty="0" err="1" smtClean="0"/>
              <a:t>p_pred</a:t>
            </a:r>
            <a:endParaRPr lang="en-US" altLang="zh-CN" dirty="0" smtClean="0"/>
          </a:p>
          <a:p>
            <a:r>
              <a:rPr lang="en-US" altLang="zh-CN" dirty="0" smtClean="0"/>
              <a:t>⍝ Simulate next generation for each individual on the map</a:t>
            </a:r>
          </a:p>
          <a:p>
            <a:r>
              <a:rPr lang="en-US" altLang="zh-CN" dirty="0" smtClean="0"/>
              <a:t> r←(</a:t>
            </a:r>
            <a:r>
              <a:rPr lang="en-US" altLang="zh-CN" dirty="0" err="1" smtClean="0"/>
              <a:t>o_prey</a:t>
            </a:r>
            <a:r>
              <a:rPr lang="en-US" altLang="zh-CN" dirty="0" smtClean="0"/>
              <a:t>,[0.5]</a:t>
            </a:r>
            <a:r>
              <a:rPr lang="en-US" altLang="zh-CN" dirty="0" err="1" smtClean="0"/>
              <a:t>o_pred</a:t>
            </a:r>
            <a:r>
              <a:rPr lang="en-US" altLang="zh-CN" dirty="0" smtClean="0"/>
              <a:t>)</a:t>
            </a:r>
            <a:r>
              <a:rPr lang="en-US" altLang="zh-CN" dirty="0" err="1" smtClean="0"/>
              <a:t>Neq</a:t>
            </a:r>
            <a:r>
              <a:rPr lang="en-US" altLang="zh-CN" dirty="0" smtClean="0"/>
              <a:t> R S C</a:t>
            </a:r>
          </a:p>
          <a:p>
            <a:r>
              <a:rPr lang="en-US" altLang="zh-CN" dirty="0" smtClean="0"/>
              <a:t>⍝ Reform output format</a:t>
            </a:r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31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Fibonacci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396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865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Though the contest problem set covers quite a large range of basic APL commands</a:t>
            </a:r>
          </a:p>
          <a:p>
            <a:endParaRPr lang="en-US" altLang="zh-CN" dirty="0" smtClean="0"/>
          </a:p>
          <a:p>
            <a:endParaRPr lang="en-US" dirty="0" smtClean="0"/>
          </a:p>
          <a:p>
            <a:r>
              <a:rPr lang="en-US" dirty="0" smtClean="0"/>
              <a:t>Which</a:t>
            </a:r>
            <a:r>
              <a:rPr lang="en-US" baseline="0" dirty="0" smtClean="0"/>
              <a:t> means I don’t even have a chance to try many of them.</a:t>
            </a:r>
          </a:p>
          <a:p>
            <a:endParaRPr lang="en-US" baseline="0" dirty="0" smtClean="0"/>
          </a:p>
          <a:p>
            <a:r>
              <a:rPr lang="en-US" dirty="0" smtClean="0"/>
              <a:t>And also, during the conference, I found APL</a:t>
            </a:r>
            <a:r>
              <a:rPr lang="en-US" baseline="0" dirty="0" smtClean="0"/>
              <a:t> can do much more than I thought before. Like parallel computing, compressing, encoding-decoding, file system and APL applications. These are “professional” and I’ll never experience them from the aspect of a basic algorithm person.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0541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dyalog</a:t>
            </a:r>
            <a:r>
              <a:rPr lang="en-US" baseline="0" dirty="0" smtClean="0"/>
              <a:t> for offering me the chance </a:t>
            </a:r>
            <a:r>
              <a:rPr lang="en-US" baseline="0" dirty="0" smtClean="0">
                <a:sym typeface="Wingdings" panose="05000000000000000000" pitchFamily="2" charset="2"/>
              </a:rPr>
              <a:t>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dirty="0" smtClean="0"/>
              <a:t>Any more questions?</a:t>
            </a:r>
          </a:p>
          <a:p>
            <a:endParaRPr lang="en-US" dirty="0" smtClean="0"/>
          </a:p>
          <a:p>
            <a:r>
              <a:rPr lang="en-US" dirty="0" smtClean="0"/>
              <a:t>That’s it, 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3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</a:t>
            </a:r>
            <a:r>
              <a:rPr lang="en-US" baseline="0" dirty="0" smtClean="0"/>
              <a:t>More or less, popular languages will have basic scripts/functions. 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e.g. </a:t>
            </a:r>
            <a:r>
              <a:rPr lang="en-US" dirty="0" smtClean="0"/>
              <a:t>C++</a:t>
            </a:r>
            <a:r>
              <a:rPr lang="en-US" baseline="0" dirty="0" smtClean="0"/>
              <a:t> have standard library, java has packages. 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dirty="0" smtClean="0"/>
              <a:t>This is not the only thing that</a:t>
            </a:r>
            <a:r>
              <a:rPr lang="en-US" baseline="0" dirty="0" smtClean="0"/>
              <a:t> makes APL outstanding.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Array-oriented idea is the other important part in APL.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5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see how these two features affect APL</a:t>
            </a:r>
            <a:r>
              <a:rPr lang="en-US" baseline="0" dirty="0" smtClean="0"/>
              <a:t> code.</a:t>
            </a:r>
          </a:p>
          <a:p>
            <a:endParaRPr lang="en-US" baseline="0" dirty="0" smtClean="0"/>
          </a:p>
          <a:p>
            <a:r>
              <a:rPr lang="en-US" dirty="0" smtClean="0"/>
              <a:t>Here is the first section</a:t>
            </a:r>
            <a:r>
              <a:rPr lang="en-US" baseline="0" dirty="0" smtClean="0"/>
              <a:t> of problems in this year’s </a:t>
            </a:r>
            <a:r>
              <a:rPr lang="en-US" baseline="0" dirty="0" err="1" smtClean="0"/>
              <a:t>Dyalog</a:t>
            </a:r>
            <a:r>
              <a:rPr lang="en-US" baseline="0" dirty="0" smtClean="0"/>
              <a:t> programming contest phase 2.</a:t>
            </a:r>
          </a:p>
          <a:p>
            <a:endParaRPr lang="en-US" baseline="0" dirty="0" smtClean="0"/>
          </a:p>
          <a:p>
            <a:r>
              <a:rPr lang="en-US" dirty="0" smtClean="0"/>
              <a:t>I’m not going to cover phase 1 puzzles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cuz</a:t>
            </a:r>
            <a:r>
              <a:rPr lang="en-US" baseline="0" dirty="0" smtClean="0"/>
              <a:t> they are designed for new APL programmers, helping them get used to APL symbols and functions.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the Math/CS section and the problems are all about </a:t>
            </a:r>
            <a:r>
              <a:rPr lang="en-US" baseline="0" dirty="0" err="1" smtClean="0"/>
              <a:t>polyominoes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polyominoes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It is a plane geometric figure formed by joining one or more equal squares edge to edge.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may be regarded as a finite subset of the regular square tiling with a connected interior.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Polyominoes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classified by how many cells they have.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02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sym typeface="Wingdings" panose="05000000000000000000" pitchFamily="2" charset="2"/>
              </a:rPr>
              <a:t>It might be hard to implement in other programming languages but in APL we have basic matrix operations.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>
              <a:sym typeface="Wingdings" panose="05000000000000000000" pitchFamily="2" charset="2"/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 r←p1 </a:t>
            </a:r>
            <a:r>
              <a:rPr lang="en-US" altLang="zh-CN" dirty="0" err="1" smtClean="0"/>
              <a:t>SimilarPoly</a:t>
            </a:r>
            <a:r>
              <a:rPr lang="en-US" altLang="zh-CN" dirty="0" smtClean="0"/>
              <a:t> p2</a:t>
            </a:r>
          </a:p>
          <a:p>
            <a:r>
              <a:rPr lang="en-US" altLang="zh-CN" dirty="0" smtClean="0"/>
              <a:t>⍝ 2013 APL Problem Solving Competition stub function for Math/</a:t>
            </a:r>
            <a:r>
              <a:rPr lang="en-US" altLang="zh-CN" dirty="0" err="1" smtClean="0"/>
              <a:t>CompSci</a:t>
            </a:r>
            <a:r>
              <a:rPr lang="en-US" altLang="zh-CN" dirty="0" smtClean="0"/>
              <a:t> Low Difficulty Problem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r←(Regularize p1)≡(Regularize p2)</a:t>
            </a:r>
          </a:p>
          <a:p>
            <a:r>
              <a:rPr lang="en-US" altLang="zh-CN" dirty="0" smtClean="0"/>
              <a:t>⍝ Check if the regularized forms of two </a:t>
            </a:r>
            <a:r>
              <a:rPr lang="en-US" altLang="zh-CN" dirty="0" err="1" smtClean="0"/>
              <a:t>polyominoes</a:t>
            </a:r>
            <a:r>
              <a:rPr lang="en-US" altLang="zh-CN" dirty="0" smtClean="0"/>
              <a:t> are the same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r←Regularize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p;values</a:t>
            </a:r>
            <a:endParaRPr lang="en-US" altLang="zh-CN" dirty="0" smtClean="0"/>
          </a:p>
          <a:p>
            <a:r>
              <a:rPr lang="en-US" altLang="zh-CN" dirty="0" smtClean="0"/>
              <a:t>⍝ Find the regularized form of a </a:t>
            </a:r>
            <a:r>
              <a:rPr lang="en-US" altLang="zh-CN" dirty="0" err="1" smtClean="0"/>
              <a:t>polyomino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p←(∨⌿p)/(∨/p)⌿p</a:t>
            </a:r>
          </a:p>
          <a:p>
            <a:r>
              <a:rPr lang="en-US" altLang="zh-CN" dirty="0" smtClean="0"/>
              <a:t>⍝ Remove blank lines/columns</a:t>
            </a:r>
          </a:p>
          <a:p>
            <a:r>
              <a:rPr lang="en-US" altLang="zh-CN" dirty="0" smtClean="0"/>
              <a:t>⍝ Since </a:t>
            </a:r>
            <a:r>
              <a:rPr lang="en-US" altLang="zh-CN" dirty="0" err="1" smtClean="0"/>
              <a:t>polyominoes</a:t>
            </a:r>
            <a:r>
              <a:rPr lang="en-US" altLang="zh-CN" dirty="0" smtClean="0"/>
              <a:t> are connected, this operation keep the original form unchanged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p←⍎¨((⊂[1]2 2 2⊤-1-⍳8)/¨(⊂'⌽⊖⍉')),¨(⊂'p')</a:t>
            </a:r>
          </a:p>
          <a:p>
            <a:r>
              <a:rPr lang="en-US" altLang="zh-CN" dirty="0" smtClean="0"/>
              <a:t>⍝ Apply rotations and reflections to create 8 </a:t>
            </a:r>
            <a:r>
              <a:rPr lang="en-US" altLang="zh-CN" dirty="0" err="1" smtClean="0"/>
              <a:t>polyominoes</a:t>
            </a:r>
            <a:r>
              <a:rPr lang="en-US" altLang="zh-CN" dirty="0" smtClean="0"/>
              <a:t> sharing the same regularized form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p←({⍵[2]≤⊃⍵}¨⍴¨p)/p</a:t>
            </a:r>
          </a:p>
          <a:p>
            <a:r>
              <a:rPr lang="en-US" altLang="zh-CN" dirty="0" smtClean="0"/>
              <a:t>⍝ Keep </a:t>
            </a:r>
            <a:r>
              <a:rPr lang="en-US" altLang="zh-CN" dirty="0" err="1" smtClean="0"/>
              <a:t>polyominoes</a:t>
            </a:r>
            <a:r>
              <a:rPr lang="en-US" altLang="zh-CN" dirty="0" smtClean="0"/>
              <a:t> whose </a:t>
            </a:r>
            <a:r>
              <a:rPr lang="en-US" altLang="zh-CN" dirty="0" err="1" smtClean="0"/>
              <a:t>height≥width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values←{2⊥,⍵}¨p</a:t>
            </a:r>
          </a:p>
          <a:p>
            <a:r>
              <a:rPr lang="en-US" altLang="zh-CN" dirty="0" smtClean="0"/>
              <a:t>⍝ Calculate base 2 coded value for each remaining </a:t>
            </a:r>
            <a:r>
              <a:rPr lang="en-US" altLang="zh-CN" dirty="0" err="1" smtClean="0"/>
              <a:t>polyominoes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r←⊃p[⊃⍒values]</a:t>
            </a:r>
          </a:p>
          <a:p>
            <a:r>
              <a:rPr lang="en-US" altLang="zh-CN" dirty="0" smtClean="0"/>
              <a:t>⍝ Return the regularized form, which is the </a:t>
            </a:r>
            <a:r>
              <a:rPr lang="en-US" altLang="zh-CN" dirty="0" err="1" smtClean="0"/>
              <a:t>polyomino</a:t>
            </a:r>
            <a:r>
              <a:rPr lang="en-US" altLang="zh-CN" dirty="0" smtClean="0"/>
              <a:t> with largest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73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40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we need to do is to</a:t>
            </a:r>
            <a:r>
              <a:rPr lang="en-US" baseline="0" dirty="0" smtClean="0"/>
              <a:t> check if two </a:t>
            </a:r>
            <a:r>
              <a:rPr lang="en-US" baseline="0" dirty="0" err="1" smtClean="0"/>
              <a:t>polyominoes</a:t>
            </a:r>
            <a:r>
              <a:rPr lang="en-US" baseline="0" dirty="0" smtClean="0"/>
              <a:t> share the same regularized form, simple and easy.</a:t>
            </a:r>
          </a:p>
          <a:p>
            <a:endParaRPr lang="en-US" dirty="0" smtClean="0"/>
          </a:p>
          <a:p>
            <a:r>
              <a:rPr lang="en-US" dirty="0" smtClean="0"/>
              <a:t>But basically</a:t>
            </a:r>
            <a:r>
              <a:rPr lang="en-US" baseline="0" dirty="0" smtClean="0"/>
              <a:t> it is done!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4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question</a:t>
            </a:r>
            <a:r>
              <a:rPr lang="en-US" baseline="0" dirty="0" smtClean="0"/>
              <a:t> is to tell if a given matrix represents a valid </a:t>
            </a:r>
            <a:r>
              <a:rPr lang="en-US" baseline="0" dirty="0" err="1" smtClean="0"/>
              <a:t>polyomino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r←ValidPoly</a:t>
            </a:r>
            <a:r>
              <a:rPr lang="en-US" altLang="zh-CN" dirty="0" smtClean="0"/>
              <a:t> p</a:t>
            </a:r>
          </a:p>
          <a:p>
            <a:r>
              <a:rPr lang="en-US" altLang="zh-CN" dirty="0" smtClean="0"/>
              <a:t>⍝ 2013 APL Problem Solving Competition stub function for Math/</a:t>
            </a:r>
            <a:r>
              <a:rPr lang="en-US" altLang="zh-CN" dirty="0" err="1" smtClean="0"/>
              <a:t>CompSci</a:t>
            </a:r>
            <a:r>
              <a:rPr lang="en-US" altLang="zh-CN" dirty="0" smtClean="0"/>
              <a:t> Medium Difficulty Problem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r←3&gt;⍴∪,</a:t>
            </a:r>
            <a:r>
              <a:rPr lang="en-US" altLang="zh-CN" dirty="0" err="1" smtClean="0"/>
              <a:t>FindConnectedParts</a:t>
            </a:r>
            <a:r>
              <a:rPr lang="en-US" altLang="zh-CN" dirty="0" smtClean="0"/>
              <a:t> p</a:t>
            </a:r>
          </a:p>
          <a:p>
            <a:r>
              <a:rPr lang="en-US" altLang="zh-CN" dirty="0" smtClean="0"/>
              <a:t>⍝ If there are more than 2 different labels including 0, then it is illegal</a:t>
            </a:r>
            <a:endParaRPr lang="zh-CN" altLang="en-US" dirty="0" smtClean="0"/>
          </a:p>
          <a:p>
            <a:endParaRPr lang="en-US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r←FindConnectedParts</a:t>
            </a:r>
            <a:r>
              <a:rPr lang="en-US" altLang="zh-CN" dirty="0" smtClean="0"/>
              <a:t> p</a:t>
            </a:r>
          </a:p>
          <a:p>
            <a:r>
              <a:rPr lang="en-US" altLang="zh-CN" dirty="0" smtClean="0"/>
              <a:t>⍝ Find all connected parts of 0-1 matrix using BFS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r←(</a:t>
            </a:r>
            <a:r>
              <a:rPr lang="en-US" altLang="zh-CN" dirty="0" err="1" smtClean="0"/>
              <a:t>BFSOneStep</a:t>
            </a:r>
            <a:r>
              <a:rPr lang="en-US" altLang="zh-CN" dirty="0" smtClean="0"/>
              <a:t>⍣(+/+/p))(p&gt;0)×(⍴p)⍴⍳⍴,p</a:t>
            </a:r>
          </a:p>
          <a:p>
            <a:r>
              <a:rPr lang="en-US" altLang="zh-CN" dirty="0" smtClean="0"/>
              <a:t>⍝ First create a dual form of the original matrix where each cell has a different label</a:t>
            </a:r>
          </a:p>
          <a:p>
            <a:r>
              <a:rPr lang="en-US" altLang="zh-CN" dirty="0" smtClean="0"/>
              <a:t>⍝ Extend using BFS enough times so that all connected parts share one label</a:t>
            </a:r>
            <a:endParaRPr lang="zh-CN" altLang="en-US" dirty="0" smtClean="0"/>
          </a:p>
          <a:p>
            <a:endParaRPr lang="en-US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r←BFSOneStep</a:t>
            </a:r>
            <a:r>
              <a:rPr lang="en-US" altLang="zh-CN" dirty="0" smtClean="0"/>
              <a:t> p</a:t>
            </a:r>
          </a:p>
          <a:p>
            <a:r>
              <a:rPr lang="en-US" altLang="zh-CN" dirty="0" smtClean="0"/>
              <a:t>⍝ Given a matrix showing the label of each cell</a:t>
            </a:r>
          </a:p>
          <a:p>
            <a:r>
              <a:rPr lang="en-US" altLang="zh-CN" dirty="0" smtClean="0"/>
              <a:t>⍝ Label 0 represents unavailable cell</a:t>
            </a:r>
          </a:p>
          <a:p>
            <a:r>
              <a:rPr lang="en-US" altLang="zh-CN" dirty="0" smtClean="0"/>
              <a:t>⍝ Extend one step using BFS to merge connected parts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r←(p&gt;0)×p⌈((1↓p)⍪0)⌈(0⍪¯1↓p)⌈(1↓[2]p,0)⌈(0,¯1↓[2]p)</a:t>
            </a:r>
          </a:p>
          <a:p>
            <a:r>
              <a:rPr lang="en-US" altLang="zh-CN" dirty="0" smtClean="0"/>
              <a:t>⍝ Find the label of the up/down/left/right cell</a:t>
            </a:r>
          </a:p>
          <a:p>
            <a:r>
              <a:rPr lang="en-US" altLang="zh-CN" dirty="0" smtClean="0"/>
              <a:t>⍝ Get the largest label among all distance-1 cells for each cell in the matrix</a:t>
            </a:r>
          </a:p>
          <a:p>
            <a:r>
              <a:rPr lang="en-US" altLang="zh-CN" dirty="0" smtClean="0"/>
              <a:t>⍝ Keep label 0 unchanged</a:t>
            </a:r>
            <a:endParaRPr lang="zh-CN" alt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BA75-F6CB-46FE-8607-69BED9B04A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3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to.dyalog.com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780108"/>
          </a:xfrm>
        </p:spPr>
        <p:txBody>
          <a:bodyPr/>
          <a:lstStyle/>
          <a:p>
            <a:r>
              <a:rPr lang="en-US" b="1" dirty="0" smtClean="0"/>
              <a:t>I {</a:t>
            </a:r>
            <a:r>
              <a:rPr lang="el-GR" b="1" dirty="0" smtClean="0"/>
              <a:t>α</a:t>
            </a:r>
            <a:r>
              <a:rPr lang="en-US" b="1" dirty="0" smtClean="0"/>
              <a:t> + </a:t>
            </a:r>
            <a:r>
              <a:rPr lang="el-GR" b="1" dirty="0" smtClean="0"/>
              <a:t>ω</a:t>
            </a:r>
            <a:r>
              <a:rPr lang="en-US" b="1" dirty="0" smtClean="0"/>
              <a:t>} APL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Yanqing</a:t>
            </a:r>
            <a:r>
              <a:rPr lang="en-US" altLang="zh-CN" dirty="0" smtClean="0"/>
              <a:t> Chen</a:t>
            </a:r>
          </a:p>
          <a:p>
            <a:r>
              <a:rPr lang="en-US" altLang="zh-CN" dirty="0" smtClean="0"/>
              <a:t>Oct. 2013</a:t>
            </a:r>
            <a:endParaRPr lang="zh-CN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676400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/>
              <a:t>How I Won the </a:t>
            </a:r>
            <a:r>
              <a:rPr lang="en-US" b="1" dirty="0" err="1" smtClean="0"/>
              <a:t>Dyalog</a:t>
            </a:r>
            <a:r>
              <a:rPr lang="en-US" b="1" dirty="0" smtClean="0"/>
              <a:t> Programming Contest</a:t>
            </a:r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50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 I have a </a:t>
            </a:r>
            <a:r>
              <a:rPr lang="en-US" dirty="0"/>
              <a:t>regularized form </a:t>
            </a:r>
            <a:r>
              <a:rPr lang="en-US" dirty="0" smtClean="0"/>
              <a:t>for any </a:t>
            </a:r>
            <a:r>
              <a:rPr lang="en-US" dirty="0" err="1" smtClean="0"/>
              <a:t>polyomino</a:t>
            </a:r>
            <a:r>
              <a:rPr lang="en-US" dirty="0" smtClean="0"/>
              <a:t> p!   </a:t>
            </a:r>
          </a:p>
          <a:p>
            <a:endParaRPr lang="en-US" dirty="0"/>
          </a:p>
          <a:p>
            <a:r>
              <a:rPr lang="en-US" dirty="0" smtClean="0"/>
              <a:t>Of course there are some other steps to finish this function:</a:t>
            </a:r>
          </a:p>
          <a:p>
            <a:pPr marL="0" indent="0">
              <a:buNone/>
            </a:pPr>
            <a:r>
              <a:rPr lang="en-US" altLang="zh-CN" dirty="0" smtClean="0"/>
              <a:t>	p</a:t>
            </a:r>
            <a:r>
              <a:rPr lang="en-US" altLang="zh-CN" dirty="0"/>
              <a:t>← </a:t>
            </a:r>
            <a:r>
              <a:rPr lang="en-US" altLang="zh-CN" dirty="0" smtClean="0"/>
              <a:t>(∨⌿</a:t>
            </a:r>
            <a:r>
              <a:rPr lang="en-US" altLang="zh-CN" dirty="0"/>
              <a:t> </a:t>
            </a:r>
            <a:r>
              <a:rPr lang="en-US" altLang="zh-CN" dirty="0" smtClean="0"/>
              <a:t>p)/(</a:t>
            </a:r>
            <a:r>
              <a:rPr lang="en-US" altLang="zh-CN" dirty="0"/>
              <a:t>∨</a:t>
            </a:r>
            <a:r>
              <a:rPr lang="en-US" altLang="zh-CN" dirty="0" smtClean="0"/>
              <a:t>/</a:t>
            </a:r>
            <a:r>
              <a:rPr lang="en-US" altLang="zh-CN" dirty="0"/>
              <a:t> </a:t>
            </a:r>
            <a:r>
              <a:rPr lang="en-US" altLang="zh-CN" dirty="0" smtClean="0"/>
              <a:t>p)⌿p</a:t>
            </a:r>
          </a:p>
          <a:p>
            <a:pPr marL="0" indent="0">
              <a:buNone/>
            </a:pPr>
            <a:r>
              <a:rPr lang="en-US" altLang="zh-CN" dirty="0" smtClean="0"/>
              <a:t>	--Remove </a:t>
            </a:r>
            <a:r>
              <a:rPr lang="en-US" altLang="zh-CN" dirty="0"/>
              <a:t>blank </a:t>
            </a:r>
            <a:r>
              <a:rPr lang="en-US" altLang="zh-CN" dirty="0" smtClean="0"/>
              <a:t>lines/columns, before rotating</a:t>
            </a:r>
            <a:endParaRPr lang="en-US" altLang="zh-CN" dirty="0"/>
          </a:p>
          <a:p>
            <a:pPr marL="0" indent="0">
              <a:buNone/>
            </a:pPr>
            <a:r>
              <a:rPr lang="en-US" dirty="0" smtClean="0"/>
              <a:t>	q</a:t>
            </a:r>
            <a:r>
              <a:rPr lang="en-US" altLang="zh-CN" dirty="0" smtClean="0"/>
              <a:t> </a:t>
            </a:r>
            <a:r>
              <a:rPr lang="en-US" altLang="zh-CN" dirty="0"/>
              <a:t>← </a:t>
            </a:r>
            <a:r>
              <a:rPr lang="en-US" altLang="zh-CN" dirty="0" smtClean="0"/>
              <a:t>({</a:t>
            </a:r>
            <a:r>
              <a:rPr lang="en-US" altLang="zh-CN" dirty="0"/>
              <a:t>⍵[2]≤⊃⍵}¨⍴</a:t>
            </a:r>
            <a:r>
              <a:rPr lang="en-US" altLang="zh-CN" dirty="0" smtClean="0"/>
              <a:t>¨q)/q</a:t>
            </a:r>
            <a:endParaRPr lang="en-US" altLang="zh-CN" dirty="0"/>
          </a:p>
          <a:p>
            <a:pPr marL="0" indent="0">
              <a:buNone/>
            </a:pPr>
            <a:r>
              <a:rPr lang="en-US" dirty="0" smtClean="0"/>
              <a:t>	--Reform and check shapes, after rotating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 done!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a matrix p contains only one 4-connected part, then it is valid.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I need a function, </a:t>
            </a:r>
            <a:r>
              <a:rPr lang="en-US" altLang="zh-CN" dirty="0" err="1" smtClean="0">
                <a:solidFill>
                  <a:srgbClr val="FF0000"/>
                </a:solidFill>
              </a:rPr>
              <a:t>FindConnectedParts</a:t>
            </a:r>
            <a:r>
              <a:rPr lang="en-US" altLang="zh-CN" dirty="0" smtClean="0"/>
              <a:t>, to label all connected parts in a 0-1 matrix p. After that the valid judgment can be written as: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3</a:t>
            </a:r>
            <a:r>
              <a:rPr lang="en-US" altLang="zh-CN" dirty="0"/>
              <a:t>&gt;⍴∪,</a:t>
            </a:r>
            <a:r>
              <a:rPr lang="en-US" altLang="zh-CN" dirty="0" err="1">
                <a:solidFill>
                  <a:srgbClr val="FF0000"/>
                </a:solidFill>
              </a:rPr>
              <a:t>FindConnectedParts</a:t>
            </a:r>
            <a:r>
              <a:rPr lang="en-US" altLang="zh-CN" dirty="0"/>
              <a:t> p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ValidPoly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16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I give all non-empty cells in p with a different label.  </a:t>
            </a:r>
          </a:p>
          <a:p>
            <a:endParaRPr lang="en-US" dirty="0" smtClean="0"/>
          </a:p>
          <a:p>
            <a:r>
              <a:rPr lang="en-US" dirty="0" smtClean="0"/>
              <a:t>Then the </a:t>
            </a:r>
            <a:r>
              <a:rPr lang="en-US" dirty="0"/>
              <a:t>idea is to apply Breath-First-Search enough times.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(</a:t>
            </a:r>
            <a:r>
              <a:rPr lang="en-US" altLang="zh-CN" dirty="0" err="1" smtClean="0">
                <a:solidFill>
                  <a:srgbClr val="FF0000"/>
                </a:solidFill>
              </a:rPr>
              <a:t>BFSOneStep</a:t>
            </a:r>
            <a:r>
              <a:rPr lang="en-US" altLang="zh-CN" dirty="0"/>
              <a:t>⍣(+/+/p))(p&gt;0)×(⍴p)</a:t>
            </a:r>
            <a:r>
              <a:rPr lang="en-US" altLang="zh-CN" dirty="0" smtClean="0"/>
              <a:t>⍴⍳⍴,p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FindConnectedParts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711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 try to shift the label in 4 different directions: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(p&gt;0</a:t>
            </a:r>
            <a:r>
              <a:rPr lang="en-US" altLang="zh-CN" dirty="0"/>
              <a:t>)×p⌈((1↓p)⍪0)⌈(0⍪¯1↓p)⌈(1↓[2]p,0)⌈(0,¯1↓[2]p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And keep those which labeled 0 unchanged.</a:t>
            </a:r>
          </a:p>
          <a:p>
            <a:endParaRPr lang="en-US" altLang="zh-CN" dirty="0"/>
          </a:p>
          <a:p>
            <a:r>
              <a:rPr lang="en-US" altLang="zh-CN" dirty="0" smtClean="0"/>
              <a:t>We are all set with the help of these two 1-line-functions</a:t>
            </a:r>
            <a:r>
              <a:rPr lang="en-US" altLang="zh-CN" dirty="0"/>
              <a:t>!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BFSOneStep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98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This is </a:t>
            </a:r>
            <a:r>
              <a:rPr lang="en-US" altLang="zh-CN" dirty="0" err="1" smtClean="0"/>
              <a:t>kinda</a:t>
            </a:r>
            <a:r>
              <a:rPr lang="en-US" altLang="zh-CN" dirty="0" smtClean="0"/>
              <a:t> recursive – remind me of </a:t>
            </a:r>
            <a:r>
              <a:rPr lang="en-US" dirty="0" smtClean="0"/>
              <a:t>Mathematical Induction</a:t>
            </a:r>
          </a:p>
          <a:p>
            <a:endParaRPr lang="en-US" dirty="0" smtClean="0"/>
          </a:p>
          <a:p>
            <a:r>
              <a:rPr lang="en-US" altLang="zh-CN" dirty="0" smtClean="0"/>
              <a:t>A valid N-</a:t>
            </a:r>
            <a:r>
              <a:rPr lang="en-US" altLang="zh-CN" dirty="0" err="1" smtClean="0"/>
              <a:t>omino</a:t>
            </a:r>
            <a:r>
              <a:rPr lang="en-US" altLang="zh-CN" dirty="0" smtClean="0"/>
              <a:t> can be constructed by adding 1 unit block to a (N-1)-</a:t>
            </a:r>
            <a:r>
              <a:rPr lang="en-US" altLang="zh-CN" dirty="0" err="1" smtClean="0"/>
              <a:t>omino</a:t>
            </a:r>
            <a:r>
              <a:rPr lang="en-US" altLang="zh-CN" dirty="0" smtClean="0"/>
              <a:t>, and there is a initial status N=0</a:t>
            </a:r>
          </a:p>
          <a:p>
            <a:endParaRPr lang="en-US" altLang="zh-CN" dirty="0"/>
          </a:p>
          <a:p>
            <a:r>
              <a:rPr lang="en-US" altLang="zh-CN" dirty="0" smtClean="0"/>
              <a:t>So here is my logic: </a:t>
            </a:r>
          </a:p>
          <a:p>
            <a:pPr marL="0" indent="0">
              <a:buNone/>
            </a:pPr>
            <a:r>
              <a:rPr lang="en-US" altLang="zh-CN" dirty="0" smtClean="0"/>
              <a:t>	r←</a:t>
            </a:r>
            <a:r>
              <a:rPr lang="en-US" altLang="zh-CN" dirty="0"/>
              <a:t>({∪⊃,/</a:t>
            </a:r>
            <a:r>
              <a:rPr lang="en-US" altLang="zh-CN" dirty="0" err="1">
                <a:solidFill>
                  <a:srgbClr val="FF0000"/>
                </a:solidFill>
              </a:rPr>
              <a:t>AddOneBlock</a:t>
            </a:r>
            <a:r>
              <a:rPr lang="en-US" altLang="zh-CN" dirty="0"/>
              <a:t>¨⍵}⍣n)(⊂0 0⍴0</a:t>
            </a:r>
            <a:r>
              <a:rPr lang="en-US" altLang="zh-CN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Generate N-0minoes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677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53000" y="3749404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One Block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76600"/>
            <a:ext cx="10191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71800"/>
            <a:ext cx="20574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67" y="2459573"/>
            <a:ext cx="619125" cy="67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67" y="3130024"/>
            <a:ext cx="609600" cy="61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67" y="4324350"/>
            <a:ext cx="609600" cy="651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699" y="2521547"/>
            <a:ext cx="636461" cy="660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426" y="2540875"/>
            <a:ext cx="608477" cy="60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818" y="2526234"/>
            <a:ext cx="620474" cy="660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203955"/>
            <a:ext cx="607051" cy="62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766" y="3161017"/>
            <a:ext cx="655796" cy="67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053" y="3187174"/>
            <a:ext cx="620474" cy="651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192" y="3838845"/>
            <a:ext cx="640370" cy="68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7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	p</a:t>
            </a:r>
            <a:r>
              <a:rPr lang="en-US" altLang="zh-CN" dirty="0"/>
              <a:t>←0⍪(0,p,0)⍪</a:t>
            </a:r>
            <a:r>
              <a:rPr lang="en-US" altLang="zh-CN" dirty="0" smtClean="0"/>
              <a:t>0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tmp</a:t>
            </a:r>
            <a:r>
              <a:rPr lang="en-US" altLang="zh-CN" dirty="0"/>
              <a:t>←(⊂p)∨¨⊂[1 2]((⍴p)⍴⍳⍴,p)∘.=⍳⍴,p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tmp</a:t>
            </a:r>
            <a:r>
              <a:rPr lang="en-US" altLang="zh-CN" dirty="0"/>
              <a:t>←((1++/+/p)=+/¨+/¨</a:t>
            </a:r>
            <a:r>
              <a:rPr lang="en-US" altLang="zh-CN" dirty="0" err="1"/>
              <a:t>tmp</a:t>
            </a:r>
            <a:r>
              <a:rPr lang="en-US" altLang="zh-CN" dirty="0"/>
              <a:t>)/</a:t>
            </a:r>
            <a:r>
              <a:rPr lang="en-US" altLang="zh-CN" dirty="0" err="1"/>
              <a:t>tmp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r←∪</a:t>
            </a:r>
            <a:r>
              <a:rPr lang="en-US" altLang="zh-CN" dirty="0"/>
              <a:t>,</a:t>
            </a:r>
            <a:r>
              <a:rPr lang="en-US" altLang="zh-CN" dirty="0">
                <a:solidFill>
                  <a:srgbClr val="FF0000"/>
                </a:solidFill>
              </a:rPr>
              <a:t>Regularize</a:t>
            </a:r>
            <a:r>
              <a:rPr lang="en-US" altLang="zh-CN" dirty="0"/>
              <a:t>¨(⊃¨</a:t>
            </a:r>
            <a:r>
              <a:rPr lang="en-US" altLang="zh-CN" dirty="0" err="1">
                <a:solidFill>
                  <a:srgbClr val="FF0000"/>
                </a:solidFill>
              </a:rPr>
              <a:t>ValidPoly</a:t>
            </a:r>
            <a:r>
              <a:rPr lang="en-US" altLang="zh-CN" dirty="0" err="1"/>
              <a:t>¨tmp</a:t>
            </a:r>
            <a:r>
              <a:rPr lang="en-US" altLang="zh-CN" dirty="0"/>
              <a:t>)/</a:t>
            </a:r>
            <a:r>
              <a:rPr lang="en-US" altLang="zh-CN" dirty="0" err="1" smtClean="0"/>
              <a:t>tmp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Slightly longer? But it is still in 4 lines of code!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AddOneBlock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803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Awesome script functions!</a:t>
            </a:r>
          </a:p>
          <a:p>
            <a:endParaRPr lang="en-US" dirty="0"/>
          </a:p>
          <a:p>
            <a:r>
              <a:rPr lang="en-US" dirty="0" smtClean="0"/>
              <a:t>Combination of single character script can finish 80% of the job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Math/CS section cleared!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consider this to be a very important experience in programming APL.</a:t>
            </a:r>
          </a:p>
          <a:p>
            <a:endParaRPr lang="en-US" dirty="0" smtClean="0"/>
          </a:p>
          <a:p>
            <a:r>
              <a:rPr lang="en-US" dirty="0" smtClean="0"/>
              <a:t>Display function</a:t>
            </a:r>
          </a:p>
          <a:p>
            <a:endParaRPr lang="en-US" dirty="0"/>
          </a:p>
          <a:p>
            <a:r>
              <a:rPr lang="en-US" dirty="0"/>
              <a:t>For each operator </a:t>
            </a:r>
            <a:r>
              <a:rPr lang="en-US" dirty="0" smtClean="0"/>
              <a:t>(</a:t>
            </a:r>
            <a:r>
              <a:rPr lang="en-US" altLang="zh-CN" dirty="0" smtClean="0"/>
              <a:t>¨)</a:t>
            </a:r>
            <a:r>
              <a:rPr lang="en-US" dirty="0" smtClean="0"/>
              <a:t>, </a:t>
            </a:r>
            <a:r>
              <a:rPr lang="en-US" dirty="0"/>
              <a:t>nested array.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48000"/>
            <a:ext cx="28384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a CS student and I finished CS section, but…</a:t>
            </a:r>
          </a:p>
          <a:p>
            <a:endParaRPr lang="en-US" dirty="0"/>
          </a:p>
          <a:p>
            <a:r>
              <a:rPr lang="en-US" dirty="0" smtClean="0">
                <a:sym typeface="Wingdings" panose="05000000000000000000" pitchFamily="2" charset="2"/>
              </a:rPr>
              <a:t>Nothing can stop me from peeking what is inside Engineering section.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/>
              <a:t>Plus, I’m </a:t>
            </a:r>
            <a:r>
              <a:rPr lang="en-US" dirty="0"/>
              <a:t>really getting addicted to APL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r>
              <a:rPr lang="en-US" dirty="0">
                <a:sym typeface="Wingdings" panose="05000000000000000000" pitchFamily="2" charset="2"/>
              </a:rPr>
              <a:t>– let’s go to the Duck test!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that enough?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a PhD student at Stony Brook University, New York.</a:t>
            </a:r>
          </a:p>
          <a:p>
            <a:r>
              <a:rPr lang="en-US" dirty="0" smtClean="0"/>
              <a:t>I come from Shanghai, China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like playing musical instruments.</a:t>
            </a:r>
            <a:endParaRPr lang="en-US" dirty="0" smtClean="0"/>
          </a:p>
          <a:p>
            <a:r>
              <a:rPr lang="en-US" dirty="0" smtClean="0"/>
              <a:t>I major in Computer Science.</a:t>
            </a:r>
          </a:p>
          <a:p>
            <a:r>
              <a:rPr lang="en-US" dirty="0" smtClean="0"/>
              <a:t>I do research in the field of Natural Language Processing with Professor Steven </a:t>
            </a:r>
            <a:r>
              <a:rPr lang="en-US" dirty="0" err="1" smtClean="0"/>
              <a:t>Skiena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title myself as an algorithm person.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9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0-1 matrix, find the center of gravity using a specific coordinate.</a:t>
            </a:r>
          </a:p>
          <a:p>
            <a:endParaRPr lang="en-US" dirty="0"/>
          </a:p>
          <a:p>
            <a:r>
              <a:rPr lang="en-US" dirty="0" smtClean="0"/>
              <a:t>Help robot locate object on the ground!</a:t>
            </a:r>
          </a:p>
          <a:p>
            <a:endParaRPr lang="en-US" dirty="0"/>
          </a:p>
          <a:p>
            <a:r>
              <a:rPr lang="en-US" dirty="0" smtClean="0"/>
              <a:t>A real test! Recognize and locate all ducks!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Duck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9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9948333" cy="345069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simple simulation.</a:t>
            </a:r>
          </a:p>
          <a:p>
            <a:r>
              <a:rPr lang="en-US" altLang="zh-CN" dirty="0"/>
              <a:t>C</a:t>
            </a:r>
            <a:r>
              <a:rPr lang="en-US" altLang="zh-CN" dirty="0" smtClean="0"/>
              <a:t>alculations on X-axis and Y-axis are independent.</a:t>
            </a:r>
          </a:p>
          <a:p>
            <a:r>
              <a:rPr lang="en-US" altLang="zh-CN" dirty="0" smtClean="0"/>
              <a:t>This is the coordinates in Screen coordinates.</a:t>
            </a:r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(</a:t>
            </a:r>
            <a:r>
              <a:rPr lang="en-US" altLang="zh-CN" dirty="0"/>
              <a:t>n m)</a:t>
            </a:r>
            <a:r>
              <a:rPr lang="en-US" altLang="zh-CN" dirty="0" smtClean="0"/>
              <a:t>←⍴p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((+/(-((m+1</a:t>
            </a:r>
            <a:r>
              <a:rPr lang="en-US" altLang="zh-CN" dirty="0"/>
              <a:t>)÷2)-⍳m)×+</a:t>
            </a:r>
            <a:r>
              <a:rPr lang="en-US" altLang="zh-CN" dirty="0" smtClean="0"/>
              <a:t>⌿p)(+/(((</a:t>
            </a:r>
            <a:r>
              <a:rPr lang="en-US" altLang="zh-CN" dirty="0"/>
              <a:t>n+1)÷2)-⍳n</a:t>
            </a:r>
            <a:r>
              <a:rPr lang="en-US" altLang="zh-CN" dirty="0" smtClean="0"/>
              <a:t>)×+/p))÷(+/+/p)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Find center of gravity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270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3-d coordinates (x, y, z)</a:t>
                </a:r>
              </a:p>
              <a:p>
                <a:r>
                  <a:rPr lang="en-US" dirty="0" smtClean="0"/>
                  <a:t>Camera: (0, 0, 10) Center of screen: (0, 5, 10)</a:t>
                </a:r>
              </a:p>
              <a:p>
                <a:r>
                  <a:rPr lang="en-US" dirty="0" smtClean="0"/>
                  <a:t>Screen: (-5, 5, 6) (-5, 5, 14), (5, 5 6), (5, 5, 14)</a:t>
                </a:r>
              </a:p>
              <a:p>
                <a:r>
                  <a:rPr lang="en-US" dirty="0" smtClean="0"/>
                  <a:t>A point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 in screen coordinates will be 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 smtClean="0"/>
                  <a:t>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altLang="zh-CN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5, 10+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 in 3-d coordinates</a:t>
                </a:r>
              </a:p>
              <a:p>
                <a:r>
                  <a:rPr lang="en-US" dirty="0" smtClean="0"/>
                  <a:t>The projection point on the ground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follows</m:t>
                    </m:r>
                    <m:r>
                      <a:rPr lang="en-US" b="0" i="0" smtClean="0">
                        <a:latin typeface="Cambria Math"/>
                      </a:rPr>
                      <m:t>: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−0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5−0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−0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−0</m:t>
                        </m:r>
                      </m:den>
                    </m:f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(10+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5−0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−0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altLang="zh-CN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35" t="-1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Illustration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82" y="1828800"/>
            <a:ext cx="8361905" cy="4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0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Thus the true point on the ground for a given screen system point (x y) is, by optical transformation:</a:t>
            </a:r>
          </a:p>
          <a:p>
            <a:pPr marL="0" indent="0">
              <a:buNone/>
            </a:pPr>
            <a:r>
              <a:rPr lang="en-US" altLang="zh-CN" dirty="0" smtClean="0"/>
              <a:t>  	(x</a:t>
            </a:r>
            <a:r>
              <a:rPr lang="en-US" altLang="zh-CN" dirty="0"/>
              <a:t>×¯10÷y)(¯50÷y</a:t>
            </a:r>
            <a:r>
              <a:rPr lang="en-US" altLang="zh-CN" dirty="0" smtClean="0"/>
              <a:t>)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While the point (x y) on </a:t>
            </a:r>
            <a:r>
              <a:rPr lang="en-US" altLang="zh-CN" dirty="0"/>
              <a:t>the </a:t>
            </a:r>
            <a:r>
              <a:rPr lang="en-US" altLang="zh-CN" dirty="0" smtClean="0"/>
              <a:t>screen we need to find is: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(</a:t>
            </a:r>
            <a:r>
              <a:rPr lang="en-US" altLang="zh-CN" dirty="0"/>
              <a:t>x y)←((</a:t>
            </a:r>
            <a:r>
              <a:rPr lang="en-US" altLang="zh-CN" dirty="0" err="1">
                <a:solidFill>
                  <a:srgbClr val="FF0000"/>
                </a:solidFill>
              </a:rPr>
              <a:t>FindCG</a:t>
            </a:r>
            <a:r>
              <a:rPr lang="en-US" altLang="zh-CN" dirty="0"/>
              <a:t> </a:t>
            </a:r>
            <a:r>
              <a:rPr lang="en-US" altLang="zh-CN" dirty="0" err="1"/>
              <a:t>img</a:t>
            </a:r>
            <a:r>
              <a:rPr lang="en-US" altLang="zh-CN" dirty="0"/>
              <a:t>)+0,⊃</a:t>
            </a:r>
            <a:r>
              <a:rPr lang="en-US" altLang="zh-CN" dirty="0">
                <a:solidFill>
                  <a:srgbClr val="FF0000"/>
                </a:solidFill>
              </a:rPr>
              <a:t>MinMax </a:t>
            </a:r>
            <a:r>
              <a:rPr lang="en-US" altLang="zh-CN" dirty="0" err="1"/>
              <a:t>img</a:t>
            </a:r>
            <a:r>
              <a:rPr lang="en-US" altLang="zh-CN" dirty="0"/>
              <a:t>)×(8 5)÷⍴</a:t>
            </a:r>
            <a:r>
              <a:rPr lang="en-US" altLang="zh-CN" dirty="0" err="1"/>
              <a:t>img</a:t>
            </a:r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129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This function is used to find the top most coordinates and the bottommost coordinates.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 </a:t>
            </a:r>
            <a:r>
              <a:rPr lang="en-US" altLang="zh-CN" dirty="0" err="1"/>
              <a:t>tmp</a:t>
            </a:r>
            <a:r>
              <a:rPr lang="en-US" altLang="zh-CN" dirty="0"/>
              <a:t>←(∨/</a:t>
            </a:r>
            <a:r>
              <a:rPr lang="en-US" altLang="zh-CN" dirty="0" err="1"/>
              <a:t>img</a:t>
            </a:r>
            <a:r>
              <a:rPr lang="en-US" altLang="zh-CN" dirty="0"/>
              <a:t>)/((1+⍬⍴⍴</a:t>
            </a:r>
            <a:r>
              <a:rPr lang="en-US" altLang="zh-CN" dirty="0" err="1"/>
              <a:t>img</a:t>
            </a:r>
            <a:r>
              <a:rPr lang="en-US" altLang="zh-CN" dirty="0"/>
              <a:t>)÷2)-⍳⍬⍴⍴</a:t>
            </a:r>
            <a:r>
              <a:rPr lang="en-US" altLang="zh-CN" dirty="0" err="1"/>
              <a:t>img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	⍝ </a:t>
            </a:r>
            <a:r>
              <a:rPr lang="en-US" altLang="zh-CN" dirty="0"/>
              <a:t>List of Y values having observed points</a:t>
            </a:r>
          </a:p>
          <a:p>
            <a:r>
              <a:rPr lang="en-US" altLang="zh-CN" dirty="0"/>
              <a:t>Return top/bottom </a:t>
            </a:r>
            <a:r>
              <a:rPr lang="en-US" altLang="zh-CN" dirty="0" smtClean="0"/>
              <a:t>values as:</a:t>
            </a:r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(</a:t>
            </a:r>
            <a:r>
              <a:rPr lang="en-US" altLang="zh-CN" dirty="0"/>
              <a:t>⌊/</a:t>
            </a:r>
            <a:r>
              <a:rPr lang="en-US" altLang="zh-CN" dirty="0" err="1"/>
              <a:t>tmp</a:t>
            </a:r>
            <a:r>
              <a:rPr lang="en-US" altLang="zh-CN" dirty="0"/>
              <a:t>)(⌈/</a:t>
            </a:r>
            <a:r>
              <a:rPr lang="en-US" altLang="zh-CN" dirty="0" err="1" smtClean="0"/>
              <a:t>tmp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MinMax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212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What is the feature of ducks and balls?</a:t>
            </a:r>
          </a:p>
          <a:p>
            <a:pPr marL="0" indent="0">
              <a:buNone/>
            </a:pPr>
            <a:r>
              <a:rPr lang="en-US" altLang="zh-CN" dirty="0" smtClean="0"/>
              <a:t>        Both contain a connected parts of yellow pixels</a:t>
            </a:r>
          </a:p>
          <a:p>
            <a:endParaRPr lang="en-US" altLang="zh-CN" dirty="0"/>
          </a:p>
          <a:p>
            <a:r>
              <a:rPr lang="en-US" altLang="zh-CN" dirty="0" smtClean="0"/>
              <a:t>What is the difference between ducks and balls?</a:t>
            </a:r>
          </a:p>
          <a:p>
            <a:pPr marL="0" indent="0">
              <a:buNone/>
            </a:pPr>
            <a:r>
              <a:rPr lang="en-US" altLang="zh-CN" dirty="0" smtClean="0"/>
              <a:t>       Ducks have a connected parts of non-yellow pixels    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inside its yellow body 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Ducks and balls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2" y="1600200"/>
            <a:ext cx="9114286" cy="4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99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 </a:t>
            </a:r>
            <a:r>
              <a:rPr lang="en-US" altLang="zh-CN" dirty="0" err="1"/>
              <a:t>q←</a:t>
            </a:r>
            <a:r>
              <a:rPr lang="en-US" altLang="zh-CN" dirty="0" err="1">
                <a:solidFill>
                  <a:srgbClr val="FF0000"/>
                </a:solidFill>
              </a:rPr>
              <a:t>FindConnectedParts</a:t>
            </a:r>
            <a:r>
              <a:rPr lang="en-US" altLang="zh-CN" dirty="0"/>
              <a:t> </a:t>
            </a:r>
            <a:r>
              <a:rPr lang="en-US" altLang="zh-CN" dirty="0" err="1"/>
              <a:t>img</a:t>
            </a:r>
            <a:r>
              <a:rPr lang="en-US" altLang="zh-CN" dirty="0"/>
              <a:t>=11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/>
              <a:t>r←</a:t>
            </a:r>
            <a:r>
              <a:rPr lang="en-US" altLang="zh-CN" dirty="0" err="1">
                <a:solidFill>
                  <a:srgbClr val="FF0000"/>
                </a:solidFill>
              </a:rPr>
              <a:t>FindConnectedParts</a:t>
            </a:r>
            <a:r>
              <a:rPr lang="en-US" altLang="zh-CN" dirty="0"/>
              <a:t> img≠11</a:t>
            </a:r>
          </a:p>
          <a:p>
            <a:endParaRPr lang="en-US" altLang="zh-CN" dirty="0"/>
          </a:p>
          <a:p>
            <a:r>
              <a:rPr lang="en-US" altLang="zh-CN" dirty="0"/>
              <a:t> s←1-{(⍵&lt;0)/⍵}∪,{⍵-</a:t>
            </a:r>
            <a:r>
              <a:rPr lang="en-US" altLang="zh-CN" dirty="0" err="1">
                <a:solidFill>
                  <a:srgbClr val="FF0000"/>
                </a:solidFill>
              </a:rPr>
              <a:t>BFSOneStep</a:t>
            </a:r>
            <a:r>
              <a:rPr lang="en-US" altLang="zh-CN" dirty="0"/>
              <a:t> ⍵}q∨(r&gt;0)∧(r&lt;8000)</a:t>
            </a:r>
          </a:p>
          <a:p>
            <a:r>
              <a:rPr lang="en-US" altLang="zh-CN" dirty="0"/>
              <a:t>⍝ Consider only those non-yellow non-background enclosed connected parts as duck features (eyes)</a:t>
            </a:r>
          </a:p>
          <a:p>
            <a:endParaRPr lang="en-US" altLang="zh-C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FindDucks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131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Locate ducks’ projection points</a:t>
            </a:r>
          </a:p>
          <a:p>
            <a:pPr marL="0" indent="0">
              <a:buNone/>
            </a:pPr>
            <a:r>
              <a:rPr lang="en-US" altLang="zh-CN" dirty="0" smtClean="0"/>
              <a:t>	q</a:t>
            </a:r>
            <a:r>
              <a:rPr lang="en-US" altLang="zh-CN" dirty="0"/>
              <a:t>←⊂[2 3]s∘.=q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ans</a:t>
            </a:r>
            <a:r>
              <a:rPr lang="en-US" altLang="zh-CN" dirty="0"/>
              <a:t>←((⍴s),2)⍴⊃,/</a:t>
            </a:r>
            <a:r>
              <a:rPr lang="en-US" altLang="zh-CN" dirty="0" err="1"/>
              <a:t>Locate¨q</a:t>
            </a:r>
            <a:endParaRPr lang="en-US" altLang="zh-CN" dirty="0"/>
          </a:p>
          <a:p>
            <a:r>
              <a:rPr lang="en-US" altLang="zh-CN" dirty="0"/>
              <a:t>⍝ Estimate height of ducks using the top and bottom observed points,  applying optical transformation according to the geometry</a:t>
            </a:r>
            <a:endParaRPr lang="zh-CN" altLang="en-US" dirty="0"/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ans</a:t>
            </a:r>
            <a:r>
              <a:rPr lang="en-US" altLang="zh-CN" dirty="0" err="1"/>
              <a:t>←ans</a:t>
            </a:r>
            <a:r>
              <a:rPr lang="en-US" altLang="zh-CN" dirty="0"/>
              <a:t>,(1.6÷⊃⍴</a:t>
            </a:r>
            <a:r>
              <a:rPr lang="en-US" altLang="zh-CN" dirty="0" err="1"/>
              <a:t>img</a:t>
            </a:r>
            <a:r>
              <a:rPr lang="en-US" altLang="zh-CN" dirty="0"/>
              <a:t>)×</a:t>
            </a:r>
            <a:r>
              <a:rPr lang="en-US" altLang="zh-CN" dirty="0" err="1"/>
              <a:t>ans</a:t>
            </a:r>
            <a:r>
              <a:rPr lang="en-US" altLang="zh-CN" dirty="0"/>
              <a:t>[;2]×1+{⊃¨(¯1↑¨⍵)-1↑¨⍵}</a:t>
            </a:r>
            <a:r>
              <a:rPr lang="en-US" altLang="zh-CN" dirty="0" err="1">
                <a:solidFill>
                  <a:srgbClr val="FF0000"/>
                </a:solidFill>
              </a:rPr>
              <a:t>MinMax</a:t>
            </a:r>
            <a:r>
              <a:rPr lang="en-US" altLang="zh-CN" dirty="0" err="1"/>
              <a:t>¨q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FindDucks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part of the contest is more practical.</a:t>
            </a:r>
          </a:p>
          <a:p>
            <a:endParaRPr lang="en-US" dirty="0"/>
          </a:p>
          <a:p>
            <a:r>
              <a:rPr lang="en-US" dirty="0" smtClean="0"/>
              <a:t>Not just solving an algorithm issue </a:t>
            </a:r>
            <a:r>
              <a:rPr lang="en-US" dirty="0" smtClean="0">
                <a:sym typeface="Wingdings" panose="05000000000000000000" pitchFamily="2" charset="2"/>
              </a:rPr>
              <a:t> Feels like the program can be actually used in real situations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cto.dyalog.com</a:t>
            </a:r>
            <a:r>
              <a:rPr lang="en-US" dirty="0" smtClean="0"/>
              <a:t>, Raspberry Pi Robot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</a:t>
            </a:r>
            <a:r>
              <a:rPr lang="en-US" dirty="0" smtClean="0"/>
              <a:t> section Cleared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estricted </a:t>
            </a:r>
            <a:r>
              <a:rPr lang="en-US" dirty="0"/>
              <a:t>a lot on the flexibility of </a:t>
            </a:r>
            <a:r>
              <a:rPr lang="en-US" dirty="0" smtClean="0"/>
              <a:t>programming if NO broadcasting/overloading.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--multiply </a:t>
            </a:r>
            <a:r>
              <a:rPr lang="en-US" dirty="0"/>
              <a:t>a matrix with an integer without changing the type.</a:t>
            </a:r>
          </a:p>
          <a:p>
            <a:pPr marL="0" indent="0">
              <a:buNone/>
            </a:pPr>
            <a:r>
              <a:rPr lang="en-US" dirty="0" smtClean="0"/>
              <a:t>	--create </a:t>
            </a:r>
            <a:r>
              <a:rPr lang="en-US" dirty="0"/>
              <a:t>vectors of similar dimensions together and apply array-oriented operations</a:t>
            </a:r>
          </a:p>
          <a:p>
            <a:endParaRPr lang="en-US" dirty="0"/>
          </a:p>
          <a:p>
            <a:r>
              <a:rPr lang="en-US" dirty="0"/>
              <a:t>The programmer have to be familiar with the dimensions of the variables.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Broadcasting &amp; Overloading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Back to the year of 2009, I happened to </a:t>
            </a:r>
            <a:r>
              <a:rPr lang="en-US" dirty="0"/>
              <a:t>expose -- very </a:t>
            </a:r>
            <a:r>
              <a:rPr lang="en-US" dirty="0" err="1"/>
              <a:t>very</a:t>
            </a:r>
            <a:r>
              <a:rPr lang="en-US" dirty="0"/>
              <a:t> </a:t>
            </a:r>
            <a:r>
              <a:rPr lang="en-US" dirty="0" smtClean="0"/>
              <a:t>little part of myself to APL programming.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res←0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:If 0&lt;</a:t>
            </a:r>
            <a:r>
              <a:rPr lang="en-US" altLang="zh-CN" dirty="0" smtClean="0"/>
              <a:t>⍴</a:t>
            </a:r>
            <a:r>
              <a:rPr lang="en-US" dirty="0" smtClean="0"/>
              <a:t>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:For </a:t>
            </a:r>
            <a:r>
              <a:rPr lang="en-US" dirty="0"/>
              <a:t>X</a:t>
            </a:r>
            <a:r>
              <a:rPr lang="en-US" dirty="0" smtClean="0"/>
              <a:t> </a:t>
            </a:r>
            <a:r>
              <a:rPr lang="en-US" dirty="0"/>
              <a:t>:In </a:t>
            </a:r>
            <a:r>
              <a:rPr lang="en-US" altLang="zh-CN" dirty="0" smtClean="0"/>
              <a:t>⍳⍴</a:t>
            </a:r>
            <a:r>
              <a:rPr lang="en-US" dirty="0" smtClean="0"/>
              <a:t>Y 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 err="1" smtClean="0"/>
              <a:t>res←res</a:t>
            </a:r>
            <a:r>
              <a:rPr lang="en-US" dirty="0" smtClean="0"/>
              <a:t> + Y [X]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:</a:t>
            </a:r>
            <a:r>
              <a:rPr lang="en-US" dirty="0" err="1" smtClean="0"/>
              <a:t>EndFor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res</a:t>
            </a:r>
            <a:r>
              <a:rPr lang="en-US" dirty="0" err="1" smtClean="0"/>
              <a:t>←res</a:t>
            </a:r>
            <a:r>
              <a:rPr lang="en-US" altLang="zh-CN" dirty="0" smtClean="0"/>
              <a:t>÷⍴Y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:</a:t>
            </a:r>
            <a:r>
              <a:rPr lang="en-US" dirty="0" err="1"/>
              <a:t>EndIf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get in touch with APL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a 1-varible recursive function.</a:t>
            </a:r>
          </a:p>
          <a:p>
            <a:endParaRPr lang="en-US" dirty="0"/>
          </a:p>
          <a:p>
            <a:r>
              <a:rPr lang="en-US" dirty="0" smtClean="0"/>
              <a:t>Simulate a 2-varible recursive function and predict the trend.</a:t>
            </a:r>
          </a:p>
          <a:p>
            <a:endParaRPr lang="en-US" dirty="0"/>
          </a:p>
          <a:p>
            <a:r>
              <a:rPr lang="en-US" dirty="0" smtClean="0"/>
              <a:t>Simulate a matrix recursive function.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Predator and Prey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43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:</a:t>
            </a:r>
            <a:r>
              <a:rPr lang="en-US" altLang="zh-CN" dirty="0"/>
              <a:t>Trap 0</a:t>
            </a:r>
          </a:p>
          <a:p>
            <a:pPr marL="0" indent="0">
              <a:buNone/>
            </a:pPr>
            <a:r>
              <a:rPr lang="en-US" altLang="zh-CN" dirty="0"/>
              <a:t>     r←0⌈N×1+B×Neq-N</a:t>
            </a:r>
          </a:p>
          <a:p>
            <a:pPr marL="0" indent="0">
              <a:buNone/>
            </a:pPr>
            <a:r>
              <a:rPr lang="en-US" altLang="zh-CN" dirty="0"/>
              <a:t> :Case 11</a:t>
            </a:r>
          </a:p>
          <a:p>
            <a:pPr marL="0" indent="0">
              <a:buNone/>
            </a:pPr>
            <a:r>
              <a:rPr lang="en-US" altLang="zh-CN" dirty="0"/>
              <a:t>     r←⌊/⍬</a:t>
            </a:r>
          </a:p>
          <a:p>
            <a:pPr marL="0" indent="0">
              <a:buNone/>
            </a:pPr>
            <a:r>
              <a:rPr lang="en-US" altLang="zh-CN" dirty="0"/>
              <a:t> :</a:t>
            </a:r>
            <a:r>
              <a:rPr lang="en-US" altLang="zh-CN" dirty="0" err="1"/>
              <a:t>EndTrap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⍝ </a:t>
            </a:r>
            <a:r>
              <a:rPr lang="en-US" altLang="zh-CN" dirty="0"/>
              <a:t>If an DOMAIN ERROR occurs, return the maximum number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NextGen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190" y="1976092"/>
            <a:ext cx="3809524" cy="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¯1</a:t>
            </a:r>
            <a:r>
              <a:rPr lang="en-US" altLang="zh-CN" dirty="0"/>
              <a:t>↑({B </a:t>
            </a:r>
            <a:r>
              <a:rPr lang="en-US" altLang="zh-CN" dirty="0" err="1"/>
              <a:t>Neq</a:t>
            </a:r>
            <a:r>
              <a:rPr lang="en-US" altLang="zh-CN" dirty="0"/>
              <a:t>(</a:t>
            </a:r>
            <a:r>
              <a:rPr lang="en-US" altLang="zh-CN" dirty="0" err="1">
                <a:solidFill>
                  <a:srgbClr val="FF0000"/>
                </a:solidFill>
              </a:rPr>
              <a:t>NextGen</a:t>
            </a:r>
            <a:r>
              <a:rPr lang="en-US" altLang="zh-CN" dirty="0"/>
              <a:t> ⍵)}⍣A)B </a:t>
            </a:r>
            <a:r>
              <a:rPr lang="en-US" altLang="zh-CN" dirty="0" err="1"/>
              <a:t>Neq</a:t>
            </a:r>
            <a:r>
              <a:rPr lang="en-US" altLang="zh-CN" dirty="0"/>
              <a:t> 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⍝ </a:t>
            </a:r>
            <a:r>
              <a:rPr lang="en-US" altLang="zh-CN" dirty="0"/>
              <a:t>Apply </a:t>
            </a:r>
            <a:r>
              <a:rPr lang="en-US" altLang="zh-CN" dirty="0" err="1"/>
              <a:t>NextGen</a:t>
            </a:r>
            <a:r>
              <a:rPr lang="en-US" altLang="zh-CN" dirty="0"/>
              <a:t> for a certain number of generations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GenX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63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⍉</a:t>
            </a:r>
            <a:r>
              <a:rPr lang="en-US" altLang="zh-CN" dirty="0"/>
              <a:t>(({⍵⍪</a:t>
            </a:r>
            <a:r>
              <a:rPr lang="en-US" altLang="zh-CN" dirty="0" err="1">
                <a:solidFill>
                  <a:srgbClr val="FF0000"/>
                </a:solidFill>
              </a:rPr>
              <a:t>PredPreyNextGen</a:t>
            </a:r>
            <a:r>
              <a:rPr lang="en-US" altLang="zh-CN" dirty="0"/>
              <a:t>,(¯1)↑⍵}⍣(gen-1))1 6⍴Neq N R P S C)[;2 4]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⍝ </a:t>
            </a:r>
            <a:r>
              <a:rPr lang="en-US" altLang="zh-CN" dirty="0"/>
              <a:t>Apply </a:t>
            </a:r>
            <a:r>
              <a:rPr lang="en-US" altLang="zh-CN" dirty="0" err="1"/>
              <a:t>PredPreyNextGen</a:t>
            </a:r>
            <a:r>
              <a:rPr lang="en-US" altLang="zh-CN" dirty="0"/>
              <a:t> for a specific number of generations</a:t>
            </a:r>
          </a:p>
          <a:p>
            <a:r>
              <a:rPr lang="en-US" altLang="zh-CN" dirty="0"/>
              <a:t>⍝ Accumulate results in the matrix</a:t>
            </a:r>
          </a:p>
          <a:p>
            <a:r>
              <a:rPr lang="en-US" altLang="zh-CN" dirty="0"/>
              <a:t>⍝ Return two columns of N and P history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PredPrey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724178"/>
            <a:ext cx="4819048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2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 err="1"/>
              <a:t>r←PredPreyNextGen</a:t>
            </a:r>
            <a:r>
              <a:rPr lang="en-US" altLang="zh-CN" dirty="0"/>
              <a:t>(</a:t>
            </a:r>
            <a:r>
              <a:rPr lang="en-US" altLang="zh-CN" dirty="0" err="1"/>
              <a:t>Neq</a:t>
            </a:r>
            <a:r>
              <a:rPr lang="en-US" altLang="zh-CN" dirty="0"/>
              <a:t> N R P S C);</a:t>
            </a:r>
            <a:r>
              <a:rPr lang="en-US" altLang="zh-CN" dirty="0" err="1"/>
              <a:t>Nnext;Pnext</a:t>
            </a:r>
            <a:endParaRPr lang="en-US" altLang="zh-CN" dirty="0"/>
          </a:p>
          <a:p>
            <a:r>
              <a:rPr lang="en-US" altLang="zh-CN" dirty="0"/>
              <a:t> Nnext←0⌈(N×1+(R-1)×1-N÷Neq)-C×N×P</a:t>
            </a:r>
          </a:p>
          <a:p>
            <a:r>
              <a:rPr lang="en-US" altLang="zh-CN" dirty="0"/>
              <a:t> Pnext←0⌈S×N×P÷Neq</a:t>
            </a:r>
          </a:p>
          <a:p>
            <a:r>
              <a:rPr lang="en-US" altLang="zh-CN" dirty="0"/>
              <a:t> </a:t>
            </a:r>
            <a:r>
              <a:rPr lang="en-US" altLang="zh-CN" dirty="0" err="1"/>
              <a:t>r←Neq</a:t>
            </a:r>
            <a:r>
              <a:rPr lang="en-US" altLang="zh-CN" dirty="0"/>
              <a:t> </a:t>
            </a:r>
            <a:r>
              <a:rPr lang="en-US" altLang="zh-CN" dirty="0" err="1"/>
              <a:t>Nnext</a:t>
            </a:r>
            <a:r>
              <a:rPr lang="en-US" altLang="zh-CN" dirty="0"/>
              <a:t> R </a:t>
            </a:r>
            <a:r>
              <a:rPr lang="en-US" altLang="zh-CN" dirty="0" err="1"/>
              <a:t>Pnext</a:t>
            </a:r>
            <a:r>
              <a:rPr lang="en-US" altLang="zh-CN" dirty="0"/>
              <a:t> S C</a:t>
            </a:r>
          </a:p>
          <a:p>
            <a:r>
              <a:rPr lang="en-US" altLang="zh-CN" dirty="0"/>
              <a:t>⍝ According to the formula, calculate the next generation of predators and preys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PredPreyNextGen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78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There are 4 types of outcomes</a:t>
            </a:r>
            <a:r>
              <a:rPr lang="en-US" altLang="zh-CN" dirty="0"/>
              <a:t>.</a:t>
            </a:r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OutcomeType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4727"/>
            <a:ext cx="9144000" cy="540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7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 err="1"/>
              <a:t>p←p</a:t>
            </a:r>
            <a:r>
              <a:rPr lang="en-US" altLang="zh-CN" dirty="0"/>
              <a:t>[1;]</a:t>
            </a:r>
          </a:p>
          <a:p>
            <a:r>
              <a:rPr lang="en-US" altLang="zh-CN" dirty="0"/>
              <a:t> q←(((2↓p)&lt;(1↓¯1↓p))∧(1↓¯1↓p)&gt;(¯2↓p))/(1↓¯1↓p)</a:t>
            </a:r>
          </a:p>
          <a:p>
            <a:r>
              <a:rPr lang="en-US" altLang="zh-CN" dirty="0"/>
              <a:t>⍝ Pick all peak values of prey populations</a:t>
            </a:r>
          </a:p>
          <a:p>
            <a:endParaRPr lang="en-US" altLang="zh-CN" dirty="0"/>
          </a:p>
          <a:p>
            <a:r>
              <a:rPr lang="en-US" altLang="zh-CN" dirty="0"/>
              <a:t> X←+/(1↓q)&gt;¯1↓q</a:t>
            </a:r>
          </a:p>
          <a:p>
            <a:r>
              <a:rPr lang="en-US" altLang="zh-CN" dirty="0"/>
              <a:t> Y←+/(1↓q)&lt;¯1↓q</a:t>
            </a:r>
          </a:p>
          <a:p>
            <a:r>
              <a:rPr lang="en-US" altLang="zh-CN" dirty="0"/>
              <a:t> Z←+/(1↓q)=¯1↓q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OutcomeType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N*N matrix where each cell is a dwelling place</a:t>
            </a:r>
          </a:p>
          <a:p>
            <a:endParaRPr lang="en-US" dirty="0" smtClean="0"/>
          </a:p>
          <a:p>
            <a:r>
              <a:rPr lang="en-US" dirty="0" smtClean="0"/>
              <a:t>In each round:</a:t>
            </a:r>
          </a:p>
          <a:p>
            <a:pPr marL="0" indent="0">
              <a:buNone/>
            </a:pPr>
            <a:r>
              <a:rPr lang="en-US" dirty="0" smtClean="0"/>
              <a:t>	-- calculate the procreate rate for predators and 	    preys in each dwelling place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-- simulate the birth and death of an individual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-- simulate the migration procedure that allow an 	    individual to move to an adjacent cell.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Bunnies and Foxes on an island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2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 </a:t>
            </a:r>
            <a:r>
              <a:rPr lang="en-US" altLang="zh-CN" dirty="0" err="1" smtClean="0"/>
              <a:t>r</a:t>
            </a:r>
            <a:r>
              <a:rPr lang="en-US" altLang="zh-CN" dirty="0" err="1"/>
              <a:t>←mat</a:t>
            </a:r>
            <a:r>
              <a:rPr lang="en-US" altLang="zh-CN" dirty="0"/>
              <a:t> Around n;x1;x2;y1;y2</a:t>
            </a:r>
          </a:p>
          <a:p>
            <a:pPr marL="0" indent="0">
              <a:buNone/>
            </a:pPr>
            <a:r>
              <a:rPr lang="en-US" altLang="zh-CN" dirty="0" smtClean="0"/>
              <a:t> ⍝ </a:t>
            </a:r>
            <a:r>
              <a:rPr lang="en-US" altLang="zh-CN" dirty="0"/>
              <a:t>Calculate observed density around the n-</a:t>
            </a:r>
            <a:r>
              <a:rPr lang="en-US" altLang="zh-CN" dirty="0" err="1"/>
              <a:t>th</a:t>
            </a:r>
            <a:r>
              <a:rPr lang="en-US" altLang="zh-CN" dirty="0"/>
              <a:t> cell in mat within a 7×7 area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(x1 y1)←1⌈¯2+(⍴mat)⊤n-1</a:t>
            </a:r>
          </a:p>
          <a:p>
            <a:pPr marL="0" indent="0">
              <a:buNone/>
            </a:pPr>
            <a:r>
              <a:rPr lang="en-US" altLang="zh-CN" dirty="0"/>
              <a:t> (x2 y2)←(⍴mat)⌊4+(⍴mat)⊤n-1</a:t>
            </a:r>
          </a:p>
          <a:p>
            <a:pPr marL="0" indent="0">
              <a:buNone/>
            </a:pPr>
            <a:r>
              <a:rPr lang="en-US" altLang="zh-CN" dirty="0"/>
              <a:t> ⍝ Indexes of max/min X/Y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r←(+/,mat[((x1-1)+⍳x2+1-x1);((y1-1)+⍳y2+1-y1)])÷(x2+1-x1)×(y2+1-y1)</a:t>
            </a:r>
          </a:p>
          <a:p>
            <a:pPr marL="0" indent="0">
              <a:buNone/>
            </a:pPr>
            <a:r>
              <a:rPr lang="en-US" altLang="zh-CN" dirty="0"/>
              <a:t>⍝ Calculate weighted average as observed density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263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r</a:t>
            </a:r>
            <a:r>
              <a:rPr lang="en-US" altLang="zh-CN" dirty="0" err="1"/>
              <a:t>←Density</a:t>
            </a:r>
            <a:r>
              <a:rPr lang="en-US" altLang="zh-CN" dirty="0"/>
              <a:t> mat</a:t>
            </a:r>
          </a:p>
          <a:p>
            <a:pPr marL="0" indent="0">
              <a:buNone/>
            </a:pPr>
            <a:r>
              <a:rPr lang="en-US" altLang="zh-CN" dirty="0"/>
              <a:t>⍝ Calculate Observed Density of the matrix</a:t>
            </a:r>
          </a:p>
          <a:p>
            <a:pPr marL="0" indent="0">
              <a:buNone/>
            </a:pPr>
            <a:r>
              <a:rPr lang="en-US" altLang="zh-CN" dirty="0" smtClean="0"/>
              <a:t>r</a:t>
            </a:r>
            <a:r>
              <a:rPr lang="en-US" altLang="zh-CN" dirty="0"/>
              <a:t>←(⍴mat)⍴,⊃¨(⊂mat)</a:t>
            </a:r>
            <a:r>
              <a:rPr lang="en-US" altLang="zh-CN" dirty="0">
                <a:solidFill>
                  <a:srgbClr val="FF0000"/>
                </a:solidFill>
              </a:rPr>
              <a:t>Around</a:t>
            </a:r>
            <a:r>
              <a:rPr lang="en-US" altLang="zh-CN" dirty="0"/>
              <a:t>¨⍳⍴,mat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Density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219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year of 2011, my friend introduced me to </a:t>
            </a:r>
            <a:r>
              <a:rPr lang="en-US" dirty="0" err="1" smtClean="0"/>
              <a:t>Dyalog</a:t>
            </a:r>
            <a:r>
              <a:rPr lang="en-US" dirty="0" smtClean="0"/>
              <a:t> programming contest.</a:t>
            </a:r>
          </a:p>
          <a:p>
            <a:endParaRPr lang="en-US" dirty="0"/>
          </a:p>
          <a:p>
            <a:r>
              <a:rPr lang="en-US" dirty="0" smtClean="0"/>
              <a:t>Fortunately, this time I found a powerful tutorial – “Mastering </a:t>
            </a:r>
            <a:r>
              <a:rPr lang="en-US" dirty="0" err="1" smtClean="0"/>
              <a:t>Dyalog</a:t>
            </a:r>
            <a:r>
              <a:rPr lang="en-US" dirty="0" smtClean="0"/>
              <a:t> APL” by Bernard </a:t>
            </a:r>
            <a:r>
              <a:rPr lang="en-US" dirty="0" err="1" smtClean="0"/>
              <a:t>Legrand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book successfully tweak my thought of APL and help me learn APL from the scratch.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75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err="1" smtClean="0"/>
              <a:t>r</a:t>
            </a:r>
            <a:r>
              <a:rPr lang="en-US" altLang="zh-CN" dirty="0" err="1"/>
              <a:t>←Live</a:t>
            </a:r>
            <a:r>
              <a:rPr lang="en-US" altLang="zh-CN" dirty="0"/>
              <a:t>(m n)</a:t>
            </a:r>
          </a:p>
          <a:p>
            <a:pPr marL="0" indent="0">
              <a:buNone/>
            </a:pPr>
            <a:r>
              <a:rPr lang="en-US" altLang="zh-CN" dirty="0"/>
              <a:t>⍝ Given a procreate/die rate n in percentage, and individual number n</a:t>
            </a:r>
          </a:p>
          <a:p>
            <a:pPr marL="0" indent="0">
              <a:buNone/>
            </a:pPr>
            <a:r>
              <a:rPr lang="en-US" altLang="zh-CN" dirty="0"/>
              <a:t>⍝ Simulate the action of each individual and accumulate the number of next generation</a:t>
            </a:r>
          </a:p>
          <a:p>
            <a:pPr marL="0" indent="0">
              <a:buNone/>
            </a:pPr>
            <a:r>
              <a:rPr lang="en-US" altLang="zh-CN" dirty="0" smtClean="0"/>
              <a:t>⍎</a:t>
            </a:r>
            <a:r>
              <a:rPr lang="en-US" altLang="zh-CN" dirty="0"/>
              <a:t>(m=0)/'r←0'</a:t>
            </a:r>
          </a:p>
          <a:p>
            <a:pPr marL="0" indent="0">
              <a:buNone/>
            </a:pPr>
            <a:r>
              <a:rPr lang="en-US" altLang="zh-CN" dirty="0" smtClean="0"/>
              <a:t>⍎</a:t>
            </a:r>
            <a:r>
              <a:rPr lang="en-US" altLang="zh-CN" dirty="0"/>
              <a:t>((n&lt;0)∧(m&gt;0))/'r← m- +/ (-n)≥?m\100'</a:t>
            </a:r>
          </a:p>
          <a:p>
            <a:pPr marL="0" indent="0">
              <a:buNone/>
            </a:pPr>
            <a:r>
              <a:rPr lang="en-US" altLang="zh-CN" dirty="0" smtClean="0"/>
              <a:t>⍎</a:t>
            </a:r>
            <a:r>
              <a:rPr lang="en-US" altLang="zh-CN" dirty="0"/>
              <a:t>((n≥0)∧(m&gt;0))/'r← m× ⌊n÷100 ⋄ n←100 ⊤ n ⋄ </a:t>
            </a:r>
            <a:r>
              <a:rPr lang="en-US" altLang="zh-CN" dirty="0" err="1"/>
              <a:t>r←r</a:t>
            </a:r>
            <a:r>
              <a:rPr lang="en-US" altLang="zh-CN" dirty="0"/>
              <a:t>+ m++/ n≥?m\100'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Live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22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r</a:t>
            </a:r>
            <a:r>
              <a:rPr lang="en-US" altLang="zh-CN" dirty="0" err="1"/>
              <a:t>←Procreate</a:t>
            </a:r>
            <a:r>
              <a:rPr lang="en-US" altLang="zh-CN" dirty="0"/>
              <a:t>(observe </a:t>
            </a:r>
            <a:r>
              <a:rPr lang="en-US" altLang="zh-CN" dirty="0" err="1"/>
              <a:t>prob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r>
              <a:rPr lang="en-US" altLang="zh-CN" dirty="0"/>
              <a:t>⍝ Given observed count matrix and procreate/die probability </a:t>
            </a:r>
            <a:r>
              <a:rPr lang="en-US" altLang="zh-CN" dirty="0" smtClean="0"/>
              <a:t>matrix</a:t>
            </a:r>
          </a:p>
          <a:p>
            <a:pPr marL="0" indent="0">
              <a:buNone/>
            </a:pPr>
            <a:r>
              <a:rPr lang="en-US" altLang="zh-CN" dirty="0" smtClean="0"/>
              <a:t>⍝ Simulate the populations of the next generation</a:t>
            </a:r>
          </a:p>
          <a:p>
            <a:pPr marL="0" indent="0">
              <a:buNone/>
            </a:pPr>
            <a:r>
              <a:rPr lang="en-US" altLang="zh-CN" dirty="0" smtClean="0"/>
              <a:t>r</a:t>
            </a:r>
            <a:r>
              <a:rPr lang="en-US" altLang="zh-CN" dirty="0"/>
              <a:t>←(⍴observe)⍴Live¨⊂[1](,observe),[0.5](,</a:t>
            </a:r>
            <a:r>
              <a:rPr lang="en-US" altLang="zh-CN" dirty="0" err="1"/>
              <a:t>prob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Procreate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80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 err="1" smtClean="0"/>
              <a:t>r</a:t>
            </a:r>
            <a:r>
              <a:rPr lang="en-US" altLang="zh-CN" dirty="0" err="1"/>
              <a:t>←Migrate</a:t>
            </a:r>
            <a:r>
              <a:rPr lang="en-US" altLang="zh-CN" dirty="0"/>
              <a:t> </a:t>
            </a:r>
            <a:r>
              <a:rPr lang="en-US" altLang="zh-CN" dirty="0" err="1"/>
              <a:t>p;q;s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r</a:t>
            </a:r>
            <a:r>
              <a:rPr lang="en-US" altLang="zh-CN" dirty="0"/>
              <a:t>←(⍴p)⍴0 ⋄ </a:t>
            </a:r>
            <a:r>
              <a:rPr lang="en-US" altLang="zh-CN" dirty="0" smtClean="0"/>
              <a:t> </a:t>
            </a:r>
            <a:r>
              <a:rPr lang="en-US" altLang="zh-CN" dirty="0"/>
              <a:t>q←(⍴p)⍴5 ⋄ </a:t>
            </a:r>
            <a:r>
              <a:rPr lang="en-US" altLang="zh-CN" dirty="0" smtClean="0"/>
              <a:t> q</a:t>
            </a:r>
            <a:r>
              <a:rPr lang="en-US" altLang="zh-CN" dirty="0"/>
              <a:t>←(¯1+1↑q)⍪(1↓¯1↓q)⍪(¯1+¯1↑q) ⋄ </a:t>
            </a:r>
            <a:r>
              <a:rPr lang="en-US" altLang="zh-CN" dirty="0" smtClean="0"/>
              <a:t>  </a:t>
            </a:r>
            <a:r>
              <a:rPr lang="en-US" altLang="zh-CN" dirty="0"/>
              <a:t>q←(¯1+1↑[2]q),(1↓[2]¯1↓[2]q),(¯1+¯1↑[2]q</a:t>
            </a:r>
            <a:r>
              <a:rPr lang="en-US" altLang="zh-CN" dirty="0" smtClean="0"/>
              <a:t>)</a:t>
            </a:r>
          </a:p>
          <a:p>
            <a:pPr marL="0" indent="0">
              <a:buNone/>
            </a:pPr>
            <a:r>
              <a:rPr lang="en-US" altLang="zh-CN" dirty="0" smtClean="0"/>
              <a:t>3 4 4 4 … 4 3</a:t>
            </a:r>
          </a:p>
          <a:p>
            <a:pPr marL="0" indent="0">
              <a:buNone/>
            </a:pPr>
            <a:r>
              <a:rPr lang="en-US" altLang="zh-CN" dirty="0" smtClean="0"/>
              <a:t>4 5 5 5 … 5 4</a:t>
            </a:r>
          </a:p>
          <a:p>
            <a:pPr marL="0" indent="0">
              <a:buNone/>
            </a:pPr>
            <a:r>
              <a:rPr lang="en-US" altLang="zh-CN" dirty="0" smtClean="0"/>
              <a:t>4 5 5 5 … 5 4</a:t>
            </a:r>
          </a:p>
          <a:p>
            <a:pPr marL="0" indent="0">
              <a:buNone/>
            </a:pPr>
            <a:r>
              <a:rPr lang="en-US" altLang="zh-CN" dirty="0" smtClean="0"/>
              <a:t>…</a:t>
            </a:r>
          </a:p>
          <a:p>
            <a:pPr marL="0" indent="0">
              <a:buNone/>
            </a:pPr>
            <a:r>
              <a:rPr lang="en-US" altLang="zh-CN" dirty="0" smtClean="0"/>
              <a:t>3 4 4 4 … 4 3</a:t>
            </a:r>
            <a:endParaRPr lang="en-US" altLang="zh-C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Migrate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051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r</a:t>
            </a:r>
            <a:r>
              <a:rPr lang="en-US" altLang="zh-CN" dirty="0" err="1"/>
              <a:t>←RandomPick</a:t>
            </a:r>
            <a:r>
              <a:rPr lang="en-US" altLang="zh-CN" dirty="0"/>
              <a:t>(m n)</a:t>
            </a:r>
          </a:p>
          <a:p>
            <a:pPr marL="0" indent="0">
              <a:buNone/>
            </a:pPr>
            <a:r>
              <a:rPr lang="en-US" altLang="zh-CN" dirty="0"/>
              <a:t>⍝ </a:t>
            </a:r>
            <a:r>
              <a:rPr lang="en-US" altLang="zh-CN" dirty="0" err="1"/>
              <a:t>Util</a:t>
            </a:r>
            <a:r>
              <a:rPr lang="en-US" altLang="zh-CN" dirty="0"/>
              <a:t> simulating function</a:t>
            </a:r>
          </a:p>
          <a:p>
            <a:pPr marL="0" indent="0">
              <a:buNone/>
            </a:pPr>
            <a:r>
              <a:rPr lang="en-US" altLang="zh-CN" dirty="0"/>
              <a:t>⍝ m individual each have n evenly distributed choices</a:t>
            </a:r>
          </a:p>
          <a:p>
            <a:pPr marL="0" indent="0">
              <a:buNone/>
            </a:pPr>
            <a:r>
              <a:rPr lang="en-US" altLang="zh-CN" dirty="0"/>
              <a:t>⍝ </a:t>
            </a:r>
            <a:r>
              <a:rPr lang="en-US" altLang="zh-CN" dirty="0" err="1"/>
              <a:t>Similate</a:t>
            </a:r>
            <a:r>
              <a:rPr lang="en-US" altLang="zh-CN" dirty="0"/>
              <a:t> how many among them made the first choice</a:t>
            </a:r>
          </a:p>
          <a:p>
            <a:pPr marL="0" indent="0">
              <a:buNone/>
            </a:pPr>
            <a:r>
              <a:rPr lang="en-US" altLang="zh-CN" dirty="0" smtClean="0"/>
              <a:t>r</a:t>
            </a:r>
            <a:r>
              <a:rPr lang="en-US" altLang="zh-CN" dirty="0"/>
              <a:t>←0 ⋄ ⍎(m&gt;0)/'r←+/1=?m\n'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RandomPick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48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s←(⍴1↓p)⍴</a:t>
            </a:r>
            <a:r>
              <a:rPr lang="en-US" altLang="zh-CN" dirty="0" err="1">
                <a:solidFill>
                  <a:srgbClr val="FF0000"/>
                </a:solidFill>
              </a:rPr>
              <a:t>RandomPick</a:t>
            </a:r>
            <a:r>
              <a:rPr lang="en-US" altLang="zh-CN" dirty="0"/>
              <a:t>¨⊂[1](,1↓p),[0.5](,1↓q) ⋄   (r p q)←(r p q)-((-s⍪0)(0⍪s)(0⍪s≥0))</a:t>
            </a:r>
          </a:p>
          <a:p>
            <a:pPr marL="0" indent="0">
              <a:buNone/>
            </a:pPr>
            <a:r>
              <a:rPr lang="en-US" altLang="zh-CN" dirty="0"/>
              <a:t> s←(⍴¯1↓p)⍴</a:t>
            </a:r>
            <a:r>
              <a:rPr lang="en-US" altLang="zh-CN" dirty="0" err="1">
                <a:solidFill>
                  <a:srgbClr val="FF0000"/>
                </a:solidFill>
              </a:rPr>
              <a:t>RandomPick</a:t>
            </a:r>
            <a:r>
              <a:rPr lang="en-US" altLang="zh-CN" dirty="0"/>
              <a:t>¨⊂[1](,¯1↓p),[0.5](,¯1↓q) ⋄   (r p q)←(r p q)-((-0⍪s)(s⍪0)((s≥0)⍪0))</a:t>
            </a:r>
          </a:p>
          <a:p>
            <a:pPr marL="0" indent="0">
              <a:buNone/>
            </a:pPr>
            <a:r>
              <a:rPr lang="en-US" altLang="zh-CN" dirty="0"/>
              <a:t>s←(⍴1↓[2]p)⍴</a:t>
            </a:r>
            <a:r>
              <a:rPr lang="en-US" altLang="zh-CN" dirty="0" err="1">
                <a:solidFill>
                  <a:srgbClr val="FF0000"/>
                </a:solidFill>
              </a:rPr>
              <a:t>RandomPick</a:t>
            </a:r>
            <a:r>
              <a:rPr lang="en-US" altLang="zh-CN" dirty="0"/>
              <a:t>¨⊂[1](,1↓[2]p),[0.5](,1↓[2]q) ⋄   (r p q)←(r p q)-((-s,0)(0,s)(0,s≥0))</a:t>
            </a:r>
          </a:p>
          <a:p>
            <a:pPr marL="0" indent="0">
              <a:buNone/>
            </a:pPr>
            <a:r>
              <a:rPr lang="en-US" altLang="zh-CN" dirty="0"/>
              <a:t>s←(⍴¯1↓[2]p)⍴</a:t>
            </a:r>
            <a:r>
              <a:rPr lang="en-US" altLang="zh-CN" dirty="0" err="1">
                <a:solidFill>
                  <a:srgbClr val="FF0000"/>
                </a:solidFill>
              </a:rPr>
              <a:t>RandomPick</a:t>
            </a:r>
            <a:r>
              <a:rPr lang="en-US" altLang="zh-CN" dirty="0"/>
              <a:t>¨⊂[1](,¯1↓[2]p),[0.5](,¯1↓[2]q) ⋄   (r p q)←(r p q)-((-0,s)(s,0)((s≥0),0))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err="1"/>
              <a:t>r←r+p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err="1"/>
              <a:t>r←PredPreyIsland</a:t>
            </a:r>
            <a:r>
              <a:rPr lang="en-US" altLang="zh-CN" dirty="0"/>
              <a:t>(island </a:t>
            </a:r>
            <a:r>
              <a:rPr lang="en-US" altLang="zh-CN" dirty="0" err="1"/>
              <a:t>Neq</a:t>
            </a:r>
            <a:r>
              <a:rPr lang="en-US" altLang="zh-CN" dirty="0"/>
              <a:t> R S C);</a:t>
            </a:r>
            <a:r>
              <a:rPr lang="en-US" altLang="zh-CN" dirty="0" err="1"/>
              <a:t>o_prey;o_pred;len;tmp;p_prey;p_pred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⍎</a:t>
            </a:r>
            <a:r>
              <a:rPr lang="en-US" altLang="zh-CN" dirty="0"/>
              <a:t>(0=(+/+/island[1;;])×+/+/island[2;;])/'r←(island </a:t>
            </a:r>
            <a:r>
              <a:rPr lang="en-US" altLang="zh-CN" dirty="0" err="1"/>
              <a:t>Neq</a:t>
            </a:r>
            <a:r>
              <a:rPr lang="en-US" altLang="zh-CN" dirty="0"/>
              <a:t> R S C) ⋄ →0'</a:t>
            </a:r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err="1" smtClean="0"/>
              <a:t>len</a:t>
            </a:r>
            <a:r>
              <a:rPr lang="en-US" altLang="zh-CN" dirty="0"/>
              <a:t>←⊃⍴,island[1;;]</a:t>
            </a:r>
          </a:p>
          <a:p>
            <a:pPr marL="0" indent="0">
              <a:buNone/>
            </a:pPr>
            <a:r>
              <a:rPr lang="en-US" altLang="zh-CN" dirty="0"/>
              <a:t> (</a:t>
            </a:r>
            <a:r>
              <a:rPr lang="en-US" altLang="zh-CN" dirty="0" err="1"/>
              <a:t>o_prey</a:t>
            </a:r>
            <a:r>
              <a:rPr lang="en-US" altLang="zh-CN" dirty="0"/>
              <a:t> </a:t>
            </a:r>
            <a:r>
              <a:rPr lang="en-US" altLang="zh-CN" dirty="0" err="1"/>
              <a:t>o_pred</a:t>
            </a:r>
            <a:r>
              <a:rPr lang="en-US" altLang="zh-CN" dirty="0"/>
              <a:t>)←</a:t>
            </a:r>
            <a:r>
              <a:rPr lang="en-US" altLang="zh-CN" dirty="0">
                <a:solidFill>
                  <a:srgbClr val="FF0000"/>
                </a:solidFill>
              </a:rPr>
              <a:t>Density</a:t>
            </a:r>
            <a:r>
              <a:rPr lang="en-US" altLang="zh-CN" dirty="0"/>
              <a:t>¨⊂[2 3]island</a:t>
            </a:r>
          </a:p>
          <a:p>
            <a:pPr marL="0" indent="0">
              <a:buNone/>
            </a:pPr>
            <a:r>
              <a:rPr lang="en-US" altLang="zh-CN" dirty="0" err="1" smtClean="0"/>
              <a:t>tmp</a:t>
            </a:r>
            <a:r>
              <a:rPr lang="en-US" altLang="zh-CN" dirty="0" err="1"/>
              <a:t>←len</a:t>
            </a:r>
            <a:r>
              <a:rPr lang="en-US" altLang="zh-CN" dirty="0"/>
              <a:t> 6⍴⊃,/</a:t>
            </a:r>
            <a:r>
              <a:rPr lang="en-US" altLang="zh-CN" dirty="0" err="1">
                <a:solidFill>
                  <a:srgbClr val="FF0000"/>
                </a:solidFill>
              </a:rPr>
              <a:t>PredPreyNextGen</a:t>
            </a:r>
            <a:r>
              <a:rPr lang="en-US" altLang="zh-CN" dirty="0"/>
              <a:t>¨⊂[1]6 </a:t>
            </a:r>
            <a:r>
              <a:rPr lang="en-US" altLang="zh-CN" dirty="0" err="1"/>
              <a:t>len</a:t>
            </a:r>
            <a:r>
              <a:rPr lang="en-US" altLang="zh-CN" dirty="0"/>
              <a:t>⍴⊃,/((</a:t>
            </a:r>
            <a:r>
              <a:rPr lang="en-US" altLang="zh-CN" dirty="0" err="1"/>
              <a:t>len</a:t>
            </a:r>
            <a:r>
              <a:rPr lang="en-US" altLang="zh-CN" dirty="0"/>
              <a:t>\</a:t>
            </a:r>
            <a:r>
              <a:rPr lang="en-US" altLang="zh-CN" dirty="0" err="1"/>
              <a:t>Neq</a:t>
            </a:r>
            <a:r>
              <a:rPr lang="en-US" altLang="zh-CN" dirty="0"/>
              <a:t>)(,</a:t>
            </a:r>
            <a:r>
              <a:rPr lang="en-US" altLang="zh-CN" dirty="0" err="1"/>
              <a:t>o_prey</a:t>
            </a:r>
            <a:r>
              <a:rPr lang="en-US" altLang="zh-CN" dirty="0"/>
              <a:t>)(</a:t>
            </a:r>
            <a:r>
              <a:rPr lang="en-US" altLang="zh-CN" dirty="0" err="1"/>
              <a:t>len</a:t>
            </a:r>
            <a:r>
              <a:rPr lang="en-US" altLang="zh-CN" dirty="0"/>
              <a:t>\R)(,</a:t>
            </a:r>
            <a:r>
              <a:rPr lang="en-US" altLang="zh-CN" dirty="0" err="1"/>
              <a:t>o_pred</a:t>
            </a:r>
            <a:r>
              <a:rPr lang="en-US" altLang="zh-CN" dirty="0"/>
              <a:t>)(</a:t>
            </a:r>
            <a:r>
              <a:rPr lang="en-US" altLang="zh-CN" dirty="0" err="1"/>
              <a:t>len</a:t>
            </a:r>
            <a:r>
              <a:rPr lang="en-US" altLang="zh-CN" dirty="0"/>
              <a:t>\S)(</a:t>
            </a:r>
            <a:r>
              <a:rPr lang="en-US" altLang="zh-CN" dirty="0" err="1"/>
              <a:t>len</a:t>
            </a:r>
            <a:r>
              <a:rPr lang="en-US" altLang="zh-CN" dirty="0"/>
              <a:t>\C))</a:t>
            </a:r>
          </a:p>
          <a:p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PredPreyIsland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77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p_prey</a:t>
            </a:r>
            <a:r>
              <a:rPr lang="en-US" altLang="zh-CN" dirty="0"/>
              <a:t>←(⍴</a:t>
            </a:r>
            <a:r>
              <a:rPr lang="en-US" altLang="zh-CN" dirty="0" err="1"/>
              <a:t>o_prey</a:t>
            </a:r>
            <a:r>
              <a:rPr lang="en-US" altLang="zh-CN" dirty="0"/>
              <a:t>)⍴400⌊⌊100×(</a:t>
            </a:r>
            <a:r>
              <a:rPr lang="en-US" altLang="zh-CN" dirty="0" err="1"/>
              <a:t>tmp</a:t>
            </a:r>
            <a:r>
              <a:rPr lang="en-US" altLang="zh-CN" dirty="0"/>
              <a:t>[;2]-,</a:t>
            </a:r>
            <a:r>
              <a:rPr lang="en-US" altLang="zh-CN" dirty="0" err="1"/>
              <a:t>o_prey</a:t>
            </a:r>
            <a:r>
              <a:rPr lang="en-US" altLang="zh-CN" dirty="0"/>
              <a:t>)÷,</a:t>
            </a:r>
            <a:r>
              <a:rPr lang="en-US" altLang="zh-CN" dirty="0" err="1"/>
              <a:t>o_prey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 smtClean="0"/>
              <a:t>p_pred</a:t>
            </a:r>
            <a:r>
              <a:rPr lang="en-US" altLang="zh-CN" dirty="0"/>
              <a:t>←(⍴</a:t>
            </a:r>
            <a:r>
              <a:rPr lang="en-US" altLang="zh-CN" dirty="0" err="1"/>
              <a:t>o_pred</a:t>
            </a:r>
            <a:r>
              <a:rPr lang="en-US" altLang="zh-CN" dirty="0"/>
              <a:t>)⍴200⌊⌊100×(</a:t>
            </a:r>
            <a:r>
              <a:rPr lang="en-US" altLang="zh-CN" dirty="0" err="1"/>
              <a:t>tmp</a:t>
            </a:r>
            <a:r>
              <a:rPr lang="en-US" altLang="zh-CN" dirty="0"/>
              <a:t>[;4]-,</a:t>
            </a:r>
            <a:r>
              <a:rPr lang="en-US" altLang="zh-CN" dirty="0" err="1"/>
              <a:t>o_pred</a:t>
            </a:r>
            <a:r>
              <a:rPr lang="en-US" altLang="zh-CN" dirty="0"/>
              <a:t>)÷,</a:t>
            </a:r>
            <a:r>
              <a:rPr lang="en-US" altLang="zh-CN" dirty="0" err="1"/>
              <a:t>o_pred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o_prey←</a:t>
            </a:r>
            <a:r>
              <a:rPr lang="en-US" altLang="zh-CN" dirty="0" err="1">
                <a:solidFill>
                  <a:srgbClr val="FF0000"/>
                </a:solidFill>
              </a:rPr>
              <a:t>Migrate</a:t>
            </a:r>
            <a:r>
              <a:rPr lang="en-US" altLang="zh-CN" dirty="0">
                <a:solidFill>
                  <a:srgbClr val="FF0000"/>
                </a:solidFill>
              </a:rPr>
              <a:t> Procreate </a:t>
            </a:r>
            <a:r>
              <a:rPr lang="en-US" altLang="zh-CN" dirty="0"/>
              <a:t>island[1;;]</a:t>
            </a:r>
            <a:r>
              <a:rPr lang="en-US" altLang="zh-CN" dirty="0" err="1"/>
              <a:t>p_prey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 smtClean="0"/>
              <a:t>o_pred</a:t>
            </a:r>
            <a:r>
              <a:rPr lang="en-US" altLang="zh-CN" dirty="0" err="1"/>
              <a:t>←</a:t>
            </a:r>
            <a:r>
              <a:rPr lang="en-US" altLang="zh-CN" dirty="0" err="1">
                <a:solidFill>
                  <a:srgbClr val="FF0000"/>
                </a:solidFill>
              </a:rPr>
              <a:t>Migrate</a:t>
            </a:r>
            <a:r>
              <a:rPr lang="en-US" altLang="zh-CN" dirty="0">
                <a:solidFill>
                  <a:srgbClr val="FF0000"/>
                </a:solidFill>
              </a:rPr>
              <a:t> Procreate </a:t>
            </a:r>
            <a:r>
              <a:rPr lang="en-US" altLang="zh-CN" dirty="0"/>
              <a:t>island[2;;]</a:t>
            </a:r>
            <a:r>
              <a:rPr lang="en-US" altLang="zh-CN" dirty="0" err="1"/>
              <a:t>p_pred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r←(</a:t>
            </a:r>
            <a:r>
              <a:rPr lang="en-US" altLang="zh-CN" dirty="0" err="1"/>
              <a:t>o_prey</a:t>
            </a:r>
            <a:r>
              <a:rPr lang="en-US" altLang="zh-CN" dirty="0"/>
              <a:t>,[0.5]</a:t>
            </a:r>
            <a:r>
              <a:rPr lang="en-US" altLang="zh-CN" dirty="0" err="1"/>
              <a:t>o_pred</a:t>
            </a:r>
            <a:r>
              <a:rPr lang="en-US" altLang="zh-CN" dirty="0"/>
              <a:t>)</a:t>
            </a:r>
            <a:r>
              <a:rPr lang="en-US" altLang="zh-CN" dirty="0" err="1"/>
              <a:t>Neq</a:t>
            </a:r>
            <a:r>
              <a:rPr lang="en-US" altLang="zh-CN" dirty="0"/>
              <a:t> R S C</a:t>
            </a:r>
          </a:p>
          <a:p>
            <a:pPr marL="0" indent="0">
              <a:buNone/>
            </a:pPr>
            <a:r>
              <a:rPr lang="en-US" altLang="zh-CN" dirty="0"/>
              <a:t>⍝ Reform output format</a:t>
            </a:r>
            <a:endParaRPr lang="zh-CN" alt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PredPreyIsland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 smtClean="0"/>
              <a:t>r</a:t>
            </a:r>
            <a:r>
              <a:rPr lang="en-US" altLang="zh-CN" dirty="0" err="1"/>
              <a:t>←island</a:t>
            </a:r>
            <a:r>
              <a:rPr lang="en-US" altLang="zh-CN" dirty="0"/>
              <a:t> </a:t>
            </a:r>
            <a:r>
              <a:rPr lang="en-US" altLang="zh-CN" dirty="0" err="1"/>
              <a:t>BunnyFox</a:t>
            </a:r>
            <a:r>
              <a:rPr lang="en-US" altLang="zh-CN" dirty="0"/>
              <a:t>(gen </a:t>
            </a:r>
            <a:r>
              <a:rPr lang="en-US" altLang="zh-CN" dirty="0" err="1"/>
              <a:t>Neq</a:t>
            </a:r>
            <a:r>
              <a:rPr lang="en-US" altLang="zh-CN" dirty="0"/>
              <a:t> R S C)</a:t>
            </a:r>
          </a:p>
          <a:p>
            <a:pPr marL="0" indent="0">
              <a:buNone/>
            </a:pPr>
            <a:r>
              <a:rPr lang="en-US" altLang="zh-CN" dirty="0" smtClean="0"/>
              <a:t>r</a:t>
            </a:r>
            <a:r>
              <a:rPr lang="en-US" altLang="zh-CN" dirty="0"/>
              <a:t>←⊃((</a:t>
            </a:r>
            <a:r>
              <a:rPr lang="en-US" altLang="zh-CN" dirty="0" err="1">
                <a:solidFill>
                  <a:srgbClr val="FF0000"/>
                </a:solidFill>
              </a:rPr>
              <a:t>PredPreyIsland</a:t>
            </a:r>
            <a:r>
              <a:rPr lang="en-US" altLang="zh-CN" dirty="0" err="1"/>
              <a:t>⍣gen</a:t>
            </a:r>
            <a:r>
              <a:rPr lang="en-US" altLang="zh-CN" dirty="0"/>
              <a:t>)island </a:t>
            </a:r>
            <a:r>
              <a:rPr lang="en-US" altLang="zh-CN" dirty="0" err="1"/>
              <a:t>Neq</a:t>
            </a:r>
            <a:r>
              <a:rPr lang="en-US" altLang="zh-CN" dirty="0"/>
              <a:t> R S C)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BunnyFox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72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ll simulations</a:t>
            </a:r>
          </a:p>
          <a:p>
            <a:endParaRPr lang="en-US" altLang="zh-CN" dirty="0"/>
          </a:p>
          <a:p>
            <a:r>
              <a:rPr lang="en-US" altLang="zh-CN" dirty="0" smtClean="0"/>
              <a:t>Lines of codes greatly distinguished from the other two sections</a:t>
            </a:r>
          </a:p>
          <a:p>
            <a:endParaRPr lang="en-US" altLang="zh-CN" dirty="0"/>
          </a:p>
          <a:p>
            <a:r>
              <a:rPr lang="en-US" altLang="zh-CN" dirty="0"/>
              <a:t>Q</a:t>
            </a:r>
            <a:r>
              <a:rPr lang="en-US" altLang="zh-CN" dirty="0" smtClean="0"/>
              <a:t>uite open </a:t>
            </a:r>
            <a:r>
              <a:rPr lang="en-US" altLang="zh-CN" dirty="0" smtClean="0">
                <a:sym typeface="Wingdings" panose="05000000000000000000" pitchFamily="2" charset="2"/>
              </a:rPr>
              <a:t>as a real project from biologist</a:t>
            </a: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r>
              <a:rPr lang="en-US" altLang="zh-CN" dirty="0" smtClean="0">
                <a:sym typeface="Wingdings" panose="05000000000000000000" pitchFamily="2" charset="2"/>
              </a:rPr>
              <a:t>If the description could be better 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Bio section cleared!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81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 enjoyed the contest!</a:t>
            </a:r>
          </a:p>
          <a:p>
            <a:endParaRPr lang="en-US" altLang="zh-CN" dirty="0"/>
          </a:p>
          <a:p>
            <a:r>
              <a:rPr lang="en-US" altLang="zh-CN" dirty="0" smtClean="0"/>
              <a:t>It’s always good to have background varieties.</a:t>
            </a:r>
          </a:p>
          <a:p>
            <a:endParaRPr lang="en-US" altLang="zh-CN" dirty="0"/>
          </a:p>
          <a:p>
            <a:r>
              <a:rPr lang="en-US" altLang="zh-CN" dirty="0" smtClean="0"/>
              <a:t>Real problems in different fields are attractive.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Nice experience!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81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Strange symbols in APL represent different script!</a:t>
            </a:r>
          </a:p>
          <a:p>
            <a:endParaRPr lang="en-US" dirty="0"/>
          </a:p>
          <a:p>
            <a:r>
              <a:rPr lang="en-US" dirty="0" smtClean="0"/>
              <a:t>While other people construct their castle from regular bricks, APL programmers actually start from a pile that already being arranged for different uses.</a:t>
            </a:r>
          </a:p>
          <a:p>
            <a:endParaRPr lang="en-US" dirty="0"/>
          </a:p>
          <a:p>
            <a:r>
              <a:rPr lang="en-US" dirty="0" smtClean="0"/>
              <a:t>Programming is easier and the code is even shorter.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Powerful Script!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8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APL code provide a direct way of showing your </a:t>
            </a:r>
            <a:r>
              <a:rPr lang="en-US" altLang="zh-CN" dirty="0" smtClean="0"/>
              <a:t>thought.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 feel that there are still much to learn.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 tried less than 70% of the content from “Mastering </a:t>
            </a:r>
            <a:r>
              <a:rPr lang="en-US" altLang="zh-CN" dirty="0" err="1" smtClean="0"/>
              <a:t>Dyalog</a:t>
            </a:r>
            <a:r>
              <a:rPr lang="en-US" altLang="zh-CN" dirty="0" smtClean="0"/>
              <a:t> APL”.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APL can do much more than I thought before.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Nice experience!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14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9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other important part in APL.</a:t>
            </a:r>
          </a:p>
          <a:p>
            <a:endParaRPr lang="en-US" dirty="0"/>
          </a:p>
          <a:p>
            <a:r>
              <a:rPr lang="en-US" dirty="0" smtClean="0"/>
              <a:t>Make the operators work on vectors of input!</a:t>
            </a:r>
          </a:p>
          <a:p>
            <a:endParaRPr lang="en-US" dirty="0"/>
          </a:p>
          <a:p>
            <a:r>
              <a:rPr lang="en-US" dirty="0" smtClean="0"/>
              <a:t>Avoid unnecessary loop expressions.</a:t>
            </a:r>
          </a:p>
          <a:p>
            <a:endParaRPr lang="en-US" dirty="0"/>
          </a:p>
          <a:p>
            <a:r>
              <a:rPr lang="en-US" dirty="0" smtClean="0"/>
              <a:t>Clean code and neat logic.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Array-oriented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6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</a:t>
            </a:r>
            <a:r>
              <a:rPr lang="en-US" dirty="0" err="1" smtClean="0"/>
              <a:t>polyominoes</a:t>
            </a:r>
            <a:r>
              <a:rPr lang="en-US" dirty="0" smtClean="0"/>
              <a:t>, check if one is </a:t>
            </a:r>
            <a:r>
              <a:rPr lang="en-US" dirty="0"/>
              <a:t>some </a:t>
            </a:r>
            <a:r>
              <a:rPr lang="en-US" dirty="0" smtClean="0"/>
              <a:t>combinations </a:t>
            </a:r>
            <a:r>
              <a:rPr lang="en-US" dirty="0"/>
              <a:t>of rotation and/or reflection of the </a:t>
            </a:r>
            <a:r>
              <a:rPr lang="en-US" dirty="0" smtClean="0"/>
              <a:t>other. </a:t>
            </a:r>
          </a:p>
          <a:p>
            <a:endParaRPr lang="en-US" dirty="0" smtClean="0"/>
          </a:p>
          <a:p>
            <a:r>
              <a:rPr lang="en-US" dirty="0" smtClean="0"/>
              <a:t>Tell if a 0-1 matrix represents a valid </a:t>
            </a:r>
            <a:r>
              <a:rPr lang="en-US" dirty="0" err="1" smtClean="0"/>
              <a:t>polyominoes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Generate all distinct valid N-</a:t>
            </a:r>
            <a:r>
              <a:rPr lang="en-US" dirty="0" err="1" smtClean="0"/>
              <a:t>ominoes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Polyominoes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29188"/>
            <a:ext cx="7467600" cy="48952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7334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core part might be getting all possible </a:t>
            </a:r>
            <a:r>
              <a:rPr lang="en-US" altLang="zh-CN" dirty="0" err="1" smtClean="0"/>
              <a:t>polyominoes</a:t>
            </a:r>
            <a:r>
              <a:rPr lang="en-US" altLang="zh-CN" dirty="0"/>
              <a:t> </a:t>
            </a:r>
            <a:r>
              <a:rPr lang="en-US" altLang="zh-CN" dirty="0" smtClean="0"/>
              <a:t>q which </a:t>
            </a:r>
            <a:r>
              <a:rPr lang="en-US" altLang="zh-CN" dirty="0"/>
              <a:t>can be obtained from </a:t>
            </a:r>
            <a:r>
              <a:rPr lang="en-US" altLang="zh-CN" dirty="0" smtClean="0"/>
              <a:t>original </a:t>
            </a:r>
            <a:r>
              <a:rPr lang="en-US" altLang="zh-CN" dirty="0" err="1" smtClean="0"/>
              <a:t>polyomino</a:t>
            </a:r>
            <a:r>
              <a:rPr lang="en-US" altLang="zh-CN" dirty="0" smtClean="0"/>
              <a:t> p given </a:t>
            </a:r>
            <a:r>
              <a:rPr lang="en-US" altLang="zh-CN" dirty="0"/>
              <a:t>operations of flip and rotate </a:t>
            </a:r>
            <a:r>
              <a:rPr lang="en-US" altLang="zh-CN" dirty="0" smtClean="0">
                <a:sym typeface="Wingdings" panose="05000000000000000000" pitchFamily="2" charset="2"/>
              </a:rPr>
              <a:t></a:t>
            </a:r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	q←⍎</a:t>
            </a:r>
            <a:r>
              <a:rPr lang="en-US" altLang="zh-CN" dirty="0"/>
              <a:t>¨((⊂[1]2 2 2⊤-1-⍳8)/¨(⊂'⌽⊖⍉')),¨(⊂'p')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One line of 42 characters!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Rotate? Reflect?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294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Among these possible results, I need a “regularized shape” so that only similar </a:t>
            </a:r>
            <a:r>
              <a:rPr lang="en-US" dirty="0" err="1" smtClean="0"/>
              <a:t>polyominoes</a:t>
            </a:r>
            <a:r>
              <a:rPr lang="en-US" dirty="0" smtClean="0"/>
              <a:t> share same regularized shape.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Pick the one with largest encoding value from q:</a:t>
            </a:r>
          </a:p>
          <a:p>
            <a:pPr marL="0" indent="0">
              <a:buNone/>
            </a:pPr>
            <a:r>
              <a:rPr lang="en-US" altLang="zh-CN" dirty="0" smtClean="0"/>
              <a:t>	⊃q[⊃⍒</a:t>
            </a:r>
            <a:r>
              <a:rPr lang="en-US" altLang="zh-CN" dirty="0"/>
              <a:t>{2⊥,⍵</a:t>
            </a:r>
            <a:r>
              <a:rPr lang="en-US" altLang="zh-CN" dirty="0" smtClean="0"/>
              <a:t>}¨</a:t>
            </a:r>
            <a:r>
              <a:rPr lang="en-US" altLang="zh-CN" dirty="0"/>
              <a:t>q</a:t>
            </a:r>
            <a:r>
              <a:rPr lang="en-US" altLang="zh-CN" dirty="0" smtClean="0"/>
              <a:t>]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dirty="0" smtClean="0"/>
              <a:t>Still one line!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20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1430</TotalTime>
  <Words>5080</Words>
  <Application>Microsoft Office PowerPoint</Application>
  <PresentationFormat>On-screen Show (4:3)</PresentationFormat>
  <Paragraphs>637</Paragraphs>
  <Slides>51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Waveform</vt:lpstr>
      <vt:lpstr>I {α + ω} APL</vt:lpstr>
      <vt:lpstr>About me</vt:lpstr>
      <vt:lpstr>How I get in touch with APL</vt:lpstr>
      <vt:lpstr>More APL</vt:lpstr>
      <vt:lpstr>Powerful Script!</vt:lpstr>
      <vt:lpstr>Array-oriented thinking</vt:lpstr>
      <vt:lpstr>Polyominoes</vt:lpstr>
      <vt:lpstr>Rotate? Reflect?</vt:lpstr>
      <vt:lpstr>Regularize</vt:lpstr>
      <vt:lpstr>Almost done!</vt:lpstr>
      <vt:lpstr>ValidPoly</vt:lpstr>
      <vt:lpstr>FindConnectedParts</vt:lpstr>
      <vt:lpstr>BFSOneStep</vt:lpstr>
      <vt:lpstr>Generate N-0minoes</vt:lpstr>
      <vt:lpstr>Add One Block</vt:lpstr>
      <vt:lpstr>AddOneBlock</vt:lpstr>
      <vt:lpstr>Math/CS section cleared!</vt:lpstr>
      <vt:lpstr>Dimension</vt:lpstr>
      <vt:lpstr>Is that enough?</vt:lpstr>
      <vt:lpstr>The Duck Test</vt:lpstr>
      <vt:lpstr>Find center of gravity</vt:lpstr>
      <vt:lpstr>Optical Illustration </vt:lpstr>
      <vt:lpstr>Locate</vt:lpstr>
      <vt:lpstr>MinMax</vt:lpstr>
      <vt:lpstr>Ducks and balls</vt:lpstr>
      <vt:lpstr>FindDucks</vt:lpstr>
      <vt:lpstr>FindDucks</vt:lpstr>
      <vt:lpstr>Eng section Cleared</vt:lpstr>
      <vt:lpstr>Broadcasting &amp; Overloading</vt:lpstr>
      <vt:lpstr>Predator and Prey simulation</vt:lpstr>
      <vt:lpstr>NextGen</vt:lpstr>
      <vt:lpstr>GenX</vt:lpstr>
      <vt:lpstr>PredPrey</vt:lpstr>
      <vt:lpstr>PredPreyNextGen</vt:lpstr>
      <vt:lpstr>OutcomeType</vt:lpstr>
      <vt:lpstr>OutcomeType</vt:lpstr>
      <vt:lpstr>Bunnies and Foxes on an island</vt:lpstr>
      <vt:lpstr>Around</vt:lpstr>
      <vt:lpstr>Density</vt:lpstr>
      <vt:lpstr>Live</vt:lpstr>
      <vt:lpstr>Procreate</vt:lpstr>
      <vt:lpstr>Migrate</vt:lpstr>
      <vt:lpstr>RandomPick</vt:lpstr>
      <vt:lpstr>Migrate</vt:lpstr>
      <vt:lpstr>PredPreyIsland</vt:lpstr>
      <vt:lpstr>PredPreyIsland</vt:lpstr>
      <vt:lpstr>BunnyFox</vt:lpstr>
      <vt:lpstr>Bio section cleared!</vt:lpstr>
      <vt:lpstr>Nice experience!</vt:lpstr>
      <vt:lpstr>Nice experience!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</dc:creator>
  <cp:lastModifiedBy>Mars</cp:lastModifiedBy>
  <cp:revision>194</cp:revision>
  <dcterms:created xsi:type="dcterms:W3CDTF">2006-08-16T00:00:00Z</dcterms:created>
  <dcterms:modified xsi:type="dcterms:W3CDTF">2013-10-23T17:11:51Z</dcterms:modified>
</cp:coreProperties>
</file>