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2" r:id="rId4"/>
    <p:sldId id="258" r:id="rId5"/>
    <p:sldId id="267" r:id="rId6"/>
    <p:sldId id="274" r:id="rId7"/>
    <p:sldId id="268" r:id="rId8"/>
    <p:sldId id="259" r:id="rId9"/>
    <p:sldId id="276" r:id="rId10"/>
    <p:sldId id="260" r:id="rId11"/>
    <p:sldId id="270" r:id="rId12"/>
    <p:sldId id="265" r:id="rId13"/>
    <p:sldId id="262" r:id="rId14"/>
    <p:sldId id="264" r:id="rId15"/>
    <p:sldId id="261" r:id="rId16"/>
    <p:sldId id="266" r:id="rId17"/>
    <p:sldId id="271" r:id="rId18"/>
    <p:sldId id="263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7" autoAdjust="0"/>
    <p:restoredTop sz="94016" autoAdjust="0"/>
  </p:normalViewPr>
  <p:slideViewPr>
    <p:cSldViewPr snapToGrid="0">
      <p:cViewPr>
        <p:scale>
          <a:sx n="50" d="100"/>
          <a:sy n="50" d="100"/>
        </p:scale>
        <p:origin x="774" y="4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B06AB-9690-4793-8ED0-3CB5E9478B85}" type="datetimeFigureOut">
              <a:rPr lang="en-GB" smtClean="0"/>
              <a:t>24/10/2013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31DAF-5CB6-480B-BA56-AF877FF531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57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35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645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27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388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30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301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447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918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45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96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96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25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97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86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1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454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31DAF-5CB6-480B-BA56-AF877FF5311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45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B2B6-466B-40EA-9CD3-CE8066632D76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88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0734-0C30-4188-ACB8-4530750536AF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61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24149-AAD6-467E-9445-CBC2F0613BDB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8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8BB9-7CEC-4A6B-B23B-9184886BEA24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98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34E2-D37A-4864-A2EB-52FFF4C5C605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4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742E-3720-4A5D-A52F-0EE2BCA73800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8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0F03-F356-4AFB-88A1-1956480EF263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47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1DDF4-5E74-433A-A912-95403061CE43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10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09A86-F0D8-4AEE-8E7C-8AD0C779E254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84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885E-05E0-4086-A389-CEF162065E46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8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7539-0E1C-4AE0-864B-E4AC912B8FCC}" type="datetime1">
              <a:rPr lang="en-GB" smtClean="0"/>
              <a:t>24/10/2013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417D-758A-40B6-9ECA-479D3925B0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4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microsoft.com/office/2007/relationships/hdphoto" Target="../media/hdphoto11.wdp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3.wdp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microsoft.com/office/2007/relationships/hdphoto" Target="../media/hdphoto12.wdp"/><Relationship Id="rId1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1.pn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6.jpe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12" Type="http://schemas.openxmlformats.org/officeDocument/2006/relationships/image" Target="../media/image44.jpeg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6.wdp"/><Relationship Id="rId5" Type="http://schemas.openxmlformats.org/officeDocument/2006/relationships/image" Target="../media/image2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hyperlink" Target="http://threeblindmiceapl.wordpress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optima-systems.co.uk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hdphoto" Target="../media/hdphoto6.wdp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7.jpeg"/><Relationship Id="rId5" Type="http://schemas.openxmlformats.org/officeDocument/2006/relationships/image" Target="../media/image2.PN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6530" y="1265117"/>
            <a:ext cx="58982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smtClean="0">
                <a:solidFill>
                  <a:srgbClr val="0070C0"/>
                </a:solidFill>
                <a:latin typeface="+mj-lt"/>
              </a:rPr>
              <a:t>Raspberry Pi Project</a:t>
            </a:r>
            <a:endParaRPr lang="en-GB" sz="8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9" y="844176"/>
            <a:ext cx="4939764" cy="5121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1331" y="4334602"/>
            <a:ext cx="5142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James Greeley – </a:t>
            </a:r>
            <a:r>
              <a:rPr lang="en-GB" sz="2000" b="1" dirty="0" smtClean="0">
                <a:solidFill>
                  <a:srgbClr val="0070C0"/>
                </a:solidFill>
                <a:latin typeface="+mj-lt"/>
              </a:rPr>
              <a:t>Private Pi </a:t>
            </a:r>
            <a:r>
              <a:rPr lang="en-GB" sz="2000" dirty="0" smtClean="0">
                <a:latin typeface="+mj-lt"/>
              </a:rPr>
              <a:t>– Robot</a:t>
            </a:r>
          </a:p>
          <a:p>
            <a:endParaRPr lang="en-GB" sz="2000" dirty="0" smtClean="0">
              <a:latin typeface="+mj-lt"/>
            </a:endParaRPr>
          </a:p>
          <a:p>
            <a:r>
              <a:rPr lang="en-GB" sz="2000" dirty="0" smtClean="0">
                <a:latin typeface="+mj-lt"/>
              </a:rPr>
              <a:t>Samuel Gutsell – </a:t>
            </a:r>
            <a:r>
              <a:rPr lang="en-GB" sz="2000" b="1" dirty="0" smtClean="0">
                <a:solidFill>
                  <a:srgbClr val="0070C0"/>
                </a:solidFill>
                <a:latin typeface="+mj-lt"/>
              </a:rPr>
              <a:t>Pi in the Sky </a:t>
            </a:r>
            <a:r>
              <a:rPr lang="en-GB" sz="2000" dirty="0" smtClean="0">
                <a:latin typeface="+mj-lt"/>
              </a:rPr>
              <a:t>– Weather Station</a:t>
            </a:r>
          </a:p>
          <a:p>
            <a:endParaRPr lang="en-GB" sz="2000" dirty="0" smtClean="0">
              <a:latin typeface="+mj-lt"/>
            </a:endParaRPr>
          </a:p>
          <a:p>
            <a:r>
              <a:rPr lang="en-GB" sz="2000" dirty="0" smtClean="0">
                <a:latin typeface="+mj-lt"/>
              </a:rPr>
              <a:t>Shaquil Sidiki – </a:t>
            </a:r>
            <a:r>
              <a:rPr lang="en-GB" sz="2000" b="1" dirty="0" smtClean="0">
                <a:solidFill>
                  <a:srgbClr val="0070C0"/>
                </a:solidFill>
                <a:latin typeface="+mj-lt"/>
              </a:rPr>
              <a:t>Racing Pi </a:t>
            </a:r>
            <a:r>
              <a:rPr lang="en-GB" sz="2000" dirty="0" smtClean="0">
                <a:latin typeface="+mj-lt"/>
              </a:rPr>
              <a:t>- Robot</a:t>
            </a:r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026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Pi </a:t>
            </a:r>
            <a:r>
              <a:rPr lang="en-GB" sz="5000" dirty="0">
                <a:solidFill>
                  <a:srgbClr val="002060"/>
                </a:solidFill>
              </a:rPr>
              <a:t>i</a:t>
            </a:r>
            <a:r>
              <a:rPr lang="en-GB" sz="5000" dirty="0" smtClean="0">
                <a:solidFill>
                  <a:srgbClr val="002060"/>
                </a:solidFill>
              </a:rPr>
              <a:t>n the Sky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2475" y="1247773"/>
            <a:ext cx="556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Make something </a:t>
            </a:r>
            <a:r>
              <a:rPr lang="en-GB" sz="2000" smtClean="0"/>
              <a:t>of interest to me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Make </a:t>
            </a:r>
            <a:r>
              <a:rPr lang="en-GB" sz="2000" dirty="0"/>
              <a:t>something that has a </a:t>
            </a:r>
            <a:r>
              <a:rPr lang="en-GB" sz="2000" dirty="0" smtClean="0"/>
              <a:t>use</a:t>
            </a:r>
            <a:endParaRPr lang="en-GB" sz="2000" dirty="0"/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Have a temperature, humidity and light sensor working with the Raspberry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Have a DCF with specific day to day data in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Make a MiServer page with integrated </a:t>
            </a:r>
            <a:r>
              <a:rPr lang="en-GB" sz="2000" dirty="0" err="1" smtClean="0"/>
              <a:t>RainPro</a:t>
            </a:r>
            <a:r>
              <a:rPr lang="en-GB" sz="2000" dirty="0" smtClean="0"/>
              <a:t> graphs to show readings of the past 7 days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3000"/>
            <a:ext cx="5257800" cy="394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68440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solidFill>
                  <a:srgbClr val="002060"/>
                </a:solidFill>
              </a:rPr>
              <a:t>Pi in the Sky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13468" y="1074059"/>
            <a:ext cx="8712968" cy="5256584"/>
            <a:chOff x="107504" y="1556792"/>
            <a:chExt cx="8712968" cy="5256584"/>
          </a:xfrm>
        </p:grpSpPr>
        <p:sp>
          <p:nvSpPr>
            <p:cNvPr id="13" name="Rectangle 12"/>
            <p:cNvSpPr/>
            <p:nvPr/>
          </p:nvSpPr>
          <p:spPr>
            <a:xfrm>
              <a:off x="107504" y="1556792"/>
              <a:ext cx="8712968" cy="52565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467655" y="1646064"/>
              <a:ext cx="8077200" cy="5167312"/>
              <a:chOff x="105376278" y="106965549"/>
              <a:chExt cx="8078322" cy="5168301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auto">
              <a:xfrm>
                <a:off x="105377381" y="106965549"/>
                <a:ext cx="2127183" cy="1212784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105377381" y="106965549"/>
                <a:ext cx="2127183" cy="616017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Raspberry Pi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105377381" y="107581566"/>
                <a:ext cx="539014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+5V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105908877" y="107580393"/>
                <a:ext cx="538914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GND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106449419" y="107582543"/>
                <a:ext cx="519764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SDA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106975075" y="107581565"/>
                <a:ext cx="529490" cy="596767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SCL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105377380" y="110055259"/>
                <a:ext cx="2810577" cy="146304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105376278" y="110660446"/>
                <a:ext cx="2213710" cy="856749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Arduino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11"/>
              <p:cNvSpPr txBox="1">
                <a:spLocks noChangeArrowheads="1"/>
              </p:cNvSpPr>
              <p:nvPr/>
            </p:nvSpPr>
            <p:spPr bwMode="auto">
              <a:xfrm>
                <a:off x="105382419" y="110052683"/>
                <a:ext cx="567889" cy="606291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+5V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105953888" y="110057474"/>
                <a:ext cx="529389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GND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106482062" y="110056274"/>
                <a:ext cx="558265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A4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107039112" y="110055174"/>
                <a:ext cx="548640" cy="596766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A5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107586296" y="110058278"/>
                <a:ext cx="606391" cy="490888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107592049" y="110555687"/>
                <a:ext cx="596866" cy="452487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107593186" y="111009924"/>
                <a:ext cx="596866" cy="500615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A2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0" name="AutoShape 18"/>
              <p:cNvCxnSpPr>
                <a:cxnSpLocks noChangeShapeType="1"/>
              </p:cNvCxnSpPr>
              <p:nvPr/>
            </p:nvCxnSpPr>
            <p:spPr bwMode="auto">
              <a:xfrm>
                <a:off x="105637263" y="108178333"/>
                <a:ext cx="28876" cy="189617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AutoShape 19"/>
              <p:cNvCxnSpPr>
                <a:cxnSpLocks noChangeShapeType="1"/>
              </p:cNvCxnSpPr>
              <p:nvPr/>
            </p:nvCxnSpPr>
            <p:spPr bwMode="auto">
              <a:xfrm>
                <a:off x="106185903" y="108187958"/>
                <a:ext cx="28876" cy="187692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AutoShape 20"/>
              <p:cNvCxnSpPr>
                <a:cxnSpLocks noChangeShapeType="1"/>
              </p:cNvCxnSpPr>
              <p:nvPr/>
            </p:nvCxnSpPr>
            <p:spPr bwMode="auto">
              <a:xfrm>
                <a:off x="106715293" y="108178333"/>
                <a:ext cx="38501" cy="18673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21"/>
              <p:cNvCxnSpPr>
                <a:cxnSpLocks noChangeShapeType="1"/>
              </p:cNvCxnSpPr>
              <p:nvPr/>
            </p:nvCxnSpPr>
            <p:spPr bwMode="auto">
              <a:xfrm>
                <a:off x="107244683" y="108187958"/>
                <a:ext cx="77001" cy="187692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AutoShape 22"/>
              <p:cNvSpPr>
                <a:spLocks noChangeArrowheads="1"/>
              </p:cNvSpPr>
              <p:nvPr/>
            </p:nvSpPr>
            <p:spPr bwMode="auto">
              <a:xfrm>
                <a:off x="105594150" y="109185075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106144275" y="10948785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grpSp>
            <p:nvGrpSpPr>
              <p:cNvPr id="36" name="Group 24"/>
              <p:cNvGrpSpPr>
                <a:grpSpLocks/>
              </p:cNvGrpSpPr>
              <p:nvPr/>
            </p:nvGrpSpPr>
            <p:grpSpPr bwMode="auto">
              <a:xfrm>
                <a:off x="106268100" y="109549763"/>
                <a:ext cx="6622200" cy="2388037"/>
                <a:chOff x="106268100" y="109549763"/>
                <a:chExt cx="6622200" cy="2388037"/>
              </a:xfrm>
            </p:grpSpPr>
            <p:cxnSp>
              <p:nvCxnSpPr>
                <p:cNvPr id="75" name="AutoShape 25"/>
                <p:cNvCxnSpPr>
                  <a:cxnSpLocks noChangeShapeType="1"/>
                  <a:stCxn id="35" idx="6"/>
                </p:cNvCxnSpPr>
                <p:nvPr/>
              </p:nvCxnSpPr>
              <p:spPr bwMode="auto">
                <a:xfrm>
                  <a:off x="106268100" y="109549763"/>
                  <a:ext cx="4421925" cy="2388037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" name="AutoShape 26"/>
                <p:cNvCxnSpPr>
                  <a:cxnSpLocks noChangeShapeType="1"/>
                </p:cNvCxnSpPr>
                <p:nvPr/>
              </p:nvCxnSpPr>
              <p:spPr bwMode="auto">
                <a:xfrm>
                  <a:off x="110690025" y="111937800"/>
                  <a:ext cx="220027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7" name="Group 27"/>
              <p:cNvGrpSpPr>
                <a:grpSpLocks/>
              </p:cNvGrpSpPr>
              <p:nvPr/>
            </p:nvGrpSpPr>
            <p:grpSpPr bwMode="auto">
              <a:xfrm>
                <a:off x="105717975" y="107232450"/>
                <a:ext cx="7172325" cy="2014538"/>
                <a:chOff x="105717975" y="107232450"/>
                <a:chExt cx="7019925" cy="2014538"/>
              </a:xfrm>
            </p:grpSpPr>
            <p:cxnSp>
              <p:nvCxnSpPr>
                <p:cNvPr id="73" name="AutoShape 28"/>
                <p:cNvCxnSpPr>
                  <a:cxnSpLocks noChangeShapeType="1"/>
                  <a:stCxn id="34" idx="6"/>
                </p:cNvCxnSpPr>
                <p:nvPr/>
              </p:nvCxnSpPr>
              <p:spPr bwMode="auto">
                <a:xfrm flipV="1">
                  <a:off x="105717975" y="107232450"/>
                  <a:ext cx="5476875" cy="2014538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" name="AutoShape 29"/>
                <p:cNvCxnSpPr>
                  <a:cxnSpLocks noChangeShapeType="1"/>
                </p:cNvCxnSpPr>
                <p:nvPr/>
              </p:nvCxnSpPr>
              <p:spPr bwMode="auto">
                <a:xfrm>
                  <a:off x="111204375" y="107232450"/>
                  <a:ext cx="153352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112890300" y="107041950"/>
                <a:ext cx="533400" cy="390525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+5V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 Box 31"/>
              <p:cNvSpPr txBox="1">
                <a:spLocks noChangeArrowheads="1"/>
              </p:cNvSpPr>
              <p:nvPr/>
            </p:nvSpPr>
            <p:spPr bwMode="auto">
              <a:xfrm>
                <a:off x="112921200" y="111743325"/>
                <a:ext cx="533400" cy="390525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AutoShape 32"/>
              <p:cNvSpPr>
                <a:spLocks noChangeArrowheads="1"/>
              </p:cNvSpPr>
              <p:nvPr/>
            </p:nvSpPr>
            <p:spPr bwMode="auto">
              <a:xfrm>
                <a:off x="109307250" y="10718160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AutoShape 33"/>
              <p:cNvSpPr>
                <a:spLocks noChangeArrowheads="1"/>
              </p:cNvSpPr>
              <p:nvPr/>
            </p:nvSpPr>
            <p:spPr bwMode="auto">
              <a:xfrm>
                <a:off x="110716950" y="107172075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AutoShape 34"/>
              <p:cNvSpPr>
                <a:spLocks noChangeArrowheads="1"/>
              </p:cNvSpPr>
              <p:nvPr/>
            </p:nvSpPr>
            <p:spPr bwMode="auto">
              <a:xfrm>
                <a:off x="112012350" y="10718160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grpSp>
            <p:nvGrpSpPr>
              <p:cNvPr id="43" name="Group 35"/>
              <p:cNvGrpSpPr>
                <a:grpSpLocks/>
              </p:cNvGrpSpPr>
              <p:nvPr/>
            </p:nvGrpSpPr>
            <p:grpSpPr bwMode="auto">
              <a:xfrm>
                <a:off x="111804450" y="107984925"/>
                <a:ext cx="533400" cy="542925"/>
                <a:chOff x="109785150" y="107927775"/>
                <a:chExt cx="1485900" cy="1495425"/>
              </a:xfrm>
            </p:grpSpPr>
            <p:sp>
              <p:nvSpPr>
                <p:cNvPr id="71" name="Oval 36"/>
                <p:cNvSpPr>
                  <a:spLocks noChangeArrowheads="1"/>
                </p:cNvSpPr>
                <p:nvPr/>
              </p:nvSpPr>
              <p:spPr bwMode="auto">
                <a:xfrm>
                  <a:off x="109785150" y="107927775"/>
                  <a:ext cx="1485900" cy="1495425"/>
                </a:xfrm>
                <a:prstGeom prst="ellipse">
                  <a:avLst/>
                </a:prstGeom>
                <a:solidFill>
                  <a:srgbClr val="FFFFFF"/>
                </a:solidFill>
                <a:ln w="9525" algn="in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72" name="Rectangle 37"/>
                <p:cNvSpPr>
                  <a:spLocks noChangeArrowheads="1"/>
                </p:cNvSpPr>
                <p:nvPr/>
              </p:nvSpPr>
              <p:spPr bwMode="auto">
                <a:xfrm>
                  <a:off x="110232825" y="108156375"/>
                  <a:ext cx="581025" cy="1000125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  <p:cxnSp>
            <p:nvCxnSpPr>
              <p:cNvPr id="44" name="AutoShape 38"/>
              <p:cNvCxnSpPr>
                <a:cxnSpLocks noChangeShapeType="1"/>
              </p:cNvCxnSpPr>
              <p:nvPr/>
            </p:nvCxnSpPr>
            <p:spPr bwMode="auto">
              <a:xfrm flipV="1">
                <a:off x="112061625" y="107299125"/>
                <a:ext cx="0" cy="7620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AutoShape 39"/>
              <p:cNvSpPr>
                <a:spLocks noChangeArrowheads="1"/>
              </p:cNvSpPr>
              <p:nvPr/>
            </p:nvSpPr>
            <p:spPr bwMode="auto">
              <a:xfrm>
                <a:off x="112025250" y="11188275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6" name="AutoShape 40"/>
              <p:cNvSpPr>
                <a:spLocks noChangeArrowheads="1"/>
              </p:cNvSpPr>
              <p:nvPr/>
            </p:nvSpPr>
            <p:spPr bwMode="auto">
              <a:xfrm>
                <a:off x="110710800" y="11188275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7" name="AutoShape 41"/>
              <p:cNvSpPr>
                <a:spLocks noChangeArrowheads="1"/>
              </p:cNvSpPr>
              <p:nvPr/>
            </p:nvSpPr>
            <p:spPr bwMode="auto">
              <a:xfrm>
                <a:off x="109303800" y="111889800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cxnSp>
            <p:nvCxnSpPr>
              <p:cNvPr id="48" name="AutoShape 42"/>
              <p:cNvCxnSpPr>
                <a:cxnSpLocks noChangeShapeType="1"/>
              </p:cNvCxnSpPr>
              <p:nvPr/>
            </p:nvCxnSpPr>
            <p:spPr bwMode="auto">
              <a:xfrm flipH="1">
                <a:off x="112309275" y="107670600"/>
                <a:ext cx="247650" cy="2667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3"/>
              <p:cNvCxnSpPr>
                <a:cxnSpLocks noChangeShapeType="1"/>
              </p:cNvCxnSpPr>
              <p:nvPr/>
            </p:nvCxnSpPr>
            <p:spPr bwMode="auto">
              <a:xfrm flipH="1">
                <a:off x="112423575" y="107784900"/>
                <a:ext cx="247650" cy="26670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4"/>
              <p:cNvCxnSpPr>
                <a:cxnSpLocks noChangeShapeType="1"/>
              </p:cNvCxnSpPr>
              <p:nvPr/>
            </p:nvCxnSpPr>
            <p:spPr bwMode="auto">
              <a:xfrm>
                <a:off x="112071150" y="108432600"/>
                <a:ext cx="9525" cy="11811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AutoShape 45"/>
              <p:cNvSpPr>
                <a:spLocks noChangeArrowheads="1"/>
              </p:cNvSpPr>
              <p:nvPr/>
            </p:nvSpPr>
            <p:spPr bwMode="auto">
              <a:xfrm>
                <a:off x="112017675" y="109509525"/>
                <a:ext cx="123825" cy="123825"/>
              </a:xfrm>
              <a:prstGeom prst="flowChartConnector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cxnSp>
            <p:nvCxnSpPr>
              <p:cNvPr id="52" name="AutoShape 46"/>
              <p:cNvCxnSpPr>
                <a:cxnSpLocks noChangeShapeType="1"/>
                <a:stCxn id="51" idx="2"/>
                <a:endCxn id="29" idx="3"/>
              </p:cNvCxnSpPr>
              <p:nvPr/>
            </p:nvCxnSpPr>
            <p:spPr bwMode="auto">
              <a:xfrm rot="10800000" flipV="1">
                <a:off x="108190052" y="109571438"/>
                <a:ext cx="3827623" cy="1688794"/>
              </a:xfrm>
              <a:prstGeom prst="bentConnector3">
                <a:avLst>
                  <a:gd name="adj1" fmla="val 719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7"/>
              <p:cNvCxnSpPr>
                <a:cxnSpLocks noChangeShapeType="1"/>
              </p:cNvCxnSpPr>
              <p:nvPr/>
            </p:nvCxnSpPr>
            <p:spPr bwMode="auto">
              <a:xfrm>
                <a:off x="112080675" y="109613700"/>
                <a:ext cx="0" cy="227647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Rectangle 48"/>
              <p:cNvSpPr>
                <a:spLocks noChangeArrowheads="1"/>
              </p:cNvSpPr>
              <p:nvPr/>
            </p:nvSpPr>
            <p:spPr bwMode="auto">
              <a:xfrm>
                <a:off x="111966375" y="109994700"/>
                <a:ext cx="219075" cy="45720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111978675" y="110899125"/>
                <a:ext cx="219075" cy="45720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Rectangle 50"/>
              <p:cNvSpPr>
                <a:spLocks noChangeArrowheads="1"/>
              </p:cNvSpPr>
              <p:nvPr/>
            </p:nvSpPr>
            <p:spPr bwMode="auto">
              <a:xfrm>
                <a:off x="110328075" y="107670600"/>
                <a:ext cx="942975" cy="1438275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6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Humidity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Sensor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 51"/>
              <p:cNvSpPr>
                <a:spLocks noChangeArrowheads="1"/>
              </p:cNvSpPr>
              <p:nvPr/>
            </p:nvSpPr>
            <p:spPr bwMode="auto">
              <a:xfrm>
                <a:off x="108813600" y="107689650"/>
                <a:ext cx="1162050" cy="1438275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Temperature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Sensor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 Box 52"/>
              <p:cNvSpPr txBox="1">
                <a:spLocks noChangeArrowheads="1"/>
              </p:cNvSpPr>
              <p:nvPr/>
            </p:nvSpPr>
            <p:spPr bwMode="auto">
              <a:xfrm>
                <a:off x="109111486" y="107692449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+5V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 Box 53"/>
              <p:cNvSpPr txBox="1">
                <a:spLocks noChangeArrowheads="1"/>
              </p:cNvSpPr>
              <p:nvPr/>
            </p:nvSpPr>
            <p:spPr bwMode="auto">
              <a:xfrm>
                <a:off x="108816211" y="108835449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Out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54"/>
              <p:cNvSpPr txBox="1">
                <a:spLocks noChangeArrowheads="1"/>
              </p:cNvSpPr>
              <p:nvPr/>
            </p:nvSpPr>
            <p:spPr bwMode="auto">
              <a:xfrm>
                <a:off x="109473436" y="108835449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 Box 55"/>
              <p:cNvSpPr txBox="1">
                <a:spLocks noChangeArrowheads="1"/>
              </p:cNvSpPr>
              <p:nvPr/>
            </p:nvSpPr>
            <p:spPr bwMode="auto">
              <a:xfrm>
                <a:off x="110521186" y="107682924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+5V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56"/>
              <p:cNvSpPr txBox="1">
                <a:spLocks noChangeArrowheads="1"/>
              </p:cNvSpPr>
              <p:nvPr/>
            </p:nvSpPr>
            <p:spPr bwMode="auto">
              <a:xfrm>
                <a:off x="110330686" y="108806874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Out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 Box 57"/>
              <p:cNvSpPr txBox="1">
                <a:spLocks noChangeArrowheads="1"/>
              </p:cNvSpPr>
              <p:nvPr/>
            </p:nvSpPr>
            <p:spPr bwMode="auto">
              <a:xfrm>
                <a:off x="109473436" y="108835449"/>
                <a:ext cx="511141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 Box 58"/>
              <p:cNvSpPr txBox="1">
                <a:spLocks noChangeArrowheads="1"/>
              </p:cNvSpPr>
              <p:nvPr/>
            </p:nvSpPr>
            <p:spPr bwMode="auto">
              <a:xfrm>
                <a:off x="110835511" y="108806874"/>
                <a:ext cx="444466" cy="300590"/>
              </a:xfrm>
              <a:prstGeom prst="rect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0V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5" name="AutoShape 59"/>
              <p:cNvCxnSpPr>
                <a:cxnSpLocks noChangeShapeType="1"/>
              </p:cNvCxnSpPr>
              <p:nvPr/>
            </p:nvCxnSpPr>
            <p:spPr bwMode="auto">
              <a:xfrm flipV="1">
                <a:off x="110766225" y="107289600"/>
                <a:ext cx="0" cy="3810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60"/>
              <p:cNvCxnSpPr>
                <a:cxnSpLocks noChangeShapeType="1"/>
              </p:cNvCxnSpPr>
              <p:nvPr/>
            </p:nvCxnSpPr>
            <p:spPr bwMode="auto">
              <a:xfrm flipV="1">
                <a:off x="109366050" y="107289600"/>
                <a:ext cx="0" cy="38100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61"/>
              <p:cNvCxnSpPr>
                <a:cxnSpLocks noChangeShapeType="1"/>
                <a:stCxn id="59" idx="2"/>
                <a:endCxn id="27" idx="3"/>
              </p:cNvCxnSpPr>
              <p:nvPr/>
            </p:nvCxnSpPr>
            <p:spPr bwMode="auto">
              <a:xfrm rot="5400000">
                <a:off x="108048393" y="109280333"/>
                <a:ext cx="1167683" cy="879095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AutoShape 62"/>
              <p:cNvCxnSpPr>
                <a:cxnSpLocks noChangeShapeType="1"/>
                <a:stCxn id="62" idx="2"/>
                <a:endCxn id="28" idx="3"/>
              </p:cNvCxnSpPr>
              <p:nvPr/>
            </p:nvCxnSpPr>
            <p:spPr bwMode="auto">
              <a:xfrm rot="5400000">
                <a:off x="108550352" y="108746027"/>
                <a:ext cx="1674467" cy="2397342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AutoShape 63"/>
              <p:cNvCxnSpPr>
                <a:cxnSpLocks noChangeShapeType="1"/>
                <a:stCxn id="63" idx="2"/>
                <a:endCxn id="47" idx="0"/>
              </p:cNvCxnSpPr>
              <p:nvPr/>
            </p:nvCxnSpPr>
            <p:spPr bwMode="auto">
              <a:xfrm rot="5400000">
                <a:off x="108170479" y="110331273"/>
                <a:ext cx="2753761" cy="363294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AutoShape 64"/>
              <p:cNvCxnSpPr>
                <a:cxnSpLocks noChangeShapeType="1"/>
                <a:stCxn id="64" idx="2"/>
                <a:endCxn id="46" idx="0"/>
              </p:cNvCxnSpPr>
              <p:nvPr/>
            </p:nvCxnSpPr>
            <p:spPr bwMode="auto">
              <a:xfrm rot="5400000">
                <a:off x="109527586" y="110352591"/>
                <a:ext cx="2775286" cy="285031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7" name="TextBox 76"/>
          <p:cNvSpPr txBox="1"/>
          <p:nvPr/>
        </p:nvSpPr>
        <p:spPr>
          <a:xfrm>
            <a:off x="193976" y="923126"/>
            <a:ext cx="2419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2060"/>
                </a:solidFill>
                <a:latin typeface="+mj-lt"/>
              </a:rPr>
              <a:t>Circuit Diagram</a:t>
            </a:r>
            <a:endParaRPr lang="en-GB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0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8521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solidFill>
                  <a:srgbClr val="002060"/>
                </a:solidFill>
              </a:rPr>
              <a:t>Pi in the Sky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22947" y="1697047"/>
            <a:ext cx="2160240" cy="8094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Raspberry Pi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(Dyalog APL)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8652" y="2454260"/>
            <a:ext cx="21602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rduino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58652" y="4326468"/>
            <a:ext cx="21602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Sensors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65164"/>
              </p:ext>
            </p:extLst>
          </p:nvPr>
        </p:nvGraphicFramePr>
        <p:xfrm>
          <a:off x="1453937" y="5426391"/>
          <a:ext cx="3456384" cy="1112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1728192"/>
              </a:tblGrid>
              <a:tr h="370841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i="0" dirty="0" smtClean="0"/>
                        <a:t>KEY</a:t>
                      </a:r>
                      <a:endParaRPr lang="en-GB" b="1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0" dirty="0" smtClean="0"/>
                        <a:t>USER REQUEST</a:t>
                      </a:r>
                      <a:endParaRPr lang="en-GB" b="1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0" dirty="0" smtClean="0"/>
                        <a:t>SYSTEM</a:t>
                      </a:r>
                      <a:r>
                        <a:rPr lang="en-GB" b="1" i="0" baseline="0" dirty="0" smtClean="0"/>
                        <a:t> RESULT</a:t>
                      </a:r>
                      <a:endParaRPr lang="en-GB" b="1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515236" y="2454260"/>
            <a:ext cx="21602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APL, HTML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(MiServer)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15236" y="4326468"/>
            <a:ext cx="21602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User Interface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48983" y="5113313"/>
            <a:ext cx="1440160" cy="951909"/>
            <a:chOff x="6970401" y="4934870"/>
            <a:chExt cx="1440160" cy="951909"/>
          </a:xfrm>
        </p:grpSpPr>
        <p:sp>
          <p:nvSpPr>
            <p:cNvPr id="19" name="Oval 18"/>
            <p:cNvSpPr/>
            <p:nvPr/>
          </p:nvSpPr>
          <p:spPr>
            <a:xfrm>
              <a:off x="7258433" y="5022683"/>
              <a:ext cx="864096" cy="8640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</a:rPr>
                <a:t>USER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9" idx="6"/>
            </p:cNvCxnSpPr>
            <p:nvPr/>
          </p:nvCxnSpPr>
          <p:spPr>
            <a:xfrm flipV="1">
              <a:off x="8122529" y="5186898"/>
              <a:ext cx="288032" cy="267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2"/>
            </p:cNvCxnSpPr>
            <p:nvPr/>
          </p:nvCxnSpPr>
          <p:spPr>
            <a:xfrm flipH="1" flipV="1">
              <a:off x="6970401" y="5186898"/>
              <a:ext cx="288032" cy="267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970401" y="4934870"/>
              <a:ext cx="72008" cy="2520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338553" y="4934870"/>
              <a:ext cx="72008" cy="2520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>
          <a:xfrm flipV="1">
            <a:off x="9243428" y="3246348"/>
            <a:ext cx="0" cy="10801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083187" y="1786384"/>
            <a:ext cx="2196246" cy="66787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18692" y="1786384"/>
            <a:ext cx="2304255" cy="66787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18692" y="3246348"/>
            <a:ext cx="0" cy="10801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86844" y="3246348"/>
            <a:ext cx="0" cy="108012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2" idx="1"/>
          </p:cNvCxnSpPr>
          <p:nvPr/>
        </p:nvCxnSpPr>
        <p:spPr>
          <a:xfrm flipV="1">
            <a:off x="3842828" y="2101756"/>
            <a:ext cx="1080119" cy="35250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3"/>
          </p:cNvCxnSpPr>
          <p:nvPr/>
        </p:nvCxnSpPr>
        <p:spPr>
          <a:xfrm>
            <a:off x="7083187" y="2101756"/>
            <a:ext cx="1080121" cy="35250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012440" y="3239082"/>
            <a:ext cx="6852" cy="108738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09872" y="849094"/>
            <a:ext cx="518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2060"/>
                </a:solidFill>
                <a:latin typeface="+mj-lt"/>
              </a:rPr>
              <a:t>System Flow Diagram</a:t>
            </a:r>
            <a:endParaRPr lang="en-GB" sz="4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747431" y="5998547"/>
            <a:ext cx="671461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47430" y="6363784"/>
            <a:ext cx="671461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7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32699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Private</a:t>
            </a:r>
            <a:r>
              <a:rPr lang="en-GB" sz="5000" b="1" dirty="0" smtClean="0">
                <a:solidFill>
                  <a:srgbClr val="002060"/>
                </a:solidFill>
              </a:rPr>
              <a:t> </a:t>
            </a:r>
            <a:r>
              <a:rPr lang="en-GB" sz="5000" dirty="0" smtClean="0">
                <a:solidFill>
                  <a:srgbClr val="002060"/>
                </a:solidFill>
              </a:rPr>
              <a:t>Pi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pic>
        <p:nvPicPr>
          <p:cNvPr id="12" name="Picture 8" descr="http://www.hardware.diigiit.com/image/cache/data/arduino/Mini/arduino-mini-front-500x5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03" y="2265539"/>
            <a:ext cx="2877185" cy="28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pload.wikimedia.org/wikipedia/commons/9/90/Front_of_Raspberry_P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6" b="89993" l="9979" r="93597">
                        <a14:foregroundMark x1="59018" y1="81844" x2="39648" y2="80986"/>
                        <a14:foregroundMark x1="86713" y1="83488" x2="87353" y2="57184"/>
                        <a14:foregroundMark x1="78655" y1="53038" x2="93597" y2="52609"/>
                        <a14:foregroundMark x1="54002" y1="19585" x2="51227" y2="7076"/>
                        <a14:foregroundMark x1="30630" y1="73910" x2="11313" y2="71766"/>
                        <a14:foregroundMark x1="20971" y1="55897" x2="21612" y2="41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54" y="881704"/>
            <a:ext cx="2904941" cy="216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rved Right Arrow 13"/>
          <p:cNvSpPr/>
          <p:nvPr/>
        </p:nvSpPr>
        <p:spPr>
          <a:xfrm rot="20515894">
            <a:off x="3050309" y="1198455"/>
            <a:ext cx="132862" cy="3324217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20198141">
            <a:off x="3210261" y="1133560"/>
            <a:ext cx="218442" cy="3503107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58620" y="1325393"/>
            <a:ext cx="811424" cy="194682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5" idx="4"/>
          </p:cNvCxnSpPr>
          <p:nvPr/>
        </p:nvCxnSpPr>
        <p:spPr>
          <a:xfrm flipV="1">
            <a:off x="1858620" y="1258936"/>
            <a:ext cx="877331" cy="22291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0" descr="http://img.dxcdn.com/productimages/sku_120542_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19" y="3120334"/>
            <a:ext cx="3099491" cy="30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858620" y="3049678"/>
            <a:ext cx="3298975" cy="14669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55197" y="3049678"/>
            <a:ext cx="3102398" cy="1545229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95183" y="3049678"/>
            <a:ext cx="2862412" cy="16576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35951" y="3049678"/>
            <a:ext cx="2421644" cy="17503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66526" y="3049678"/>
            <a:ext cx="2191069" cy="18639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76719" y="3049678"/>
            <a:ext cx="1994361" cy="19484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Smiley Face 24"/>
          <p:cNvSpPr/>
          <p:nvPr/>
        </p:nvSpPr>
        <p:spPr>
          <a:xfrm>
            <a:off x="9254380" y="4026183"/>
            <a:ext cx="1425146" cy="1342768"/>
          </a:xfrm>
          <a:prstGeom prst="smileyFace">
            <a:avLst>
              <a:gd name="adj" fmla="val -465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Bent Arrow 25"/>
          <p:cNvSpPr/>
          <p:nvPr/>
        </p:nvSpPr>
        <p:spPr>
          <a:xfrm rot="16200000">
            <a:off x="7731204" y="3383800"/>
            <a:ext cx="1474573" cy="1285103"/>
          </a:xfrm>
          <a:prstGeom prst="ben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7" name="Picture 16" descr="http://www.optima-systems.co.uk/wp-content/uploads/2012/08/DSCF4946-90x9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328" y="4291065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line images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22" y="1423999"/>
            <a:ext cx="3334355" cy="17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7750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pic>
        <p:nvPicPr>
          <p:cNvPr id="11" name="C8BADB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2669732" y="1495866"/>
            <a:ext cx="6852533" cy="386080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07099" y="326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>
                <a:solidFill>
                  <a:srgbClr val="002060"/>
                </a:solidFill>
                <a:latin typeface="+mn-lt"/>
              </a:rPr>
              <a:t>Maiden Voyage</a:t>
            </a:r>
            <a:endParaRPr lang="en-GB" sz="4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6100" y="5080000"/>
            <a:ext cx="397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Should have implemented a stop button…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9" y="70324"/>
            <a:ext cx="625413" cy="4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66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Racing Pi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173" y="2191265"/>
            <a:ext cx="5708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Robot with 4 wheels. </a:t>
            </a:r>
            <a:endParaRPr lang="en-GB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Use a motor for speed and another motor for directions (servo).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Distance Sensor at the front of the robot.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Record where the robot goes. (PiCamera)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Control it via MiServer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686" y="1509021"/>
            <a:ext cx="3065445" cy="2437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2988" y="1611942"/>
            <a:ext cx="3196868" cy="228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7" y="4396961"/>
            <a:ext cx="2924856" cy="1959389"/>
          </a:xfrm>
          <a:prstGeom prst="rect">
            <a:avLst/>
          </a:prstGeom>
        </p:spPr>
      </p:pic>
      <p:pic>
        <p:nvPicPr>
          <p:cNvPr id="17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4" y="178013"/>
            <a:ext cx="12024706" cy="64897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39" y="340213"/>
            <a:ext cx="10434196" cy="61284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219700" y="3213337"/>
            <a:ext cx="4762500" cy="6706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IN_20131016_161312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03" y="178013"/>
            <a:ext cx="12087697" cy="628602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305158" y="1814783"/>
            <a:ext cx="5226264" cy="27621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7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Racing Pi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" t="1029" r="4022" b="-1029"/>
          <a:stretch/>
        </p:blipFill>
        <p:spPr>
          <a:xfrm>
            <a:off x="11280261" y="6057788"/>
            <a:ext cx="819264" cy="800212"/>
          </a:xfrm>
          <a:prstGeom prst="rect">
            <a:avLst/>
          </a:prstGeom>
        </p:spPr>
      </p:pic>
      <p:pic>
        <p:nvPicPr>
          <p:cNvPr id="13" name="Picture 12" descr="C:\Users\shaquil.OPTIMASYSTEMS\Pictures\pi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0985" l="8418" r="87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0" t="20609" r="12081" b="20003"/>
          <a:stretch/>
        </p:blipFill>
        <p:spPr bwMode="auto">
          <a:xfrm>
            <a:off x="145619" y="3219719"/>
            <a:ext cx="2830199" cy="171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7054" y="2841664"/>
            <a:ext cx="66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APL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3" idx="3"/>
          </p:cNvCxnSpPr>
          <p:nvPr/>
        </p:nvCxnSpPr>
        <p:spPr>
          <a:xfrm>
            <a:off x="2975818" y="4078285"/>
            <a:ext cx="565872" cy="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www.liquidware.com/system/0000/3648/Arduino_Uno_Ang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1" b="93111" l="3778" r="98000">
                        <a14:backgroundMark x1="8667" y1="22889" x2="9556" y2="18889"/>
                        <a14:backgroundMark x1="17333" y1="20889" x2="17333" y2="20889"/>
                        <a14:backgroundMark x1="11222" y1="30111" x2="11222" y2="30111"/>
                        <a14:backgroundMark x1="10778" y1="31667" x2="10778" y2="31667"/>
                        <a14:backgroundMark x1="15667" y1="29111" x2="15667" y2="29111"/>
                        <a14:backgroundMark x1="19000" y1="27000" x2="21444" y2="27000"/>
                        <a14:backgroundMark x1="25222" y1="26000" x2="25556" y2="24444"/>
                        <a14:backgroundMark x1="26000" y1="21889" x2="26000" y2="21889"/>
                        <a14:backgroundMark x1="29333" y1="20889" x2="29333" y2="20889"/>
                        <a14:backgroundMark x1="33444" y1="19889" x2="33444" y2="19889"/>
                        <a14:backgroundMark x1="34667" y1="19333" x2="34667" y2="19333"/>
                        <a14:backgroundMark x1="36333" y1="18333" x2="35444" y2="15778"/>
                        <a14:backgroundMark x1="35444" y1="14778" x2="35444" y2="14778"/>
                        <a14:backgroundMark x1="33444" y1="15222" x2="31000" y2="16333"/>
                        <a14:backgroundMark x1="28444" y1="16333" x2="25222" y2="16333"/>
                        <a14:backgroundMark x1="23111" y1="15222" x2="21111" y2="14222"/>
                        <a14:backgroundMark x1="19889" y1="12667" x2="19889" y2="12667"/>
                        <a14:backgroundMark x1="19000" y1="12222" x2="19000" y2="13778"/>
                        <a14:backgroundMark x1="17333" y1="16333" x2="17333" y2="16333"/>
                        <a14:backgroundMark x1="20222" y1="18333" x2="22333" y2="17333"/>
                        <a14:backgroundMark x1="22333" y1="17333" x2="22333" y2="17333"/>
                        <a14:backgroundMark x1="21889" y1="16778" x2="19889" y2="16778"/>
                        <a14:backgroundMark x1="18222" y1="16333" x2="16111" y2="16333"/>
                        <a14:backgroundMark x1="14111" y1="15222" x2="12889" y2="15222"/>
                        <a14:backgroundMark x1="12000" y1="14778" x2="12000" y2="14778"/>
                        <a14:backgroundMark x1="10778" y1="13778" x2="9556" y2="13778"/>
                        <a14:backgroundMark x1="8333" y1="13222" x2="8333" y2="13222"/>
                        <a14:backgroundMark x1="7111" y1="13222" x2="7111" y2="13222"/>
                        <a14:backgroundMark x1="7111" y1="13222" x2="7111" y2="13222"/>
                        <a14:backgroundMark x1="6222" y1="18333" x2="6222" y2="20333"/>
                        <a14:backgroundMark x1="6222" y1="20889" x2="6222" y2="20889"/>
                        <a14:backgroundMark x1="5889" y1="25556" x2="5444" y2="27000"/>
                        <a14:backgroundMark x1="6222" y1="38333" x2="6222" y2="38333"/>
                        <a14:backgroundMark x1="6667" y1="38333" x2="6667" y2="38333"/>
                        <a14:backgroundMark x1="8667" y1="39333" x2="8667" y2="39333"/>
                        <a14:backgroundMark x1="12889" y1="38778" x2="12889" y2="38778"/>
                        <a14:backgroundMark x1="15667" y1="33667" x2="15667" y2="33667"/>
                        <a14:backgroundMark x1="19889" y1="33667" x2="19889" y2="33667"/>
                        <a14:backgroundMark x1="21889" y1="31111" x2="23111" y2="29556"/>
                        <a14:backgroundMark x1="27222" y1="27000" x2="28889" y2="25556"/>
                        <a14:backgroundMark x1="32556" y1="24444" x2="32556" y2="24444"/>
                        <a14:backgroundMark x1="40444" y1="15778" x2="40444" y2="15778"/>
                        <a14:backgroundMark x1="45000" y1="16333" x2="45000" y2="16333"/>
                        <a14:backgroundMark x1="39556" y1="20333" x2="39556" y2="20333"/>
                        <a14:backgroundMark x1="12444" y1="24444" x2="12444" y2="24444"/>
                        <a14:backgroundMark x1="6222" y1="32667" x2="6222" y2="32667"/>
                        <a14:backgroundMark x1="17778" y1="39889" x2="17778" y2="39889"/>
                        <a14:backgroundMark x1="7444" y1="43889" x2="7444" y2="43889"/>
                        <a14:backgroundMark x1="5889" y1="48000" x2="5889" y2="48000"/>
                        <a14:backgroundMark x1="10778" y1="43444" x2="10778" y2="43444"/>
                        <a14:backgroundMark x1="8333" y1="74667" x2="8667" y2="78778"/>
                        <a14:backgroundMark x1="8667" y1="84333" x2="8667" y2="84333"/>
                        <a14:backgroundMark x1="12889" y1="89000" x2="12889" y2="89000"/>
                        <a14:backgroundMark x1="17333" y1="83333" x2="17333" y2="83333"/>
                        <a14:backgroundMark x1="17778" y1="80333" x2="17778" y2="80333"/>
                        <a14:backgroundMark x1="19000" y1="79222" x2="19000" y2="79222"/>
                        <a14:backgroundMark x1="19444" y1="77222" x2="19444" y2="77222"/>
                        <a14:backgroundMark x1="21889" y1="77778" x2="21889" y2="77778"/>
                        <a14:backgroundMark x1="24000" y1="78222" x2="24000" y2="78222"/>
                        <a14:backgroundMark x1="27222" y1="81778" x2="27222" y2="81778"/>
                        <a14:backgroundMark x1="29333" y1="83889" x2="29333" y2="83889"/>
                        <a14:backgroundMark x1="32222" y1="85889" x2="32222" y2="85889"/>
                        <a14:backgroundMark x1="33000" y1="87444" x2="33000" y2="87444"/>
                        <a14:backgroundMark x1="35111" y1="88444" x2="35111" y2="88444"/>
                        <a14:backgroundMark x1="15333" y1="90000" x2="15333" y2="90000"/>
                        <a14:backgroundMark x1="18556" y1="89000" x2="19889" y2="88444"/>
                        <a14:backgroundMark x1="19889" y1="88444" x2="19889" y2="88444"/>
                        <a14:backgroundMark x1="19889" y1="87444" x2="19889" y2="87444"/>
                        <a14:backgroundMark x1="20222" y1="87000" x2="20222" y2="87000"/>
                        <a14:backgroundMark x1="20222" y1="86444" x2="20222" y2="86444"/>
                        <a14:backgroundMark x1="21444" y1="85444" x2="21444" y2="85444"/>
                        <a14:backgroundMark x1="22667" y1="85889" x2="22667" y2="85889"/>
                        <a14:backgroundMark x1="23556" y1="87444" x2="23556" y2="87444"/>
                        <a14:backgroundMark x1="23556" y1="87444" x2="23556" y2="87444"/>
                        <a14:backgroundMark x1="24333" y1="88444" x2="24333" y2="88444"/>
                        <a14:backgroundMark x1="25556" y1="89000" x2="25556" y2="89000"/>
                        <a14:backgroundMark x1="27667" y1="89000" x2="27667" y2="89000"/>
                        <a14:backgroundMark x1="29667" y1="90556" x2="29667" y2="90556"/>
                        <a14:backgroundMark x1="30556" y1="91000" x2="30556" y2="91000"/>
                        <a14:backgroundMark x1="23556" y1="82889" x2="23556" y2="82889"/>
                        <a14:backgroundMark x1="14444" y1="85444" x2="12444" y2="84889"/>
                        <a14:backgroundMark x1="10333" y1="83333" x2="10333" y2="83333"/>
                        <a14:backgroundMark x1="11222" y1="82333" x2="11222" y2="82333"/>
                        <a14:backgroundMark x1="11556" y1="81778" x2="12889" y2="80333"/>
                        <a14:backgroundMark x1="12889" y1="79222" x2="14444" y2="77778"/>
                        <a14:backgroundMark x1="15333" y1="77222" x2="15333" y2="77222"/>
                        <a14:backgroundMark x1="16556" y1="76222" x2="16556" y2="76222"/>
                        <a14:backgroundMark x1="17000" y1="74667" x2="17333" y2="73111"/>
                        <a14:backgroundMark x1="17333" y1="72556" x2="17333" y2="72556"/>
                        <a14:backgroundMark x1="17333" y1="72556" x2="17333" y2="72556"/>
                        <a14:backgroundMark x1="7111" y1="70000" x2="5889" y2="68556"/>
                        <a14:backgroundMark x1="9556" y1="71111" x2="9556" y2="71111"/>
                        <a14:backgroundMark x1="5444" y1="76222" x2="5444" y2="76222"/>
                        <a14:backgroundMark x1="5444" y1="78222" x2="5444" y2="78222"/>
                        <a14:backgroundMark x1="5444" y1="79222" x2="5444" y2="79222"/>
                        <a14:backgroundMark x1="5444" y1="79222" x2="5444" y2="81778"/>
                        <a14:backgroundMark x1="5444" y1="84333" x2="5444" y2="84333"/>
                        <a14:backgroundMark x1="5444" y1="84889" x2="5444" y2="84889"/>
                        <a14:backgroundMark x1="5444" y1="85444" x2="5444" y2="85444"/>
                        <a14:backgroundMark x1="5444" y1="86444" x2="5444" y2="86444"/>
                        <a14:backgroundMark x1="5444" y1="87000" x2="5444" y2="87000"/>
                        <a14:backgroundMark x1="5889" y1="87000" x2="5889" y2="87000"/>
                        <a14:backgroundMark x1="6667" y1="87444" x2="6667" y2="87444"/>
                        <a14:backgroundMark x1="7444" y1="88000" x2="7444" y2="88000"/>
                        <a14:backgroundMark x1="8667" y1="88444" x2="8667" y2="88444"/>
                        <a14:backgroundMark x1="8667" y1="88444" x2="8667" y2="88444"/>
                        <a14:backgroundMark x1="8667" y1="89000" x2="8667" y2="89000"/>
                        <a14:backgroundMark x1="9556" y1="90000" x2="9556" y2="90000"/>
                        <a14:backgroundMark x1="9556" y1="90000" x2="9556" y2="90000"/>
                        <a14:backgroundMark x1="12000" y1="90556" x2="12000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0" y="3219719"/>
            <a:ext cx="2135730" cy="17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135533" y="2850387"/>
            <a:ext cx="104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 Code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03985" y="2236744"/>
            <a:ext cx="3258384" cy="1914487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C:\Users\shaquil.OPTIMASYSTEMS\Pictures\IMG_0819_1024x102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4" b="97527" l="6563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00" y="1000334"/>
            <a:ext cx="1950414" cy="132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Users\shaquil.OPTIMASYSTEMS\Pictures\servo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14626" r="33518" b="15567"/>
          <a:stretch/>
        </p:blipFill>
        <p:spPr bwMode="auto">
          <a:xfrm>
            <a:off x="8909343" y="2406153"/>
            <a:ext cx="1656467" cy="1627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C:\Users\shaquil.OPTIMASYSTEMS\Pictures\sensor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664" b="65284" l="20875" r="72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28586" r="21385" b="30638"/>
          <a:stretch/>
        </p:blipFill>
        <p:spPr bwMode="auto">
          <a:xfrm>
            <a:off x="8773342" y="4147974"/>
            <a:ext cx="1950413" cy="931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5503985" y="3769149"/>
            <a:ext cx="3306647" cy="430513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27479" y="3540174"/>
            <a:ext cx="212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Turn right and left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69597" y="2187642"/>
            <a:ext cx="206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Forwards and Backwards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8723" y="4379802"/>
            <a:ext cx="217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To check if there is any “danger”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2" descr="http://www.raspberrypi-spy.co.uk/wp-content/uploads/2013/05/pi_camera_module_0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31" y="5239723"/>
            <a:ext cx="1888753" cy="141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2664069" y="4598377"/>
            <a:ext cx="6071983" cy="171820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61395" y="5218791"/>
            <a:ext cx="181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Records where the robot goes.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03985" y="4278838"/>
            <a:ext cx="3405358" cy="146492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19033" y="1245494"/>
            <a:ext cx="415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2060"/>
                </a:solidFill>
                <a:latin typeface="+mj-lt"/>
              </a:rPr>
              <a:t>Diagram</a:t>
            </a:r>
            <a:endParaRPr lang="en-GB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58285" y="1441950"/>
            <a:ext cx="123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Motor Controller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17276" y="2841664"/>
            <a:ext cx="123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Servo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35282" y="4250343"/>
            <a:ext cx="1238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Ultrasonic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Distance Sensor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65810" y="5488189"/>
            <a:ext cx="123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Pi Camera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1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8" grpId="0"/>
      <p:bldP spid="29" grpId="0"/>
      <p:bldP spid="30" grpId="0"/>
      <p:bldP spid="33" grpId="0"/>
      <p:bldP spid="2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" t="1029" r="4022" b="-1029"/>
          <a:stretch/>
        </p:blipFill>
        <p:spPr>
          <a:xfrm>
            <a:off x="11280261" y="6057788"/>
            <a:ext cx="819264" cy="8002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9007" y="2068146"/>
            <a:ext cx="927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>
                <a:solidFill>
                  <a:srgbClr val="002060"/>
                </a:solidFill>
                <a:latin typeface="+mj-lt"/>
              </a:rPr>
              <a:t>DEMO TIME</a:t>
            </a:r>
            <a:endParaRPr lang="en-GB" sz="13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286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289" y="1617484"/>
            <a:ext cx="109845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	Jason Rivers</a:t>
            </a:r>
          </a:p>
          <a:p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	Morten </a:t>
            </a:r>
            <a:r>
              <a:rPr lang="en-GB" sz="4400" b="1" dirty="0" err="1" smtClean="0">
                <a:solidFill>
                  <a:srgbClr val="0070C0"/>
                </a:solidFill>
                <a:latin typeface="+mj-lt"/>
              </a:rPr>
              <a:t>Kromberg</a:t>
            </a:r>
            <a:endParaRPr lang="en-GB" sz="4400" b="1" dirty="0" smtClean="0">
              <a:solidFill>
                <a:srgbClr val="0070C0"/>
              </a:solidFill>
              <a:latin typeface="+mj-lt"/>
            </a:endParaRPr>
          </a:p>
          <a:p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	Liam Flanagan</a:t>
            </a:r>
          </a:p>
          <a:p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	Dyalog team</a:t>
            </a:r>
          </a:p>
          <a:p>
            <a:pPr algn="ctr"/>
            <a:endParaRPr lang="en-GB" sz="4400" b="1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GB" sz="4400" b="1" u="sng" dirty="0" smtClean="0">
                <a:solidFill>
                  <a:srgbClr val="0070C0"/>
                </a:solidFill>
                <a:latin typeface="+mj-lt"/>
              </a:rPr>
              <a:t>Paul Grosvenor</a:t>
            </a:r>
            <a:r>
              <a:rPr lang="en-GB" sz="4400" b="1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4400" b="1" u="sng" dirty="0" smtClean="0">
                <a:solidFill>
                  <a:srgbClr val="0070C0"/>
                </a:solidFill>
                <a:latin typeface="+mj-lt"/>
              </a:rPr>
              <a:t>and Optima Systems</a:t>
            </a:r>
            <a:endParaRPr lang="en-GB" sz="4400" b="1" u="sng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23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techila.fi/wp-content/uploads/2010/07/Dyalog-300x5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69" y="1934130"/>
            <a:ext cx="4167349" cy="81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86015" y="678916"/>
            <a:ext cx="5121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Special Thanks to: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1029" name="Picture 4" descr="Description: Description: Optima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97" y="3216162"/>
            <a:ext cx="4631589" cy="147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3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286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888" y="4195740"/>
            <a:ext cx="109845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002060"/>
                </a:solidFill>
                <a:latin typeface="+mj-lt"/>
              </a:rPr>
              <a:t>Any Questions?</a:t>
            </a:r>
            <a:endParaRPr lang="en-GB" sz="115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356" y="1145059"/>
            <a:ext cx="10984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0070C0"/>
                </a:solidFill>
                <a:latin typeface="+mj-lt"/>
              </a:rPr>
              <a:t>THANK YOU FOR LISTENING</a:t>
            </a:r>
            <a:endParaRPr lang="en-GB" sz="6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935" y="2265960"/>
            <a:ext cx="6015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James Greeley – </a:t>
            </a:r>
            <a:r>
              <a:rPr lang="en-GB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Private Pi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Robot</a:t>
            </a:r>
          </a:p>
          <a:p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Samuel Gutsell – </a:t>
            </a:r>
            <a:r>
              <a:rPr lang="en-GB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 in the Sky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Weather Station</a:t>
            </a:r>
          </a:p>
          <a:p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Shaquil Sidiki – </a:t>
            </a:r>
            <a:r>
              <a:rPr lang="en-GB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Racing Pi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Robot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94918" y="70325"/>
            <a:ext cx="6837405" cy="1074734"/>
            <a:chOff x="-433304" y="332656"/>
            <a:chExt cx="9001000" cy="1296144"/>
          </a:xfrm>
        </p:grpSpPr>
        <p:sp>
          <p:nvSpPr>
            <p:cNvPr id="16" name="Up Ribbon 15"/>
            <p:cNvSpPr/>
            <p:nvPr/>
          </p:nvSpPr>
          <p:spPr>
            <a:xfrm>
              <a:off x="-433304" y="332656"/>
              <a:ext cx="9001000" cy="1296144"/>
            </a:xfrm>
            <a:prstGeom prst="ribbon2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2" descr="C:\Users\samuel\Desktop\MiServer\Intro\Styles\Images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639" y="476670"/>
              <a:ext cx="4221116" cy="692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52234" y="2265960"/>
            <a:ext cx="4721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Contact Us:</a:t>
            </a:r>
          </a:p>
          <a:p>
            <a:r>
              <a:rPr lang="en-GB" sz="2000" dirty="0" smtClean="0">
                <a:solidFill>
                  <a:srgbClr val="0070C0"/>
                </a:solidFill>
              </a:rPr>
              <a:t>Optima House, Mill Court, Spindle Way, Crawley, RH10 1TT</a:t>
            </a:r>
          </a:p>
          <a:p>
            <a:r>
              <a:rPr lang="en-GB" sz="2000" dirty="0" smtClean="0">
                <a:solidFill>
                  <a:srgbClr val="0070C0"/>
                </a:solidFill>
              </a:rPr>
              <a:t>01293 562 700</a:t>
            </a:r>
          </a:p>
          <a:p>
            <a:r>
              <a:rPr lang="en-GB" sz="2000" dirty="0" smtClean="0">
                <a:solidFill>
                  <a:srgbClr val="0070C0"/>
                </a:solidFill>
                <a:hlinkClick r:id="rId6"/>
              </a:rPr>
              <a:t>www.optima-systems.co.uk</a:t>
            </a:r>
            <a:endParaRPr lang="en-GB" sz="2000" dirty="0" smtClean="0">
              <a:solidFill>
                <a:srgbClr val="0070C0"/>
              </a:solidFill>
            </a:endParaRPr>
          </a:p>
          <a:p>
            <a:r>
              <a:rPr lang="en-GB" sz="2000" dirty="0">
                <a:solidFill>
                  <a:srgbClr val="0070C0"/>
                </a:solidFill>
                <a:hlinkClick r:id="rId7"/>
              </a:rPr>
              <a:t>http://</a:t>
            </a:r>
            <a:r>
              <a:rPr lang="en-GB" sz="2000" dirty="0" smtClean="0">
                <a:solidFill>
                  <a:srgbClr val="0070C0"/>
                </a:solidFill>
                <a:hlinkClick r:id="rId7"/>
              </a:rPr>
              <a:t>threeblindmiceapl.wordpress.com</a:t>
            </a:r>
            <a:endParaRPr lang="en-GB" sz="2000" dirty="0" smtClean="0">
              <a:solidFill>
                <a:srgbClr val="0070C0"/>
              </a:solidFill>
            </a:endParaRPr>
          </a:p>
          <a:p>
            <a:endParaRPr lang="en-GB" sz="2000" dirty="0" smtClean="0">
              <a:solidFill>
                <a:srgbClr val="0070C0"/>
              </a:solidFill>
            </a:endParaRPr>
          </a:p>
        </p:txBody>
      </p:sp>
      <p:pic>
        <p:nvPicPr>
          <p:cNvPr id="18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3" y="211640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0739" y="211640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17" y="6057788"/>
            <a:ext cx="819264" cy="80021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2335" y="32745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About Us</a:t>
            </a:r>
            <a:endParaRPr lang="en-GB" sz="5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43049"/>
            <a:ext cx="1043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Former apprentices at Optima Systems Ltd (UK)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Trainee APL Programmers since August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Have been using APL for just over 1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Blog</a:t>
            </a:r>
            <a:r>
              <a:rPr lang="en-GB" sz="2000" dirty="0"/>
              <a:t>: http://</a:t>
            </a:r>
            <a:r>
              <a:rPr lang="en-GB" sz="2000" dirty="0" smtClean="0"/>
              <a:t>threeblindmiceapl.wordpress.com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4" name="Picture 2" descr="Working h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44" y="3207223"/>
            <a:ext cx="3437810" cy="2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L Cour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54" y="2187700"/>
            <a:ext cx="2778288" cy="384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17" y="6057788"/>
            <a:ext cx="819264" cy="80021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599" y="1558842"/>
            <a:ext cx="10439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Last conference Dyalog discussed using APL on Raspberry </a:t>
            </a:r>
            <a:r>
              <a:rPr lang="en-GB" sz="2000" dirty="0"/>
              <a:t>P</a:t>
            </a:r>
            <a:r>
              <a:rPr lang="en-GB" sz="2000" dirty="0" smtClean="0"/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Asked </a:t>
            </a:r>
            <a:r>
              <a:rPr lang="en-GB" sz="2000" dirty="0"/>
              <a:t>to investigate Raspberry Pi’s by Paul Grosvenor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In May he asked us to think of a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Our budget was £</a:t>
            </a:r>
            <a:r>
              <a:rPr lang="en-GB" sz="2000" dirty="0"/>
              <a:t>150 (242.26 US </a:t>
            </a:r>
            <a:r>
              <a:rPr lang="en-GB" sz="2000" dirty="0" smtClean="0"/>
              <a:t>Dollar)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 had until August to finish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each chose individual projects to </a:t>
            </a:r>
            <a:r>
              <a:rPr lang="en-GB" sz="2000" dirty="0" smtClean="0"/>
              <a:t>undertake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Raspberry Pi that has Dyalog APL running MiServer, which is </a:t>
            </a:r>
            <a:r>
              <a:rPr lang="en-GB" sz="2000" dirty="0" smtClean="0"/>
              <a:t>various hardware components</a:t>
            </a:r>
            <a:endParaRPr lang="en-GB" sz="2000" dirty="0"/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163738" y="32745"/>
            <a:ext cx="53311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Project Background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12" name="Picture 4" descr="https://1.gravatar.com/avatar/435d33250d0b501ebd8634227b298a67?d=https%3A%2F%2Fidenticons.github.com%2Faab35a195cc381f2e56c60959ebbc03f.png&amp;s=4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23" y="2327482"/>
            <a:ext cx="1697318" cy="16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14" y="-5816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7721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Hardware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pic>
        <p:nvPicPr>
          <p:cNvPr id="2050" name="Picture 2" descr="http://www.raspberrypi-spy.co.uk/wp-content/uploads/2013/02/edimax_7811un_wifi_dongl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321" y="856941"/>
            <a:ext cx="4046322" cy="303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lnmh9ip6v2uc.cloudfront.net/tutorialimages/RaspberryPi/Pi-boar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" y="3233559"/>
            <a:ext cx="3421028" cy="25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ndisk Ultra Secure 16GB SD Card - 30MB/s - Class 10 - SDHC UHS-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750" r="96250">
                        <a14:foregroundMark x1="60500" y1="33667" x2="55250" y2="55000"/>
                        <a14:foregroundMark x1="63250" y1="31667" x2="66250" y2="51000"/>
                        <a14:foregroundMark x1="47500" y1="45667" x2="52250" y2="69667"/>
                        <a14:foregroundMark x1="46000" y1="52000" x2="61000" y2="52000"/>
                        <a14:foregroundMark x1="32750" y1="79667" x2="4575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75" y="1060591"/>
            <a:ext cx="3212612" cy="24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modmypi.com/image/cache/data/raspberry-pi-expansion-boards/raspberry-pi/raspberry-pi-camera-board-close-800x8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5125" y1="29750" x2="80250" y2="8625"/>
                        <a14:foregroundMark x1="50000" y1="23500" x2="66000" y2="4625"/>
                        <a14:foregroundMark x1="43750" y1="21250" x2="60875" y2="1750"/>
                        <a14:foregroundMark x1="66625" y1="23500" x2="92250" y2="5750"/>
                        <a14:foregroundMark x1="75750" y1="28125" x2="99750" y2="31000"/>
                        <a14:foregroundMark x1="75750" y1="37250" x2="99125" y2="47500"/>
                        <a14:foregroundMark x1="87125" y1="22375" x2="99750" y2="24625"/>
                        <a14:foregroundMark x1="93500" y1="13750" x2="99125" y2="6375"/>
                        <a14:foregroundMark x1="79750" y1="16625" x2="71750" y2="625"/>
                        <a14:backgroundMark x1="60875" y1="63000" x2="60875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9507">
            <a:off x="7731687" y="1508553"/>
            <a:ext cx="1302559" cy="13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bananarobotics.com/shop/image/cache/data/sku/BR/0/1/0/0/0/BR010001-L298N-Dual-H-Bridge-Motor-Driver/L298N-Dual-H-Bridge-Motor-Driver-600x60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65" y="4054658"/>
            <a:ext cx="2923762" cy="29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bizoner.com/bmz_cache/6/68d39efcf84aea9eec0de61ca0cc8989.image.450x365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77" y="3996120"/>
            <a:ext cx="2634987" cy="21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limex.files.wordpress.com/2013/06/chassis-4-2.jpg?w=48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74" y="2854329"/>
            <a:ext cx="1725544" cy="11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320" y="984661"/>
            <a:ext cx="151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Wi-Fi Dongle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£5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$8.07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4081" y="5759111"/>
            <a:ext cx="151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Raspberry Pi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£28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$45.21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1293" y="1752957"/>
            <a:ext cx="92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SD Card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£13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£20.99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8985" y="5915849"/>
            <a:ext cx="188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James’ Chassis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£25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$40.37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9107" y="1615336"/>
            <a:ext cx="151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Pi Camera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£15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$24.22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34990" y="4973983"/>
            <a:ext cx="180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Motor Controller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£20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$32.29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47874" y="1885744"/>
            <a:ext cx="1874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Shaquil’s</a:t>
            </a:r>
            <a:r>
              <a:rPr lang="en-GB" b="1" dirty="0" smtClean="0">
                <a:solidFill>
                  <a:srgbClr val="0070C0"/>
                </a:solidFill>
              </a:rPr>
              <a:t> Chassis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£15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$24.22</a:t>
            </a:r>
          </a:p>
          <a:p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4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8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7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6" name="Picture 4" descr="http://upload.wikimedia.org/wikipedia/commons/3/3d/Raspberry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9" b="96941" l="4150" r="95139">
                        <a14:foregroundMark x1="37183" y1="18819" x2="33507" y2="12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77" y="0"/>
            <a:ext cx="10288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04285" y="1144817"/>
            <a:ext cx="3622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Raspberry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brain of the project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Runs </a:t>
            </a:r>
            <a:r>
              <a:rPr lang="en-GB" sz="2000" dirty="0"/>
              <a:t>L</a:t>
            </a:r>
            <a:r>
              <a:rPr lang="en-GB" sz="2000" dirty="0" smtClean="0"/>
              <a:t>inux distribution optimised for Raspberry </a:t>
            </a:r>
            <a:r>
              <a:rPr lang="en-GB" sz="2000" dirty="0"/>
              <a:t>P</a:t>
            </a:r>
            <a:r>
              <a:rPr lang="en-GB" sz="2000" dirty="0" smtClean="0"/>
              <a:t>i called Raspbian Wheezy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Runs Dyalog APL 13.2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0543" y="6389733"/>
            <a:ext cx="280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70833E-6 0 L -0.32148 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wikia.com/homefront/images/d/d0/Britain_fl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64"/>
            <a:ext cx="12192000" cy="72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1" y="2838659"/>
            <a:ext cx="6980386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bg1"/>
                </a:solidFill>
                <a:latin typeface="+mj-lt"/>
              </a:rPr>
              <a:t>1 millionth Raspberry </a:t>
            </a:r>
            <a:r>
              <a:rPr lang="en-GB" sz="5400" b="1" dirty="0" smtClean="0">
                <a:latin typeface="+mj-lt"/>
              </a:rPr>
              <a:t>Pi</a:t>
            </a:r>
            <a:r>
              <a:rPr lang="en-GB" sz="5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5400" b="1" dirty="0" smtClean="0">
                <a:latin typeface="+mj-lt"/>
              </a:rPr>
              <a:t>Bak</a:t>
            </a:r>
            <a:r>
              <a:rPr lang="en-GB" sz="5400" b="1" dirty="0" smtClean="0">
                <a:solidFill>
                  <a:schemeClr val="bg1"/>
                </a:solidFill>
                <a:latin typeface="+mj-lt"/>
              </a:rPr>
              <a:t>ed in </a:t>
            </a:r>
            <a:r>
              <a:rPr lang="en-GB" sz="5400" b="1" dirty="0" smtClean="0">
                <a:latin typeface="+mj-lt"/>
              </a:rPr>
              <a:t>Great B</a:t>
            </a:r>
            <a:r>
              <a:rPr lang="en-GB" sz="5400" b="1" dirty="0" smtClean="0">
                <a:solidFill>
                  <a:schemeClr val="bg1"/>
                </a:solidFill>
                <a:latin typeface="+mj-lt"/>
              </a:rPr>
              <a:t>ritai</a:t>
            </a:r>
            <a:r>
              <a:rPr lang="en-GB" sz="5400" b="1" dirty="0" smtClean="0">
                <a:latin typeface="+mj-lt"/>
              </a:rPr>
              <a:t>n</a:t>
            </a:r>
            <a:endParaRPr lang="en-GB" sz="5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296161"/>
            <a:ext cx="10544175" cy="6259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8810" l="9302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17" y="6057788"/>
            <a:ext cx="819264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51" y="-682283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026" name="Picture 2" descr="http://www.robotsimple.com/image/cache/00205.01-1200x120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718">
            <a:off x="865217" y="-1663952"/>
            <a:ext cx="10461564" cy="104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63064" y="1118088"/>
            <a:ext cx="36224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Arduino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Basic Input/output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Uses I2C to interface with Raspberry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endParaRPr lang="en-US" dirty="0"/>
          </a:p>
        </p:txBody>
      </p:sp>
      <p:pic>
        <p:nvPicPr>
          <p:cNvPr id="16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11111E-6 L -0.26068 -0.01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Software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63" y="2059174"/>
            <a:ext cx="7016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Raspbian</a:t>
            </a:r>
            <a:r>
              <a:rPr lang="en-GB" sz="2000" dirty="0" smtClean="0"/>
              <a:t> –Linux based Raspberry Pi OS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Dyalog 13.2 </a:t>
            </a:r>
            <a:r>
              <a:rPr lang="en-GB" sz="2000" dirty="0" smtClean="0"/>
              <a:t>Linux  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Putty – A open source SSH client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Samba – Allow us to map the raspberry pi as a network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Arduino IDE – develop C code for Arduino communications</a:t>
            </a:r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787" y="2482371"/>
            <a:ext cx="1825281" cy="2074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094" l="4297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849" y="4070353"/>
            <a:ext cx="1743073" cy="1743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9270" y="1138267"/>
            <a:ext cx="2724148" cy="1593627"/>
          </a:xfrm>
          <a:prstGeom prst="rect">
            <a:avLst/>
          </a:prstGeom>
        </p:spPr>
      </p:pic>
      <p:pic>
        <p:nvPicPr>
          <p:cNvPr id="14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999"/>
            <a:ext cx="12192001" cy="75402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 Systems LTD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417D-758A-40B6-9ECA-479D3925B003}" type="slidenum">
              <a:rPr lang="en-GB" b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fld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034" y="70324"/>
            <a:ext cx="4153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002060"/>
                </a:solidFill>
              </a:rPr>
              <a:t>Problems</a:t>
            </a:r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>
            <a:off x="8382966" y="70324"/>
            <a:ext cx="3626840" cy="786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86" y="6057788"/>
            <a:ext cx="819264" cy="800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593" y="1849437"/>
            <a:ext cx="53134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Soldering </a:t>
            </a:r>
            <a:r>
              <a:rPr lang="en-GB" sz="2000" dirty="0"/>
              <a:t>the </a:t>
            </a:r>
            <a:r>
              <a:rPr lang="en-GB" sz="2000" dirty="0" smtClean="0"/>
              <a:t>Arduino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Re-programming the </a:t>
            </a:r>
            <a:r>
              <a:rPr lang="en-GB" sz="2000" dirty="0" smtClean="0"/>
              <a:t>Arduino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Wiring. Trying to make things look </a:t>
            </a:r>
            <a:r>
              <a:rPr lang="en-GB" sz="2000" dirty="0" smtClean="0"/>
              <a:t>neat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Big base to support </a:t>
            </a:r>
            <a:r>
              <a:rPr lang="en-GB" sz="2000" dirty="0" smtClean="0"/>
              <a:t>the hardware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SD card </a:t>
            </a:r>
            <a:r>
              <a:rPr lang="en-GB" sz="2000" dirty="0" smtClean="0"/>
              <a:t>corruption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Power problems</a:t>
            </a:r>
          </a:p>
          <a:p>
            <a:pPr algn="ctr"/>
            <a:endParaRPr lang="en-GB" sz="2000" dirty="0"/>
          </a:p>
        </p:txBody>
      </p:sp>
      <p:pic>
        <p:nvPicPr>
          <p:cNvPr id="2050" name="Picture 2" descr="http://www.helpful.com/sites/default/files/imagecache/article_image/images/computer_problems_virus_stre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1849437"/>
            <a:ext cx="6191250" cy="3238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underconsideration.com/brandnew/archives/twitter_comparis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" y="106402"/>
            <a:ext cx="409443" cy="3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0484" y="106402"/>
            <a:ext cx="226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@OptimaSystemsUK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://www.robotsimple.com/image/cache/00205.01-1200x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718">
            <a:off x="3892590" y="1164431"/>
            <a:ext cx="1931153" cy="19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bo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6" y="1614501"/>
            <a:ext cx="6378909" cy="4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1dr2mxwsd2nqe.cloudfront.net/media/catalog/product/cache/1/image/9df78eab33525d08d6e5fb8d27136e95/i/r/iracer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7" y="1551478"/>
            <a:ext cx="6411228" cy="4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646</Words>
  <Application>Microsoft Office PowerPoint</Application>
  <PresentationFormat>Widescreen</PresentationFormat>
  <Paragraphs>247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Shaquil Sidiki</dc:creator>
  <cp:lastModifiedBy>Shaquil</cp:lastModifiedBy>
  <cp:revision>100</cp:revision>
  <dcterms:created xsi:type="dcterms:W3CDTF">2013-09-19T10:24:37Z</dcterms:created>
  <dcterms:modified xsi:type="dcterms:W3CDTF">2013-10-24T05:10:49Z</dcterms:modified>
</cp:coreProperties>
</file>