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362" r:id="rId2"/>
    <p:sldId id="360" r:id="rId3"/>
    <p:sldId id="403" r:id="rId4"/>
    <p:sldId id="390" r:id="rId5"/>
    <p:sldId id="391" r:id="rId6"/>
    <p:sldId id="397" r:id="rId7"/>
    <p:sldId id="398" r:id="rId8"/>
    <p:sldId id="396" r:id="rId9"/>
    <p:sldId id="404" r:id="rId10"/>
    <p:sldId id="405" r:id="rId11"/>
    <p:sldId id="406" r:id="rId12"/>
    <p:sldId id="407" r:id="rId13"/>
    <p:sldId id="408" r:id="rId14"/>
    <p:sldId id="409" r:id="rId15"/>
    <p:sldId id="410" r:id="rId16"/>
    <p:sldId id="411" r:id="rId17"/>
    <p:sldId id="412" r:id="rId18"/>
    <p:sldId id="413" r:id="rId19"/>
    <p:sldId id="414" r:id="rId20"/>
    <p:sldId id="416" r:id="rId21"/>
    <p:sldId id="417" r:id="rId22"/>
    <p:sldId id="415" r:id="rId23"/>
    <p:sldId id="361" r:id="rId24"/>
    <p:sldId id="427" r:id="rId25"/>
    <p:sldId id="418" r:id="rId26"/>
    <p:sldId id="419" r:id="rId27"/>
    <p:sldId id="420" r:id="rId28"/>
    <p:sldId id="421" r:id="rId29"/>
    <p:sldId id="425" r:id="rId30"/>
    <p:sldId id="422" r:id="rId31"/>
    <p:sldId id="423" r:id="rId32"/>
    <p:sldId id="424" r:id="rId33"/>
    <p:sldId id="428" r:id="rId34"/>
    <p:sldId id="379" r:id="rId35"/>
    <p:sldId id="402" r:id="rId36"/>
    <p:sldId id="377" r:id="rId37"/>
  </p:sldIdLst>
  <p:sldSz cx="9144000" cy="6858000" type="screen4x3"/>
  <p:notesSz cx="6858000" cy="9144000"/>
  <p:custShowLst>
    <p:custShow name="Market" id="0">
      <p:sldLst/>
    </p:custShow>
    <p:custShow name="Services" id="1">
      <p:sldLst/>
    </p:custShow>
    <p:custShow name="Product" id="2">
      <p:sldLst/>
    </p:custShow>
    <p:custShow name="Technical" id="3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8"/>
    <a:srgbClr val="000099"/>
    <a:srgbClr val="007E3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034" autoAdjust="0"/>
    <p:restoredTop sz="94576" autoAdjust="0"/>
  </p:normalViewPr>
  <p:slideViewPr>
    <p:cSldViewPr snapToGrid="0" snapToObjects="1">
      <p:cViewPr>
        <p:scale>
          <a:sx n="60" d="100"/>
          <a:sy n="60" d="100"/>
        </p:scale>
        <p:origin x="-2094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00277-61A7-488C-9CC1-2D41169E6493}" type="datetimeFigureOut">
              <a:rPr lang="en-ZA" smtClean="0"/>
              <a:pPr/>
              <a:t>2013/10/31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23650-6BE9-4B53-BE9C-F54BB4B1BED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02084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725E-B035-F949-A0B1-BA9870E37E99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CC4A-26BD-1F4D-8283-D27780D36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05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725E-B035-F949-A0B1-BA9870E37E99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CC4A-26BD-1F4D-8283-D27780D36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2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725E-B035-F949-A0B1-BA9870E37E99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CC4A-26BD-1F4D-8283-D27780D36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88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725E-B035-F949-A0B1-BA9870E37E99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CC4A-26BD-1F4D-8283-D27780D36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725E-B035-F949-A0B1-BA9870E37E99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CC4A-26BD-1F4D-8283-D27780D36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6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725E-B035-F949-A0B1-BA9870E37E99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CC4A-26BD-1F4D-8283-D27780D36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0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725E-B035-F949-A0B1-BA9870E37E99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CC4A-26BD-1F4D-8283-D27780D36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69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725E-B035-F949-A0B1-BA9870E37E99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CC4A-26BD-1F4D-8283-D27780D36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1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725E-B035-F949-A0B1-BA9870E37E99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CC4A-26BD-1F4D-8283-D27780D36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8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725E-B035-F949-A0B1-BA9870E37E99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CC4A-26BD-1F4D-8283-D27780D36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1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725E-B035-F949-A0B1-BA9870E37E99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CC4A-26BD-1F4D-8283-D27780D36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87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725E-B035-F949-A0B1-BA9870E37E99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CC4A-26BD-1F4D-8283-D27780D36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32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F725E-B035-F949-A0B1-BA9870E37E99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8CC4A-26BD-1F4D-8283-D27780D36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83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Pers%20cash%20flow_anton.xl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riskflow.net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r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3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934" y="293949"/>
            <a:ext cx="5793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Horseback riding</a:t>
            </a:r>
            <a:endParaRPr lang="en-ZA" sz="48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9353" y="1124946"/>
            <a:ext cx="14410562" cy="573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934" y="293949"/>
            <a:ext cx="4509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Beach sports</a:t>
            </a:r>
            <a:endParaRPr lang="en-ZA" sz="48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03" y="1453274"/>
            <a:ext cx="7737365" cy="516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934" y="293949"/>
            <a:ext cx="6345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Visit </a:t>
            </a:r>
            <a:r>
              <a:rPr lang="en-US" sz="4800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Robben</a:t>
            </a:r>
            <a:r>
              <a:rPr lang="en-US" sz="4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 island</a:t>
            </a:r>
            <a:endParaRPr lang="en-ZA" sz="48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31" y="1335181"/>
            <a:ext cx="2590800" cy="1728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286" y="3326524"/>
            <a:ext cx="2883119" cy="242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7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6965" y="2516186"/>
            <a:ext cx="6871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Our suggested development approach :</a:t>
            </a:r>
          </a:p>
        </p:txBody>
      </p:sp>
    </p:spTree>
    <p:extLst>
      <p:ext uri="{BB962C8B-B14F-4D97-AF65-F5344CB8AC3E}">
        <p14:creationId xmlns:p14="http://schemas.microsoft.com/office/powerpoint/2010/main" val="229385423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934" y="293949"/>
            <a:ext cx="2856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explore</a:t>
            </a:r>
            <a:endParaRPr lang="en-ZA" sz="48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86" y="3663202"/>
            <a:ext cx="3163019" cy="2369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269" y="959069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934" y="293949"/>
            <a:ext cx="35621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prototype</a:t>
            </a:r>
            <a:endParaRPr lang="en-ZA" sz="48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00" y="2017986"/>
            <a:ext cx="5309713" cy="301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1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934" y="293949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develop</a:t>
            </a:r>
            <a:endParaRPr lang="en-ZA" sz="48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53" y="1433512"/>
            <a:ext cx="59817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1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934" y="293949"/>
            <a:ext cx="1620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test</a:t>
            </a:r>
            <a:endParaRPr lang="en-ZA" sz="48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71" y="1756541"/>
            <a:ext cx="45243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934" y="293949"/>
            <a:ext cx="89146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Ensure testing is thorough</a:t>
            </a:r>
            <a:endParaRPr lang="en-ZA" sz="48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39" y="1250401"/>
            <a:ext cx="7894209" cy="564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934" y="293949"/>
            <a:ext cx="8812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You can never test enough</a:t>
            </a:r>
            <a:endParaRPr lang="en-ZA" sz="48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75" y="998822"/>
            <a:ext cx="8829066" cy="662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7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7716" y="356310"/>
            <a:ext cx="2281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Note to self: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8993" y="1876097"/>
            <a:ext cx="72249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Don’t  complain about your slot being in the morning after the banquet: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Be glad you didn’t have to talk straight after John Scholes.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Mention up-front that you were totally lost when the kid explained the APL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contest solution.  Admit that you did not even understand the questions.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67009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934" y="293949"/>
            <a:ext cx="2432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Go live</a:t>
            </a:r>
            <a:endParaRPr lang="en-ZA" sz="48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2295525"/>
            <a:ext cx="695325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7820" y="323329"/>
            <a:ext cx="5549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We take optimization seriously: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6041" y="1056291"/>
            <a:ext cx="6784550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:if you=European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Only 8 – 10 hours flight from anywhere in Europe to SA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</a:rPr>
              <a:t>˄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Direct flights from 9 European capitals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˄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No time zone difference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:else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The above was unfortunately only optimized for Europeans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:</a:t>
            </a:r>
            <a:r>
              <a:rPr lang="en-US" sz="2000" b="1" dirty="0" err="1" smtClean="0">
                <a:solidFill>
                  <a:schemeClr val="bg1"/>
                </a:solidFill>
              </a:rPr>
              <a:t>endif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lvl="1"/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Still, you’ll be able to walk on the wild side</a:t>
            </a:r>
          </a:p>
          <a:p>
            <a:pPr lvl="1"/>
            <a:endParaRPr lang="en-US" sz="20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endParaRPr lang="en-Z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7558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7716" y="356310"/>
            <a:ext cx="22819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Note to self: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Remember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106" y="2711669"/>
            <a:ext cx="81851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Flight delays due to employees stealing power cables is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only funny if you are South African</a:t>
            </a:r>
          </a:p>
        </p:txBody>
      </p:sp>
    </p:spTree>
    <p:extLst>
      <p:ext uri="{BB962C8B-B14F-4D97-AF65-F5344CB8AC3E}">
        <p14:creationId xmlns:p14="http://schemas.microsoft.com/office/powerpoint/2010/main" val="193080239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4737" y="356310"/>
            <a:ext cx="49279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CFO –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Cash Flow Optimizer</a:t>
            </a:r>
            <a:endParaRPr lang="en-ZA" sz="32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8772" y="2112578"/>
            <a:ext cx="172630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</a:rPr>
              <a:t>Why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</a:rPr>
              <a:t>What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</a:rPr>
              <a:t>How</a:t>
            </a:r>
          </a:p>
          <a:p>
            <a:endParaRPr lang="en-ZA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7520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7946" y="356310"/>
            <a:ext cx="2781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CFO – WHY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3780" y="1269972"/>
            <a:ext cx="874986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Of the </a:t>
            </a:r>
            <a:r>
              <a:rPr lang="en-ZA" sz="2400" dirty="0">
                <a:solidFill>
                  <a:schemeClr val="bg1"/>
                </a:solidFill>
              </a:rPr>
              <a:t>52,98 </a:t>
            </a:r>
            <a:r>
              <a:rPr lang="en-ZA" sz="2400" dirty="0" smtClean="0">
                <a:solidFill>
                  <a:schemeClr val="bg1"/>
                </a:solidFill>
              </a:rPr>
              <a:t>million South Africans over the age of 18, </a:t>
            </a:r>
          </a:p>
          <a:p>
            <a:r>
              <a:rPr lang="en-ZA" sz="2400" dirty="0" smtClean="0">
                <a:solidFill>
                  <a:schemeClr val="bg1"/>
                </a:solidFill>
              </a:rPr>
              <a:t>	13.56 million - 25.6% - is unemployed. (Mid 2013 stat)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Government job creation programs have not been successful – the only way forward is development of the SMME sector (Small, Medium, Micro Enterprises)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In SA, 5 out of 7 businesses formed in 2011 have already failed.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Without financial literacy, this will not improve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All 3</a:t>
            </a:r>
            <a:r>
              <a:rPr lang="en-US" sz="2400" baseline="30000" dirty="0" smtClean="0">
                <a:solidFill>
                  <a:schemeClr val="bg1"/>
                </a:solidFill>
              </a:rPr>
              <a:t>rd</a:t>
            </a:r>
            <a:r>
              <a:rPr lang="en-US" sz="2400" dirty="0" smtClean="0">
                <a:solidFill>
                  <a:schemeClr val="bg1"/>
                </a:solidFill>
              </a:rPr>
              <a:t> world countries have similar problems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4934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589" y="356310"/>
            <a:ext cx="5726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Cashflow Optimizer App</a:t>
            </a:r>
            <a:endParaRPr lang="en-ZA" sz="32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4001" y="1681918"/>
            <a:ext cx="8530166" cy="31085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ZA" sz="2400" b="1" dirty="0">
                <a:solidFill>
                  <a:srgbClr val="002060"/>
                </a:solidFill>
                <a:latin typeface="Andalus" pitchFamily="2" charset="-78"/>
                <a:cs typeface="Andalus" pitchFamily="2" charset="-78"/>
              </a:rPr>
              <a:t>“Cash flow management </a:t>
            </a:r>
            <a:r>
              <a:rPr lang="en-ZA" sz="2400" dirty="0" smtClean="0">
                <a:solidFill>
                  <a:srgbClr val="002060"/>
                </a:solidFill>
                <a:latin typeface="Andalus" pitchFamily="2" charset="-78"/>
                <a:cs typeface="Andalus" pitchFamily="2" charset="-78"/>
              </a:rPr>
              <a:t>is fundamental </a:t>
            </a:r>
            <a:r>
              <a:rPr lang="en-ZA" sz="2400" dirty="0">
                <a:solidFill>
                  <a:srgbClr val="002060"/>
                </a:solidFill>
                <a:latin typeface="Andalus" pitchFamily="2" charset="-78"/>
                <a:cs typeface="Andalus" pitchFamily="2" charset="-78"/>
              </a:rPr>
              <a:t>to business success. Cash flow management means financial literacy—the ability to read and make sense of financial statements. Many small-business owners go under because they can’t tell the difference between profit and cash flow. Profit may be phantom cash flow. Actual cash flow is to a business what blood is to the human body.</a:t>
            </a:r>
            <a:r>
              <a:rPr lang="en-ZA" sz="2400" dirty="0" smtClean="0">
                <a:solidFill>
                  <a:srgbClr val="002060"/>
                </a:solidFill>
                <a:latin typeface="Andalus" pitchFamily="2" charset="-78"/>
                <a:cs typeface="Andalus" pitchFamily="2" charset="-78"/>
              </a:rPr>
              <a:t>”</a:t>
            </a:r>
            <a:r>
              <a:rPr lang="en-ZA" sz="2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r>
              <a:rPr lang="en-US" sz="2800" i="1" dirty="0" smtClean="0">
                <a:solidFill>
                  <a:srgbClr val="002060"/>
                </a:solidFill>
                <a:latin typeface="Andalus" pitchFamily="2" charset="-78"/>
                <a:cs typeface="Andalus" pitchFamily="2" charset="-78"/>
              </a:rPr>
              <a:t>- </a:t>
            </a:r>
            <a:r>
              <a:rPr lang="en-US" sz="2800" i="1" dirty="0">
                <a:solidFill>
                  <a:srgbClr val="002060"/>
                </a:solidFill>
                <a:latin typeface="Andalus" pitchFamily="2" charset="-78"/>
                <a:cs typeface="Andalus" pitchFamily="2" charset="-78"/>
              </a:rPr>
              <a:t>Robert T. </a:t>
            </a:r>
            <a:r>
              <a:rPr lang="en-US" sz="2800" i="1" dirty="0" err="1">
                <a:solidFill>
                  <a:srgbClr val="002060"/>
                </a:solidFill>
                <a:latin typeface="Andalus" pitchFamily="2" charset="-78"/>
                <a:cs typeface="Andalus" pitchFamily="2" charset="-78"/>
              </a:rPr>
              <a:t>Kiyosaki</a:t>
            </a:r>
            <a:r>
              <a:rPr lang="en-US" sz="2800" i="1" dirty="0">
                <a:solidFill>
                  <a:srgbClr val="002060"/>
                </a:solidFill>
                <a:latin typeface="Andalus" pitchFamily="2" charset="-78"/>
                <a:cs typeface="Andalus" pitchFamily="2" charset="-78"/>
              </a:rPr>
              <a:t>, Rich Dad Poor Dad</a:t>
            </a:r>
            <a:endParaRPr lang="en-ZA" sz="2800" i="1" dirty="0">
              <a:solidFill>
                <a:srgbClr val="002060"/>
              </a:solidFill>
              <a:latin typeface="Andalus" pitchFamily="2" charset="-78"/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401132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3041" y="1860331"/>
            <a:ext cx="815133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</a:rPr>
              <a:t>Already had spreadsheet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</a:rPr>
              <a:t>Overwhelming to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</a:rPr>
              <a:t>Very last century UI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14243" y="35631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CFO – What</a:t>
            </a:r>
            <a:endParaRPr lang="en-ZA" sz="32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75540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847" y="1166648"/>
            <a:ext cx="575407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</a:rPr>
              <a:t>Get a sexy front-end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</a:rPr>
              <a:t>Cater for touch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</a:rPr>
              <a:t>Use a proper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Host it on the cloud</a:t>
            </a:r>
            <a:endParaRPr lang="en-US" sz="4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</a:rPr>
              <a:t>Use APL for the calcs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</a:rPr>
              <a:t>KISS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14243" y="35631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CFO – What</a:t>
            </a:r>
            <a:endParaRPr lang="en-ZA" sz="32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22563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4634" y="1072055"/>
            <a:ext cx="31244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NOTE TO SELF</a:t>
            </a:r>
          </a:p>
          <a:p>
            <a:endParaRPr lang="en-US" sz="2400" b="1" dirty="0">
              <a:solidFill>
                <a:schemeClr val="bg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At this point,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Mention the following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:</a:t>
            </a:r>
            <a:endParaRPr lang="en-ZA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342" y="3090041"/>
            <a:ext cx="79657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</a:rPr>
              <a:t>If the App was live, the developers would have been doing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</a:rPr>
              <a:t>the presentation, in which case it would have been a technical one.</a:t>
            </a:r>
          </a:p>
          <a:p>
            <a:pPr marL="342900" indent="-342900">
              <a:buFont typeface="+mj-lt"/>
              <a:buAutoNum type="arabicPeriod"/>
            </a:pPr>
            <a:endParaRPr lang="en-US" sz="2000" b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2000" b="1" dirty="0" smtClean="0">
                <a:solidFill>
                  <a:schemeClr val="bg1"/>
                </a:solidFill>
              </a:rPr>
              <a:t>In case anyone asks a technical question, refer them to 1 above</a:t>
            </a:r>
            <a:endParaRPr lang="en-Z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2563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43655" y="1355834"/>
            <a:ext cx="387798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Front-end :PHP</a:t>
            </a:r>
          </a:p>
          <a:p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		   HTML5</a:t>
            </a:r>
          </a:p>
          <a:p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		   JavaScript</a:t>
            </a:r>
          </a:p>
          <a:p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		   CSS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Data server: C#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Database: MS SQL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Calc engine: Dyalog APL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08819" y="356310"/>
            <a:ext cx="2699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CFO – How</a:t>
            </a:r>
            <a:endParaRPr lang="en-ZA" sz="32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22563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99197" y="2673841"/>
            <a:ext cx="48145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RISKFLOW is all about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CASHFLOW MANAGEMENT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46122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27" y="0"/>
            <a:ext cx="4846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2563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4489" y="75870"/>
            <a:ext cx="4876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WHY NOT DO ALL OF IT IN APL?</a:t>
            </a:r>
            <a:endParaRPr lang="en-ZA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89" y="799117"/>
            <a:ext cx="1828800" cy="2495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805" y="1519073"/>
            <a:ext cx="4734919" cy="3551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5" y="4014623"/>
            <a:ext cx="4330608" cy="314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2563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2938" y="567558"/>
            <a:ext cx="46338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Performance issues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062" y="1817554"/>
            <a:ext cx="87498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The first change involved page generation, which was </a:t>
            </a:r>
            <a:r>
              <a:rPr lang="en-ZA" dirty="0" smtClean="0">
                <a:solidFill>
                  <a:schemeClr val="bg1"/>
                </a:solidFill>
              </a:rPr>
              <a:t>moved from</a:t>
            </a:r>
            <a:r>
              <a:rPr lang="en-ZA" dirty="0">
                <a:solidFill>
                  <a:schemeClr val="bg1"/>
                </a:solidFill>
              </a:rPr>
              <a:t> the front-end to the </a:t>
            </a:r>
            <a:r>
              <a:rPr lang="en-ZA" dirty="0" smtClean="0">
                <a:solidFill>
                  <a:schemeClr val="bg1"/>
                </a:solidFill>
              </a:rPr>
              <a:t>web service.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ZA" dirty="0">
                <a:solidFill>
                  <a:schemeClr val="bg1"/>
                </a:solidFill>
              </a:rPr>
              <a:t>Instead of using </a:t>
            </a:r>
            <a:r>
              <a:rPr lang="en-ZA" dirty="0" smtClean="0">
                <a:solidFill>
                  <a:schemeClr val="bg1"/>
                </a:solidFill>
              </a:rPr>
              <a:t>Java Script templates, </a:t>
            </a:r>
            <a:r>
              <a:rPr lang="en-ZA" dirty="0">
                <a:solidFill>
                  <a:schemeClr val="bg1"/>
                </a:solidFill>
              </a:rPr>
              <a:t>which </a:t>
            </a:r>
            <a:r>
              <a:rPr lang="en-ZA" dirty="0" smtClean="0">
                <a:solidFill>
                  <a:schemeClr val="bg1"/>
                </a:solidFill>
              </a:rPr>
              <a:t>were </a:t>
            </a:r>
            <a:r>
              <a:rPr lang="en-ZA" dirty="0">
                <a:solidFill>
                  <a:schemeClr val="bg1"/>
                </a:solidFill>
              </a:rPr>
              <a:t>slow to build with the amount of data that was being sent, the </a:t>
            </a:r>
            <a:r>
              <a:rPr lang="en-ZA" dirty="0" smtClean="0">
                <a:solidFill>
                  <a:schemeClr val="bg1"/>
                </a:solidFill>
              </a:rPr>
              <a:t>web service </a:t>
            </a:r>
            <a:r>
              <a:rPr lang="en-ZA" dirty="0">
                <a:solidFill>
                  <a:schemeClr val="bg1"/>
                </a:solidFill>
              </a:rPr>
              <a:t>now makes </a:t>
            </a:r>
            <a:r>
              <a:rPr lang="en-ZA" dirty="0" smtClean="0">
                <a:solidFill>
                  <a:schemeClr val="bg1"/>
                </a:solidFill>
              </a:rPr>
              <a:t>use of </a:t>
            </a:r>
            <a:r>
              <a:rPr lang="en-ZA" dirty="0">
                <a:solidFill>
                  <a:schemeClr val="bg1"/>
                </a:solidFill>
              </a:rPr>
              <a:t>C# and Razor to generate all the content views</a:t>
            </a:r>
            <a:r>
              <a:rPr lang="en-ZA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AND THEN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 casual conversation (between an old pre Y2K APL programmer and the database guys) lead them to discover the wonderful world of vectors!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2563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58966" y="182837"/>
            <a:ext cx="28922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SQL Vectors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062" y="877970"/>
            <a:ext cx="874986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Originally all data was stored as individual entries in the database. This meant that for a given question, </a:t>
            </a:r>
            <a:r>
              <a:rPr lang="en-ZA" dirty="0" smtClean="0">
                <a:solidFill>
                  <a:schemeClr val="bg1"/>
                </a:solidFill>
              </a:rPr>
              <a:t>e.g. “Vehicle Loan",</a:t>
            </a:r>
            <a:r>
              <a:rPr lang="en-ZA" dirty="0">
                <a:solidFill>
                  <a:schemeClr val="bg1"/>
                </a:solidFill>
              </a:rPr>
              <a:t> </a:t>
            </a:r>
            <a:r>
              <a:rPr lang="en-ZA" dirty="0" smtClean="0">
                <a:solidFill>
                  <a:schemeClr val="bg1"/>
                </a:solidFill>
              </a:rPr>
              <a:t>each </a:t>
            </a:r>
            <a:r>
              <a:rPr lang="en-ZA" dirty="0">
                <a:solidFill>
                  <a:schemeClr val="bg1"/>
                </a:solidFill>
              </a:rPr>
              <a:t>month's value </a:t>
            </a:r>
            <a:r>
              <a:rPr lang="en-ZA" dirty="0" smtClean="0">
                <a:solidFill>
                  <a:schemeClr val="bg1"/>
                </a:solidFill>
              </a:rPr>
              <a:t> was saved in </a:t>
            </a:r>
            <a:r>
              <a:rPr lang="en-ZA" dirty="0">
                <a:solidFill>
                  <a:schemeClr val="bg1"/>
                </a:solidFill>
              </a:rPr>
              <a:t>a separate record. D</a:t>
            </a:r>
            <a:r>
              <a:rPr lang="en-ZA" dirty="0" smtClean="0">
                <a:solidFill>
                  <a:schemeClr val="bg1"/>
                </a:solidFill>
              </a:rPr>
              <a:t>ata is </a:t>
            </a:r>
            <a:r>
              <a:rPr lang="en-ZA" dirty="0">
                <a:solidFill>
                  <a:schemeClr val="bg1"/>
                </a:solidFill>
              </a:rPr>
              <a:t>generated for 60 months, </a:t>
            </a:r>
            <a:r>
              <a:rPr lang="en-ZA" dirty="0" smtClean="0">
                <a:solidFill>
                  <a:schemeClr val="bg1"/>
                </a:solidFill>
              </a:rPr>
              <a:t>thus </a:t>
            </a:r>
            <a:r>
              <a:rPr lang="en-ZA" dirty="0">
                <a:solidFill>
                  <a:schemeClr val="bg1"/>
                </a:solidFill>
              </a:rPr>
              <a:t>60 records. Furthermore each question has assumptions associated to it, which meant even more records, averaging about 180 records for a single question for </a:t>
            </a:r>
            <a:r>
              <a:rPr lang="en-ZA" dirty="0" smtClean="0">
                <a:solidFill>
                  <a:schemeClr val="bg1"/>
                </a:solidFill>
              </a:rPr>
              <a:t>a single </a:t>
            </a:r>
            <a:r>
              <a:rPr lang="en-ZA" dirty="0">
                <a:solidFill>
                  <a:schemeClr val="bg1"/>
                </a:solidFill>
              </a:rPr>
              <a:t>user. </a:t>
            </a:r>
            <a:endParaRPr lang="en-ZA" dirty="0" smtClean="0">
              <a:solidFill>
                <a:schemeClr val="bg1"/>
              </a:solidFill>
            </a:endParaRPr>
          </a:p>
          <a:p>
            <a:endParaRPr lang="en-ZA" dirty="0">
              <a:solidFill>
                <a:schemeClr val="bg1"/>
              </a:solidFill>
            </a:endParaRPr>
          </a:p>
          <a:p>
            <a:r>
              <a:rPr lang="en-ZA" dirty="0" smtClean="0">
                <a:solidFill>
                  <a:schemeClr val="bg1"/>
                </a:solidFill>
              </a:rPr>
              <a:t>With </a:t>
            </a:r>
            <a:r>
              <a:rPr lang="en-ZA" dirty="0">
                <a:solidFill>
                  <a:schemeClr val="bg1"/>
                </a:solidFill>
              </a:rPr>
              <a:t>approximately 100 questions and default data being generated for each registered user, the amount of data in the database grew exponentially leading to degraded performance. </a:t>
            </a:r>
            <a:endParaRPr lang="en-ZA" dirty="0" smtClean="0">
              <a:solidFill>
                <a:schemeClr val="bg1"/>
              </a:solidFill>
            </a:endParaRPr>
          </a:p>
          <a:p>
            <a:endParaRPr lang="en-ZA" dirty="0">
              <a:solidFill>
                <a:schemeClr val="bg1"/>
              </a:solidFill>
            </a:endParaRPr>
          </a:p>
          <a:p>
            <a:r>
              <a:rPr lang="en-ZA" dirty="0" smtClean="0">
                <a:solidFill>
                  <a:schemeClr val="bg1"/>
                </a:solidFill>
              </a:rPr>
              <a:t>First </a:t>
            </a:r>
            <a:r>
              <a:rPr lang="en-ZA" dirty="0">
                <a:solidFill>
                  <a:schemeClr val="bg1"/>
                </a:solidFill>
              </a:rPr>
              <a:t>we limited records to a single entry per question. </a:t>
            </a:r>
            <a:r>
              <a:rPr lang="en-ZA" b="1" i="1" u="sng" dirty="0">
                <a:solidFill>
                  <a:schemeClr val="bg1"/>
                </a:solidFill>
              </a:rPr>
              <a:t>This was achieved by storing a comma-separated string of all 60 values in one entry, thereby decreasing the amount of records from 180 to only 3: </a:t>
            </a:r>
            <a:r>
              <a:rPr lang="en-ZA" dirty="0">
                <a:solidFill>
                  <a:schemeClr val="bg1"/>
                </a:solidFill>
              </a:rPr>
              <a:t>1 for the question and 1 each for its assumptions. </a:t>
            </a:r>
            <a:endParaRPr lang="en-ZA" dirty="0" smtClean="0">
              <a:solidFill>
                <a:schemeClr val="bg1"/>
              </a:solidFill>
            </a:endParaRPr>
          </a:p>
          <a:p>
            <a:endParaRPr lang="en-ZA" dirty="0">
              <a:solidFill>
                <a:schemeClr val="bg1"/>
              </a:solidFill>
            </a:endParaRPr>
          </a:p>
          <a:p>
            <a:r>
              <a:rPr lang="en-ZA" dirty="0" smtClean="0">
                <a:solidFill>
                  <a:schemeClr val="bg1"/>
                </a:solidFill>
              </a:rPr>
              <a:t>Next </a:t>
            </a:r>
            <a:r>
              <a:rPr lang="en-ZA" dirty="0">
                <a:solidFill>
                  <a:schemeClr val="bg1"/>
                </a:solidFill>
              </a:rPr>
              <a:t>we only stored data as was needed, eliminating the </a:t>
            </a:r>
            <a:r>
              <a:rPr lang="en-ZA" dirty="0" smtClean="0">
                <a:solidFill>
                  <a:schemeClr val="bg1"/>
                </a:solidFill>
              </a:rPr>
              <a:t>storing  of default values. </a:t>
            </a:r>
            <a:r>
              <a:rPr lang="en-ZA" dirty="0">
                <a:solidFill>
                  <a:schemeClr val="bg1"/>
                </a:solidFill>
              </a:rPr>
              <a:t>Now when a user edits the value for a question, a check is made by the </a:t>
            </a:r>
            <a:r>
              <a:rPr lang="en-ZA" dirty="0" smtClean="0">
                <a:solidFill>
                  <a:schemeClr val="bg1"/>
                </a:solidFill>
              </a:rPr>
              <a:t>web service </a:t>
            </a:r>
            <a:r>
              <a:rPr lang="en-ZA" dirty="0">
                <a:solidFill>
                  <a:schemeClr val="bg1"/>
                </a:solidFill>
              </a:rPr>
              <a:t>to see if an entry exists. If </a:t>
            </a:r>
            <a:r>
              <a:rPr lang="en-ZA" dirty="0" smtClean="0">
                <a:solidFill>
                  <a:schemeClr val="bg1"/>
                </a:solidFill>
              </a:rPr>
              <a:t>not, </a:t>
            </a:r>
            <a:r>
              <a:rPr lang="en-ZA" dirty="0">
                <a:solidFill>
                  <a:schemeClr val="bg1"/>
                </a:solidFill>
              </a:rPr>
              <a:t>a new entry is added and the APL </a:t>
            </a:r>
            <a:r>
              <a:rPr lang="en-ZA" dirty="0" smtClean="0">
                <a:solidFill>
                  <a:schemeClr val="bg1"/>
                </a:solidFill>
              </a:rPr>
              <a:t>DLL is invoked. </a:t>
            </a:r>
          </a:p>
          <a:p>
            <a:endParaRPr lang="en-ZA" dirty="0">
              <a:solidFill>
                <a:schemeClr val="bg1"/>
              </a:solidFill>
            </a:endParaRPr>
          </a:p>
          <a:p>
            <a:r>
              <a:rPr lang="en-ZA" dirty="0" smtClean="0">
                <a:solidFill>
                  <a:schemeClr val="bg1"/>
                </a:solidFill>
              </a:rPr>
              <a:t>These </a:t>
            </a:r>
            <a:r>
              <a:rPr lang="en-ZA" dirty="0">
                <a:solidFill>
                  <a:schemeClr val="bg1"/>
                </a:solidFill>
              </a:rPr>
              <a:t>two changes drastically improved data storage, </a:t>
            </a:r>
            <a:endParaRPr lang="en-ZA" dirty="0" smtClean="0">
              <a:solidFill>
                <a:schemeClr val="bg1"/>
              </a:solidFill>
            </a:endParaRPr>
          </a:p>
          <a:p>
            <a:r>
              <a:rPr lang="en-ZA" dirty="0" smtClean="0">
                <a:solidFill>
                  <a:schemeClr val="bg1"/>
                </a:solidFill>
              </a:rPr>
              <a:t>ensuring </a:t>
            </a:r>
            <a:r>
              <a:rPr lang="en-ZA" dirty="0">
                <a:solidFill>
                  <a:schemeClr val="bg1"/>
                </a:solidFill>
              </a:rPr>
              <a:t>that the app will be capable of accommodating a large user base.</a:t>
            </a:r>
          </a:p>
          <a:p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0069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589" y="356310"/>
            <a:ext cx="5726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Cashflow Optimizer App</a:t>
            </a:r>
            <a:endParaRPr lang="en-ZA" sz="32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>
            <a:hlinkClick r:id="rId2" action="ppaction://hlinkfile"/>
          </p:cNvPr>
          <p:cNvSpPr txBox="1"/>
          <p:nvPr/>
        </p:nvSpPr>
        <p:spPr>
          <a:xfrm>
            <a:off x="666678" y="1401599"/>
            <a:ext cx="39903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ZA" sz="24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Target </a:t>
            </a:r>
            <a:r>
              <a:rPr lang="en-ZA" sz="2400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Market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24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Individuals &amp; </a:t>
            </a:r>
            <a:r>
              <a:rPr lang="en-ZA" sz="2400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SMEs </a:t>
            </a:r>
            <a:endParaRPr lang="en-ZA" sz="240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24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ZA" sz="2400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Educational </a:t>
            </a:r>
            <a:r>
              <a:rPr lang="en-ZA" sz="24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organizations</a:t>
            </a:r>
            <a:endParaRPr lang="en-ZA" sz="2400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 descr="Small-Businesses-Credit-Mobile-Marketing-With-New-Business-Activity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999" y="1275199"/>
            <a:ext cx="3661563" cy="35598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7" name="Picture 6" descr="financialliteracymont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59" y="3055126"/>
            <a:ext cx="4297275" cy="29830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77213238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8731"/>
            <a:ext cx="12993877" cy="734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07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ro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8014" y="542145"/>
            <a:ext cx="86079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Managing Tomorrow’s Cash Flow Risks Today!</a:t>
            </a:r>
          </a:p>
          <a:p>
            <a:pPr algn="ctr"/>
            <a:endParaRPr lang="en-US" sz="36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36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36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36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Please check out our app:</a:t>
            </a:r>
          </a:p>
          <a:p>
            <a:pPr algn="ctr"/>
            <a:endParaRPr lang="en-US" sz="36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ZA" sz="3600" dirty="0">
                <a:hlinkClick r:id="rId3"/>
              </a:rPr>
              <a:t>https://app.riskflow.net/</a:t>
            </a:r>
            <a:endParaRPr lang="en-ZA" sz="36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890285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06" y="760520"/>
            <a:ext cx="1495425" cy="276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966" y="1282150"/>
            <a:ext cx="20217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2015</a:t>
            </a:r>
            <a:endParaRPr lang="en-ZA" sz="60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97" y="166133"/>
            <a:ext cx="4700427" cy="649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2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379" y="104763"/>
            <a:ext cx="19527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$ 1.00</a:t>
            </a:r>
            <a:endParaRPr lang="en-ZA" sz="48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676" y="1087820"/>
            <a:ext cx="7504387" cy="562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379" y="104763"/>
            <a:ext cx="17988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$6.00</a:t>
            </a:r>
            <a:endParaRPr lang="en-ZA" sz="48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65" y="1016285"/>
            <a:ext cx="8817683" cy="584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3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934" y="293949"/>
            <a:ext cx="1806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$1.50</a:t>
            </a:r>
            <a:endParaRPr lang="en-ZA" sz="48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269" y="709447"/>
            <a:ext cx="6096000" cy="612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3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2678" y="2516186"/>
            <a:ext cx="65798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Like our software, SA offers unlimited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SCENARIO ANALYSIS</a:t>
            </a:r>
          </a:p>
        </p:txBody>
      </p:sp>
    </p:spTree>
    <p:extLst>
      <p:ext uri="{BB962C8B-B14F-4D97-AF65-F5344CB8AC3E}">
        <p14:creationId xmlns:p14="http://schemas.microsoft.com/office/powerpoint/2010/main" val="302389394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934" y="293949"/>
            <a:ext cx="5428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Whale Watching</a:t>
            </a:r>
            <a:endParaRPr lang="en-ZA" sz="48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875"/>
            <a:ext cx="9144000" cy="481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2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7915</TotalTime>
  <Words>409</Words>
  <Application>Microsoft Office PowerPoint</Application>
  <PresentationFormat>On-screen Show (4:3)</PresentationFormat>
  <Paragraphs>133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  <vt:variant>
        <vt:lpstr>Custom Shows</vt:lpstr>
      </vt:variant>
      <vt:variant>
        <vt:i4>4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</vt:lpstr>
      <vt:lpstr>Services</vt:lpstr>
      <vt:lpstr>Product</vt:lpstr>
      <vt:lpstr>Technical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Collette</dc:creator>
  <cp:lastModifiedBy>Illse</cp:lastModifiedBy>
  <cp:revision>427</cp:revision>
  <dcterms:created xsi:type="dcterms:W3CDTF">2012-06-14T16:29:29Z</dcterms:created>
  <dcterms:modified xsi:type="dcterms:W3CDTF">2013-10-30T23:16:43Z</dcterms:modified>
</cp:coreProperties>
</file>