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76" r:id="rId4"/>
    <p:sldId id="257" r:id="rId5"/>
    <p:sldId id="259" r:id="rId6"/>
    <p:sldId id="260" r:id="rId7"/>
    <p:sldId id="261" r:id="rId8"/>
    <p:sldId id="263" r:id="rId9"/>
    <p:sldId id="268" r:id="rId10"/>
    <p:sldId id="267" r:id="rId11"/>
    <p:sldId id="273" r:id="rId12"/>
    <p:sldId id="274" r:id="rId13"/>
    <p:sldId id="266" r:id="rId14"/>
    <p:sldId id="262" r:id="rId15"/>
    <p:sldId id="269" r:id="rId16"/>
    <p:sldId id="270" r:id="rId17"/>
    <p:sldId id="271" r:id="rId18"/>
    <p:sldId id="264" r:id="rId19"/>
    <p:sldId id="265" r:id="rId20"/>
    <p:sldId id="272"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128F8-6DEF-4581-ACA7-A3EB52F2BDAA}"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287587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6128F8-6DEF-4581-ACA7-A3EB52F2BDAA}"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20685723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128F8-6DEF-4581-ACA7-A3EB52F2BDAA}"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89993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BD54F9-F1F2-4881-96CC-D1585C365C97}"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39206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BD54F9-F1F2-4881-96CC-D1585C365C97}"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65412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4F9-F1F2-4881-96CC-D1585C365C97}"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424469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BD54F9-F1F2-4881-96CC-D1585C365C97}"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21618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BD54F9-F1F2-4881-96CC-D1585C365C97}" type="datetimeFigureOut">
              <a:rPr lang="en-GB" smtClean="0"/>
              <a:t>25/09/2014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494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BD54F9-F1F2-4881-96CC-D1585C365C97}" type="datetimeFigureOut">
              <a:rPr lang="en-GB" smtClean="0"/>
              <a:t>25/09/2014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01944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4F9-F1F2-4881-96CC-D1585C365C97}" type="datetimeFigureOut">
              <a:rPr lang="en-GB" smtClean="0"/>
              <a:t>25/09/2014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61023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4F9-F1F2-4881-96CC-D1585C365C97}"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247298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6128F8-6DEF-4581-ACA7-A3EB52F2BDAA}"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B9D61-B090-4EEB-81E0-99A18A66D9F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116632"/>
            <a:ext cx="1475656" cy="627694"/>
          </a:xfrm>
          <a:prstGeom prst="rect">
            <a:avLst/>
          </a:prstGeom>
        </p:spPr>
      </p:pic>
    </p:spTree>
    <p:extLst>
      <p:ext uri="{BB962C8B-B14F-4D97-AF65-F5344CB8AC3E}">
        <p14:creationId xmlns:p14="http://schemas.microsoft.com/office/powerpoint/2010/main" val="9082464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4F9-F1F2-4881-96CC-D1585C365C97}"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312559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BD54F9-F1F2-4881-96CC-D1585C365C97}"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421779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BD54F9-F1F2-4881-96CC-D1585C365C97}"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ACD9A5-4225-4776-8DD8-B1B21CCE9FCE}" type="slidenum">
              <a:rPr lang="en-GB" smtClean="0"/>
              <a:t>‹#›</a:t>
            </a:fld>
            <a:endParaRPr lang="en-GB"/>
          </a:p>
        </p:txBody>
      </p:sp>
    </p:spTree>
    <p:extLst>
      <p:ext uri="{BB962C8B-B14F-4D97-AF65-F5344CB8AC3E}">
        <p14:creationId xmlns:p14="http://schemas.microsoft.com/office/powerpoint/2010/main" val="32313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128F8-6DEF-4581-ACA7-A3EB52F2BDAA}" type="datetimeFigureOut">
              <a:rPr lang="en-GB" smtClean="0"/>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66007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6128F8-6DEF-4581-ACA7-A3EB52F2BDAA}"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321328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128F8-6DEF-4581-ACA7-A3EB52F2BDAA}" type="datetimeFigureOut">
              <a:rPr lang="en-GB" smtClean="0"/>
              <a:t>25/09/2014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1348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6128F8-6DEF-4581-ACA7-A3EB52F2BDAA}" type="datetimeFigureOut">
              <a:rPr lang="en-GB" smtClean="0"/>
              <a:t>25/09/2014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46560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128F8-6DEF-4581-ACA7-A3EB52F2BDAA}" type="datetimeFigureOut">
              <a:rPr lang="en-GB" smtClean="0"/>
              <a:t>25/09/2014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26990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128F8-6DEF-4581-ACA7-A3EB52F2BDAA}"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97062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128F8-6DEF-4581-ACA7-A3EB52F2BDAA}" type="datetimeFigureOut">
              <a:rPr lang="en-GB" smtClean="0"/>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7B9D61-B090-4EEB-81E0-99A18A66D9F9}" type="slidenum">
              <a:rPr lang="en-GB" smtClean="0"/>
              <a:t>‹#›</a:t>
            </a:fld>
            <a:endParaRPr lang="en-GB"/>
          </a:p>
        </p:txBody>
      </p:sp>
    </p:spTree>
    <p:extLst>
      <p:ext uri="{BB962C8B-B14F-4D97-AF65-F5344CB8AC3E}">
        <p14:creationId xmlns:p14="http://schemas.microsoft.com/office/powerpoint/2010/main" val="147851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128F8-6DEF-4581-ACA7-A3EB52F2BDAA}" type="datetimeFigureOut">
              <a:rPr lang="en-GB" smtClean="0"/>
              <a:t>25/09/2014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B9D61-B090-4EEB-81E0-99A18A66D9F9}" type="slidenum">
              <a:rPr lang="en-GB" smtClean="0"/>
              <a:t>‹#›</a:t>
            </a:fld>
            <a:endParaRPr lang="en-GB"/>
          </a:p>
        </p:txBody>
      </p:sp>
    </p:spTree>
    <p:extLst>
      <p:ext uri="{BB962C8B-B14F-4D97-AF65-F5344CB8AC3E}">
        <p14:creationId xmlns:p14="http://schemas.microsoft.com/office/powerpoint/2010/main" val="19198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4F9-F1F2-4881-96CC-D1585C365C97}" type="datetimeFigureOut">
              <a:rPr lang="en-GB" smtClean="0"/>
              <a:t>25/09/2014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CD9A5-4225-4776-8DD8-B1B21CCE9FCE}" type="slidenum">
              <a:rPr lang="en-GB" smtClean="0"/>
              <a:t>‹#›</a:t>
            </a:fld>
            <a:endParaRPr lang="en-GB"/>
          </a:p>
        </p:txBody>
      </p:sp>
    </p:spTree>
    <p:extLst>
      <p:ext uri="{BB962C8B-B14F-4D97-AF65-F5344CB8AC3E}">
        <p14:creationId xmlns:p14="http://schemas.microsoft.com/office/powerpoint/2010/main" val="124236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School LASER with NFC</a:t>
            </a:r>
            <a:endParaRPr lang="en-GB" dirty="0"/>
          </a:p>
        </p:txBody>
      </p:sp>
      <p:sp>
        <p:nvSpPr>
          <p:cNvPr id="3" name="Subtitle 2"/>
          <p:cNvSpPr>
            <a:spLocks noGrp="1"/>
          </p:cNvSpPr>
          <p:nvPr>
            <p:ph type="subTitle" idx="1"/>
          </p:nvPr>
        </p:nvSpPr>
        <p:spPr/>
        <p:txBody>
          <a:bodyPr/>
          <a:lstStyle/>
          <a:p>
            <a:r>
              <a:rPr lang="en-GB" dirty="0" smtClean="0"/>
              <a:t>By Ziggi of Laser Learning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404664"/>
            <a:ext cx="3995936" cy="1699735"/>
          </a:xfrm>
          <a:prstGeom prst="rect">
            <a:avLst/>
          </a:prstGeom>
        </p:spPr>
      </p:pic>
    </p:spTree>
    <p:extLst>
      <p:ext uri="{BB962C8B-B14F-4D97-AF65-F5344CB8AC3E}">
        <p14:creationId xmlns:p14="http://schemas.microsoft.com/office/powerpoint/2010/main" val="33203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250" y="2323848"/>
            <a:ext cx="2629499" cy="2210304"/>
          </a:xfrm>
          <a:prstGeom prst="rect">
            <a:avLst/>
          </a:prstGeom>
        </p:spPr>
      </p:pic>
    </p:spTree>
    <p:extLst>
      <p:ext uri="{BB962C8B-B14F-4D97-AF65-F5344CB8AC3E}">
        <p14:creationId xmlns:p14="http://schemas.microsoft.com/office/powerpoint/2010/main" val="233263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57250" y="2323848"/>
            <a:ext cx="2629499" cy="2210304"/>
          </a:xfrm>
          <a:prstGeom prst="rect">
            <a:avLst/>
          </a:prstGeom>
        </p:spPr>
      </p:pic>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ZIGGI-BANDS</a:t>
            </a:r>
            <a:endParaRPr lang="en-GB" dirty="0"/>
          </a:p>
        </p:txBody>
      </p:sp>
    </p:spTree>
    <p:extLst>
      <p:ext uri="{BB962C8B-B14F-4D97-AF65-F5344CB8AC3E}">
        <p14:creationId xmlns:p14="http://schemas.microsoft.com/office/powerpoint/2010/main" val="11550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ZIGGI-BANDS</a:t>
            </a:r>
            <a:endParaRPr lang="en-GB" dirty="0"/>
          </a:p>
        </p:txBody>
      </p:sp>
      <p:sp>
        <p:nvSpPr>
          <p:cNvPr id="4" name="Content Placeholder 4"/>
          <p:cNvSpPr>
            <a:spLocks noGrp="1"/>
          </p:cNvSpPr>
          <p:nvPr>
            <p:ph idx="4294967295"/>
          </p:nvPr>
        </p:nvSpPr>
        <p:spPr>
          <a:xfrm>
            <a:off x="457200" y="1600200"/>
            <a:ext cx="8229600" cy="4525963"/>
          </a:xfrm>
        </p:spPr>
        <p:txBody>
          <a:bodyPr>
            <a:normAutofit/>
          </a:bodyPr>
          <a:lstStyle/>
          <a:p>
            <a:r>
              <a:rPr lang="en-GB" dirty="0" smtClean="0"/>
              <a:t>No personal data is stored on the band/tag</a:t>
            </a:r>
          </a:p>
          <a:p>
            <a:r>
              <a:rPr lang="en-GB" dirty="0" smtClean="0"/>
              <a:t>All devices must have secure login</a:t>
            </a:r>
          </a:p>
          <a:p>
            <a:r>
              <a:rPr lang="en-GB" dirty="0" smtClean="0"/>
              <a:t>All connection details on devices must be encrypted.</a:t>
            </a:r>
          </a:p>
          <a:p>
            <a:r>
              <a:rPr lang="en-GB" dirty="0" smtClean="0"/>
              <a:t>Proof of concept Easter 2014</a:t>
            </a:r>
          </a:p>
          <a:p>
            <a:r>
              <a:rPr lang="en-GB" dirty="0" smtClean="0"/>
              <a:t>Must be fast</a:t>
            </a:r>
          </a:p>
          <a:p>
            <a:r>
              <a:rPr lang="en-GB" dirty="0" smtClean="0"/>
              <a:t>History is kept</a:t>
            </a:r>
          </a:p>
        </p:txBody>
      </p:sp>
    </p:spTree>
    <p:extLst>
      <p:ext uri="{BB962C8B-B14F-4D97-AF65-F5344CB8AC3E}">
        <p14:creationId xmlns:p14="http://schemas.microsoft.com/office/powerpoint/2010/main" val="89861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School LASER</a:t>
            </a:r>
            <a:endParaRPr lang="en-GB" dirty="0"/>
          </a:p>
        </p:txBody>
      </p:sp>
      <p:sp>
        <p:nvSpPr>
          <p:cNvPr id="3" name="Content Placeholder 2"/>
          <p:cNvSpPr>
            <a:spLocks noGrp="1"/>
          </p:cNvSpPr>
          <p:nvPr>
            <p:ph idx="4294967295"/>
          </p:nvPr>
        </p:nvSpPr>
        <p:spPr>
          <a:xfrm>
            <a:off x="457200" y="1600200"/>
            <a:ext cx="8229600" cy="4525963"/>
          </a:xfrm>
        </p:spPr>
        <p:txBody>
          <a:bodyPr/>
          <a:lstStyle/>
          <a:p>
            <a:r>
              <a:rPr lang="en-GB" dirty="0" smtClean="0"/>
              <a:t>Communication between </a:t>
            </a:r>
            <a:r>
              <a:rPr lang="en-GB" dirty="0"/>
              <a:t>s</a:t>
            </a:r>
            <a:r>
              <a:rPr lang="en-GB" dirty="0" smtClean="0"/>
              <a:t>taff, </a:t>
            </a:r>
            <a:r>
              <a:rPr lang="en-GB" dirty="0"/>
              <a:t>p</a:t>
            </a:r>
            <a:r>
              <a:rPr lang="en-GB" dirty="0" smtClean="0"/>
              <a:t>arents &amp; pupils</a:t>
            </a:r>
          </a:p>
          <a:p>
            <a:r>
              <a:rPr lang="en-GB" dirty="0" smtClean="0"/>
              <a:t>Homework Diary </a:t>
            </a:r>
          </a:p>
          <a:p>
            <a:r>
              <a:rPr lang="en-GB" dirty="0" smtClean="0"/>
              <a:t>Calendar</a:t>
            </a:r>
          </a:p>
          <a:p>
            <a:r>
              <a:rPr lang="en-GB" dirty="0" smtClean="0"/>
              <a:t>Notice board</a:t>
            </a:r>
          </a:p>
          <a:p>
            <a:r>
              <a:rPr lang="en-GB" dirty="0" smtClean="0"/>
              <a:t>After School Clubs booking</a:t>
            </a:r>
          </a:p>
          <a:p>
            <a:endParaRPr lang="en-GB" dirty="0" smtClean="0"/>
          </a:p>
        </p:txBody>
      </p:sp>
    </p:spTree>
    <p:extLst>
      <p:ext uri="{BB962C8B-B14F-4D97-AF65-F5344CB8AC3E}">
        <p14:creationId xmlns:p14="http://schemas.microsoft.com/office/powerpoint/2010/main" val="446069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Parent View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5"/>
            <a:ext cx="8316416" cy="5009385"/>
          </a:xfrm>
          <a:prstGeom prst="rect">
            <a:avLst/>
          </a:prstGeom>
        </p:spPr>
      </p:pic>
    </p:spTree>
    <p:extLst>
      <p:ext uri="{BB962C8B-B14F-4D97-AF65-F5344CB8AC3E}">
        <p14:creationId xmlns:p14="http://schemas.microsoft.com/office/powerpoint/2010/main" val="3126623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Pupil View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8028384" cy="4833141"/>
          </a:xfrm>
          <a:prstGeom prst="rect">
            <a:avLst/>
          </a:prstGeom>
        </p:spPr>
      </p:pic>
    </p:spTree>
    <p:extLst>
      <p:ext uri="{BB962C8B-B14F-4D97-AF65-F5344CB8AC3E}">
        <p14:creationId xmlns:p14="http://schemas.microsoft.com/office/powerpoint/2010/main" val="2717259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Teacher View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69232"/>
            <a:ext cx="8316416" cy="5028854"/>
          </a:xfrm>
          <a:prstGeom prst="rect">
            <a:avLst/>
          </a:prstGeom>
        </p:spPr>
      </p:pic>
    </p:spTree>
    <p:extLst>
      <p:ext uri="{BB962C8B-B14F-4D97-AF65-F5344CB8AC3E}">
        <p14:creationId xmlns:p14="http://schemas.microsoft.com/office/powerpoint/2010/main" val="220584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Locations &amp; Buses</a:t>
            </a:r>
            <a:endParaRPr lang="en-GB" dirty="0"/>
          </a:p>
        </p:txBody>
      </p:sp>
      <p:sp>
        <p:nvSpPr>
          <p:cNvPr id="3" name="Content Placeholder 2"/>
          <p:cNvSpPr>
            <a:spLocks noGrp="1"/>
          </p:cNvSpPr>
          <p:nvPr>
            <p:ph idx="4294967295"/>
          </p:nvPr>
        </p:nvSpPr>
        <p:spPr>
          <a:xfrm>
            <a:off x="457200" y="1600200"/>
            <a:ext cx="3898776" cy="4525963"/>
          </a:xfrm>
        </p:spPr>
        <p:txBody>
          <a:bodyPr/>
          <a:lstStyle/>
          <a:p>
            <a:r>
              <a:rPr lang="en-GB" dirty="0" smtClean="0"/>
              <a:t>Upper School</a:t>
            </a:r>
          </a:p>
          <a:p>
            <a:r>
              <a:rPr lang="en-GB" dirty="0" smtClean="0"/>
              <a:t>Lower School</a:t>
            </a:r>
          </a:p>
          <a:p>
            <a:r>
              <a:rPr lang="en-GB" dirty="0" smtClean="0"/>
              <a:t>Lunch Hall</a:t>
            </a:r>
          </a:p>
          <a:p>
            <a:r>
              <a:rPr lang="en-GB" dirty="0" smtClean="0"/>
              <a:t>Swimming Pool</a:t>
            </a:r>
          </a:p>
          <a:p>
            <a:r>
              <a:rPr lang="en-GB" dirty="0" smtClean="0"/>
              <a:t>Super Stars</a:t>
            </a:r>
          </a:p>
          <a:p>
            <a:r>
              <a:rPr lang="en-GB" dirty="0" smtClean="0"/>
              <a:t>School Trips</a:t>
            </a:r>
          </a:p>
        </p:txBody>
      </p:sp>
      <p:sp>
        <p:nvSpPr>
          <p:cNvPr id="5" name="Content Placeholder 2"/>
          <p:cNvSpPr txBox="1">
            <a:spLocks/>
          </p:cNvSpPr>
          <p:nvPr/>
        </p:nvSpPr>
        <p:spPr>
          <a:xfrm>
            <a:off x="4716016" y="1752600"/>
            <a:ext cx="38987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Red Bus</a:t>
            </a:r>
          </a:p>
          <a:p>
            <a:r>
              <a:rPr lang="en-GB" dirty="0" smtClean="0"/>
              <a:t>Green Bus</a:t>
            </a:r>
          </a:p>
          <a:p>
            <a:r>
              <a:rPr lang="en-GB" dirty="0" smtClean="0"/>
              <a:t>Blue Bus</a:t>
            </a:r>
          </a:p>
          <a:p>
            <a:r>
              <a:rPr lang="en-GB" dirty="0" smtClean="0"/>
              <a:t>Yellow Bus</a:t>
            </a:r>
          </a:p>
          <a:p>
            <a:r>
              <a:rPr lang="en-GB" dirty="0" smtClean="0"/>
              <a:t>White Bus</a:t>
            </a:r>
            <a:endParaRPr lang="en-GB" dirty="0"/>
          </a:p>
        </p:txBody>
      </p:sp>
    </p:spTree>
    <p:extLst>
      <p:ext uri="{BB962C8B-B14F-4D97-AF65-F5344CB8AC3E}">
        <p14:creationId xmlns:p14="http://schemas.microsoft.com/office/powerpoint/2010/main" val="613398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Device Mode</a:t>
            </a:r>
            <a:endParaRPr lang="en-GB" dirty="0"/>
          </a:p>
        </p:txBody>
      </p:sp>
      <p:sp>
        <p:nvSpPr>
          <p:cNvPr id="3" name="Content Placeholder 2"/>
          <p:cNvSpPr>
            <a:spLocks noGrp="1"/>
          </p:cNvSpPr>
          <p:nvPr>
            <p:ph idx="4294967295"/>
          </p:nvPr>
        </p:nvSpPr>
        <p:spPr>
          <a:xfrm>
            <a:off x="457200" y="1600200"/>
            <a:ext cx="8229600" cy="4525963"/>
          </a:xfrm>
        </p:spPr>
        <p:txBody>
          <a:bodyPr/>
          <a:lstStyle/>
          <a:p>
            <a:r>
              <a:rPr lang="en-GB" dirty="0" smtClean="0"/>
              <a:t>Front Desk – Location Tag</a:t>
            </a:r>
          </a:p>
          <a:p>
            <a:r>
              <a:rPr lang="en-GB" dirty="0" smtClean="0"/>
              <a:t>Identify</a:t>
            </a:r>
          </a:p>
          <a:p>
            <a:r>
              <a:rPr lang="en-GB" dirty="0" smtClean="0"/>
              <a:t>Identify and tag at location</a:t>
            </a:r>
          </a:p>
          <a:p>
            <a:r>
              <a:rPr lang="en-GB" dirty="0" smtClean="0"/>
              <a:t>Board bus</a:t>
            </a:r>
          </a:p>
          <a:p>
            <a:r>
              <a:rPr lang="en-GB" dirty="0" smtClean="0"/>
              <a:t>Alight from bus (get off bus)</a:t>
            </a:r>
          </a:p>
          <a:p>
            <a:r>
              <a:rPr lang="en-GB" dirty="0" smtClean="0"/>
              <a:t>Canteen</a:t>
            </a:r>
            <a:endParaRPr lang="en-GB" dirty="0"/>
          </a:p>
        </p:txBody>
      </p:sp>
    </p:spTree>
    <p:extLst>
      <p:ext uri="{BB962C8B-B14F-4D97-AF65-F5344CB8AC3E}">
        <p14:creationId xmlns:p14="http://schemas.microsoft.com/office/powerpoint/2010/main" val="17755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196752"/>
            <a:ext cx="8229600" cy="4090466"/>
          </a:xfrm>
        </p:spPr>
        <p:txBody>
          <a:bodyPr>
            <a:noAutofit/>
          </a:bodyPr>
          <a:lstStyle/>
          <a:p>
            <a:r>
              <a:rPr lang="en-GB" sz="8800" dirty="0" smtClean="0"/>
              <a:t>Stop waffling on and demo the system Ziggi!!!!</a:t>
            </a:r>
            <a:endParaRPr lang="en-GB" sz="8800" dirty="0"/>
          </a:p>
        </p:txBody>
      </p:sp>
    </p:spTree>
    <p:extLst>
      <p:ext uri="{BB962C8B-B14F-4D97-AF65-F5344CB8AC3E}">
        <p14:creationId xmlns:p14="http://schemas.microsoft.com/office/powerpoint/2010/main" val="302543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67594"/>
          </a:xfrm>
        </p:spPr>
        <p:txBody>
          <a:bodyPr/>
          <a:lstStyle/>
          <a:p>
            <a:r>
              <a:rPr lang="en-GB" dirty="0" smtClean="0"/>
              <a:t>Who is Ziggi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821" y="2204864"/>
            <a:ext cx="6516216" cy="3901685"/>
          </a:xfrm>
          <a:prstGeom prst="rect">
            <a:avLst/>
          </a:prstGeom>
        </p:spPr>
      </p:pic>
    </p:spTree>
    <p:extLst>
      <p:ext uri="{BB962C8B-B14F-4D97-AF65-F5344CB8AC3E}">
        <p14:creationId xmlns:p14="http://schemas.microsoft.com/office/powerpoint/2010/main" val="61144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25940" y="1527385"/>
          <a:ext cx="4092120" cy="4671594"/>
        </p:xfrm>
        <a:graphic>
          <a:graphicData uri="http://schemas.openxmlformats.org/drawingml/2006/table">
            <a:tbl>
              <a:tblPr firstRow="1" firstCol="1" bandRow="1">
                <a:tableStyleId>{5C22544A-7EE6-4342-B048-85BDC9FD1C3A}</a:tableStyleId>
              </a:tblPr>
              <a:tblGrid>
                <a:gridCol w="818424"/>
                <a:gridCol w="818424"/>
                <a:gridCol w="818424"/>
                <a:gridCol w="818424"/>
                <a:gridCol w="818424"/>
              </a:tblGrid>
              <a:tr h="164822">
                <a:tc>
                  <a:txBody>
                    <a:bodyPr/>
                    <a:lstStyle/>
                    <a:p>
                      <a:endParaRPr lang="en-GB" sz="500">
                        <a:effectLst/>
                        <a:latin typeface="Times New Roman"/>
                      </a:endParaRPr>
                    </a:p>
                  </a:txBody>
                  <a:tcPr marL="14209" marR="14209" marT="14209" marB="14209" anchor="ctr"/>
                </a:tc>
                <a:tc>
                  <a:txBody>
                    <a:bodyPr/>
                    <a:lstStyle/>
                    <a:p>
                      <a:pPr algn="ctr">
                        <a:spcAft>
                          <a:spcPts val="0"/>
                        </a:spcAft>
                      </a:pPr>
                      <a:r>
                        <a:rPr lang="en-GB" sz="900">
                          <a:effectLst/>
                        </a:rPr>
                        <a:t>N/A</a:t>
                      </a:r>
                      <a:endParaRPr lang="en-GB" sz="600">
                        <a:effectLst/>
                        <a:latin typeface="Times New Roman"/>
                        <a:ea typeface="Calibri"/>
                      </a:endParaRPr>
                    </a:p>
                  </a:txBody>
                  <a:tcPr marL="14209" marR="14209" marT="14209" marB="14209" anchor="ctr"/>
                </a:tc>
                <a:tc>
                  <a:txBody>
                    <a:bodyPr/>
                    <a:lstStyle/>
                    <a:p>
                      <a:pPr algn="ctr">
                        <a:spcAft>
                          <a:spcPts val="0"/>
                        </a:spcAft>
                      </a:pPr>
                      <a:r>
                        <a:rPr lang="en-GB" sz="900">
                          <a:effectLst/>
                        </a:rPr>
                        <a:t>Meat Course</a:t>
                      </a:r>
                      <a:endParaRPr lang="en-GB" sz="600">
                        <a:effectLst/>
                        <a:latin typeface="Times New Roman"/>
                        <a:ea typeface="Calibri"/>
                      </a:endParaRPr>
                    </a:p>
                  </a:txBody>
                  <a:tcPr marL="14209" marR="14209" marT="14209" marB="14209" anchor="ctr"/>
                </a:tc>
                <a:tc>
                  <a:txBody>
                    <a:bodyPr/>
                    <a:lstStyle/>
                    <a:p>
                      <a:pPr algn="ctr">
                        <a:spcAft>
                          <a:spcPts val="0"/>
                        </a:spcAft>
                      </a:pPr>
                      <a:r>
                        <a:rPr lang="en-GB" sz="900">
                          <a:effectLst/>
                        </a:rPr>
                        <a:t>Vegetarian</a:t>
                      </a:r>
                      <a:endParaRPr lang="en-GB" sz="600">
                        <a:effectLst/>
                        <a:latin typeface="Times New Roman"/>
                        <a:ea typeface="Calibri"/>
                      </a:endParaRPr>
                    </a:p>
                  </a:txBody>
                  <a:tcPr marL="14209" marR="14209" marT="14209" marB="14209" anchor="ctr"/>
                </a:tc>
                <a:tc>
                  <a:txBody>
                    <a:bodyPr/>
                    <a:lstStyle/>
                    <a:p>
                      <a:pPr algn="ctr">
                        <a:spcAft>
                          <a:spcPts val="0"/>
                        </a:spcAft>
                      </a:pPr>
                      <a:r>
                        <a:rPr lang="en-GB" sz="900">
                          <a:effectLst/>
                        </a:rPr>
                        <a:t>Jacket potato</a:t>
                      </a:r>
                      <a:endParaRPr lang="en-GB" sz="600">
                        <a:effectLst/>
                        <a:latin typeface="Times New Roman"/>
                        <a:ea typeface="Calibri"/>
                      </a:endParaRPr>
                    </a:p>
                  </a:txBody>
                  <a:tcPr marL="14209" marR="14209" marT="14209" marB="14209" anchor="ctr"/>
                </a:tc>
              </a:tr>
              <a:tr h="104198">
                <a:tc>
                  <a:txBody>
                    <a:bodyPr/>
                    <a:lstStyle/>
                    <a:p>
                      <a:endParaRPr lang="en-GB" sz="500">
                        <a:effectLst/>
                        <a:latin typeface="Times New Roman"/>
                      </a:endParaRPr>
                    </a:p>
                  </a:txBody>
                  <a:tcPr marL="14209" marR="14209" marT="14209" marB="14209" anchor="ctr"/>
                </a:tc>
                <a:tc>
                  <a:txBody>
                    <a:bodyPr/>
                    <a:lstStyle/>
                    <a:p>
                      <a:endParaRPr lang="en-GB" sz="500">
                        <a:effectLst/>
                        <a:latin typeface="Times New Roman"/>
                      </a:endParaRPr>
                    </a:p>
                  </a:txBody>
                  <a:tcPr marL="14209" marR="14209" marT="14209" marB="14209" anchor="ctr"/>
                </a:tc>
                <a:tc>
                  <a:txBody>
                    <a:bodyPr/>
                    <a:lstStyle/>
                    <a:p>
                      <a:endParaRPr lang="en-GB" sz="500">
                        <a:effectLst/>
                        <a:latin typeface="Times New Roman"/>
                      </a:endParaRPr>
                    </a:p>
                  </a:txBody>
                  <a:tcPr marL="14209" marR="14209" marT="14209" marB="14209" anchor="ctr"/>
                </a:tc>
                <a:tc>
                  <a:txBody>
                    <a:bodyPr/>
                    <a:lstStyle/>
                    <a:p>
                      <a:endParaRPr lang="en-GB" sz="500">
                        <a:effectLst/>
                        <a:latin typeface="Times New Roman"/>
                      </a:endParaRPr>
                    </a:p>
                  </a:txBody>
                  <a:tcPr marL="14209" marR="14209" marT="14209" marB="14209" anchor="ctr"/>
                </a:tc>
                <a:tc>
                  <a:txBody>
                    <a:bodyPr/>
                    <a:lstStyle/>
                    <a:p>
                      <a:endParaRPr lang="en-GB" sz="500">
                        <a:effectLst/>
                        <a:latin typeface="Times New Roman"/>
                      </a:endParaRPr>
                    </a:p>
                  </a:txBody>
                  <a:tcPr marL="14209" marR="14209" marT="14209" marB="14209" anchor="ctr"/>
                </a:tc>
              </a:tr>
              <a:tr h="130721">
                <a:tc>
                  <a:txBody>
                    <a:bodyPr/>
                    <a:lstStyle/>
                    <a:p>
                      <a:pPr algn="ctr">
                        <a:spcAft>
                          <a:spcPts val="0"/>
                        </a:spcAft>
                      </a:pPr>
                      <a:r>
                        <a:rPr lang="en-GB" sz="700">
                          <a:effectLst/>
                        </a:rPr>
                        <a:t>Michelangelo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Leonardo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Raphael</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Donatello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Rembrandt</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dirty="0">
                          <a:effectLst/>
                        </a:rPr>
                        <a:t>14 </a:t>
                      </a:r>
                      <a:endParaRPr lang="en-GB" sz="600" dirty="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Turner</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Constable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12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Reubens</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12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Kauffman</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Blake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Goya</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Beale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5 </a:t>
                      </a:r>
                      <a:endParaRPr lang="en-GB" sz="600">
                        <a:effectLst/>
                        <a:latin typeface="Times New Roman"/>
                        <a:ea typeface="Calibri"/>
                      </a:endParaRPr>
                    </a:p>
                  </a:txBody>
                  <a:tcPr marL="14209" marR="14209" marT="14209" marB="14209" anchor="ctr"/>
                </a:tc>
              </a:tr>
              <a:tr h="233024">
                <a:tc>
                  <a:txBody>
                    <a:bodyPr/>
                    <a:lstStyle/>
                    <a:p>
                      <a:pPr algn="ctr">
                        <a:spcAft>
                          <a:spcPts val="0"/>
                        </a:spcAft>
                      </a:pPr>
                      <a:r>
                        <a:rPr lang="en-GB" sz="700">
                          <a:effectLst/>
                        </a:rPr>
                        <a:t>Lower School Sub-Total</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81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Monet</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12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Degas</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Dali</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Renoir</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Matisse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15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Kandinsky</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Miro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12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Rousseau</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2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4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Cassat</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Klee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OKeefe</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Van Gogh</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16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Hepworth</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Picasso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Warhol</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Rego</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0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6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7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r>
              <a:tr h="233024">
                <a:tc>
                  <a:txBody>
                    <a:bodyPr/>
                    <a:lstStyle/>
                    <a:p>
                      <a:pPr algn="ctr">
                        <a:spcAft>
                          <a:spcPts val="0"/>
                        </a:spcAft>
                      </a:pPr>
                      <a:r>
                        <a:rPr lang="en-GB" sz="700">
                          <a:effectLst/>
                        </a:rPr>
                        <a:t>Upper School Sub-Total</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8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112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109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184 </a:t>
                      </a:r>
                      <a:endParaRPr lang="en-GB" sz="600">
                        <a:effectLst/>
                        <a:latin typeface="Times New Roman"/>
                        <a:ea typeface="Calibri"/>
                      </a:endParaRPr>
                    </a:p>
                  </a:txBody>
                  <a:tcPr marL="14209" marR="14209" marT="14209" marB="14209" anchor="ctr"/>
                </a:tc>
              </a:tr>
              <a:tr h="130721">
                <a:tc>
                  <a:txBody>
                    <a:bodyPr/>
                    <a:lstStyle/>
                    <a:p>
                      <a:pPr algn="ctr">
                        <a:spcAft>
                          <a:spcPts val="0"/>
                        </a:spcAft>
                      </a:pPr>
                      <a:r>
                        <a:rPr lang="en-GB" sz="700">
                          <a:effectLst/>
                        </a:rPr>
                        <a:t>TOTAL</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13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245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a:effectLst/>
                        </a:rPr>
                        <a:t>204 </a:t>
                      </a:r>
                      <a:endParaRPr lang="en-GB" sz="600">
                        <a:effectLst/>
                        <a:latin typeface="Times New Roman"/>
                        <a:ea typeface="Calibri"/>
                      </a:endParaRPr>
                    </a:p>
                  </a:txBody>
                  <a:tcPr marL="14209" marR="14209" marT="14209" marB="14209" anchor="ctr"/>
                </a:tc>
                <a:tc>
                  <a:txBody>
                    <a:bodyPr/>
                    <a:lstStyle/>
                    <a:p>
                      <a:pPr algn="ctr">
                        <a:spcAft>
                          <a:spcPts val="0"/>
                        </a:spcAft>
                      </a:pPr>
                      <a:r>
                        <a:rPr lang="en-GB" sz="700" dirty="0">
                          <a:effectLst/>
                        </a:rPr>
                        <a:t>265 </a:t>
                      </a:r>
                      <a:endParaRPr lang="en-GB" sz="600" dirty="0">
                        <a:effectLst/>
                        <a:latin typeface="Times New Roman"/>
                        <a:ea typeface="Calibri"/>
                      </a:endParaRPr>
                    </a:p>
                  </a:txBody>
                  <a:tcPr marL="14209" marR="14209" marT="14209" marB="14209" anchor="ctr"/>
                </a:tc>
              </a:tr>
            </a:tbl>
          </a:graphicData>
        </a:graphic>
      </p:graphicFrame>
      <p:sp>
        <p:nvSpPr>
          <p:cNvPr id="3" name="Rectangle 1"/>
          <p:cNvSpPr>
            <a:spLocks noChangeArrowheads="1"/>
          </p:cNvSpPr>
          <p:nvPr/>
        </p:nvSpPr>
        <p:spPr bwMode="auto">
          <a:xfrm>
            <a:off x="1043608" y="9807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Langley Hall Lunch order for 25th Sept 2014</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Many thanks - The LHPA School LASER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321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356346"/>
            <a:ext cx="3960440" cy="2204114"/>
          </a:xfrm>
          <a:prstGeom prst="rect">
            <a:avLst/>
          </a:prstGeom>
        </p:spPr>
      </p:pic>
      <p:sp>
        <p:nvSpPr>
          <p:cNvPr id="5" name="TextBox 4"/>
          <p:cNvSpPr txBox="1"/>
          <p:nvPr/>
        </p:nvSpPr>
        <p:spPr>
          <a:xfrm>
            <a:off x="3633269" y="5229200"/>
            <a:ext cx="2056973" cy="1200329"/>
          </a:xfrm>
          <a:prstGeom prst="rect">
            <a:avLst/>
          </a:prstGeom>
          <a:noFill/>
        </p:spPr>
        <p:txBody>
          <a:bodyPr wrap="none" rtlCol="0">
            <a:spAutoFit/>
          </a:bodyPr>
          <a:lstStyle/>
          <a:p>
            <a:r>
              <a:rPr lang="en-GB" sz="7200" dirty="0" smtClean="0"/>
              <a:t>2008</a:t>
            </a:r>
            <a:endParaRPr lang="en-GB" sz="7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648" y="2566366"/>
            <a:ext cx="4194211" cy="1784074"/>
          </a:xfrm>
          <a:prstGeom prst="rect">
            <a:avLst/>
          </a:prstGeom>
        </p:spPr>
      </p:pic>
      <p:sp>
        <p:nvSpPr>
          <p:cNvPr id="7" name="TextBox 6"/>
          <p:cNvSpPr txBox="1"/>
          <p:nvPr/>
        </p:nvSpPr>
        <p:spPr>
          <a:xfrm>
            <a:off x="-2124744" y="5244143"/>
            <a:ext cx="2056973" cy="1200329"/>
          </a:xfrm>
          <a:prstGeom prst="rect">
            <a:avLst/>
          </a:prstGeom>
          <a:noFill/>
        </p:spPr>
        <p:txBody>
          <a:bodyPr wrap="none" rtlCol="0">
            <a:spAutoFit/>
          </a:bodyPr>
          <a:lstStyle/>
          <a:p>
            <a:r>
              <a:rPr lang="en-GB" sz="7200" dirty="0" smtClean="0"/>
              <a:t>2009</a:t>
            </a:r>
            <a:endParaRPr lang="en-GB" sz="7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091" y="2708920"/>
            <a:ext cx="3936495" cy="2063618"/>
          </a:xfrm>
          <a:prstGeom prst="rect">
            <a:avLst/>
          </a:prstGeom>
        </p:spPr>
      </p:pic>
      <p:sp>
        <p:nvSpPr>
          <p:cNvPr id="9" name="TextBox 8"/>
          <p:cNvSpPr txBox="1"/>
          <p:nvPr/>
        </p:nvSpPr>
        <p:spPr>
          <a:xfrm>
            <a:off x="9252520" y="5244143"/>
            <a:ext cx="2056973" cy="1200329"/>
          </a:xfrm>
          <a:prstGeom prst="rect">
            <a:avLst/>
          </a:prstGeom>
          <a:noFill/>
        </p:spPr>
        <p:txBody>
          <a:bodyPr wrap="none" rtlCol="0">
            <a:spAutoFit/>
          </a:bodyPr>
          <a:lstStyle/>
          <a:p>
            <a:r>
              <a:rPr lang="en-GB" sz="7200" dirty="0" smtClean="0"/>
              <a:t>2014</a:t>
            </a:r>
            <a:endParaRPr lang="en-GB" sz="7200" dirty="0"/>
          </a:p>
        </p:txBody>
      </p:sp>
    </p:spTree>
    <p:extLst>
      <p:ext uri="{BB962C8B-B14F-4D97-AF65-F5344CB8AC3E}">
        <p14:creationId xmlns:p14="http://schemas.microsoft.com/office/powerpoint/2010/main" val="2780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22222E-6 4.81481E-6 L 0.24236 -0.26852 " pathEditMode="relative" rAng="0" ptsTypes="AA">
                                      <p:cBhvr>
                                        <p:cTn id="6" dur="2000" fill="hold"/>
                                        <p:tgtEl>
                                          <p:spTgt spid="4"/>
                                        </p:tgtEl>
                                        <p:attrNameLst>
                                          <p:attrName>ppt_x</p:attrName>
                                          <p:attrName>ppt_y</p:attrName>
                                        </p:attrNameLst>
                                      </p:cBhvr>
                                      <p:rCtr x="12118" y="-13426"/>
                                    </p:animMotion>
                                  </p:childTnLst>
                                </p:cTn>
                              </p:par>
                              <p:par>
                                <p:cTn id="7" presetID="63" presetClass="path" presetSubtype="0" accel="50000" decel="50000" fill="hold" grpId="1" nodeType="withEffect">
                                  <p:stCondLst>
                                    <p:cond delay="0"/>
                                  </p:stCondLst>
                                  <p:childTnLst>
                                    <p:animMotion origin="layout" path="M -0.00191 0.00694 L 0.69705 0.00347 " pathEditMode="relative" rAng="0" ptsTypes="AA">
                                      <p:cBhvr>
                                        <p:cTn id="8" dur="2000" fill="hold"/>
                                        <p:tgtEl>
                                          <p:spTgt spid="5"/>
                                        </p:tgtEl>
                                        <p:attrNameLst>
                                          <p:attrName>ppt_x</p:attrName>
                                          <p:attrName>ppt_y</p:attrName>
                                        </p:attrNameLst>
                                      </p:cBhvr>
                                      <p:rCtr x="34948" y="-185"/>
                                    </p:animMotion>
                                  </p:childTnLst>
                                </p:cTn>
                              </p:par>
                            </p:childTnLst>
                          </p:cTn>
                        </p:par>
                        <p:par>
                          <p:cTn id="9" fill="hold">
                            <p:stCondLst>
                              <p:cond delay="2000"/>
                            </p:stCondLst>
                            <p:childTnLst>
                              <p:par>
                                <p:cTn id="10" presetID="63" presetClass="path" presetSubtype="0" accel="50000" decel="50000" fill="hold" grpId="1" nodeType="afterEffect">
                                  <p:stCondLst>
                                    <p:cond delay="0"/>
                                  </p:stCondLst>
                                  <p:childTnLst>
                                    <p:animMotion origin="layout" path="M 1.66667E-6 -3.33333E-6 L 0.6276 0.00486 " pathEditMode="relative" rAng="0" ptsTypes="AA">
                                      <p:cBhvr>
                                        <p:cTn id="11" dur="2000" fill="hold"/>
                                        <p:tgtEl>
                                          <p:spTgt spid="7"/>
                                        </p:tgtEl>
                                        <p:attrNameLst>
                                          <p:attrName>ppt_x</p:attrName>
                                          <p:attrName>ppt_y</p:attrName>
                                        </p:attrNameLst>
                                      </p:cBhvr>
                                      <p:rCtr x="31372" y="231"/>
                                    </p:animMotion>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2.22222E-6 -4.07407E-6 L -0.23021 -0.26365 " pathEditMode="relative" rAng="0" ptsTypes="AA">
                                      <p:cBhvr>
                                        <p:cTn id="18" dur="2000" fill="hold"/>
                                        <p:tgtEl>
                                          <p:spTgt spid="6"/>
                                        </p:tgtEl>
                                        <p:attrNameLst>
                                          <p:attrName>ppt_x</p:attrName>
                                          <p:attrName>ppt_y</p:attrName>
                                        </p:attrNameLst>
                                      </p:cBhvr>
                                      <p:rCtr x="-11510" y="-13194"/>
                                    </p:animMotion>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63" presetClass="path" presetSubtype="0" accel="50000" decel="50000" fill="hold" grpId="1" nodeType="withEffect">
                                  <p:stCondLst>
                                    <p:cond delay="0"/>
                                  </p:stCondLst>
                                  <p:childTnLst>
                                    <p:animMotion origin="layout" path="M 1.66667E-6 -3.33333E-6 L 0.6276 0.00486 " pathEditMode="relative" rAng="0" ptsTypes="AA">
                                      <p:cBhvr>
                                        <p:cTn id="28" dur="2000" fill="hold"/>
                                        <p:tgtEl>
                                          <p:spTgt spid="9"/>
                                        </p:tgtEl>
                                        <p:attrNameLst>
                                          <p:attrName>ppt_x</p:attrName>
                                          <p:attrName>ppt_y</p:attrName>
                                        </p:attrNameLst>
                                      </p:cBhvr>
                                      <p:rCtr x="31372" y="231"/>
                                    </p:animMotion>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35" presetClass="path" presetSubtype="0" accel="50000" decel="50000" fill="hold" grpId="2" nodeType="withEffect">
                                  <p:stCondLst>
                                    <p:cond delay="0"/>
                                  </p:stCondLst>
                                  <p:childTnLst>
                                    <p:animMotion origin="layout" path="M 4.44444E-6 -3.33333E-6 L -0.6165 0.00486 " pathEditMode="relative" rAng="0" ptsTypes="AA">
                                      <p:cBhvr>
                                        <p:cTn id="34" dur="2000" fill="hold"/>
                                        <p:tgtEl>
                                          <p:spTgt spid="9"/>
                                        </p:tgtEl>
                                        <p:attrNameLst>
                                          <p:attrName>ppt_x</p:attrName>
                                          <p:attrName>ppt_y</p:attrName>
                                        </p:attrNameLst>
                                      </p:cBhvr>
                                      <p:rCtr x="-3083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P spid="7" grpId="1"/>
      <p:bldP spid="9" grpId="0"/>
      <p:bldP spid="9" grpId="1"/>
      <p:bldP spid="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83" y="2693988"/>
            <a:ext cx="9120416" cy="1743125"/>
          </a:xfrm>
        </p:spPr>
        <p:txBody>
          <a:bodyPr>
            <a:noAutofit/>
          </a:bodyPr>
          <a:lstStyle/>
          <a:p>
            <a:r>
              <a:rPr lang="en-GB" sz="4800" dirty="0" smtClean="0"/>
              <a:t>Welcome to </a:t>
            </a:r>
            <a:br>
              <a:rPr lang="en-GB" sz="4800" dirty="0" smtClean="0"/>
            </a:br>
            <a:r>
              <a:rPr lang="en-GB" sz="4800" dirty="0" smtClean="0"/>
              <a:t>Langley Hall Primary Academy</a:t>
            </a:r>
            <a:r>
              <a:rPr lang="en-GB" sz="4800" i="1" dirty="0" smtClean="0"/>
              <a:t/>
            </a:r>
            <a:br>
              <a:rPr lang="en-GB" sz="4800" i="1" dirty="0" smtClean="0"/>
            </a:br>
            <a:endParaRPr lang="en-GB" sz="3200" i="1"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r="34053"/>
          <a:stretch/>
        </p:blipFill>
        <p:spPr bwMode="auto">
          <a:xfrm>
            <a:off x="3641435" y="620688"/>
            <a:ext cx="1816248" cy="1728192"/>
          </a:xfrm>
          <a:prstGeom prst="rect">
            <a:avLst/>
          </a:prstGeom>
          <a:noFill/>
          <a:ln>
            <a:noFill/>
          </a:ln>
          <a:effectLst/>
          <a:extLst/>
        </p:spPr>
      </p:pic>
      <p:sp>
        <p:nvSpPr>
          <p:cNvPr id="3" name="TextBox 2"/>
          <p:cNvSpPr txBox="1"/>
          <p:nvPr/>
        </p:nvSpPr>
        <p:spPr>
          <a:xfrm>
            <a:off x="1403648" y="4801725"/>
            <a:ext cx="6336704" cy="707886"/>
          </a:xfrm>
          <a:prstGeom prst="rect">
            <a:avLst/>
          </a:prstGeom>
          <a:noFill/>
        </p:spPr>
        <p:txBody>
          <a:bodyPr wrap="square" rtlCol="0">
            <a:spAutoFit/>
          </a:bodyPr>
          <a:lstStyle/>
          <a:p>
            <a:r>
              <a:rPr lang="en-GB" sz="4000" dirty="0" smtClean="0"/>
              <a:t>Pupils from the age of 4 to 11</a:t>
            </a:r>
            <a:endParaRPr lang="en-GB" sz="4000" dirty="0"/>
          </a:p>
        </p:txBody>
      </p:sp>
    </p:spTree>
    <p:extLst>
      <p:ext uri="{BB962C8B-B14F-4D97-AF65-F5344CB8AC3E}">
        <p14:creationId xmlns:p14="http://schemas.microsoft.com/office/powerpoint/2010/main" val="27004934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4704"/>
            <a:ext cx="9144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t/>
            </a:r>
            <a:br>
              <a:rPr lang="en-GB" sz="4800" dirty="0" smtClean="0"/>
            </a:br>
            <a:r>
              <a:rPr lang="en-GB" sz="4800" dirty="0" smtClean="0"/>
              <a:t>The story so far …</a:t>
            </a:r>
            <a:br>
              <a:rPr lang="en-GB" sz="4800" dirty="0" smtClean="0"/>
            </a:br>
            <a:r>
              <a:rPr lang="en-GB" sz="4800" dirty="0" smtClean="0"/>
              <a:t/>
            </a:r>
            <a:br>
              <a:rPr lang="en-GB" sz="4800" dirty="0" smtClean="0"/>
            </a:br>
            <a:endParaRPr lang="en-GB" sz="3200" i="1" dirty="0"/>
          </a:p>
        </p:txBody>
      </p:sp>
      <p:sp>
        <p:nvSpPr>
          <p:cNvPr id="3" name="Title 2"/>
          <p:cNvSpPr>
            <a:spLocks noGrp="1"/>
          </p:cNvSpPr>
          <p:nvPr>
            <p:ph type="ctrTitle"/>
          </p:nvPr>
        </p:nvSpPr>
        <p:spPr>
          <a:xfrm>
            <a:off x="583865" y="1628800"/>
            <a:ext cx="7909802" cy="4392736"/>
          </a:xfrm>
        </p:spPr>
        <p:txBody>
          <a:bodyPr>
            <a:noAutofit/>
          </a:bodyPr>
          <a:lstStyle/>
          <a:p>
            <a:pPr algn="l"/>
            <a:r>
              <a:rPr lang="en-GB" sz="2400" dirty="0" smtClean="0"/>
              <a:t>June 2010		Bid put in to open a free school in 				Langley</a:t>
            </a:r>
            <a:br>
              <a:rPr lang="en-GB" sz="2400" dirty="0" smtClean="0"/>
            </a:br>
            <a:r>
              <a:rPr lang="en-GB" sz="2400" dirty="0" smtClean="0"/>
              <a:t>July 2010		Confirmed as one of the first 24 Free 			Schools to move forward to opening</a:t>
            </a:r>
            <a:br>
              <a:rPr lang="en-GB" sz="2400" dirty="0" smtClean="0"/>
            </a:br>
            <a:r>
              <a:rPr lang="en-GB" sz="2400" dirty="0" smtClean="0"/>
              <a:t>Feb 2011		School building secured</a:t>
            </a:r>
            <a:br>
              <a:rPr lang="en-GB" sz="2400" dirty="0" smtClean="0"/>
            </a:br>
            <a:r>
              <a:rPr lang="en-GB" sz="2400" dirty="0" smtClean="0"/>
              <a:t>Sept 2011		Langley Hall opens with 182 children              				(1 form entry)</a:t>
            </a:r>
            <a:br>
              <a:rPr lang="en-GB" sz="2400" dirty="0" smtClean="0"/>
            </a:br>
            <a:r>
              <a:rPr lang="en-GB" sz="2400" dirty="0" smtClean="0"/>
              <a:t>Sept 2012		School doubles in size to 364</a:t>
            </a:r>
            <a:br>
              <a:rPr lang="en-GB" sz="2400" dirty="0" smtClean="0"/>
            </a:br>
            <a:r>
              <a:rPr lang="en-GB" sz="2400" dirty="0" smtClean="0"/>
              <a:t>Feb 2013		Permission given for expansion</a:t>
            </a:r>
            <a:br>
              <a:rPr lang="en-GB" sz="2400" dirty="0" smtClean="0"/>
            </a:br>
            <a:r>
              <a:rPr lang="en-GB" sz="2400" dirty="0" smtClean="0"/>
              <a:t>Sept 2013		School expands to 676 pupils on 2 sites</a:t>
            </a:r>
            <a:br>
              <a:rPr lang="en-GB" sz="2400" dirty="0" smtClean="0"/>
            </a:br>
            <a:r>
              <a:rPr lang="en-GB" sz="2400" dirty="0" smtClean="0"/>
              <a:t>Sept 2014		School now full with 728 pupils</a:t>
            </a:r>
            <a:endParaRPr lang="en-GB" sz="2400" dirty="0"/>
          </a:p>
        </p:txBody>
      </p:sp>
    </p:spTree>
    <p:extLst>
      <p:ext uri="{BB962C8B-B14F-4D97-AF65-F5344CB8AC3E}">
        <p14:creationId xmlns:p14="http://schemas.microsoft.com/office/powerpoint/2010/main" val="324217942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Buses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916832"/>
            <a:ext cx="2132831" cy="2706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873811"/>
            <a:ext cx="2132832" cy="27065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927450"/>
            <a:ext cx="2115498" cy="268457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844" y="3908424"/>
            <a:ext cx="2132831" cy="27065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3933056"/>
            <a:ext cx="2115498" cy="2684580"/>
          </a:xfrm>
          <a:prstGeom prst="rect">
            <a:avLst/>
          </a:prstGeom>
        </p:spPr>
      </p:pic>
    </p:spTree>
    <p:extLst>
      <p:ext uri="{BB962C8B-B14F-4D97-AF65-F5344CB8AC3E}">
        <p14:creationId xmlns:p14="http://schemas.microsoft.com/office/powerpoint/2010/main" val="40245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Near Field Communication</a:t>
            </a:r>
            <a:endParaRPr lang="en-GB" dirty="0"/>
          </a:p>
        </p:txBody>
      </p:sp>
      <p:sp>
        <p:nvSpPr>
          <p:cNvPr id="5" name="Content Placeholder 4"/>
          <p:cNvSpPr>
            <a:spLocks noGrp="1"/>
          </p:cNvSpPr>
          <p:nvPr>
            <p:ph idx="4294967295"/>
          </p:nvPr>
        </p:nvSpPr>
        <p:spPr>
          <a:xfrm>
            <a:off x="457200" y="1600200"/>
            <a:ext cx="8229600" cy="4525963"/>
          </a:xfrm>
        </p:spPr>
        <p:txBody>
          <a:bodyPr/>
          <a:lstStyle/>
          <a:p>
            <a:r>
              <a:rPr lang="en-GB" dirty="0" smtClean="0"/>
              <a:t>Each pupil is given:</a:t>
            </a:r>
          </a:p>
          <a:p>
            <a:pPr lvl="1"/>
            <a:r>
              <a:rPr lang="en-GB" dirty="0" smtClean="0"/>
              <a:t>A tie or hat sticker</a:t>
            </a:r>
          </a:p>
          <a:p>
            <a:pPr lvl="1"/>
            <a:r>
              <a:rPr lang="en-GB" dirty="0" smtClean="0"/>
              <a:t>A tag for the bag</a:t>
            </a:r>
          </a:p>
          <a:p>
            <a:pPr lvl="1"/>
            <a:r>
              <a:rPr lang="en-GB" dirty="0" smtClean="0"/>
              <a:t>A wrist band</a:t>
            </a:r>
          </a:p>
          <a:p>
            <a:r>
              <a:rPr lang="en-GB" dirty="0" smtClean="0"/>
              <a:t>NFC readers are placed in key locations</a:t>
            </a:r>
          </a:p>
          <a:p>
            <a:r>
              <a:rPr lang="en-GB" dirty="0" smtClean="0"/>
              <a:t>Bus drivers are given NFC enabled mobiles</a:t>
            </a:r>
          </a:p>
        </p:txBody>
      </p:sp>
    </p:spTree>
    <p:extLst>
      <p:ext uri="{BB962C8B-B14F-4D97-AF65-F5344CB8AC3E}">
        <p14:creationId xmlns:p14="http://schemas.microsoft.com/office/powerpoint/2010/main" val="79507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The Bands/Tags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61693"/>
            <a:ext cx="3434680" cy="3434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060848"/>
            <a:ext cx="3434680" cy="3434680"/>
          </a:xfrm>
          <a:prstGeom prst="rect">
            <a:avLst/>
          </a:prstGeom>
        </p:spPr>
      </p:pic>
    </p:spTree>
    <p:extLst>
      <p:ext uri="{BB962C8B-B14F-4D97-AF65-F5344CB8AC3E}">
        <p14:creationId xmlns:p14="http://schemas.microsoft.com/office/powerpoint/2010/main" val="30482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Once NFC is in place</a:t>
            </a:r>
            <a:endParaRPr lang="en-GB" dirty="0"/>
          </a:p>
        </p:txBody>
      </p:sp>
      <p:sp>
        <p:nvSpPr>
          <p:cNvPr id="3" name="Content Placeholder 2"/>
          <p:cNvSpPr>
            <a:spLocks noGrp="1"/>
          </p:cNvSpPr>
          <p:nvPr>
            <p:ph idx="4294967295"/>
          </p:nvPr>
        </p:nvSpPr>
        <p:spPr>
          <a:xfrm>
            <a:off x="457200" y="1600201"/>
            <a:ext cx="8229600" cy="3773016"/>
          </a:xfrm>
        </p:spPr>
        <p:txBody>
          <a:bodyPr/>
          <a:lstStyle/>
          <a:p>
            <a:r>
              <a:rPr lang="en-GB" dirty="0" smtClean="0"/>
              <a:t>Lunch orders</a:t>
            </a:r>
          </a:p>
          <a:p>
            <a:r>
              <a:rPr lang="en-GB" dirty="0" smtClean="0"/>
              <a:t>Medical information</a:t>
            </a:r>
          </a:p>
          <a:p>
            <a:r>
              <a:rPr lang="en-GB" dirty="0" smtClean="0"/>
              <a:t>Key alerts</a:t>
            </a:r>
          </a:p>
          <a:p>
            <a:r>
              <a:rPr lang="en-GB" dirty="0" smtClean="0"/>
              <a:t>Day’s itinerary</a:t>
            </a:r>
          </a:p>
          <a:p>
            <a:r>
              <a:rPr lang="en-GB" dirty="0" smtClean="0"/>
              <a:t>Club registration</a:t>
            </a:r>
          </a:p>
          <a:p>
            <a:r>
              <a:rPr lang="en-GB" dirty="0" smtClean="0"/>
              <a:t>And much, much more…….</a:t>
            </a:r>
          </a:p>
        </p:txBody>
      </p:sp>
      <p:sp>
        <p:nvSpPr>
          <p:cNvPr id="4" name="TextBox 3"/>
          <p:cNvSpPr txBox="1"/>
          <p:nvPr/>
        </p:nvSpPr>
        <p:spPr>
          <a:xfrm>
            <a:off x="2830285" y="5661248"/>
            <a:ext cx="4356029" cy="584775"/>
          </a:xfrm>
          <a:prstGeom prst="rect">
            <a:avLst/>
          </a:prstGeom>
          <a:noFill/>
        </p:spPr>
        <p:txBody>
          <a:bodyPr wrap="square" rtlCol="0">
            <a:spAutoFit/>
          </a:bodyPr>
          <a:lstStyle/>
          <a:p>
            <a:r>
              <a:rPr lang="en-GB" sz="3200" dirty="0" smtClean="0"/>
              <a:t>But what to call them…?</a:t>
            </a:r>
            <a:endParaRPr lang="en-GB" sz="3200" dirty="0"/>
          </a:p>
        </p:txBody>
      </p:sp>
    </p:spTree>
    <p:extLst>
      <p:ext uri="{BB962C8B-B14F-4D97-AF65-F5344CB8AC3E}">
        <p14:creationId xmlns:p14="http://schemas.microsoft.com/office/powerpoint/2010/main" val="6219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385</Words>
  <Application>Microsoft Office PowerPoint</Application>
  <PresentationFormat>On-screen Show (4:3)</PresentationFormat>
  <Paragraphs>225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School LASER with NFC</vt:lpstr>
      <vt:lpstr>Who is Ziggi ?</vt:lpstr>
      <vt:lpstr>PowerPoint Presentation</vt:lpstr>
      <vt:lpstr>Welcome to  Langley Hall Primary Academy </vt:lpstr>
      <vt:lpstr>June 2010  Bid put in to open a free school in     Langley July 2010  Confirmed as one of the first 24 Free    Schools to move forward to opening Feb 2011  School building secured Sept 2011  Langley Hall opens with 182 children                  (1 form entry) Sept 2012  School doubles in size to 364 Feb 2013  Permission given for expansion Sept 2013  School expands to 676 pupils on 2 sites Sept 2014  School now full with 728 pupils</vt:lpstr>
      <vt:lpstr>Buses</vt:lpstr>
      <vt:lpstr>Near Field Communication</vt:lpstr>
      <vt:lpstr>The Bands/Tags</vt:lpstr>
      <vt:lpstr>Once NFC is in place</vt:lpstr>
      <vt:lpstr>PowerPoint Presentation</vt:lpstr>
      <vt:lpstr>PowerPoint Presentation</vt:lpstr>
      <vt:lpstr>ZIGGI-BANDS</vt:lpstr>
      <vt:lpstr>School LASER</vt:lpstr>
      <vt:lpstr>Parent View</vt:lpstr>
      <vt:lpstr>Pupil View</vt:lpstr>
      <vt:lpstr>Teacher View</vt:lpstr>
      <vt:lpstr>Locations &amp; Buses</vt:lpstr>
      <vt:lpstr>Device Mode</vt:lpstr>
      <vt:lpstr>Stop waffling on and demo the system Ziggi!!!!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Ziggi</dc:creator>
  <cp:lastModifiedBy>Ziggi</cp:lastModifiedBy>
  <cp:revision>29</cp:revision>
  <dcterms:created xsi:type="dcterms:W3CDTF">2014-09-22T12:35:19Z</dcterms:created>
  <dcterms:modified xsi:type="dcterms:W3CDTF">2014-09-25T09:00:16Z</dcterms:modified>
</cp:coreProperties>
</file>