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3" r:id="rId2"/>
  </p:sldMasterIdLst>
  <p:notesMasterIdLst>
    <p:notesMasterId r:id="rId85"/>
  </p:notesMasterIdLst>
  <p:sldIdLst>
    <p:sldId id="256" r:id="rId3"/>
    <p:sldId id="358" r:id="rId4"/>
    <p:sldId id="303" r:id="rId5"/>
    <p:sldId id="304" r:id="rId6"/>
    <p:sldId id="305" r:id="rId7"/>
    <p:sldId id="311" r:id="rId8"/>
    <p:sldId id="339" r:id="rId9"/>
    <p:sldId id="352" r:id="rId10"/>
    <p:sldId id="257" r:id="rId11"/>
    <p:sldId id="338" r:id="rId12"/>
    <p:sldId id="258" r:id="rId13"/>
    <p:sldId id="261" r:id="rId14"/>
    <p:sldId id="259" r:id="rId15"/>
    <p:sldId id="260" r:id="rId16"/>
    <p:sldId id="353" r:id="rId17"/>
    <p:sldId id="263" r:id="rId18"/>
    <p:sldId id="264" r:id="rId19"/>
    <p:sldId id="290" r:id="rId20"/>
    <p:sldId id="291" r:id="rId21"/>
    <p:sldId id="329" r:id="rId22"/>
    <p:sldId id="292" r:id="rId23"/>
    <p:sldId id="265" r:id="rId24"/>
    <p:sldId id="262" r:id="rId25"/>
    <p:sldId id="266" r:id="rId26"/>
    <p:sldId id="274" r:id="rId27"/>
    <p:sldId id="269" r:id="rId28"/>
    <p:sldId id="270" r:id="rId29"/>
    <p:sldId id="271" r:id="rId30"/>
    <p:sldId id="272" r:id="rId31"/>
    <p:sldId id="273" r:id="rId32"/>
    <p:sldId id="275" r:id="rId33"/>
    <p:sldId id="276" r:id="rId34"/>
    <p:sldId id="277" r:id="rId35"/>
    <p:sldId id="278" r:id="rId36"/>
    <p:sldId id="282" r:id="rId37"/>
    <p:sldId id="284" r:id="rId38"/>
    <p:sldId id="281" r:id="rId39"/>
    <p:sldId id="285" r:id="rId40"/>
    <p:sldId id="286" r:id="rId41"/>
    <p:sldId id="289" r:id="rId42"/>
    <p:sldId id="307" r:id="rId43"/>
    <p:sldId id="287" r:id="rId44"/>
    <p:sldId id="319" r:id="rId45"/>
    <p:sldId id="354" r:id="rId46"/>
    <p:sldId id="293" r:id="rId47"/>
    <p:sldId id="294" r:id="rId48"/>
    <p:sldId id="295" r:id="rId49"/>
    <p:sldId id="320" r:id="rId50"/>
    <p:sldId id="322" r:id="rId51"/>
    <p:sldId id="296" r:id="rId52"/>
    <p:sldId id="298" r:id="rId53"/>
    <p:sldId id="299" r:id="rId54"/>
    <p:sldId id="300" r:id="rId55"/>
    <p:sldId id="301" r:id="rId56"/>
    <p:sldId id="323" r:id="rId57"/>
    <p:sldId id="324" r:id="rId58"/>
    <p:sldId id="334" r:id="rId59"/>
    <p:sldId id="325" r:id="rId60"/>
    <p:sldId id="335" r:id="rId61"/>
    <p:sldId id="337" r:id="rId62"/>
    <p:sldId id="336" r:id="rId63"/>
    <p:sldId id="342" r:id="rId64"/>
    <p:sldId id="341" r:id="rId65"/>
    <p:sldId id="343" r:id="rId66"/>
    <p:sldId id="344" r:id="rId67"/>
    <p:sldId id="330" r:id="rId68"/>
    <p:sldId id="345" r:id="rId69"/>
    <p:sldId id="347" r:id="rId70"/>
    <p:sldId id="346" r:id="rId71"/>
    <p:sldId id="351" r:id="rId72"/>
    <p:sldId id="327" r:id="rId73"/>
    <p:sldId id="328" r:id="rId74"/>
    <p:sldId id="350" r:id="rId75"/>
    <p:sldId id="357" r:id="rId76"/>
    <p:sldId id="312" r:id="rId77"/>
    <p:sldId id="313" r:id="rId78"/>
    <p:sldId id="314" r:id="rId79"/>
    <p:sldId id="315" r:id="rId80"/>
    <p:sldId id="316" r:id="rId81"/>
    <p:sldId id="317" r:id="rId82"/>
    <p:sldId id="355" r:id="rId83"/>
    <p:sldId id="326" r:id="rId8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88980" autoAdjust="0"/>
  </p:normalViewPr>
  <p:slideViewPr>
    <p:cSldViewPr>
      <p:cViewPr>
        <p:scale>
          <a:sx n="110" d="100"/>
          <a:sy n="110" d="100"/>
        </p:scale>
        <p:origin x="-924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dirty="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80 is not what we want, each character is turned into 2 (possibly unrelated) characters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80 is not what we want, each character is turned into 2 (possibly unrelated) characters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need to specify a BOM (Bytes </a:t>
            </a:r>
            <a:r>
              <a:rPr lang="en-GB" smtClean="0"/>
              <a:t>Order Mark) and </a:t>
            </a:r>
            <a:r>
              <a:rPr lang="en-GB" dirty="0" smtClean="0"/>
              <a:t>encode Text into UTF-x. Editors can then read them.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95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fileUtilities</a:t>
            </a:r>
            <a:r>
              <a:rPr lang="en-GB" dirty="0" smtClean="0"/>
              <a:t> is found in the </a:t>
            </a:r>
            <a:r>
              <a:rPr lang="en-GB" dirty="0" err="1" smtClean="0"/>
              <a:t>LoadDATA</a:t>
            </a:r>
            <a:r>
              <a:rPr lang="en-GB" dirty="0" smtClean="0"/>
              <a:t> workspace.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951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Once opened in Notepad the file can be edited. It can also be edited</a:t>
            </a:r>
            <a:r>
              <a:rPr lang="en-GB" baseline="0" dirty="0" smtClean="0"/>
              <a:t> IN APL using the </a:t>
            </a:r>
            <a:r>
              <a:rPr lang="en-GB" baseline="0" dirty="0" err="1" smtClean="0"/>
              <a:t>ucmd</a:t>
            </a:r>
            <a:r>
              <a:rPr lang="en-GB" baseline="0" dirty="0" smtClean="0"/>
              <a:t> ]</a:t>
            </a:r>
            <a:r>
              <a:rPr lang="en-GB" baseline="0" dirty="0" err="1" smtClean="0"/>
              <a:t>file.edit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951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951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Flexibility – Inverted</a:t>
            </a:r>
            <a:r>
              <a:rPr lang="en-US" baseline="0" dirty="0" smtClean="0"/>
              <a:t> database, full text, arbitrary data, offset/block, a blank canvas</a:t>
            </a:r>
            <a:endParaRPr lang="en-US" dirty="0" smtClean="0"/>
          </a:p>
          <a:p>
            <a:r>
              <a:rPr lang="en-US" dirty="0" smtClean="0"/>
              <a:t>Security</a:t>
            </a:r>
            <a:r>
              <a:rPr lang="en-US" baseline="0" dirty="0" smtClean="0"/>
              <a:t> – if the user can tie the file directly, he can also edit it with something like </a:t>
            </a:r>
            <a:r>
              <a:rPr lang="en-US" baseline="0" dirty="0" err="1" smtClean="0"/>
              <a:t>NotePad</a:t>
            </a:r>
            <a:endParaRPr lang="en-US" baseline="0" dirty="0" smtClean="0"/>
          </a:p>
          <a:p>
            <a:r>
              <a:rPr lang="en-US" baseline="0" dirty="0" smtClean="0"/>
              <a:t>APL-centric – difficult to share with non-APL environments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0706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extension of those files is DCF by default (only</a:t>
            </a:r>
            <a:r>
              <a:rPr lang="en-GB" baseline="0" dirty="0" smtClean="0"/>
              <a:t> on Windows!)</a:t>
            </a:r>
          </a:p>
          <a:p>
            <a:r>
              <a:rPr lang="en-GB" baseline="0" dirty="0" smtClean="0"/>
              <a:t>Point out the issues of dealing with cross platform – it's best to be explicit with file extensions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951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comma can</a:t>
            </a:r>
            <a:r>
              <a:rPr lang="en-GB" baseline="0" dirty="0" smtClean="0"/>
              <a:t> be changed. The Swedes use ; instead.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Portrayed by actor Brent </a:t>
            </a:r>
            <a:r>
              <a:rPr lang="en-US" dirty="0" err="1" smtClean="0"/>
              <a:t>Spiner</a:t>
            </a:r>
            <a:r>
              <a:rPr lang="en-US" dirty="0" smtClean="0"/>
              <a:t>, Lt Commander Data first appeared the pilot episode of Star Trek the Next </a:t>
            </a:r>
            <a:r>
              <a:rPr lang="en-US" dirty="0" err="1" smtClean="0"/>
              <a:t>Generatio</a:t>
            </a:r>
            <a:r>
              <a:rPr lang="en-US" dirty="0" smtClean="0"/>
              <a:t>...  What?</a:t>
            </a:r>
            <a:r>
              <a:rPr lang="en-US" baseline="0" dirty="0" smtClean="0"/>
              <a:t> This isn't the Star Trek convention?</a:t>
            </a:r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Talk with us through the week about your needs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591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Each item is a string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6 rows,</a:t>
            </a:r>
            <a:r>
              <a:rPr lang="en-GB" baseline="0" dirty="0" smtClean="0"/>
              <a:t> 3 columns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are places</a:t>
            </a:r>
            <a:r>
              <a:rPr lang="en-US" baseline="0" dirty="0" smtClean="0"/>
              <a:t> to get or put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379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Let's modify Data</a:t>
            </a:r>
            <a:r>
              <a:rPr lang="en-GB" baseline="0" dirty="0" smtClean="0"/>
              <a:t> to write it out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green columns</a:t>
            </a:r>
            <a:r>
              <a:rPr lang="en-GB" baseline="0" dirty="0" smtClean="0"/>
              <a:t> are new – let's write the whole thing out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isn't quite</a:t>
            </a:r>
            <a:r>
              <a:rPr lang="en-GB" baseline="0" dirty="0" smtClean="0"/>
              <a:t> correct…</a:t>
            </a:r>
          </a:p>
          <a:p>
            <a:r>
              <a:rPr lang="en-GB" baseline="0" dirty="0" smtClean="0"/>
              <a:t>One way to access relational databases from APL is to use the SQA namespace in SQAPL</a:t>
            </a:r>
          </a:p>
          <a:p>
            <a:r>
              <a:rPr lang="en-GB" baseline="0" dirty="0" smtClean="0"/>
              <a:t>SQA interfaces with the ODBC (Open Data Base Connectivity) drivers for a number of databases including MS Access, Oracle, MySQL, SQL Server, and DB2</a:t>
            </a:r>
          </a:p>
          <a:p>
            <a:r>
              <a:rPr lang="en-GB" baseline="0" dirty="0" smtClean="0"/>
              <a:t>One common way to access a database is to set up a data source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isn't quite</a:t>
            </a:r>
            <a:r>
              <a:rPr lang="en-GB" baseline="0" dirty="0" smtClean="0"/>
              <a:t> correct…</a:t>
            </a:r>
          </a:p>
          <a:p>
            <a:r>
              <a:rPr lang="en-GB" baseline="0" dirty="0" smtClean="0"/>
              <a:t>One way to access relational databases from APL is to use the SQA namespace in SQAPL</a:t>
            </a:r>
          </a:p>
          <a:p>
            <a:r>
              <a:rPr lang="en-GB" baseline="0" dirty="0" smtClean="0"/>
              <a:t>SQA interfaces with the ODBC (Open Data Base Connectivity) drivers for a number of databases including MS Access, Oracle, MySQL, SQL Server, and DB2</a:t>
            </a:r>
          </a:p>
          <a:p>
            <a:r>
              <a:rPr lang="en-GB" baseline="0" dirty="0" smtClean="0"/>
              <a:t>One common way to access a database is to set up a data source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Stand alone – MS Access</a:t>
            </a:r>
            <a:r>
              <a:rPr lang="en-US" baseline="0" dirty="0" smtClean="0"/>
              <a:t>, MySQL, SQL Server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3637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]demo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BTW there is a program &lt;</a:t>
            </a:r>
            <a:r>
              <a:rPr lang="en-GB" dirty="0" err="1" smtClean="0"/>
              <a:t>genRecords</a:t>
            </a:r>
            <a:r>
              <a:rPr lang="en-GB" dirty="0" smtClean="0"/>
              <a:t>&gt; in tools\data\names to generate random data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BTW there is a program &lt;</a:t>
            </a:r>
            <a:r>
              <a:rPr lang="en-GB" dirty="0" err="1" smtClean="0"/>
              <a:t>genRecords</a:t>
            </a:r>
            <a:r>
              <a:rPr lang="en-GB" dirty="0" smtClean="0"/>
              <a:t>&gt; in tools\data\names to generate random data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8⌶ is a special function written just for that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isn't quite</a:t>
            </a:r>
            <a:r>
              <a:rPr lang="en-GB" baseline="0" dirty="0" smtClean="0"/>
              <a:t> correct…</a:t>
            </a:r>
          </a:p>
          <a:p>
            <a:r>
              <a:rPr lang="en-GB" baseline="0" dirty="0" smtClean="0"/>
              <a:t>One way to access relational databases from APL is to use the SQA namespace in SQAPL</a:t>
            </a:r>
          </a:p>
          <a:p>
            <a:r>
              <a:rPr lang="en-GB" baseline="0" dirty="0" smtClean="0"/>
              <a:t>SQA interfaces with the ODBC (Open Data Base Connectivity) drivers for a number of databases including MS Access, Oracle, MySQL, SQL Server, and DB2</a:t>
            </a:r>
          </a:p>
          <a:p>
            <a:r>
              <a:rPr lang="en-GB" baseline="0" dirty="0" smtClean="0"/>
              <a:t>One common way to access a database is to set up a data source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63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for regular text only (AZ09.).</a:t>
            </a:r>
            <a:r>
              <a:rPr lang="en-GB" baseline="0" dirty="0" smtClean="0"/>
              <a:t> For other (e.g. APL) we need something else.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43113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]demo </a:t>
            </a:r>
            <a:r>
              <a:rPr lang="en-US" dirty="0" err="1" smtClean="0"/>
              <a:t>sqapl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2183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column</a:t>
            </a:r>
            <a:r>
              <a:rPr lang="en-US" baseline="0" dirty="0" smtClean="0"/>
              <a:t> [;5] </a:t>
            </a:r>
          </a:p>
          <a:p>
            <a:r>
              <a:rPr lang="en-US" dirty="0" smtClean="0"/>
              <a:t>1 Element</a:t>
            </a:r>
          </a:p>
          <a:p>
            <a:r>
              <a:rPr lang="en-US" dirty="0" smtClean="0"/>
              <a:t>2 Child element </a:t>
            </a:r>
          </a:p>
          <a:p>
            <a:r>
              <a:rPr lang="en-US" dirty="0" smtClean="0"/>
              <a:t>4 Character data </a:t>
            </a:r>
          </a:p>
          <a:p>
            <a:r>
              <a:rPr lang="en-US" dirty="0" smtClean="0"/>
              <a:t>8 Markup not otherwise defined </a:t>
            </a:r>
          </a:p>
          <a:p>
            <a:r>
              <a:rPr lang="en-US" dirty="0" smtClean="0"/>
              <a:t>16 Comment markup </a:t>
            </a:r>
          </a:p>
          <a:p>
            <a:r>
              <a:rPr lang="en-US" dirty="0" smtClean="0"/>
              <a:t>32 Processing instruction markup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2109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]demo xml</a:t>
            </a:r>
          </a:p>
          <a:p>
            <a:r>
              <a:rPr lang="en-US" dirty="0" err="1" smtClean="0"/>
              <a:t>ToNS</a:t>
            </a:r>
            <a:r>
              <a:rPr lang="en-US" baseline="0" dirty="0" smtClean="0"/>
              <a:t> useful for configuration settings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529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]demo JSON</a:t>
            </a:r>
          </a:p>
          <a:p>
            <a:r>
              <a:rPr lang="en-US" dirty="0" smtClean="0"/>
              <a:t>show serialization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8423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</a:t>
            </a:r>
            <a:r>
              <a:rPr lang="en-US" dirty="0" err="1" smtClean="0"/>
              <a:t>HTTPGet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4213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</a:t>
            </a:r>
            <a:r>
              <a:rPr lang="en-US" dirty="0" err="1" smtClean="0"/>
              <a:t>HTTPGet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4213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071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</a:t>
            </a:r>
            <a:r>
              <a:rPr lang="en-US" smtClean="0"/>
              <a:t>outlook</a:t>
            </a:r>
            <a:r>
              <a:rPr lang="en-US" baseline="0" smtClean="0"/>
              <a:t> workspace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071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]demo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LoadGoogle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5171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37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for regular text only (AZ09.).</a:t>
            </a:r>
            <a:r>
              <a:rPr lang="en-GB" baseline="0" dirty="0" smtClean="0"/>
              <a:t> For other (e.g. APL) we need something else.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43113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3749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3749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37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UCSx</a:t>
            </a:r>
            <a:r>
              <a:rPr lang="en-GB" dirty="0" smtClean="0"/>
              <a:t> are represented in APL by 80 160</a:t>
            </a:r>
            <a:r>
              <a:rPr lang="en-GB" baseline="0" dirty="0" smtClean="0"/>
              <a:t> and 320 types ([]DR)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61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UCS4=UTF32; in theory max 6 for UTF-8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192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 need to specify a BOM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95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773936"/>
            <a:ext cx="7776864" cy="431936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19200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648" y="1655064"/>
            <a:ext cx="7991856" cy="4392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19200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670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slide" Target="../slides/slide8.xml"/><Relationship Id="rId4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2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34" y="5858510"/>
            <a:ext cx="476631" cy="4680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2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6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nectionstrings.com/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www.w3schools.com/webservices/tempconvert.asmx?op=CelsiusToFahrenheit" TargetMode="Externa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ical.weather.gov/xml/sample_products/browser_interface/ndfdBrowserClientByDay.php?zipCodeList=14586&amp;format=24+hourly&amp;numDays=1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://example.com/cds/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xample.com/cds/cd2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code.google.com/apis/console/?noredirect&amp;pli=1#project:671358220386:services" TargetMode="Externa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66.xml"/><Relationship Id="rId3" Type="http://schemas.openxmlformats.org/officeDocument/2006/relationships/slide" Target="slide20.xml"/><Relationship Id="rId7" Type="http://schemas.openxmlformats.org/officeDocument/2006/relationships/slide" Target="slide58.xml"/><Relationship Id="rId12" Type="http://schemas.openxmlformats.org/officeDocument/2006/relationships/slide" Target="slide7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1.xml"/><Relationship Id="rId11" Type="http://schemas.openxmlformats.org/officeDocument/2006/relationships/slide" Target="slide75.xml"/><Relationship Id="rId5" Type="http://schemas.openxmlformats.org/officeDocument/2006/relationships/slide" Target="slide34.xml"/><Relationship Id="rId10" Type="http://schemas.openxmlformats.org/officeDocument/2006/relationships/slide" Target="slide72.xml"/><Relationship Id="rId4" Type="http://schemas.openxmlformats.org/officeDocument/2006/relationships/slide" Target="slide22.xml"/><Relationship Id="rId9" Type="http://schemas.openxmlformats.org/officeDocument/2006/relationships/slide" Target="slide7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yncfusion.com/products/javascript" TargetMode="External"/><Relationship Id="rId2" Type="http://schemas.openxmlformats.org/officeDocument/2006/relationships/hyperlink" Target="http://www.syncfusion.com/products/wpf" TargetMode="External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822" y="980728"/>
            <a:ext cx="3544378" cy="4242682"/>
          </a:xfrm>
          <a:prstGeom prst="rect">
            <a:avLst/>
          </a:prstGeom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2648" y="5301208"/>
            <a:ext cx="7991856" cy="1008112"/>
          </a:xfrm>
        </p:spPr>
        <p:txBody>
          <a:bodyPr/>
          <a:lstStyle/>
          <a:p>
            <a:pPr algn="r"/>
            <a:r>
              <a:rPr lang="en-US" b="1" dirty="0" smtClean="0"/>
              <a:t>The Ins and Outs of Data</a:t>
            </a:r>
            <a:br>
              <a:rPr lang="en-US" b="1" dirty="0" smtClean="0"/>
            </a:br>
            <a:r>
              <a:rPr lang="en-US" sz="1400" b="1" dirty="0" smtClean="0"/>
              <a:t>Brian Becker, Dan Baronet</a:t>
            </a:r>
            <a:br>
              <a:rPr lang="en-US" sz="1400" b="1" dirty="0" smtClean="0"/>
            </a:br>
            <a:r>
              <a:rPr lang="en-US" sz="1400" b="1" dirty="0" smtClean="0"/>
              <a:t>Applications Tools Group</a:t>
            </a:r>
            <a:r>
              <a:rPr lang="en-US" sz="1400" b="1" smtClean="0"/>
              <a:t>, Dyalog LTD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7848872" cy="3865984"/>
          </a:xfrm>
        </p:spPr>
        <p:txBody>
          <a:bodyPr/>
          <a:lstStyle/>
          <a:p>
            <a:pPr algn="l"/>
            <a:r>
              <a:rPr lang="en-GB" dirty="0" smtClean="0"/>
              <a:t>To read a native file we use </a:t>
            </a:r>
            <a:r>
              <a:rPr lang="en-GB" dirty="0" smtClean="0">
                <a:latin typeface="APL385 Unicode" panose="020B0709000202000203" pitchFamily="49" charset="0"/>
              </a:rPr>
              <a:t>⎕NREAD</a:t>
            </a:r>
            <a:r>
              <a:rPr lang="en-GB" dirty="0" smtClean="0"/>
              <a:t>:</a:t>
            </a:r>
          </a:p>
          <a:p>
            <a:pPr algn="l"/>
            <a:endParaRPr lang="en-GB" dirty="0"/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Tie </a:t>
            </a:r>
            <a:r>
              <a:rPr lang="en-GB" dirty="0">
                <a:latin typeface="APL385 Unicode" panose="020B0709000202000203" pitchFamily="49" charset="0"/>
              </a:rPr>
              <a:t>←</a:t>
            </a:r>
            <a:r>
              <a:rPr lang="en-GB" dirty="0" smtClean="0">
                <a:latin typeface="APL385 Unicode" panose="020B0709000202000203" pitchFamily="49" charset="0"/>
              </a:rPr>
              <a:t>filename ⎕</a:t>
            </a:r>
            <a:r>
              <a:rPr lang="en-GB" dirty="0" err="1" smtClean="0">
                <a:latin typeface="APL385 Unicode" panose="020B0709000202000203" pitchFamily="49" charset="0"/>
              </a:rPr>
              <a:t>ntie</a:t>
            </a:r>
            <a:r>
              <a:rPr lang="en-GB" dirty="0" smtClean="0">
                <a:latin typeface="APL385 Unicode" panose="020B0709000202000203" pitchFamily="49" charset="0"/>
              </a:rPr>
              <a:t> 0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Size←⎕</a:t>
            </a:r>
            <a:r>
              <a:rPr lang="en-GB" dirty="0" err="1" smtClean="0">
                <a:latin typeface="APL385 Unicode" panose="020B0709000202000203" pitchFamily="49" charset="0"/>
              </a:rPr>
              <a:t>nsize</a:t>
            </a:r>
            <a:r>
              <a:rPr lang="en-GB" dirty="0" smtClean="0">
                <a:latin typeface="APL385 Unicode" panose="020B0709000202000203" pitchFamily="49" charset="0"/>
              </a:rPr>
              <a:t> Tie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Text←⎕</a:t>
            </a:r>
            <a:r>
              <a:rPr lang="en-GB" dirty="0" err="1" smtClean="0">
                <a:latin typeface="APL385 Unicode" panose="020B0709000202000203" pitchFamily="49" charset="0"/>
              </a:rPr>
              <a:t>nread</a:t>
            </a:r>
            <a:r>
              <a:rPr lang="en-GB" dirty="0" smtClean="0">
                <a:latin typeface="APL385 Unicode" panose="020B0709000202000203" pitchFamily="49" charset="0"/>
              </a:rPr>
              <a:t> Tie, 80, Size ,0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738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7848872" cy="3865984"/>
          </a:xfrm>
        </p:spPr>
        <p:txBody>
          <a:bodyPr/>
          <a:lstStyle/>
          <a:p>
            <a:pPr algn="l"/>
            <a:r>
              <a:rPr lang="en-GB" dirty="0" smtClean="0"/>
              <a:t>Native files can also contain Unicode text.</a:t>
            </a:r>
          </a:p>
          <a:p>
            <a:pPr algn="l"/>
            <a:r>
              <a:rPr lang="en-GB" dirty="0" smtClean="0"/>
              <a:t>Various encoding formats exist for Unicode text:</a:t>
            </a:r>
          </a:p>
          <a:p>
            <a:pPr marL="457200" indent="-457200" algn="l">
              <a:buFontTx/>
              <a:buChar char="-"/>
            </a:pPr>
            <a:r>
              <a:rPr lang="en-GB" dirty="0" smtClean="0"/>
              <a:t>UCS1, UCS2, UCS4</a:t>
            </a:r>
          </a:p>
          <a:p>
            <a:pPr marL="457200" indent="-457200" algn="l">
              <a:buFontTx/>
              <a:buChar char="-"/>
            </a:pPr>
            <a:r>
              <a:rPr lang="en-GB" dirty="0" smtClean="0"/>
              <a:t>UTF-8, UTF-16, UTF-32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59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579240"/>
            <a:ext cx="8568952" cy="437004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 err="1" smtClean="0"/>
              <a:t>UCSn</a:t>
            </a:r>
            <a:r>
              <a:rPr lang="en-GB" sz="2400" dirty="0" smtClean="0"/>
              <a:t> (Unicode Character Set) refers to the size (n=1, 2, 4) of each character written.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 smtClean="0"/>
              <a:t>UTF-n (</a:t>
            </a:r>
            <a:r>
              <a:rPr lang="en-GB" sz="2400" dirty="0"/>
              <a:t>Unicode Transformation </a:t>
            </a:r>
            <a:r>
              <a:rPr lang="en-GB" sz="2400" dirty="0" smtClean="0"/>
              <a:t>Format, n=8, 16, 32 bits) refers to the type of encoding for each character: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UTF-8 is the standard character encoding on the web.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UTF-8 is the default character encoding for HTML5, CSS, JavaScript, PHP, SQL, and XML</a:t>
            </a:r>
            <a:r>
              <a:rPr lang="en-US" sz="2400" dirty="0" smtClean="0"/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 smtClean="0"/>
              <a:t>UTF-8 encoding uses a maximum of 4 bytes per Unicode point, UTF-16 uses 2, UTF-32 uses 1</a:t>
            </a:r>
            <a:endParaRPr lang="en-US" sz="2400" dirty="0"/>
          </a:p>
          <a:p>
            <a:pPr algn="l"/>
            <a:endParaRPr lang="en-GB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066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1628800"/>
            <a:ext cx="7848872" cy="3865984"/>
          </a:xfrm>
        </p:spPr>
        <p:txBody>
          <a:bodyPr/>
          <a:lstStyle/>
          <a:p>
            <a:pPr algn="l"/>
            <a:r>
              <a:rPr lang="en-GB" dirty="0" smtClean="0"/>
              <a:t>To write a native file containing UCS1, UCS2 or UCS4: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⎕DR Text← 'APL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⍺⍵</a:t>
            </a:r>
            <a:r>
              <a:rPr lang="en-GB" dirty="0" smtClean="0">
                <a:latin typeface="APL385 Unicode" panose="020B0709000202000203" pitchFamily="49" charset="0"/>
              </a:rPr>
              <a:t>'</a:t>
            </a:r>
            <a:br>
              <a:rPr lang="en-GB" dirty="0" smtClean="0">
                <a:latin typeface="APL385 Unicode" panose="020B0709000202000203" pitchFamily="49" charset="0"/>
              </a:rPr>
            </a:b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160</a:t>
            </a:r>
            <a:endParaRPr lang="en-GB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Tie ← filename ⎕</a:t>
            </a:r>
            <a:r>
              <a:rPr lang="en-GB" dirty="0" err="1" smtClean="0">
                <a:latin typeface="APL385 Unicode" panose="020B0709000202000203" pitchFamily="49" charset="0"/>
              </a:rPr>
              <a:t>ncreate</a:t>
            </a:r>
            <a:r>
              <a:rPr lang="en-GB" dirty="0" smtClean="0">
                <a:latin typeface="APL385 Unicode" panose="020B0709000202000203" pitchFamily="49" charset="0"/>
              </a:rPr>
              <a:t> 0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Text ⎕</a:t>
            </a:r>
            <a:r>
              <a:rPr lang="en-GB" dirty="0" err="1" smtClean="0">
                <a:latin typeface="APL385 Unicode" panose="020B0709000202000203" pitchFamily="49" charset="0"/>
              </a:rPr>
              <a:t>nappend</a:t>
            </a:r>
            <a:r>
              <a:rPr lang="en-GB" dirty="0" smtClean="0">
                <a:latin typeface="APL385 Unicode" panose="020B0709000202000203" pitchFamily="49" charset="0"/>
              </a:rPr>
              <a:t> Tie</a:t>
            </a:r>
            <a:r>
              <a:rPr lang="en-GB" dirty="0">
                <a:latin typeface="APL385 Unicode" panose="020B0709000202000203" pitchFamily="49" charset="0"/>
              </a:rPr>
              <a:t>,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160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(⍴Text),⎕</a:t>
            </a:r>
            <a:r>
              <a:rPr lang="en-GB" dirty="0" err="1" smtClean="0">
                <a:latin typeface="APL385 Unicode" panose="020B0709000202000203" pitchFamily="49" charset="0"/>
              </a:rPr>
              <a:t>nsize</a:t>
            </a:r>
            <a:r>
              <a:rPr lang="en-GB" dirty="0" smtClean="0">
                <a:latin typeface="APL385 Unicode" panose="020B0709000202000203" pitchFamily="49" charset="0"/>
              </a:rPr>
              <a:t> Tie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5  10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59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920880" cy="4319360"/>
          </a:xfrm>
        </p:spPr>
        <p:txBody>
          <a:bodyPr/>
          <a:lstStyle/>
          <a:p>
            <a:pPr algn="l"/>
            <a:r>
              <a:rPr lang="en-GB" dirty="0" smtClean="0"/>
              <a:t>To read a native </a:t>
            </a:r>
            <a:r>
              <a:rPr lang="en-GB" dirty="0"/>
              <a:t>file containing UCS1, UCS2 or </a:t>
            </a:r>
            <a:r>
              <a:rPr lang="en-GB" dirty="0" smtClean="0"/>
              <a:t>UCS4 you need to know the size:</a:t>
            </a:r>
            <a:endParaRPr lang="en-GB" dirty="0"/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Tie← filename ⎕</a:t>
            </a:r>
            <a:r>
              <a:rPr lang="en-GB" dirty="0" err="1" smtClean="0">
                <a:latin typeface="APL385 Unicode" panose="020B0709000202000203" pitchFamily="49" charset="0"/>
              </a:rPr>
              <a:t>ntie</a:t>
            </a:r>
            <a:r>
              <a:rPr lang="en-GB" dirty="0" smtClean="0">
                <a:latin typeface="APL385 Unicode" panose="020B0709000202000203" pitchFamily="49" charset="0"/>
              </a:rPr>
              <a:t> 0</a:t>
            </a:r>
            <a:br>
              <a:rPr lang="en-GB" dirty="0" smtClean="0">
                <a:latin typeface="APL385 Unicode" panose="020B0709000202000203" pitchFamily="49" charset="0"/>
              </a:rPr>
            </a:br>
            <a:r>
              <a:rPr lang="en-GB" dirty="0" smtClean="0">
                <a:latin typeface="APL385 Unicode" panose="020B0709000202000203" pitchFamily="49" charset="0"/>
              </a:rPr>
              <a:t>   Size←⎕</a:t>
            </a:r>
            <a:r>
              <a:rPr lang="en-GB" dirty="0" err="1" smtClean="0">
                <a:latin typeface="APL385 Unicode" panose="020B0709000202000203" pitchFamily="49" charset="0"/>
              </a:rPr>
              <a:t>nsize</a:t>
            </a:r>
            <a:r>
              <a:rPr lang="en-GB" dirty="0" smtClean="0">
                <a:latin typeface="APL385 Unicode" panose="020B0709000202000203" pitchFamily="49" charset="0"/>
              </a:rPr>
              <a:t> Tie</a:t>
            </a:r>
            <a:br>
              <a:rPr lang="en-GB" dirty="0" smtClean="0">
                <a:latin typeface="APL385 Unicode" panose="020B0709000202000203" pitchFamily="49" charset="0"/>
              </a:rPr>
            </a:br>
            <a:r>
              <a:rPr lang="en-GB" dirty="0" smtClean="0">
                <a:latin typeface="APL385 Unicode" panose="020B0709000202000203" pitchFamily="49" charset="0"/>
              </a:rPr>
              <a:t>   ⎕</a:t>
            </a:r>
            <a:r>
              <a:rPr lang="en-GB" dirty="0" err="1" smtClean="0">
                <a:latin typeface="APL385 Unicode" panose="020B0709000202000203" pitchFamily="49" charset="0"/>
              </a:rPr>
              <a:t>nread</a:t>
            </a:r>
            <a:r>
              <a:rPr lang="en-GB" dirty="0" smtClean="0">
                <a:latin typeface="APL385 Unicode" panose="020B0709000202000203" pitchFamily="49" charset="0"/>
              </a:rPr>
              <a:t> Tie,80,Size,0</a:t>
            </a:r>
            <a:br>
              <a:rPr lang="en-GB" dirty="0" smtClean="0">
                <a:latin typeface="APL385 Unicode" panose="020B0709000202000203" pitchFamily="49" charset="0"/>
              </a:rPr>
            </a:br>
            <a:r>
              <a:rPr lang="en-GB" dirty="0" smtClean="0">
                <a:latin typeface="APL385 Unicode" panose="020B0709000202000203" pitchFamily="49" charset="0"/>
              </a:rPr>
              <a:t>A P </a:t>
            </a:r>
            <a:r>
              <a:rPr lang="en-GB" dirty="0" err="1" smtClean="0">
                <a:latin typeface="APL385 Unicode" panose="020B0709000202000203" pitchFamily="49" charset="0"/>
              </a:rPr>
              <a:t>Lz#u</a:t>
            </a:r>
            <a:r>
              <a:rPr lang="en-GB" dirty="0" smtClean="0">
                <a:latin typeface="APL385 Unicode" panose="020B0709000202000203" pitchFamily="49" charset="0"/>
              </a:rPr>
              <a:t>#</a:t>
            </a:r>
            <a:br>
              <a:rPr lang="en-GB" dirty="0" smtClean="0">
                <a:latin typeface="APL385 Unicode" panose="020B0709000202000203" pitchFamily="49" charset="0"/>
              </a:rPr>
            </a:br>
            <a:r>
              <a:rPr lang="en-GB" dirty="0" smtClean="0">
                <a:latin typeface="APL385 Unicode" panose="020B0709000202000203" pitchFamily="49" charset="0"/>
              </a:rPr>
              <a:t>   </a:t>
            </a: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err="1">
                <a:latin typeface="APL385 Unicode" panose="020B0709000202000203" pitchFamily="49" charset="0"/>
              </a:rPr>
              <a:t>nread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Tie,160,(Size÷2),0</a:t>
            </a:r>
            <a:br>
              <a:rPr lang="en-GB" dirty="0" smtClean="0">
                <a:latin typeface="APL385 Unicode" panose="020B0709000202000203" pitchFamily="49" charset="0"/>
              </a:rPr>
            </a:br>
            <a:r>
              <a:rPr lang="en-GB" dirty="0" smtClean="0">
                <a:latin typeface="APL385 Unicode" panose="020B0709000202000203" pitchFamily="49" charset="0"/>
              </a:rPr>
              <a:t>APL⍺⍵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702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920880" cy="4319360"/>
          </a:xfrm>
        </p:spPr>
        <p:txBody>
          <a:bodyPr/>
          <a:lstStyle/>
          <a:p>
            <a:pPr algn="l"/>
            <a:r>
              <a:rPr lang="en-GB" sz="2800" dirty="0" smtClean="0"/>
              <a:t>It's important that the format of data be consistent.</a:t>
            </a:r>
          </a:p>
          <a:p>
            <a:pPr algn="l"/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 </a:t>
            </a:r>
            <a:r>
              <a:rPr lang="en-GB" sz="2800" dirty="0">
                <a:latin typeface="APL385 Unicode" panose="020B0709000202000203" pitchFamily="49" charset="0"/>
              </a:rPr>
              <a:t>Tie← filename ⎕</a:t>
            </a:r>
            <a:r>
              <a:rPr lang="en-GB" sz="2800" dirty="0" err="1">
                <a:latin typeface="APL385 Unicode" panose="020B0709000202000203" pitchFamily="49" charset="0"/>
              </a:rPr>
              <a:t>ncreate</a:t>
            </a:r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0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   T </a:t>
            </a:r>
            <a:r>
              <a:rPr lang="en-GB" sz="2800" dirty="0">
                <a:latin typeface="APL385 Unicode" panose="020B0709000202000203" pitchFamily="49" charset="0"/>
              </a:rPr>
              <a:t>⎕</a:t>
            </a:r>
            <a:r>
              <a:rPr lang="en-GB" sz="2800" dirty="0" err="1">
                <a:latin typeface="APL385 Unicode" panose="020B0709000202000203" pitchFamily="49" charset="0"/>
              </a:rPr>
              <a:t>nappend</a:t>
            </a:r>
            <a:r>
              <a:rPr lang="en-GB" sz="2800" dirty="0">
                <a:latin typeface="APL385 Unicode" panose="020B0709000202000203" pitchFamily="49" charset="0"/>
              </a:rPr>
              <a:t> Tie, ⎕DR T←</a:t>
            </a:r>
            <a:r>
              <a:rPr lang="en-GB" sz="2800" dirty="0" smtClean="0">
                <a:latin typeface="APL385 Unicode" panose="020B0709000202000203" pitchFamily="49" charset="0"/>
              </a:rPr>
              <a:t>'APL'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   T </a:t>
            </a:r>
            <a:r>
              <a:rPr lang="en-GB" sz="2800" dirty="0">
                <a:latin typeface="APL385 Unicode" panose="020B0709000202000203" pitchFamily="49" charset="0"/>
              </a:rPr>
              <a:t>⎕</a:t>
            </a:r>
            <a:r>
              <a:rPr lang="en-GB" sz="2800" dirty="0" err="1">
                <a:latin typeface="APL385 Unicode" panose="020B0709000202000203" pitchFamily="49" charset="0"/>
              </a:rPr>
              <a:t>nappend</a:t>
            </a:r>
            <a:r>
              <a:rPr lang="en-GB" sz="2800" dirty="0">
                <a:latin typeface="APL385 Unicode" panose="020B0709000202000203" pitchFamily="49" charset="0"/>
              </a:rPr>
              <a:t> Tie, ⎕DR T←'⍋⍵</a:t>
            </a:r>
            <a:r>
              <a:rPr lang="en-GB" sz="2800" dirty="0" smtClean="0">
                <a:latin typeface="APL385 Unicode" panose="020B0709000202000203" pitchFamily="49" charset="0"/>
              </a:rPr>
              <a:t>'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   ⎕</a:t>
            </a:r>
            <a:r>
              <a:rPr lang="en-GB" sz="2800" dirty="0" err="1">
                <a:latin typeface="APL385 Unicode" panose="020B0709000202000203" pitchFamily="49" charset="0"/>
              </a:rPr>
              <a:t>nsize</a:t>
            </a:r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Tie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3600" b="1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7</a:t>
            </a:r>
            <a:br>
              <a:rPr lang="en-GB" sz="3600" b="1" dirty="0" smtClean="0">
                <a:solidFill>
                  <a:srgbClr val="FF0000"/>
                </a:solidFill>
                <a:latin typeface="APL385 Unicode" panose="020B0709000202000203" pitchFamily="49" charset="0"/>
              </a:rPr>
            </a:br>
            <a:r>
              <a:rPr lang="en-GB" sz="2800" dirty="0" smtClean="0">
                <a:latin typeface="APL385 Unicode" panose="020B0709000202000203" pitchFamily="49" charset="0"/>
              </a:rPr>
              <a:t>   </a:t>
            </a:r>
            <a:r>
              <a:rPr lang="en-GB" sz="2800" dirty="0">
                <a:latin typeface="APL385 Unicode" panose="020B0709000202000203" pitchFamily="49" charset="0"/>
              </a:rPr>
              <a:t>⎕</a:t>
            </a:r>
            <a:r>
              <a:rPr lang="en-GB" sz="2800" dirty="0" err="1">
                <a:latin typeface="APL385 Unicode" panose="020B0709000202000203" pitchFamily="49" charset="0"/>
              </a:rPr>
              <a:t>nread</a:t>
            </a:r>
            <a:r>
              <a:rPr lang="en-GB" sz="2800" dirty="0">
                <a:latin typeface="APL385 Unicode" panose="020B0709000202000203" pitchFamily="49" charset="0"/>
              </a:rPr>
              <a:t> Tie,80 </a:t>
            </a:r>
            <a:r>
              <a:rPr lang="en-GB" sz="2800" dirty="0" smtClean="0">
                <a:latin typeface="APL385 Unicode" panose="020B0709000202000203" pitchFamily="49" charset="0"/>
              </a:rPr>
              <a:t>7 0</a:t>
            </a:r>
            <a:br>
              <a:rPr lang="en-GB" sz="2800" dirty="0" smtClean="0">
                <a:latin typeface="APL385 Unicode" panose="020B0709000202000203" pitchFamily="49" charset="0"/>
              </a:rPr>
            </a:br>
            <a:r>
              <a:rPr lang="en-GB" sz="2800" dirty="0" err="1" smtClean="0">
                <a:latin typeface="APL385 Unicode" panose="020B0709000202000203" pitchFamily="49" charset="0"/>
              </a:rPr>
              <a:t>APLK#u</a:t>
            </a:r>
            <a:r>
              <a:rPr lang="en-GB" sz="2800" dirty="0" smtClean="0">
                <a:latin typeface="APL385 Unicode" panose="020B0709000202000203" pitchFamily="49" charset="0"/>
              </a:rPr>
              <a:t>#</a:t>
            </a:r>
            <a:endParaRPr lang="en-GB" sz="28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572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7848872" cy="3865984"/>
          </a:xfrm>
        </p:spPr>
        <p:txBody>
          <a:bodyPr/>
          <a:lstStyle/>
          <a:p>
            <a:pPr algn="l"/>
            <a:r>
              <a:rPr lang="en-GB" dirty="0" smtClean="0"/>
              <a:t>To write a native file containing UTF-8 or UTF-16: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</a:t>
            </a:r>
            <a:r>
              <a:rPr lang="en-GB" dirty="0">
                <a:latin typeface="APL385 Unicode" panose="020B0709000202000203" pitchFamily="49" charset="0"/>
              </a:rPr>
              <a:t>Text</a:t>
            </a:r>
            <a:r>
              <a:rPr lang="en-GB" dirty="0" smtClean="0">
                <a:latin typeface="APL385 Unicode" panose="020B0709000202000203" pitchFamily="49" charset="0"/>
              </a:rPr>
              <a:t>←</a:t>
            </a:r>
            <a:r>
              <a:rPr lang="en-GB" dirty="0">
                <a:latin typeface="APL385 Unicode" panose="020B0709000202000203" pitchFamily="49" charset="0"/>
              </a:rPr>
              <a:t> '</a:t>
            </a:r>
            <a:r>
              <a:rPr lang="ja-JP" altLang="en-US" dirty="0" smtClean="0">
                <a:latin typeface="APL385 Unicode" panose="020B0709000202000203" pitchFamily="49" charset="0"/>
              </a:rPr>
              <a:t>我愛</a:t>
            </a:r>
            <a:r>
              <a:rPr lang="en-GB" altLang="ja-JP" dirty="0" smtClean="0">
                <a:latin typeface="APL385 Unicode" panose="020B0709000202000203" pitchFamily="49" charset="0"/>
              </a:rPr>
              <a:t>APL</a:t>
            </a:r>
            <a:r>
              <a:rPr lang="en-GB" dirty="0" smtClean="0">
                <a:latin typeface="APL385 Unicode" panose="020B0709000202000203" pitchFamily="49" charset="0"/>
              </a:rPr>
              <a:t>'  ⍝ UCS2 text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Tie←'\</a:t>
            </a:r>
            <a:r>
              <a:rPr lang="en-GB" dirty="0" err="1" smtClean="0">
                <a:latin typeface="APL385 Unicode" panose="020B0709000202000203" pitchFamily="49" charset="0"/>
              </a:rPr>
              <a:t>tmp</a:t>
            </a:r>
            <a:r>
              <a:rPr lang="en-GB" dirty="0" smtClean="0">
                <a:latin typeface="APL385 Unicode" panose="020B0709000202000203" pitchFamily="49" charset="0"/>
              </a:rPr>
              <a:t>\t4.txt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  <a:r>
              <a:rPr lang="en-GB" dirty="0" smtClean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err="1">
                <a:latin typeface="APL385 Unicode" panose="020B0709000202000203" pitchFamily="49" charset="0"/>
              </a:rPr>
              <a:t>ncreate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0</a:t>
            </a:r>
            <a:endParaRPr lang="en-GB" dirty="0">
              <a:latin typeface="APL385 Unicode" panose="020B0709000202000203" pitchFamily="49" charset="0"/>
            </a:endParaRP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¯1 ¯2 </a:t>
            </a:r>
            <a:r>
              <a:rPr lang="en-GB" dirty="0" smtClean="0">
                <a:latin typeface="APL385 Unicode" panose="020B0709000202000203" pitchFamily="49" charset="0"/>
              </a:rPr>
              <a:t>⎕</a:t>
            </a:r>
            <a:r>
              <a:rPr lang="en-GB" dirty="0" err="1" smtClean="0">
                <a:latin typeface="APL385 Unicode" panose="020B0709000202000203" pitchFamily="49" charset="0"/>
              </a:rPr>
              <a:t>nappend</a:t>
            </a:r>
            <a:r>
              <a:rPr lang="en-GB" dirty="0" smtClean="0">
                <a:latin typeface="APL385 Unicode" panose="020B0709000202000203" pitchFamily="49" charset="0"/>
              </a:rPr>
              <a:t> Tie 83 ⍝ BOM</a:t>
            </a:r>
            <a:endParaRPr lang="en-GB" dirty="0">
              <a:latin typeface="APL385 Unicode" panose="020B0709000202000203" pitchFamily="49" charset="0"/>
            </a:endParaRP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U← 83 ⎕DR 'UTF-16' ⎕</a:t>
            </a:r>
            <a:r>
              <a:rPr lang="en-GB" dirty="0" err="1">
                <a:latin typeface="APL385 Unicode" panose="020B0709000202000203" pitchFamily="49" charset="0"/>
              </a:rPr>
              <a:t>ucs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Text</a:t>
            </a:r>
          </a:p>
          <a:p>
            <a:pPr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U ⎕</a:t>
            </a:r>
            <a:r>
              <a:rPr lang="en-GB" dirty="0" err="1" smtClean="0">
                <a:latin typeface="APL385 Unicode" panose="020B0709000202000203" pitchFamily="49" charset="0"/>
              </a:rPr>
              <a:t>nappend</a:t>
            </a:r>
            <a:r>
              <a:rPr lang="en-GB" dirty="0" smtClean="0">
                <a:latin typeface="APL385 Unicode" panose="020B0709000202000203" pitchFamily="49" charset="0"/>
              </a:rPr>
              <a:t> Tie 83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96952"/>
            <a:ext cx="5256584" cy="229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4564377"/>
            <a:ext cx="655272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BOM- Byte Order Mark</a:t>
            </a:r>
          </a:p>
          <a:p>
            <a:r>
              <a:rPr lang="en-US" dirty="0" smtClean="0"/>
              <a:t>A </a:t>
            </a:r>
            <a:r>
              <a:rPr lang="en-US" dirty="0"/>
              <a:t>Unicode character used to signal the </a:t>
            </a:r>
            <a:r>
              <a:rPr lang="en-US" dirty="0" err="1"/>
              <a:t>endianness</a:t>
            </a:r>
            <a:r>
              <a:rPr lang="en-US" dirty="0"/>
              <a:t> of a text file or stream</a:t>
            </a:r>
            <a:r>
              <a:rPr lang="en-US" dirty="0" smtClean="0"/>
              <a:t>.</a:t>
            </a:r>
            <a:endParaRPr lang="en-US" dirty="0" smtClean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27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640960" cy="3865984"/>
          </a:xfrm>
        </p:spPr>
        <p:txBody>
          <a:bodyPr/>
          <a:lstStyle/>
          <a:p>
            <a:pPr algn="l"/>
            <a:r>
              <a:rPr lang="en-GB" dirty="0" smtClean="0"/>
              <a:t>An easier way to do this is to use already written utilities: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)load </a:t>
            </a:r>
            <a:r>
              <a:rPr lang="en-GB" dirty="0" err="1" smtClean="0">
                <a:latin typeface="APL385 Unicode" panose="020B0709000202000203" pitchFamily="49" charset="0"/>
              </a:rPr>
              <a:t>loaddata</a:t>
            </a:r>
            <a:endParaRPr lang="en-GB" dirty="0">
              <a:latin typeface="APL385 Unicode" panose="020B0709000202000203" pitchFamily="49" charset="0"/>
            </a:endParaRP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T←'</a:t>
            </a:r>
            <a:r>
              <a:rPr lang="ja-JP" altLang="en-US" dirty="0" smtClean="0">
                <a:latin typeface="APL385 Unicode" panose="020B0709000202000203" pitchFamily="49" charset="0"/>
              </a:rPr>
              <a:t>我愛</a:t>
            </a:r>
            <a:r>
              <a:rPr lang="en-GB" altLang="ja-JP" dirty="0" smtClean="0">
                <a:latin typeface="APL385 Unicode" panose="020B0709000202000203" pitchFamily="49" charset="0"/>
              </a:rPr>
              <a:t>APL</a:t>
            </a:r>
            <a:r>
              <a:rPr lang="en-GB" dirty="0" smtClean="0">
                <a:latin typeface="APL385 Unicode" panose="020B0709000202000203" pitchFamily="49" charset="0"/>
              </a:rPr>
              <a:t>' ⋄ File←'\</a:t>
            </a:r>
            <a:r>
              <a:rPr lang="en-GB" dirty="0" err="1" smtClean="0">
                <a:latin typeface="APL385 Unicode" panose="020B0709000202000203" pitchFamily="49" charset="0"/>
              </a:rPr>
              <a:t>tmp</a:t>
            </a:r>
            <a:r>
              <a:rPr lang="en-GB" dirty="0" smtClean="0">
                <a:latin typeface="APL385 Unicode" panose="020B0709000202000203" pitchFamily="49" charset="0"/>
              </a:rPr>
              <a:t>\t5.txt'</a:t>
            </a:r>
            <a:endParaRPr lang="en-GB" dirty="0">
              <a:latin typeface="APL385 Unicode" panose="020B0709000202000203" pitchFamily="49" charset="0"/>
            </a:endParaRPr>
          </a:p>
          <a:p>
            <a:pPr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b="1" dirty="0" err="1" smtClean="0">
                <a:latin typeface="APL385 Unicode" panose="020B0709000202000203" pitchFamily="49" charset="0"/>
              </a:rPr>
              <a:t>fileUtilities.WriteFile</a:t>
            </a:r>
            <a:r>
              <a:rPr lang="en-GB" dirty="0" smtClean="0">
                <a:latin typeface="APL385 Unicode" panose="020B0709000202000203" pitchFamily="49" charset="0"/>
              </a:rPr>
              <a:t>  File  T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</a:t>
            </a:r>
            <a:r>
              <a:rPr lang="en-GB" b="1" dirty="0" err="1" smtClean="0">
                <a:latin typeface="APL385 Unicode" panose="020B0709000202000203" pitchFamily="49" charset="0"/>
              </a:rPr>
              <a:t>fileUtilities.ReadFile</a:t>
            </a:r>
            <a:r>
              <a:rPr lang="en-GB" dirty="0" smtClean="0">
                <a:latin typeface="APL385 Unicode" panose="020B0709000202000203" pitchFamily="49" charset="0"/>
              </a:rPr>
              <a:t>   File   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02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776864" cy="4319360"/>
          </a:xfrm>
        </p:spPr>
        <p:txBody>
          <a:bodyPr/>
          <a:lstStyle/>
          <a:p>
            <a:pPr algn="l"/>
            <a:r>
              <a:rPr lang="en-GB" dirty="0" smtClean="0"/>
              <a:t>There are also tools in SALT: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T←'</a:t>
            </a:r>
            <a:r>
              <a:rPr lang="ja-JP" altLang="en-US" dirty="0" smtClean="0">
                <a:latin typeface="APL385 Unicode" panose="020B0709000202000203" pitchFamily="49" charset="0"/>
              </a:rPr>
              <a:t>我愛</a:t>
            </a:r>
            <a:r>
              <a:rPr lang="en-GB" altLang="ja-JP" dirty="0" smtClean="0">
                <a:latin typeface="APL385 Unicode" panose="020B0709000202000203" pitchFamily="49" charset="0"/>
              </a:rPr>
              <a:t>APL</a:t>
            </a:r>
            <a:r>
              <a:rPr lang="en-GB" dirty="0" smtClean="0">
                <a:latin typeface="APL385 Unicode" panose="020B0709000202000203" pitchFamily="49" charset="0"/>
              </a:rPr>
              <a:t>'    </a:t>
            </a:r>
            <a:br>
              <a:rPr lang="en-GB" dirty="0" smtClean="0">
                <a:latin typeface="APL385 Unicode" panose="020B0709000202000203" pitchFamily="49" charset="0"/>
              </a:rPr>
            </a:br>
            <a:r>
              <a:rPr lang="en-GB" dirty="0" smtClean="0">
                <a:latin typeface="APL385 Unicode" panose="020B0709000202000203" pitchFamily="49" charset="0"/>
              </a:rPr>
              <a:t>  File←'\</a:t>
            </a:r>
            <a:r>
              <a:rPr lang="en-GB" dirty="0" err="1" smtClean="0">
                <a:latin typeface="APL385 Unicode" panose="020B0709000202000203" pitchFamily="49" charset="0"/>
              </a:rPr>
              <a:t>tmp</a:t>
            </a:r>
            <a:r>
              <a:rPr lang="en-GB" dirty="0" smtClean="0">
                <a:latin typeface="APL385 Unicode" panose="020B0709000202000203" pitchFamily="49" charset="0"/>
              </a:rPr>
              <a:t>\t6.txt'</a:t>
            </a:r>
            <a:endParaRPr lang="en-GB" dirty="0">
              <a:latin typeface="APL385 Unicode" panose="020B0709000202000203" pitchFamily="49" charset="0"/>
            </a:endParaRPr>
          </a:p>
          <a:p>
            <a:pPr algn="l"/>
            <a:r>
              <a:rPr lang="en-GB" dirty="0">
                <a:latin typeface="APL385 Unicode" panose="020B0709000202000203" pitchFamily="49" charset="0"/>
              </a:rPr>
              <a:t>  ]load tools\code\</a:t>
            </a:r>
            <a:r>
              <a:rPr lang="en-GB" dirty="0" err="1">
                <a:latin typeface="APL385 Unicode" panose="020B0709000202000203" pitchFamily="49" charset="0"/>
              </a:rPr>
              <a:t>fileutils</a:t>
            </a:r>
            <a:endParaRPr lang="en-GB" dirty="0">
              <a:latin typeface="APL385 Unicode" panose="020B0709000202000203" pitchFamily="49" charset="0"/>
            </a:endParaRPr>
          </a:p>
          <a:p>
            <a:pPr algn="l"/>
            <a:r>
              <a:rPr lang="en-GB" dirty="0">
                <a:latin typeface="APL385 Unicode" panose="020B0709000202000203" pitchFamily="49" charset="0"/>
              </a:rPr>
              <a:t>#.</a:t>
            </a:r>
            <a:r>
              <a:rPr lang="en-GB" dirty="0" err="1" smtClean="0">
                <a:latin typeface="APL385 Unicode" panose="020B0709000202000203" pitchFamily="49" charset="0"/>
              </a:rPr>
              <a:t>f</a:t>
            </a:r>
            <a:r>
              <a:rPr lang="en-GB" dirty="0" err="1">
                <a:latin typeface="APL385 Unicode" panose="020B0709000202000203" pitchFamily="49" charset="0"/>
              </a:rPr>
              <a:t>ileUtils</a:t>
            </a:r>
            <a:endParaRPr lang="en-GB" dirty="0" smtClean="0">
              <a:latin typeface="APL385 Unicode" panose="020B0709000202000203" pitchFamily="49" charset="0"/>
            </a:endParaRPr>
          </a:p>
          <a:p>
            <a:pPr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#.</a:t>
            </a:r>
            <a:r>
              <a:rPr lang="en-GB" dirty="0" err="1">
                <a:latin typeface="APL385 Unicode" panose="020B0709000202000203" pitchFamily="49" charset="0"/>
              </a:rPr>
              <a:t>fileUtils.WriteFile</a:t>
            </a:r>
            <a:r>
              <a:rPr lang="en-GB" dirty="0">
                <a:latin typeface="APL385 Unicode" panose="020B0709000202000203" pitchFamily="49" charset="0"/>
              </a:rPr>
              <a:t> File T</a:t>
            </a:r>
          </a:p>
          <a:p>
            <a:pPr algn="l"/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latin typeface="APL385 Unicode" panose="020B0709000202000203" pitchFamily="49" charset="0"/>
              </a:rPr>
              <a:t>]</a:t>
            </a:r>
            <a:r>
              <a:rPr lang="en-GB" dirty="0">
                <a:latin typeface="APL385 Unicode" panose="020B0709000202000203" pitchFamily="49" charset="0"/>
              </a:rPr>
              <a:t>open \</a:t>
            </a:r>
            <a:r>
              <a:rPr lang="en-GB" dirty="0" err="1">
                <a:latin typeface="APL385 Unicode" panose="020B0709000202000203" pitchFamily="49" charset="0"/>
              </a:rPr>
              <a:t>tmp</a:t>
            </a:r>
            <a:r>
              <a:rPr lang="en-GB" dirty="0">
                <a:latin typeface="APL385 Unicode" panose="020B0709000202000203" pitchFamily="49" charset="0"/>
              </a:rPr>
              <a:t>\t6.txt</a:t>
            </a:r>
          </a:p>
          <a:p>
            <a:pPr algn="l"/>
            <a:r>
              <a:rPr lang="en-GB" dirty="0">
                <a:latin typeface="APL385 Unicode" panose="020B0709000202000203" pitchFamily="49" charset="0"/>
              </a:rPr>
              <a:t>\</a:t>
            </a:r>
            <a:r>
              <a:rPr lang="en-GB" dirty="0" err="1" smtClean="0">
                <a:latin typeface="APL385 Unicode" panose="020B0709000202000203" pitchFamily="49" charset="0"/>
              </a:rPr>
              <a:t>tmp</a:t>
            </a:r>
            <a:r>
              <a:rPr lang="en-GB" dirty="0" smtClean="0">
                <a:latin typeface="APL385 Unicode" panose="020B0709000202000203" pitchFamily="49" charset="0"/>
              </a:rPr>
              <a:t>\t6.txt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86062"/>
            <a:ext cx="4608512" cy="2625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7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628800"/>
            <a:ext cx="7992888" cy="4319360"/>
          </a:xfrm>
        </p:spPr>
        <p:txBody>
          <a:bodyPr/>
          <a:lstStyle/>
          <a:p>
            <a:pPr algn="l"/>
            <a:r>
              <a:rPr lang="en-GB" dirty="0" smtClean="0"/>
              <a:t>We can check the actual file contents:</a:t>
            </a:r>
          </a:p>
          <a:p>
            <a:pPr algn="l"/>
            <a:r>
              <a:rPr lang="en-GB" sz="2800" dirty="0">
                <a:latin typeface="APL385 Unicode" panose="020B0709000202000203" pitchFamily="49" charset="0"/>
              </a:rPr>
              <a:t>  </a:t>
            </a:r>
            <a:r>
              <a:rPr lang="en-GB" sz="2800" dirty="0" smtClean="0">
                <a:latin typeface="APL385 Unicode" panose="020B0709000202000203" pitchFamily="49" charset="0"/>
              </a:rPr>
              <a:t>   ⎕</a:t>
            </a:r>
            <a:r>
              <a:rPr lang="en-GB" sz="2800" dirty="0" err="1" smtClean="0">
                <a:latin typeface="APL385 Unicode" panose="020B0709000202000203" pitchFamily="49" charset="0"/>
              </a:rPr>
              <a:t>nsize</a:t>
            </a:r>
            <a:r>
              <a:rPr lang="en-GB" sz="2800" dirty="0" smtClean="0">
                <a:latin typeface="APL385 Unicode" panose="020B0709000202000203" pitchFamily="49" charset="0"/>
              </a:rPr>
              <a:t> </a:t>
            </a:r>
            <a:r>
              <a:rPr lang="en-GB" sz="2800" dirty="0" err="1" smtClean="0">
                <a:latin typeface="APL385 Unicode" panose="020B0709000202000203" pitchFamily="49" charset="0"/>
              </a:rPr>
              <a:t>tn</a:t>
            </a:r>
            <a:r>
              <a:rPr lang="en-GB" sz="2800" dirty="0" smtClean="0">
                <a:latin typeface="APL385 Unicode" panose="020B0709000202000203" pitchFamily="49" charset="0"/>
              </a:rPr>
              <a:t>←</a:t>
            </a:r>
            <a:r>
              <a:rPr lang="en-GB" sz="2800" dirty="0">
                <a:latin typeface="APL385 Unicode" panose="020B0709000202000203" pitchFamily="49" charset="0"/>
              </a:rPr>
              <a:t>'\</a:t>
            </a:r>
            <a:r>
              <a:rPr lang="en-GB" sz="2800" dirty="0" err="1">
                <a:latin typeface="APL385 Unicode" panose="020B0709000202000203" pitchFamily="49" charset="0"/>
              </a:rPr>
              <a:t>tmp</a:t>
            </a:r>
            <a:r>
              <a:rPr lang="en-GB" sz="2800" dirty="0">
                <a:latin typeface="APL385 Unicode" panose="020B0709000202000203" pitchFamily="49" charset="0"/>
              </a:rPr>
              <a:t>\t6.txt' ⎕</a:t>
            </a:r>
            <a:r>
              <a:rPr lang="en-GB" sz="2800" dirty="0" err="1">
                <a:latin typeface="APL385 Unicode" panose="020B0709000202000203" pitchFamily="49" charset="0"/>
              </a:rPr>
              <a:t>ntie</a:t>
            </a:r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0</a:t>
            </a:r>
            <a:endParaRPr lang="en-GB" sz="2800" dirty="0">
              <a:latin typeface="APL385 Unicode" panose="020B0709000202000203" pitchFamily="49" charset="0"/>
            </a:endParaRPr>
          </a:p>
          <a:p>
            <a:pPr algn="l"/>
            <a:r>
              <a:rPr lang="en-GB" sz="2800" dirty="0">
                <a:latin typeface="APL385 Unicode" panose="020B0709000202000203" pitchFamily="49" charset="0"/>
              </a:rPr>
              <a:t>12</a:t>
            </a:r>
          </a:p>
          <a:p>
            <a:pPr algn="l"/>
            <a:r>
              <a:rPr lang="en-GB" sz="2800" dirty="0" smtClean="0">
                <a:latin typeface="APL385 Unicode" panose="020B0709000202000203" pitchFamily="49" charset="0"/>
              </a:rPr>
              <a:t>     ⎕</a:t>
            </a:r>
            <a:r>
              <a:rPr lang="en-GB" sz="2800" dirty="0">
                <a:latin typeface="APL385 Unicode" panose="020B0709000202000203" pitchFamily="49" charset="0"/>
              </a:rPr>
              <a:t>NREAD </a:t>
            </a:r>
            <a:r>
              <a:rPr lang="en-GB" sz="2800" dirty="0" smtClean="0">
                <a:latin typeface="APL385 Unicode" panose="020B0709000202000203" pitchFamily="49" charset="0"/>
              </a:rPr>
              <a:t> </a:t>
            </a:r>
            <a:r>
              <a:rPr lang="en-GB" sz="2800" dirty="0" err="1" smtClean="0">
                <a:latin typeface="APL385 Unicode" panose="020B0709000202000203" pitchFamily="49" charset="0"/>
              </a:rPr>
              <a:t>tn</a:t>
            </a:r>
            <a:r>
              <a:rPr lang="en-GB" sz="2800" dirty="0" smtClean="0">
                <a:latin typeface="APL385 Unicode" panose="020B0709000202000203" pitchFamily="49" charset="0"/>
              </a:rPr>
              <a:t>  83  12  0</a:t>
            </a:r>
            <a:endParaRPr lang="en-GB" sz="2800" dirty="0">
              <a:latin typeface="APL385 Unicode" panose="020B0709000202000203" pitchFamily="49" charset="0"/>
            </a:endParaRPr>
          </a:p>
          <a:p>
            <a:pPr algn="l"/>
            <a:r>
              <a:rPr lang="en-GB" sz="2800" dirty="0">
                <a:latin typeface="APL385 Unicode" panose="020B0709000202000203" pitchFamily="49" charset="0"/>
              </a:rPr>
              <a:t>¯1 ¯2 </a:t>
            </a:r>
            <a:r>
              <a:rPr lang="en-GB" sz="2800" dirty="0">
                <a:solidFill>
                  <a:srgbClr val="FFC000"/>
                </a:solidFill>
                <a:latin typeface="APL385 Unicode" panose="020B0709000202000203" pitchFamily="49" charset="0"/>
              </a:rPr>
              <a:t>17 </a:t>
            </a:r>
            <a:r>
              <a:rPr lang="en-GB" sz="2800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98  </a:t>
            </a:r>
            <a:r>
              <a:rPr lang="en-GB" sz="2800" dirty="0">
                <a:solidFill>
                  <a:srgbClr val="00B050"/>
                </a:solidFill>
                <a:latin typeface="APL385 Unicode" panose="020B0709000202000203" pitchFamily="49" charset="0"/>
              </a:rPr>
              <a:t>27 </a:t>
            </a:r>
            <a:r>
              <a:rPr lang="en-GB" sz="28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97 </a:t>
            </a:r>
            <a:r>
              <a:rPr lang="en-GB" sz="2800" dirty="0" smtClean="0">
                <a:latin typeface="APL385 Unicode" panose="020B0709000202000203" pitchFamily="49" charset="0"/>
              </a:rPr>
              <a:t> </a:t>
            </a:r>
            <a:r>
              <a:rPr lang="en-GB" sz="2800" dirty="0">
                <a:solidFill>
                  <a:srgbClr val="7030A0"/>
                </a:solidFill>
                <a:latin typeface="APL385 Unicode" panose="020B0709000202000203" pitchFamily="49" charset="0"/>
              </a:rPr>
              <a:t>65 0 </a:t>
            </a:r>
            <a:r>
              <a:rPr lang="en-GB" sz="2800" dirty="0" smtClean="0">
                <a:solidFill>
                  <a:srgbClr val="7030A0"/>
                </a:solidFill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80 </a:t>
            </a:r>
            <a:r>
              <a:rPr lang="en-GB" sz="2800" dirty="0">
                <a:solidFill>
                  <a:srgbClr val="FF0000"/>
                </a:solidFill>
                <a:latin typeface="APL385 Unicode" panose="020B0709000202000203" pitchFamily="49" charset="0"/>
              </a:rPr>
              <a:t>0</a:t>
            </a:r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76 </a:t>
            </a:r>
            <a:r>
              <a:rPr lang="en-GB" sz="2800" dirty="0">
                <a:solidFill>
                  <a:srgbClr val="00B0F0"/>
                </a:solidFill>
                <a:latin typeface="APL385 Unicode" panose="020B0709000202000203" pitchFamily="49" charset="0"/>
              </a:rPr>
              <a:t>0</a:t>
            </a:r>
          </a:p>
          <a:p>
            <a:pPr algn="l"/>
            <a:r>
              <a:rPr lang="en-GB" sz="2800" dirty="0">
                <a:latin typeface="APL385 Unicode" panose="020B0709000202000203" pitchFamily="49" charset="0"/>
              </a:rPr>
              <a:t>     </a:t>
            </a:r>
            <a:r>
              <a:rPr lang="fr-FR" sz="2800" dirty="0" smtClean="0">
                <a:latin typeface="APL385 Unicode" panose="020B0709000202000203" pitchFamily="49" charset="0"/>
              </a:rPr>
              <a:t>⎕UCS  T   ⍝  </a:t>
            </a:r>
            <a:r>
              <a:rPr lang="ja-JP" altLang="en-US" sz="2800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我</a:t>
            </a:r>
            <a:r>
              <a:rPr lang="ja-JP" altLang="en-US" sz="2800" dirty="0">
                <a:solidFill>
                  <a:srgbClr val="00B050"/>
                </a:solidFill>
                <a:latin typeface="APL385 Unicode" panose="020B0709000202000203" pitchFamily="49" charset="0"/>
              </a:rPr>
              <a:t>愛</a:t>
            </a:r>
            <a:r>
              <a:rPr lang="en-GB" altLang="ja-JP" sz="2800" dirty="0">
                <a:solidFill>
                  <a:srgbClr val="7030A0"/>
                </a:solidFill>
                <a:latin typeface="APL385 Unicode" panose="020B0709000202000203" pitchFamily="49" charset="0"/>
              </a:rPr>
              <a:t>A</a:t>
            </a:r>
            <a:r>
              <a:rPr lang="en-GB" altLang="ja-JP" sz="2800" dirty="0">
                <a:solidFill>
                  <a:srgbClr val="FF0000"/>
                </a:solidFill>
                <a:latin typeface="APL385 Unicode" panose="020B0709000202000203" pitchFamily="49" charset="0"/>
              </a:rPr>
              <a:t>P</a:t>
            </a:r>
            <a:r>
              <a:rPr lang="en-GB" altLang="ja-JP" sz="2800" dirty="0">
                <a:solidFill>
                  <a:srgbClr val="00B0F0"/>
                </a:solidFill>
                <a:latin typeface="APL385 Unicode" panose="020B0709000202000203" pitchFamily="49" charset="0"/>
              </a:rPr>
              <a:t>L</a:t>
            </a:r>
            <a:endParaRPr lang="fr-FR" sz="2800" dirty="0">
              <a:solidFill>
                <a:srgbClr val="00B0F0"/>
              </a:solidFill>
              <a:latin typeface="APL385 Unicode" panose="020B0709000202000203" pitchFamily="49" charset="0"/>
            </a:endParaRPr>
          </a:p>
          <a:p>
            <a:pPr algn="l"/>
            <a:r>
              <a:rPr lang="fr-FR" sz="2800" dirty="0">
                <a:solidFill>
                  <a:srgbClr val="FFC000"/>
                </a:solidFill>
                <a:latin typeface="APL385 Unicode" panose="020B0709000202000203" pitchFamily="49" charset="0"/>
              </a:rPr>
              <a:t>25105</a:t>
            </a:r>
            <a:r>
              <a:rPr lang="fr-FR" sz="2800" dirty="0">
                <a:latin typeface="APL385 Unicode" panose="020B0709000202000203" pitchFamily="49" charset="0"/>
              </a:rPr>
              <a:t> </a:t>
            </a:r>
            <a:r>
              <a:rPr lang="fr-FR" sz="2800" dirty="0" smtClean="0">
                <a:latin typeface="APL385 Unicode" panose="020B0709000202000203" pitchFamily="49" charset="0"/>
              </a:rPr>
              <a:t> </a:t>
            </a:r>
            <a:r>
              <a:rPr lang="fr-FR" sz="28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24859</a:t>
            </a:r>
            <a:r>
              <a:rPr lang="fr-FR" sz="2800" dirty="0" smtClean="0">
                <a:latin typeface="APL385 Unicode" panose="020B0709000202000203" pitchFamily="49" charset="0"/>
              </a:rPr>
              <a:t>  </a:t>
            </a:r>
            <a:r>
              <a:rPr lang="fr-FR" sz="2800" dirty="0" smtClean="0">
                <a:solidFill>
                  <a:srgbClr val="7030A0"/>
                </a:solidFill>
                <a:latin typeface="APL385 Unicode" panose="020B0709000202000203" pitchFamily="49" charset="0"/>
              </a:rPr>
              <a:t>65</a:t>
            </a:r>
            <a:r>
              <a:rPr lang="fr-FR" sz="2800" dirty="0" smtClean="0">
                <a:latin typeface="APL385 Unicode" panose="020B0709000202000203" pitchFamily="49" charset="0"/>
              </a:rPr>
              <a:t>  </a:t>
            </a:r>
            <a:r>
              <a:rPr lang="fr-FR" sz="28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80</a:t>
            </a:r>
            <a:r>
              <a:rPr lang="fr-FR" sz="2800" dirty="0" smtClean="0">
                <a:latin typeface="APL385 Unicode" panose="020B0709000202000203" pitchFamily="49" charset="0"/>
              </a:rPr>
              <a:t>  </a:t>
            </a:r>
            <a:r>
              <a:rPr lang="fr-FR" sz="28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76</a:t>
            </a:r>
            <a:endParaRPr lang="en-GB" sz="2800" dirty="0">
              <a:solidFill>
                <a:srgbClr val="00B0F0"/>
              </a:solidFill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9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/>
          <p:cNvSpPr txBox="1">
            <a:spLocks/>
          </p:cNvSpPr>
          <p:nvPr/>
        </p:nvSpPr>
        <p:spPr>
          <a:xfrm>
            <a:off x="611560" y="908720"/>
            <a:ext cx="7991856" cy="4392488"/>
          </a:xfrm>
          <a:prstGeom prst="rect">
            <a:avLst/>
          </a:prstGeom>
        </p:spPr>
        <p:txBody>
          <a:bodyPr/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800">
                <a:solidFill>
                  <a:srgbClr val="333333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400">
                <a:solidFill>
                  <a:srgbClr val="333333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algn="r"/>
            <a:r>
              <a:rPr lang="en-US" sz="2800" kern="0" dirty="0" smtClean="0">
                <a:latin typeface="Arial Rounded MT Bold" panose="020F0704030504030204" pitchFamily="34" charset="0"/>
              </a:rPr>
              <a:t>Data </a:t>
            </a:r>
            <a:r>
              <a:rPr lang="en-US" sz="2800" kern="0" dirty="0" err="1" smtClean="0">
                <a:latin typeface="Arial Rounded MT Bold" panose="020F0704030504030204" pitchFamily="34" charset="0"/>
              </a:rPr>
              <a:t>Data</a:t>
            </a:r>
            <a:r>
              <a:rPr lang="en-US" sz="2800" kern="0" dirty="0" smtClean="0">
                <a:latin typeface="Arial Rounded MT Bold" panose="020F0704030504030204" pitchFamily="34" charset="0"/>
              </a:rPr>
              <a:t> Everywhere</a:t>
            </a:r>
          </a:p>
          <a:p>
            <a:pPr algn="r"/>
            <a:r>
              <a:rPr lang="en-US" sz="2800" kern="0" dirty="0" smtClean="0">
                <a:latin typeface="Arial Rounded MT Bold" panose="020F0704030504030204" pitchFamily="34" charset="0"/>
              </a:rPr>
              <a:t>And Not a Byte to Eat</a:t>
            </a:r>
            <a:br>
              <a:rPr lang="en-US" sz="2800" kern="0" dirty="0" smtClean="0">
                <a:latin typeface="Arial Rounded MT Bold" panose="020F0704030504030204" pitchFamily="34" charset="0"/>
              </a:rPr>
            </a:br>
            <a:r>
              <a:rPr lang="en-US" sz="1200" kern="0" dirty="0" smtClean="0">
                <a:latin typeface="Arial Rounded MT Bold" panose="020F0704030504030204" pitchFamily="34" charset="0"/>
              </a:rPr>
              <a:t>(With all due apologies to Samuel Taylor Coleridge)</a:t>
            </a:r>
            <a:r>
              <a:rPr lang="en-US" sz="2800" kern="0" dirty="0" smtClean="0">
                <a:latin typeface="Arial Rounded MT Bold" panose="020F0704030504030204" pitchFamily="34" charset="0"/>
              </a:rPr>
              <a:t/>
            </a:r>
            <a:br>
              <a:rPr lang="en-US" sz="2800" kern="0" dirty="0" smtClean="0">
                <a:latin typeface="Arial Rounded MT Bold" panose="020F0704030504030204" pitchFamily="34" charset="0"/>
              </a:rPr>
            </a:br>
            <a:endParaRPr lang="en-US" sz="2800" kern="0" dirty="0" smtClean="0">
              <a:latin typeface="Arial Rounded MT Bold" panose="020F0704030504030204" pitchFamily="34" charset="0"/>
            </a:endParaRPr>
          </a:p>
          <a:p>
            <a:pPr algn="r"/>
            <a:endParaRPr lang="en-US" sz="2000" kern="0" dirty="0" smtClean="0">
              <a:latin typeface="Arial Rounded MT Bold" panose="020F0704030504030204" pitchFamily="34" charset="0"/>
            </a:endParaRPr>
          </a:p>
          <a:p>
            <a:pPr algn="r"/>
            <a:r>
              <a:rPr lang="en-US" sz="2000" kern="0" dirty="0" smtClean="0">
                <a:latin typeface="Arial Rounded MT Bold" panose="020F0704030504030204" pitchFamily="34" charset="0"/>
              </a:rPr>
              <a:t>Using Dyalog to</a:t>
            </a:r>
            <a:br>
              <a:rPr lang="en-US" sz="2000" kern="0" dirty="0" smtClean="0">
                <a:latin typeface="Arial Rounded MT Bold" panose="020F0704030504030204" pitchFamily="34" charset="0"/>
              </a:rPr>
            </a:br>
            <a:r>
              <a:rPr lang="en-US" sz="2000" kern="0" dirty="0" smtClean="0">
                <a:latin typeface="Arial Rounded MT Bold" panose="020F0704030504030204" pitchFamily="34" charset="0"/>
              </a:rPr>
              <a:t>Read, Write, Manipulate and </a:t>
            </a:r>
            <a:r>
              <a:rPr lang="en-US" sz="2000" kern="0" dirty="0" err="1" smtClean="0">
                <a:latin typeface="Arial Rounded MT Bold" panose="020F0704030504030204" pitchFamily="34" charset="0"/>
              </a:rPr>
              <a:t>Visualise</a:t>
            </a:r>
            <a:r>
              <a:rPr lang="en-US" sz="2000" kern="0" dirty="0" smtClean="0">
                <a:latin typeface="Arial Rounded MT Bold" panose="020F0704030504030204" pitchFamily="34" charset="0"/>
              </a:rPr>
              <a:t/>
            </a:r>
            <a:br>
              <a:rPr lang="en-US" sz="2000" kern="0" dirty="0" smtClean="0">
                <a:latin typeface="Arial Rounded MT Bold" panose="020F0704030504030204" pitchFamily="34" charset="0"/>
              </a:rPr>
            </a:br>
            <a:r>
              <a:rPr lang="en-US" sz="2000" kern="0" dirty="0" smtClean="0">
                <a:latin typeface="Arial Rounded MT Bold" panose="020F0704030504030204" pitchFamily="34" charset="0"/>
              </a:rPr>
              <a:t>Data From a Variety of Sources</a:t>
            </a:r>
          </a:p>
          <a:p>
            <a:pPr algn="r"/>
            <a:endParaRPr lang="en-US" sz="2400" kern="0" dirty="0" smtClean="0">
              <a:latin typeface="Arial Rounded MT Bold" panose="020F0704030504030204" pitchFamily="34" charset="0"/>
            </a:endParaRPr>
          </a:p>
          <a:p>
            <a:pPr algn="r"/>
            <a:endParaRPr lang="en-US" sz="1800" kern="0" dirty="0" smtClean="0">
              <a:latin typeface="Arial Rounded MT Bold" panose="020F0704030504030204" pitchFamily="34" charset="0"/>
            </a:endParaRPr>
          </a:p>
          <a:p>
            <a:pPr algn="r"/>
            <a:endParaRPr lang="en-US" sz="1800" kern="0" dirty="0" smtClean="0">
              <a:latin typeface="Arial Rounded MT Bold" panose="020F0704030504030204" pitchFamily="34" charset="0"/>
            </a:endParaRPr>
          </a:p>
          <a:p>
            <a:pPr algn="r"/>
            <a:endParaRPr lang="en-US" sz="2400" kern="0" dirty="0" smtClean="0">
              <a:latin typeface="Arial Rounded MT Bold" panose="020F0704030504030204" pitchFamily="34" charset="0"/>
            </a:endParaRPr>
          </a:p>
          <a:p>
            <a:pPr algn="r"/>
            <a:r>
              <a:rPr lang="en-US" sz="2400" kern="0" dirty="0" smtClean="0">
                <a:latin typeface="Arial Rounded MT Bold" panose="020F0704030504030204" pitchFamily="34" charset="0"/>
              </a:rPr>
              <a:t>Dan Baronet, Brian Becker</a:t>
            </a:r>
          </a:p>
          <a:p>
            <a:pPr algn="r"/>
            <a:r>
              <a:rPr lang="en-US" sz="1200" kern="0" dirty="0" smtClean="0">
                <a:latin typeface="Arial Rounded MT Bold" panose="020F0704030504030204" pitchFamily="34" charset="0"/>
              </a:rPr>
              <a:t>Application Tools Group, Dyalog LTD.</a:t>
            </a:r>
          </a:p>
          <a:p>
            <a:pPr algn="r"/>
            <a:endParaRPr lang="en-US" sz="1800" kern="0" dirty="0" smtClean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158" y="1412776"/>
            <a:ext cx="1619250" cy="4682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776864" cy="431936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Available since 1970's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PL385 Unicode" panose="020B0709000202000203" pitchFamily="49" charset="0"/>
              </a:rPr>
              <a:t>⎕F</a:t>
            </a:r>
            <a:r>
              <a:rPr lang="en-US" sz="1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 smtClean="0"/>
              <a:t>functions - </a:t>
            </a:r>
            <a:r>
              <a:rPr lang="en-US" sz="2000" dirty="0" smtClean="0">
                <a:latin typeface="APL385 Unicode" panose="020B0709000202000203" pitchFamily="49" charset="0"/>
              </a:rPr>
              <a:t>⎕FREAD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APL385 Unicode" panose="020B0709000202000203" pitchFamily="49" charset="0"/>
              </a:rPr>
              <a:t>⎕FTIE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Advantages		</a:t>
            </a:r>
            <a:endParaRPr lang="en-US" sz="24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Extremely flexible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Perhaps the best medium for storing APL data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Disadvantages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Security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"APL-centric"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Dyalog File Server (DFS)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Client/Server for both component and native file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Scalable, Backup/Restore, Administrative Console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See Richard Smith's talk later this week	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87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280920" cy="431936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APL offers a way to store data in special files that can store APL data.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Those files can be manipulated using </a:t>
            </a:r>
            <a:r>
              <a:rPr lang="en-GB" sz="2800" dirty="0" smtClean="0">
                <a:latin typeface="APL385 Unicode" panose="020B0709000202000203" pitchFamily="49" charset="0"/>
              </a:rPr>
              <a:t>⎕F</a:t>
            </a:r>
            <a:r>
              <a:rPr lang="en-GB" sz="2800" dirty="0" smtClean="0"/>
              <a:t>unctions whose names all start with an </a:t>
            </a:r>
            <a:r>
              <a:rPr lang="en-GB" sz="2800" b="1" dirty="0" smtClean="0"/>
              <a:t>F</a:t>
            </a:r>
            <a:r>
              <a:rPr lang="en-GB" sz="2800" dirty="0" smtClean="0"/>
              <a:t>.</a:t>
            </a:r>
            <a:br>
              <a:rPr lang="en-GB" sz="2800" dirty="0" smtClean="0"/>
            </a:br>
            <a:endParaRPr lang="en-GB" sz="2800" dirty="0" smtClean="0"/>
          </a:p>
          <a:p>
            <a:pPr algn="l"/>
            <a:r>
              <a:rPr lang="en-GB" dirty="0"/>
              <a:t>	</a:t>
            </a:r>
            <a:r>
              <a:rPr lang="en-GB" dirty="0" smtClean="0">
                <a:latin typeface="APL385 Unicode" panose="020B0709000202000203" pitchFamily="49" charset="0"/>
              </a:rPr>
              <a:t>tie←'\</a:t>
            </a:r>
            <a:r>
              <a:rPr lang="en-GB" dirty="0" err="1" smtClean="0">
                <a:latin typeface="APL385 Unicode" panose="020B0709000202000203" pitchFamily="49" charset="0"/>
              </a:rPr>
              <a:t>tmp</a:t>
            </a:r>
            <a:r>
              <a:rPr lang="en-GB" dirty="0" smtClean="0">
                <a:latin typeface="APL385 Unicode" panose="020B0709000202000203" pitchFamily="49" charset="0"/>
              </a:rPr>
              <a:t>\a1' ⎕</a:t>
            </a:r>
            <a:r>
              <a:rPr lang="en-GB" b="1" dirty="0" err="1" smtClean="0">
                <a:latin typeface="APL385 Unicode" panose="020B0709000202000203" pitchFamily="49" charset="0"/>
              </a:rPr>
              <a:t>F</a:t>
            </a:r>
            <a:r>
              <a:rPr lang="en-GB" dirty="0" err="1" smtClean="0">
                <a:latin typeface="APL385 Unicode" panose="020B0709000202000203" pitchFamily="49" charset="0"/>
              </a:rPr>
              <a:t>create</a:t>
            </a:r>
            <a:r>
              <a:rPr lang="en-GB" dirty="0" smtClean="0">
                <a:latin typeface="APL385 Unicode" panose="020B0709000202000203" pitchFamily="49" charset="0"/>
              </a:rPr>
              <a:t> 0</a:t>
            </a:r>
            <a:br>
              <a:rPr lang="en-GB" dirty="0" smtClean="0">
                <a:latin typeface="APL385 Unicode" panose="020B0709000202000203" pitchFamily="49" charset="0"/>
              </a:rPr>
            </a:br>
            <a:r>
              <a:rPr lang="en-GB" dirty="0" smtClean="0">
                <a:latin typeface="APL385 Unicode" panose="020B0709000202000203" pitchFamily="49" charset="0"/>
              </a:rPr>
              <a:t>    </a:t>
            </a:r>
            <a:r>
              <a:rPr lang="en-GB" dirty="0" err="1" smtClean="0">
                <a:latin typeface="APL385 Unicode" panose="020B0709000202000203" pitchFamily="49" charset="0"/>
              </a:rPr>
              <a:t>cpt</a:t>
            </a:r>
            <a:r>
              <a:rPr lang="en-GB" dirty="0" smtClean="0">
                <a:latin typeface="APL385 Unicode" panose="020B0709000202000203" pitchFamily="49" charset="0"/>
              </a:rPr>
              <a:t>←(⍳100) ⎕</a:t>
            </a:r>
            <a:r>
              <a:rPr lang="en-GB" b="1" dirty="0" err="1" smtClean="0">
                <a:latin typeface="APL385 Unicode" panose="020B0709000202000203" pitchFamily="49" charset="0"/>
              </a:rPr>
              <a:t>F</a:t>
            </a:r>
            <a:r>
              <a:rPr lang="en-GB" dirty="0" err="1" smtClean="0">
                <a:latin typeface="APL385 Unicode" panose="020B0709000202000203" pitchFamily="49" charset="0"/>
              </a:rPr>
              <a:t>append</a:t>
            </a:r>
            <a:r>
              <a:rPr lang="en-GB" dirty="0" smtClean="0">
                <a:latin typeface="APL385 Unicode" panose="020B0709000202000203" pitchFamily="49" charset="0"/>
              </a:rPr>
              <a:t> tie</a:t>
            </a:r>
            <a:br>
              <a:rPr lang="en-GB" dirty="0" smtClean="0">
                <a:latin typeface="APL385 Unicode" panose="020B0709000202000203" pitchFamily="49" charset="0"/>
              </a:rPr>
            </a:br>
            <a:r>
              <a:rPr lang="en-GB" dirty="0" smtClean="0">
                <a:latin typeface="APL385 Unicode" panose="020B0709000202000203" pitchFamily="49" charset="0"/>
              </a:rPr>
              <a:t>    ⍴⎕</a:t>
            </a:r>
            <a:r>
              <a:rPr lang="en-GB" b="1" dirty="0" err="1">
                <a:latin typeface="APL385 Unicode" panose="020B0709000202000203" pitchFamily="49" charset="0"/>
              </a:rPr>
              <a:t>F</a:t>
            </a:r>
            <a:r>
              <a:rPr lang="en-GB" dirty="0" err="1" smtClean="0">
                <a:latin typeface="APL385 Unicode" panose="020B0709000202000203" pitchFamily="49" charset="0"/>
              </a:rPr>
              <a:t>read</a:t>
            </a:r>
            <a:r>
              <a:rPr lang="en-GB" dirty="0" smtClean="0">
                <a:latin typeface="APL385 Unicode" panose="020B0709000202000203" pitchFamily="49" charset="0"/>
              </a:rPr>
              <a:t> tie </a:t>
            </a:r>
            <a:r>
              <a:rPr lang="en-GB" dirty="0" err="1" smtClean="0">
                <a:latin typeface="APL385 Unicode" panose="020B0709000202000203" pitchFamily="49" charset="0"/>
              </a:rPr>
              <a:t>cpt</a:t>
            </a:r>
            <a:r>
              <a:rPr lang="en-GB" dirty="0">
                <a:latin typeface="APL385 Unicode" panose="020B0709000202000203" pitchFamily="49" charset="0"/>
              </a:rPr>
              <a:t/>
            </a:r>
            <a:br>
              <a:rPr lang="en-GB" dirty="0">
                <a:latin typeface="APL385 Unicode" panose="020B0709000202000203" pitchFamily="49" charset="0"/>
              </a:rPr>
            </a:br>
            <a:r>
              <a:rPr lang="en-GB" dirty="0" smtClean="0">
                <a:latin typeface="APL385 Unicode" panose="020B0709000202000203" pitchFamily="49" charset="0"/>
              </a:rPr>
              <a:t>100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Component files</a:t>
            </a:r>
            <a:endParaRPr lang="en-GB" dirty="0"/>
          </a:p>
        </p:txBody>
      </p:sp>
      <p:sp>
        <p:nvSpPr>
          <p:cNvPr id="5" name="Left Arrow 4"/>
          <p:cNvSpPr/>
          <p:nvPr/>
        </p:nvSpPr>
        <p:spPr bwMode="auto">
          <a:xfrm>
            <a:off x="4788024" y="3429000"/>
            <a:ext cx="4392488" cy="144016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sz="500" dirty="0" smtClean="0">
                <a:latin typeface="+mn-lt"/>
              </a:rPr>
              <a:t/>
            </a:r>
            <a:br>
              <a:rPr lang="en-GB" sz="500" dirty="0" smtClean="0">
                <a:latin typeface="+mn-lt"/>
              </a:rPr>
            </a:br>
            <a:r>
              <a:rPr lang="en-GB" sz="1600" dirty="0" smtClean="0">
                <a:latin typeface="+mn-lt"/>
              </a:rPr>
              <a:t>Under Windows,</a:t>
            </a:r>
            <a:r>
              <a:rPr lang="en-GB" sz="1600" dirty="0">
                <a:latin typeface="+mn-lt"/>
              </a:rPr>
              <a:t> </a:t>
            </a:r>
            <a:r>
              <a:rPr lang="en-GB" sz="1600" dirty="0" smtClean="0">
                <a:latin typeface="+mn-lt"/>
              </a:rPr>
              <a:t/>
            </a:r>
            <a:br>
              <a:rPr lang="en-GB" sz="1600" dirty="0" smtClean="0">
                <a:latin typeface="+mn-lt"/>
              </a:rPr>
            </a:br>
            <a:r>
              <a:rPr lang="en-GB" sz="1600" dirty="0" smtClean="0">
                <a:latin typeface="+mn-lt"/>
              </a:rPr>
              <a:t>the extension .DCF is appended by default </a:t>
            </a:r>
            <a:endParaRPr lang="en-GB" sz="1600" dirty="0">
              <a:latin typeface="+mn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25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651248"/>
            <a:ext cx="7992888" cy="3865984"/>
          </a:xfrm>
        </p:spPr>
        <p:txBody>
          <a:bodyPr/>
          <a:lstStyle/>
          <a:p>
            <a:pPr algn="l"/>
            <a:r>
              <a:rPr lang="en-GB" dirty="0" smtClean="0"/>
              <a:t>Comma separated values files are a common format and often handled by software like Excel.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They are regular text files that can be read and handled by APL too.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CSV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2223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800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087328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CSV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 bwMode="auto">
          <a:xfrm>
            <a:off x="4427984" y="1412776"/>
            <a:ext cx="648072" cy="648072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8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651248"/>
            <a:ext cx="7992888" cy="3865984"/>
          </a:xfrm>
        </p:spPr>
        <p:txBody>
          <a:bodyPr/>
          <a:lstStyle/>
          <a:p>
            <a:pPr algn="l"/>
            <a:r>
              <a:rPr lang="en-GB" dirty="0" smtClean="0"/>
              <a:t>In the </a:t>
            </a:r>
            <a:r>
              <a:rPr lang="en-GB" dirty="0" err="1" smtClean="0"/>
              <a:t>LoadDATA</a:t>
            </a:r>
            <a:r>
              <a:rPr lang="en-GB" dirty="0" smtClean="0"/>
              <a:t> workspace are found several programs to read text files and</a:t>
            </a:r>
            <a:endParaRPr lang="en-GB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Read Delimited Data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58752" y="1595894"/>
            <a:ext cx="8478347" cy="4281378"/>
            <a:chOff x="380786" y="1687793"/>
            <a:chExt cx="8478347" cy="428137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786" y="1687793"/>
              <a:ext cx="8478347" cy="4176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 bwMode="auto">
            <a:xfrm>
              <a:off x="2274718" y="5321099"/>
              <a:ext cx="1721217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742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651248"/>
            <a:ext cx="7992888" cy="3865984"/>
          </a:xfrm>
        </p:spPr>
        <p:txBody>
          <a:bodyPr/>
          <a:lstStyle/>
          <a:p>
            <a:pPr algn="l"/>
            <a:r>
              <a:rPr lang="en-GB" dirty="0" smtClean="0"/>
              <a:t>Delimiters other than comma can be used.</a:t>
            </a:r>
          </a:p>
          <a:p>
            <a:pPr algn="l"/>
            <a:r>
              <a:rPr lang="en-GB" dirty="0" smtClean="0"/>
              <a:t>This file uses TAB…</a:t>
            </a:r>
          </a:p>
          <a:p>
            <a:pPr algn="l"/>
            <a:endParaRPr lang="en-GB" dirty="0"/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   DEL←⎕UCS 9  ⍝ TAB character</a:t>
            </a:r>
          </a:p>
          <a:p>
            <a:pPr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⍴</a:t>
            </a:r>
            <a:r>
              <a:rPr lang="en-GB" dirty="0" err="1" smtClean="0">
                <a:latin typeface="APL385 Unicode" panose="020B0709000202000203" pitchFamily="49" charset="0"/>
              </a:rPr>
              <a:t>tab←LoadTEXT</a:t>
            </a:r>
            <a:r>
              <a:rPr lang="en-GB" dirty="0" smtClean="0">
                <a:latin typeface="APL385 Unicode" panose="020B0709000202000203" pitchFamily="49" charset="0"/>
              </a:rPr>
              <a:t> ‘fil.TXT’ DEL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15 6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Delimiters Other Than Comma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358187" cy="399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905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712968" cy="3865984"/>
          </a:xfrm>
        </p:spPr>
        <p:txBody>
          <a:bodyPr/>
          <a:lstStyle/>
          <a:p>
            <a:pPr algn="l"/>
            <a:r>
              <a:rPr lang="en-GB" dirty="0" smtClean="0"/>
              <a:t>Saving APL data in CSV format:</a:t>
            </a:r>
          </a:p>
          <a:p>
            <a:pPr algn="l"/>
            <a:r>
              <a:rPr lang="en-GB" dirty="0"/>
              <a:t> </a:t>
            </a:r>
            <a:r>
              <a:rPr lang="en-GB" dirty="0" smtClean="0"/>
              <a:t>       </a:t>
            </a:r>
            <a:r>
              <a:rPr lang="en-GB" sz="2800" dirty="0" err="1" smtClean="0">
                <a:latin typeface="APL385 Unicode" panose="020B0709000202000203" pitchFamily="49" charset="0"/>
              </a:rPr>
              <a:t>mat←'Name</a:t>
            </a:r>
            <a:r>
              <a:rPr lang="en-GB" sz="2800" dirty="0">
                <a:latin typeface="APL385 Unicode" panose="020B0709000202000203" pitchFamily="49" charset="0"/>
              </a:rPr>
              <a:t>' 'Last' 'Dan' </a:t>
            </a:r>
            <a:r>
              <a:rPr lang="en-GB" sz="2800" dirty="0" smtClean="0">
                <a:latin typeface="APL385 Unicode" panose="020B0709000202000203" pitchFamily="49" charset="0"/>
              </a:rPr>
              <a:t>'</a:t>
            </a:r>
            <a:r>
              <a:rPr lang="en-GB" sz="2800" dirty="0" err="1" smtClean="0">
                <a:latin typeface="APL385 Unicode" panose="020B0709000202000203" pitchFamily="49" charset="0"/>
              </a:rPr>
              <a:t>Druff</a:t>
            </a:r>
            <a:r>
              <a:rPr lang="en-GB" sz="2800" dirty="0" smtClean="0">
                <a:latin typeface="APL385 Unicode" panose="020B0709000202000203" pitchFamily="49" charset="0"/>
              </a:rPr>
              <a:t>'</a:t>
            </a:r>
          </a:p>
          <a:p>
            <a:pPr algn="l"/>
            <a:r>
              <a:rPr lang="en-GB" sz="2800" dirty="0" smtClean="0">
                <a:latin typeface="APL385 Unicode" panose="020B0709000202000203" pitchFamily="49" charset="0"/>
              </a:rPr>
              <a:t>    ⎕←mat</a:t>
            </a:r>
            <a:r>
              <a:rPr lang="en-GB" sz="2800" dirty="0">
                <a:latin typeface="APL385 Unicode" panose="020B0709000202000203" pitchFamily="49" charset="0"/>
              </a:rPr>
              <a:t>←3 2</a:t>
            </a:r>
            <a:r>
              <a:rPr lang="en-GB" sz="2800" dirty="0" smtClean="0">
                <a:latin typeface="APL385 Unicode" panose="020B0709000202000203" pitchFamily="49" charset="0"/>
              </a:rPr>
              <a:t>⍴mat, ‘Al’ ‘</a:t>
            </a:r>
            <a:r>
              <a:rPr lang="en-GB" sz="2800" dirty="0" err="1" smtClean="0">
                <a:latin typeface="APL385 Unicode" panose="020B0709000202000203" pitchFamily="49" charset="0"/>
              </a:rPr>
              <a:t>Zimer</a:t>
            </a:r>
            <a:r>
              <a:rPr lang="en-GB" sz="2800" dirty="0" smtClean="0">
                <a:latin typeface="APL385 Unicode" panose="020B0709000202000203" pitchFamily="49" charset="0"/>
              </a:rPr>
              <a:t>‘</a:t>
            </a:r>
          </a:p>
          <a:p>
            <a:pPr algn="l"/>
            <a:r>
              <a:rPr lang="en-GB" sz="2800" dirty="0">
                <a:latin typeface="APL385 Unicode" panose="020B0709000202000203" pitchFamily="49" charset="0"/>
              </a:rPr>
              <a:t> Name  Last  </a:t>
            </a:r>
          </a:p>
          <a:p>
            <a:pPr algn="l"/>
            <a:r>
              <a:rPr lang="en-GB" sz="2800" dirty="0">
                <a:latin typeface="APL385 Unicode" panose="020B0709000202000203" pitchFamily="49" charset="0"/>
              </a:rPr>
              <a:t> Dan   </a:t>
            </a:r>
            <a:r>
              <a:rPr lang="en-GB" sz="2800" dirty="0" err="1">
                <a:latin typeface="APL385 Unicode" panose="020B0709000202000203" pitchFamily="49" charset="0"/>
              </a:rPr>
              <a:t>Druff</a:t>
            </a:r>
            <a:r>
              <a:rPr lang="en-GB" sz="2800" dirty="0">
                <a:latin typeface="APL385 Unicode" panose="020B0709000202000203" pitchFamily="49" charset="0"/>
              </a:rPr>
              <a:t> </a:t>
            </a:r>
          </a:p>
          <a:p>
            <a:pPr algn="l"/>
            <a:r>
              <a:rPr lang="en-GB" sz="2800" dirty="0">
                <a:latin typeface="APL385 Unicode" panose="020B0709000202000203" pitchFamily="49" charset="0"/>
              </a:rPr>
              <a:t> Al    </a:t>
            </a:r>
            <a:r>
              <a:rPr lang="en-GB" sz="2800" dirty="0" err="1">
                <a:latin typeface="APL385 Unicode" panose="020B0709000202000203" pitchFamily="49" charset="0"/>
              </a:rPr>
              <a:t>Zimer</a:t>
            </a:r>
            <a:r>
              <a:rPr lang="en-GB" sz="2800" dirty="0">
                <a:latin typeface="APL385 Unicode" panose="020B0709000202000203" pitchFamily="49" charset="0"/>
              </a:rPr>
              <a:t> </a:t>
            </a:r>
          </a:p>
          <a:p>
            <a:pPr algn="l"/>
            <a:r>
              <a:rPr lang="en-GB" sz="2800" dirty="0">
                <a:latin typeface="APL385 Unicode" panose="020B0709000202000203" pitchFamily="49" charset="0"/>
              </a:rPr>
              <a:t>    </a:t>
            </a:r>
            <a:r>
              <a:rPr lang="en-GB" sz="2800" dirty="0" err="1" smtClean="0">
                <a:latin typeface="APL385 Unicode" panose="020B0709000202000203" pitchFamily="49" charset="0"/>
              </a:rPr>
              <a:t>SaveTEXT</a:t>
            </a:r>
            <a:r>
              <a:rPr lang="en-GB" sz="2800" dirty="0" smtClean="0">
                <a:latin typeface="APL385 Unicode" panose="020B0709000202000203" pitchFamily="49" charset="0"/>
              </a:rPr>
              <a:t> </a:t>
            </a:r>
            <a:r>
              <a:rPr lang="en-GB" sz="2800" dirty="0">
                <a:latin typeface="APL385 Unicode" panose="020B0709000202000203" pitchFamily="49" charset="0"/>
              </a:rPr>
              <a:t>mat '\</a:t>
            </a:r>
            <a:r>
              <a:rPr lang="en-GB" sz="2800" dirty="0" err="1">
                <a:latin typeface="APL385 Unicode" panose="020B0709000202000203" pitchFamily="49" charset="0"/>
              </a:rPr>
              <a:t>tmp</a:t>
            </a:r>
            <a:r>
              <a:rPr lang="en-GB" sz="2800" dirty="0">
                <a:latin typeface="APL385 Unicode" panose="020B0709000202000203" pitchFamily="49" charset="0"/>
              </a:rPr>
              <a:t>\txt1.txt' ';'</a:t>
            </a:r>
          </a:p>
          <a:p>
            <a:pPr algn="l"/>
            <a:r>
              <a:rPr lang="en-GB" sz="2800" dirty="0">
                <a:latin typeface="APL385 Unicode" panose="020B0709000202000203" pitchFamily="49" charset="0"/>
              </a:rPr>
              <a:t>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609600"/>
            <a:ext cx="8208912" cy="1143000"/>
          </a:xfrm>
        </p:spPr>
        <p:txBody>
          <a:bodyPr/>
          <a:lstStyle/>
          <a:p>
            <a:pPr algn="ctr"/>
            <a:r>
              <a:rPr lang="en-GB" dirty="0" smtClean="0"/>
              <a:t>Saving CSV Data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358960"/>
            <a:ext cx="3672408" cy="2969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048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651248"/>
            <a:ext cx="7992888" cy="3865984"/>
          </a:xfrm>
        </p:spPr>
        <p:txBody>
          <a:bodyPr/>
          <a:lstStyle/>
          <a:p>
            <a:pPr algn="l"/>
            <a:r>
              <a:rPr lang="en-GB" dirty="0" smtClean="0"/>
              <a:t>You can grab Excel data many ways:</a:t>
            </a:r>
          </a:p>
          <a:p>
            <a:pPr marL="457200" indent="-457200" algn="l">
              <a:buFontTx/>
              <a:buChar char="-"/>
            </a:pPr>
            <a:r>
              <a:rPr lang="en-GB" dirty="0" smtClean="0"/>
              <a:t>Manually using the tools menu</a:t>
            </a:r>
          </a:p>
          <a:p>
            <a:pPr marL="457200" indent="-457200" algn="l">
              <a:buFontTx/>
              <a:buChar char="-"/>
            </a:pPr>
            <a:r>
              <a:rPr lang="en-GB" dirty="0" smtClean="0"/>
              <a:t>Using </a:t>
            </a:r>
            <a:r>
              <a:rPr lang="en-GB" dirty="0" err="1" smtClean="0"/>
              <a:t>.Net</a:t>
            </a:r>
            <a:endParaRPr lang="en-GB" dirty="0" smtClean="0"/>
          </a:p>
          <a:p>
            <a:pPr marL="457200" indent="-457200" algn="l">
              <a:buFontTx/>
              <a:buChar char="-"/>
            </a:pPr>
            <a:r>
              <a:rPr lang="en-GB" dirty="0" smtClean="0"/>
              <a:t>Using the </a:t>
            </a:r>
            <a:r>
              <a:rPr lang="en-GB" dirty="0" err="1" smtClean="0"/>
              <a:t>loaddata</a:t>
            </a:r>
            <a:r>
              <a:rPr lang="en-GB" dirty="0" smtClean="0"/>
              <a:t> workspace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Excel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7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651248"/>
            <a:ext cx="7992888" cy="3865984"/>
          </a:xfrm>
        </p:spPr>
        <p:txBody>
          <a:bodyPr/>
          <a:lstStyle/>
          <a:p>
            <a:pPr algn="l"/>
            <a:r>
              <a:rPr lang="en-GB" dirty="0" smtClean="0"/>
              <a:t>You can grab data many ways:</a:t>
            </a:r>
          </a:p>
          <a:p>
            <a:pPr marL="457200" indent="-457200" algn="l">
              <a:buFontTx/>
              <a:buChar char="-"/>
            </a:pPr>
            <a:r>
              <a:rPr lang="en-GB" dirty="0" smtClean="0"/>
              <a:t>Manually using the tools menu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03020" y="1815624"/>
            <a:ext cx="5616624" cy="4295065"/>
            <a:chOff x="-2808312" y="1222771"/>
            <a:chExt cx="5616624" cy="429506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08312" y="1222771"/>
              <a:ext cx="5616624" cy="4295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Up Arrow 5"/>
            <p:cNvSpPr/>
            <p:nvPr/>
          </p:nvSpPr>
          <p:spPr bwMode="auto">
            <a:xfrm>
              <a:off x="-1980728" y="4295000"/>
              <a:ext cx="1440160" cy="1078216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" pitchFamily="18" charset="0"/>
                  <a:cs typeface="Arial" charset="0"/>
                </a:rPr>
                <a:t>3 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" pitchFamily="18" charset="0"/>
                  <a:cs typeface="Arial" charset="0"/>
                </a:rPr>
                <a:t>cols</a:t>
              </a:r>
            </a:p>
          </p:txBody>
        </p:sp>
        <p:sp>
          <p:nvSpPr>
            <p:cNvPr id="7" name="Left Arrow 6"/>
            <p:cNvSpPr/>
            <p:nvPr/>
          </p:nvSpPr>
          <p:spPr bwMode="auto">
            <a:xfrm>
              <a:off x="395536" y="2788730"/>
              <a:ext cx="1872208" cy="1216334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" pitchFamily="18" charset="0"/>
                  <a:cs typeface="Arial" charset="0"/>
                </a:rPr>
                <a:t>6 rows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Excel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703020" y="1815624"/>
            <a:ext cx="5616624" cy="4295065"/>
            <a:chOff x="1680340" y="1628799"/>
            <a:chExt cx="5616624" cy="4295065"/>
          </a:xfrm>
        </p:grpSpPr>
        <p:pic>
          <p:nvPicPr>
            <p:cNvPr id="6154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0340" y="1628799"/>
              <a:ext cx="5616624" cy="4295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Oval 15"/>
            <p:cNvSpPr/>
            <p:nvPr/>
          </p:nvSpPr>
          <p:spPr bwMode="auto">
            <a:xfrm>
              <a:off x="2411760" y="2835885"/>
              <a:ext cx="1459134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020" y="1815624"/>
            <a:ext cx="5616624" cy="379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703020" y="1795046"/>
            <a:ext cx="5616624" cy="3796216"/>
            <a:chOff x="1691680" y="1628800"/>
            <a:chExt cx="5616624" cy="3796216"/>
          </a:xfrm>
        </p:grpSpPr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80" y="1628800"/>
              <a:ext cx="5616624" cy="3796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7"/>
            <p:cNvSpPr/>
            <p:nvPr/>
          </p:nvSpPr>
          <p:spPr bwMode="auto">
            <a:xfrm>
              <a:off x="3882234" y="2280330"/>
              <a:ext cx="1409846" cy="788630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666074" y="1785364"/>
            <a:ext cx="5600082" cy="4589305"/>
            <a:chOff x="1703020" y="1815624"/>
            <a:chExt cx="5600082" cy="4589305"/>
          </a:xfrm>
        </p:grpSpPr>
        <p:pic>
          <p:nvPicPr>
            <p:cNvPr id="6155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3020" y="1815624"/>
              <a:ext cx="5600082" cy="4579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Up Arrow 14"/>
            <p:cNvSpPr/>
            <p:nvPr/>
          </p:nvSpPr>
          <p:spPr bwMode="auto">
            <a:xfrm>
              <a:off x="1810524" y="5426961"/>
              <a:ext cx="1440160" cy="977968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" pitchFamily="18" charset="0"/>
                  <a:cs typeface="Arial" charset="0"/>
                </a:rPr>
                <a:t>3 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" pitchFamily="18" charset="0"/>
                  <a:cs typeface="Arial" charset="0"/>
                </a:rPr>
                <a:t>cols</a:t>
              </a:r>
            </a:p>
          </p:txBody>
        </p:sp>
        <p:sp>
          <p:nvSpPr>
            <p:cNvPr id="17" name="Left Arrow 16"/>
            <p:cNvSpPr/>
            <p:nvPr/>
          </p:nvSpPr>
          <p:spPr bwMode="auto">
            <a:xfrm>
              <a:off x="3566957" y="3800173"/>
              <a:ext cx="1872208" cy="1103244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" pitchFamily="18" charset="0"/>
                  <a:cs typeface="Arial" charset="0"/>
                </a:rPr>
                <a:t>6 rows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907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651248"/>
            <a:ext cx="7992888" cy="3865984"/>
          </a:xfrm>
        </p:spPr>
        <p:txBody>
          <a:bodyPr/>
          <a:lstStyle/>
          <a:p>
            <a:pPr algn="l"/>
            <a:r>
              <a:rPr lang="en-GB" dirty="0" smtClean="0"/>
              <a:t>You can </a:t>
            </a:r>
            <a:r>
              <a:rPr lang="en-GB" dirty="0"/>
              <a:t>grab Excel data </a:t>
            </a:r>
            <a:r>
              <a:rPr lang="en-GB" dirty="0" smtClean="0"/>
              <a:t>many ways:</a:t>
            </a:r>
          </a:p>
          <a:p>
            <a:pPr marL="457200" indent="-457200" algn="l">
              <a:buFontTx/>
              <a:buChar char="-"/>
            </a:pPr>
            <a:r>
              <a:rPr lang="en-GB" dirty="0" smtClean="0"/>
              <a:t>Using .NET (</a:t>
            </a:r>
            <a:r>
              <a:rPr lang="en-GB" dirty="0" err="1" smtClean="0"/>
              <a:t>Microsoft.Office.Interop.Excel</a:t>
            </a:r>
            <a:r>
              <a:rPr lang="en-GB" dirty="0" smtClean="0"/>
              <a:t>)</a:t>
            </a:r>
          </a:p>
          <a:p>
            <a:pPr marL="457200" indent="-457200" algn="l">
              <a:buFontTx/>
              <a:buChar char="-"/>
            </a:pPr>
            <a:r>
              <a:rPr lang="en-GB" dirty="0" smtClean="0"/>
              <a:t>Using </a:t>
            </a:r>
            <a:r>
              <a:rPr lang="en-US" dirty="0" smtClean="0">
                <a:latin typeface="APL385 Unicode" panose="020B0709000202000203" pitchFamily="49" charset="0"/>
              </a:rPr>
              <a:t>⎕WC '</a:t>
            </a:r>
            <a:r>
              <a:rPr lang="en-US" dirty="0" err="1" smtClean="0">
                <a:latin typeface="APL385 Unicode" panose="020B0709000202000203" pitchFamily="49" charset="0"/>
              </a:rPr>
              <a:t>OLEClient</a:t>
            </a:r>
            <a:r>
              <a:rPr lang="en-US" dirty="0" smtClean="0">
                <a:latin typeface="APL385 Unicode" panose="020B0709000202000203" pitchFamily="49" charset="0"/>
              </a:rPr>
              <a:t>'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Excel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915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About Us...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About You...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Please...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Ask Questions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Contribute and Collaborate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Experiment</a:t>
            </a:r>
          </a:p>
          <a:p>
            <a:pPr algn="l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 and Welcome!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83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651248"/>
            <a:ext cx="7992888" cy="3865984"/>
          </a:xfrm>
        </p:spPr>
        <p:txBody>
          <a:bodyPr/>
          <a:lstStyle/>
          <a:p>
            <a:pPr algn="l"/>
            <a:r>
              <a:rPr lang="en-GB" dirty="0" smtClean="0"/>
              <a:t>You can grab Excel data many ways:</a:t>
            </a:r>
          </a:p>
          <a:p>
            <a:pPr marL="457200" indent="-457200" algn="l">
              <a:buFontTx/>
              <a:buChar char="-"/>
            </a:pPr>
            <a:r>
              <a:rPr lang="en-GB" dirty="0" smtClean="0"/>
              <a:t>Using the </a:t>
            </a:r>
            <a:r>
              <a:rPr lang="en-GB" dirty="0" err="1" smtClean="0"/>
              <a:t>loaddata</a:t>
            </a:r>
            <a:r>
              <a:rPr lang="en-GB" dirty="0" smtClean="0"/>
              <a:t> workspace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Excel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96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455288"/>
            <a:ext cx="7992888" cy="3865984"/>
          </a:xfrm>
        </p:spPr>
        <p:txBody>
          <a:bodyPr/>
          <a:lstStyle/>
          <a:p>
            <a:pPr algn="l"/>
            <a:r>
              <a:rPr lang="en-GB" dirty="0" smtClean="0"/>
              <a:t>Contains functions to read/write data to files in various formats</a:t>
            </a:r>
          </a:p>
          <a:p>
            <a:pPr algn="l"/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  )load </a:t>
            </a:r>
            <a:r>
              <a:rPr lang="en-GB" dirty="0" err="1" smtClean="0">
                <a:latin typeface="APL385 Unicode" panose="020B0709000202000203" pitchFamily="49" charset="0"/>
              </a:rPr>
              <a:t>loaddata</a:t>
            </a:r>
            <a:endParaRPr lang="en-GB" dirty="0" smtClean="0">
              <a:latin typeface="APL385 Unicode" panose="020B0709000202000203" pitchFamily="49" charset="0"/>
            </a:endParaRPr>
          </a:p>
          <a:p>
            <a:pPr algn="l"/>
            <a:r>
              <a:rPr lang="en-GB" dirty="0">
                <a:latin typeface="APL385 Unicode" panose="020B0709000202000203" pitchFamily="49" charset="0"/>
              </a:rPr>
              <a:t>     )</a:t>
            </a:r>
            <a:r>
              <a:rPr lang="en-GB" dirty="0" err="1">
                <a:latin typeface="APL385 Unicode" panose="020B0709000202000203" pitchFamily="49" charset="0"/>
              </a:rPr>
              <a:t>fns</a:t>
            </a:r>
            <a:endParaRPr lang="en-GB" dirty="0">
              <a:latin typeface="APL385 Unicode" panose="020B0709000202000203" pitchFamily="49" charset="0"/>
            </a:endParaRPr>
          </a:p>
          <a:p>
            <a:pPr algn="l"/>
            <a:r>
              <a:rPr lang="en-GB" dirty="0" err="1">
                <a:latin typeface="APL385 Unicode" panose="020B0709000202000203" pitchFamily="49" charset="0"/>
              </a:rPr>
              <a:t>LoadSQL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 </a:t>
            </a:r>
            <a:r>
              <a:rPr lang="en-GB" dirty="0" err="1" smtClean="0">
                <a:latin typeface="APL385 Unicode" panose="020B0709000202000203" pitchFamily="49" charset="0"/>
              </a:rPr>
              <a:t>LoadTEXT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 </a:t>
            </a:r>
            <a:r>
              <a:rPr lang="en-GB" b="1" dirty="0" err="1" smtClean="0">
                <a:latin typeface="APL385 Unicode" panose="020B0709000202000203" pitchFamily="49" charset="0"/>
              </a:rPr>
              <a:t>LoadXL</a:t>
            </a:r>
            <a:r>
              <a:rPr lang="en-GB" dirty="0" smtClean="0">
                <a:latin typeface="APL385 Unicode" panose="020B0709000202000203" pitchFamily="49" charset="0"/>
              </a:rPr>
              <a:t>  </a:t>
            </a:r>
            <a:r>
              <a:rPr lang="en-GB" dirty="0" err="1" smtClean="0">
                <a:latin typeface="APL385 Unicode" panose="020B0709000202000203" pitchFamily="49" charset="0"/>
              </a:rPr>
              <a:t>LoadXML</a:t>
            </a:r>
            <a:r>
              <a:rPr lang="en-GB" dirty="0" smtClean="0">
                <a:latin typeface="APL385 Unicode" panose="020B0709000202000203" pitchFamily="49" charset="0"/>
              </a:rPr>
              <a:t>    </a:t>
            </a:r>
            <a:r>
              <a:rPr lang="en-GB" dirty="0" err="1" smtClean="0">
                <a:latin typeface="APL385 Unicode" panose="020B0709000202000203" pitchFamily="49" charset="0"/>
              </a:rPr>
              <a:t>SaveSQL</a:t>
            </a:r>
            <a:r>
              <a:rPr lang="en-GB" dirty="0" smtClean="0">
                <a:latin typeface="APL385 Unicode" panose="020B0709000202000203" pitchFamily="49" charset="0"/>
              </a:rPr>
              <a:t>     </a:t>
            </a:r>
            <a:r>
              <a:rPr lang="en-GB" dirty="0" err="1" smtClean="0">
                <a:latin typeface="APL385 Unicode" panose="020B0709000202000203" pitchFamily="49" charset="0"/>
              </a:rPr>
              <a:t>SaveTEXT</a:t>
            </a:r>
            <a:r>
              <a:rPr lang="en-GB" dirty="0" smtClean="0">
                <a:latin typeface="APL385 Unicode" panose="020B0709000202000203" pitchFamily="49" charset="0"/>
              </a:rPr>
              <a:t>        </a:t>
            </a:r>
            <a:r>
              <a:rPr lang="en-GB" b="1" dirty="0" err="1" smtClean="0">
                <a:latin typeface="APL385 Unicode" panose="020B0709000202000203" pitchFamily="49" charset="0"/>
              </a:rPr>
              <a:t>SaveXL</a:t>
            </a:r>
            <a:r>
              <a:rPr lang="en-GB" dirty="0" smtClean="0">
                <a:latin typeface="APL385 Unicode" panose="020B0709000202000203" pitchFamily="49" charset="0"/>
              </a:rPr>
              <a:t>     </a:t>
            </a:r>
            <a:r>
              <a:rPr lang="en-GB" dirty="0" err="1" smtClean="0">
                <a:latin typeface="APL385 Unicode" panose="020B0709000202000203" pitchFamily="49" charset="0"/>
              </a:rPr>
              <a:t>SaveXML</a:t>
            </a:r>
            <a:r>
              <a:rPr lang="en-GB" dirty="0" smtClean="0">
                <a:latin typeface="APL385 Unicode" panose="020B0709000202000203" pitchFamily="49" charset="0"/>
              </a:rPr>
              <a:t>       </a:t>
            </a:r>
            <a:r>
              <a:rPr lang="en-GB" dirty="0" err="1" smtClean="0">
                <a:latin typeface="APL385 Unicode" panose="020B0709000202000203" pitchFamily="49" charset="0"/>
              </a:rPr>
              <a:t>TestSQL</a:t>
            </a:r>
            <a:r>
              <a:rPr lang="en-GB" dirty="0" smtClean="0">
                <a:latin typeface="APL385 Unicode" panose="020B0709000202000203" pitchFamily="49" charset="0"/>
              </a:rPr>
              <a:t>    </a:t>
            </a:r>
            <a:r>
              <a:rPr lang="en-GB" dirty="0" err="1" smtClean="0">
                <a:latin typeface="APL385 Unicode" panose="020B0709000202000203" pitchFamily="49" charset="0"/>
              </a:rPr>
              <a:t>TestXML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LOADDATA workspace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420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651248"/>
            <a:ext cx="7992888" cy="3865984"/>
          </a:xfrm>
        </p:spPr>
        <p:txBody>
          <a:bodyPr/>
          <a:lstStyle/>
          <a:p>
            <a:pPr algn="l"/>
            <a:r>
              <a:rPr lang="en-GB" sz="2500" b="1" dirty="0" smtClean="0">
                <a:latin typeface="APL385 Unicode" panose="020B0709000202000203" pitchFamily="49" charset="0"/>
              </a:rPr>
              <a:t>   </a:t>
            </a:r>
            <a:r>
              <a:rPr lang="en-GB" sz="2500" dirty="0" smtClean="0">
                <a:latin typeface="APL385 Unicode" panose="020B0709000202000203" pitchFamily="49" charset="0"/>
              </a:rPr>
              <a:t>file←</a:t>
            </a:r>
            <a:r>
              <a:rPr lang="en-GB" sz="2500" dirty="0">
                <a:latin typeface="APL385 Unicode" panose="020B0709000202000203" pitchFamily="49" charset="0"/>
              </a:rPr>
              <a:t>'</a:t>
            </a:r>
            <a:r>
              <a:rPr lang="en-GB" sz="2500" dirty="0" smtClean="0">
                <a:latin typeface="APL385 Unicode" panose="020B0709000202000203" pitchFamily="49" charset="0"/>
              </a:rPr>
              <a:t>\</a:t>
            </a:r>
            <a:r>
              <a:rPr lang="en-GB" sz="2500" dirty="0">
                <a:latin typeface="APL385 Unicode" panose="020B0709000202000203" pitchFamily="49" charset="0"/>
              </a:rPr>
              <a:t>my\FMD2008-2012(subset).</a:t>
            </a:r>
            <a:r>
              <a:rPr lang="en-GB" sz="2500" dirty="0" err="1" smtClean="0">
                <a:latin typeface="APL385 Unicode" panose="020B0709000202000203" pitchFamily="49" charset="0"/>
              </a:rPr>
              <a:t>xlsx</a:t>
            </a:r>
            <a:r>
              <a:rPr lang="en-GB" sz="2500" dirty="0" smtClean="0">
                <a:latin typeface="APL385 Unicode" panose="020B0709000202000203" pitchFamily="49" charset="0"/>
              </a:rPr>
              <a:t>'</a:t>
            </a:r>
          </a:p>
          <a:p>
            <a:pPr algn="l"/>
            <a:r>
              <a:rPr lang="en-GB" sz="2500" dirty="0" smtClean="0">
                <a:latin typeface="APL385 Unicode" panose="020B0709000202000203" pitchFamily="49" charset="0"/>
              </a:rPr>
              <a:t>   ⍴</a:t>
            </a:r>
            <a:r>
              <a:rPr lang="en-GB" sz="2500" dirty="0" err="1">
                <a:latin typeface="APL385 Unicode" panose="020B0709000202000203" pitchFamily="49" charset="0"/>
              </a:rPr>
              <a:t>x</a:t>
            </a:r>
            <a:r>
              <a:rPr lang="en-GB" sz="2500" dirty="0" err="1" smtClean="0">
                <a:latin typeface="APL385 Unicode" panose="020B0709000202000203" pitchFamily="49" charset="0"/>
              </a:rPr>
              <a:t>d←LoadXL</a:t>
            </a:r>
            <a:r>
              <a:rPr lang="en-GB" sz="2500" dirty="0" smtClean="0">
                <a:latin typeface="APL385 Unicode" panose="020B0709000202000203" pitchFamily="49" charset="0"/>
              </a:rPr>
              <a:t>   file</a:t>
            </a:r>
          </a:p>
          <a:p>
            <a:pPr algn="l"/>
            <a:r>
              <a:rPr lang="en-GB" sz="2500" dirty="0" smtClean="0">
                <a:latin typeface="APL385 Unicode" panose="020B0709000202000203" pitchFamily="49" charset="0"/>
              </a:rPr>
              <a:t>14  6</a:t>
            </a:r>
          </a:p>
          <a:p>
            <a:pPr algn="l"/>
            <a:r>
              <a:rPr lang="en-GB" sz="2500" dirty="0" smtClean="0">
                <a:latin typeface="APL385 Unicode" panose="020B0709000202000203" pitchFamily="49" charset="0"/>
              </a:rPr>
              <a:t>   )ED  </a:t>
            </a:r>
            <a:r>
              <a:rPr lang="en-GB" sz="2500" dirty="0" err="1" smtClean="0">
                <a:latin typeface="APL385 Unicode" panose="020B0709000202000203" pitchFamily="49" charset="0"/>
              </a:rPr>
              <a:t>xd</a:t>
            </a:r>
            <a:endParaRPr lang="en-GB" sz="25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Reading Excel files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10" y="1628800"/>
            <a:ext cx="789818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55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651248"/>
            <a:ext cx="7992888" cy="3865984"/>
          </a:xfrm>
        </p:spPr>
        <p:txBody>
          <a:bodyPr/>
          <a:lstStyle/>
          <a:p>
            <a:pPr algn="l"/>
            <a:r>
              <a:rPr lang="en-GB" sz="2400" b="1" dirty="0" smtClean="0">
                <a:latin typeface="APL385 Unicode" panose="020B0709000202000203" pitchFamily="49" charset="0"/>
              </a:rPr>
              <a:t>   </a:t>
            </a:r>
            <a:r>
              <a:rPr lang="en-GB" sz="2600" dirty="0" err="1">
                <a:latin typeface="APL385 Unicode" panose="020B0709000202000203" pitchFamily="49" charset="0"/>
              </a:rPr>
              <a:t>SaveXL</a:t>
            </a:r>
            <a:r>
              <a:rPr lang="en-GB" sz="2600" dirty="0">
                <a:latin typeface="APL385 Unicode" panose="020B0709000202000203" pitchFamily="49" charset="0"/>
              </a:rPr>
              <a:t> </a:t>
            </a:r>
            <a:r>
              <a:rPr lang="en-GB" sz="2600" dirty="0" smtClean="0">
                <a:latin typeface="APL385 Unicode" panose="020B0709000202000203" pitchFamily="49" charset="0"/>
              </a:rPr>
              <a:t>(?6 9⍴10000</a:t>
            </a:r>
            <a:r>
              <a:rPr lang="en-GB" sz="2600" dirty="0">
                <a:latin typeface="APL385 Unicode" panose="020B0709000202000203" pitchFamily="49" charset="0"/>
              </a:rPr>
              <a:t>) </a:t>
            </a:r>
            <a:r>
              <a:rPr lang="en-GB" sz="2600" dirty="0" smtClean="0">
                <a:latin typeface="APL385 Unicode" panose="020B0709000202000203" pitchFamily="49" charset="0"/>
              </a:rPr>
              <a:t>'\</a:t>
            </a:r>
            <a:r>
              <a:rPr lang="en-GB" sz="2600" dirty="0" err="1">
                <a:latin typeface="APL385 Unicode" panose="020B0709000202000203" pitchFamily="49" charset="0"/>
              </a:rPr>
              <a:t>tmp</a:t>
            </a:r>
            <a:r>
              <a:rPr lang="en-GB" sz="2600" dirty="0">
                <a:latin typeface="APL385 Unicode" panose="020B0709000202000203" pitchFamily="49" charset="0"/>
              </a:rPr>
              <a:t>\xl.xlsx'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Saving Data to Excel files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7848872" cy="349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103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7992888" cy="1849760"/>
          </a:xfrm>
        </p:spPr>
        <p:txBody>
          <a:bodyPr/>
          <a:lstStyle/>
          <a:p>
            <a:pPr algn="l"/>
            <a:r>
              <a:rPr lang="en-GB" dirty="0" smtClean="0"/>
              <a:t>XML files are text files where each element is surrounded by tags and may be nested.</a:t>
            </a:r>
          </a:p>
          <a:p>
            <a:pPr algn="l"/>
            <a:r>
              <a:rPr lang="en-GB" dirty="0" smtClean="0"/>
              <a:t>Ex: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Reading XML files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2626896"/>
            <a:ext cx="676980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97050" defTabSz="898525"/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&lt;payroll&gt;</a:t>
            </a:r>
          </a:p>
          <a:p>
            <a:pPr marL="1797050" defTabSz="898525"/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&lt;employee id="001"&gt;</a:t>
            </a:r>
          </a:p>
          <a:p>
            <a:pPr marL="1797050" defTabSz="898525"/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20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2000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firstname</a:t>
            </a:r>
            <a:r>
              <a:rPr lang="en-GB" sz="20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&gt;Sue&lt;/</a:t>
            </a:r>
            <a:r>
              <a:rPr lang="en-GB" sz="2000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firstname</a:t>
            </a:r>
            <a:r>
              <a:rPr lang="en-GB" sz="20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1797050" defTabSz="898525"/>
            <a:r>
              <a:rPr lang="en-GB" sz="20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&lt;salary&gt;13000&lt;/salary&gt;</a:t>
            </a:r>
          </a:p>
          <a:p>
            <a:pPr marL="1797050" defTabSz="898525"/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&lt;/employee&gt;</a:t>
            </a:r>
          </a:p>
          <a:p>
            <a:pPr marL="1797050" defTabSz="898525"/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&lt;employee id="002"&gt;</a:t>
            </a:r>
          </a:p>
          <a:p>
            <a:pPr marL="1797050" defTabSz="898525"/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20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2000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firstname</a:t>
            </a:r>
            <a:r>
              <a:rPr lang="en-GB" sz="20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&gt;Pete&lt;/</a:t>
            </a:r>
            <a:r>
              <a:rPr lang="en-GB" sz="2000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firstname</a:t>
            </a:r>
            <a:r>
              <a:rPr lang="en-GB" sz="20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1797050" defTabSz="898525"/>
            <a:r>
              <a:rPr lang="en-GB" sz="20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&lt;salary&gt;12500&lt;/salary&gt;</a:t>
            </a:r>
          </a:p>
          <a:p>
            <a:pPr marL="1797050" defTabSz="898525"/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&lt;/employee&gt;</a:t>
            </a:r>
          </a:p>
          <a:p>
            <a:pPr marL="1797050" defTabSz="898525"/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&lt;/payroll&gt;</a:t>
            </a:r>
          </a:p>
          <a:p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6120680" cy="468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75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579240"/>
            <a:ext cx="7992888" cy="1849760"/>
          </a:xfrm>
        </p:spPr>
        <p:txBody>
          <a:bodyPr/>
          <a:lstStyle/>
          <a:p>
            <a:pPr algn="l"/>
            <a:r>
              <a:rPr lang="en-GB" sz="2400" dirty="0" smtClean="0">
                <a:latin typeface="APL385 Unicode" panose="020B0709000202000203" pitchFamily="49" charset="0"/>
              </a:rPr>
              <a:t>      )load </a:t>
            </a:r>
            <a:r>
              <a:rPr lang="en-GB" sz="2400" dirty="0" err="1" smtClean="0">
                <a:latin typeface="APL385 Unicode" panose="020B0709000202000203" pitchFamily="49" charset="0"/>
              </a:rPr>
              <a:t>LoadDATA</a:t>
            </a:r>
            <a:endParaRPr lang="en-GB" sz="2400" dirty="0" smtClean="0">
              <a:latin typeface="APL385 Unicode" panose="020B0709000202000203" pitchFamily="49" charset="0"/>
            </a:endParaRPr>
          </a:p>
          <a:p>
            <a:pPr algn="l"/>
            <a:endParaRPr lang="en-GB" sz="2400" dirty="0" smtClean="0">
              <a:latin typeface="APL385 Unicode" panose="020B0709000202000203" pitchFamily="49" charset="0"/>
            </a:endParaRPr>
          </a:p>
          <a:p>
            <a:pPr algn="l"/>
            <a:r>
              <a:rPr lang="en-GB" sz="2400" dirty="0">
                <a:latin typeface="APL385 Unicode" panose="020B0709000202000203" pitchFamily="49" charset="0"/>
              </a:rPr>
              <a:t> </a:t>
            </a:r>
            <a:r>
              <a:rPr lang="en-GB" sz="2400" dirty="0" smtClean="0">
                <a:latin typeface="APL385 Unicode" panose="020B0709000202000203" pitchFamily="49" charset="0"/>
              </a:rPr>
              <a:t>     ⎕← Data</a:t>
            </a:r>
            <a:r>
              <a:rPr lang="en-GB" sz="2400" dirty="0">
                <a:latin typeface="APL385 Unicode" panose="020B0709000202000203" pitchFamily="49" charset="0"/>
              </a:rPr>
              <a:t>←</a:t>
            </a:r>
            <a:r>
              <a:rPr lang="en-GB" sz="2400" dirty="0" smtClean="0">
                <a:latin typeface="APL385 Unicode" panose="020B0709000202000203" pitchFamily="49" charset="0"/>
              </a:rPr>
              <a:t> </a:t>
            </a:r>
            <a:r>
              <a:rPr lang="en-GB" sz="2400" dirty="0" err="1" smtClean="0">
                <a:latin typeface="APL385 Unicode" panose="020B0709000202000203" pitchFamily="49" charset="0"/>
              </a:rPr>
              <a:t>LoadXML</a:t>
            </a:r>
            <a:r>
              <a:rPr lang="en-GB" sz="2400" dirty="0" smtClean="0">
                <a:latin typeface="APL385 Unicode" panose="020B0709000202000203" pitchFamily="49" charset="0"/>
              </a:rPr>
              <a:t> '\</a:t>
            </a:r>
            <a:r>
              <a:rPr lang="en-GB" sz="2400" dirty="0" err="1">
                <a:latin typeface="APL385 Unicode" panose="020B0709000202000203" pitchFamily="49" charset="0"/>
              </a:rPr>
              <a:t>tmp</a:t>
            </a:r>
            <a:r>
              <a:rPr lang="en-GB" sz="2400" dirty="0">
                <a:latin typeface="APL385 Unicode" panose="020B0709000202000203" pitchFamily="49" charset="0"/>
              </a:rPr>
              <a:t>\xml1.txt'</a:t>
            </a:r>
          </a:p>
          <a:p>
            <a:pPr algn="l"/>
            <a:r>
              <a:rPr lang="en-GB" sz="2400" dirty="0">
                <a:latin typeface="APL385 Unicode" panose="020B0709000202000203" pitchFamily="49" charset="0"/>
              </a:rPr>
              <a:t> id   </a:t>
            </a:r>
            <a:r>
              <a:rPr lang="en-GB" sz="2400" dirty="0" err="1">
                <a:latin typeface="APL385 Unicode" panose="020B0709000202000203" pitchFamily="49" charset="0"/>
              </a:rPr>
              <a:t>firstname</a:t>
            </a:r>
            <a:r>
              <a:rPr lang="en-GB" sz="2400" dirty="0">
                <a:latin typeface="APL385 Unicode" panose="020B0709000202000203" pitchFamily="49" charset="0"/>
              </a:rPr>
              <a:t>  </a:t>
            </a:r>
            <a:r>
              <a:rPr lang="en-GB" sz="2400" dirty="0" smtClean="0">
                <a:latin typeface="APL385 Unicode" panose="020B0709000202000203" pitchFamily="49" charset="0"/>
              </a:rPr>
              <a:t>salary</a:t>
            </a:r>
            <a:br>
              <a:rPr lang="en-GB" sz="2400" dirty="0" smtClean="0">
                <a:latin typeface="APL385 Unicode" panose="020B0709000202000203" pitchFamily="49" charset="0"/>
              </a:rPr>
            </a:br>
            <a:r>
              <a:rPr lang="en-GB" sz="2400" dirty="0" smtClean="0">
                <a:latin typeface="APL385 Unicode" panose="020B0709000202000203" pitchFamily="49" charset="0"/>
              </a:rPr>
              <a:t> </a:t>
            </a:r>
            <a:r>
              <a:rPr lang="en-GB" sz="2400" dirty="0">
                <a:latin typeface="APL385 Unicode" panose="020B0709000202000203" pitchFamily="49" charset="0"/>
              </a:rPr>
              <a:t>001  Sue        13000  </a:t>
            </a:r>
          </a:p>
          <a:p>
            <a:pPr algn="l"/>
            <a:r>
              <a:rPr lang="en-GB" sz="2400" dirty="0">
                <a:latin typeface="APL385 Unicode" panose="020B0709000202000203" pitchFamily="49" charset="0"/>
              </a:rPr>
              <a:t> 002  Pete      </a:t>
            </a:r>
            <a:r>
              <a:rPr lang="en-GB" sz="2400" dirty="0" smtClean="0">
                <a:latin typeface="APL385 Unicode" panose="020B0709000202000203" pitchFamily="49" charset="0"/>
              </a:rPr>
              <a:t> 12500</a:t>
            </a:r>
          </a:p>
          <a:p>
            <a:pPr algn="l"/>
            <a:r>
              <a:rPr lang="en-GB" sz="2400" dirty="0" smtClean="0">
                <a:latin typeface="APL385 Unicode" panose="020B0709000202000203" pitchFamily="49" charset="0"/>
              </a:rPr>
              <a:t>      ⍴ Data  </a:t>
            </a:r>
            <a:endParaRPr lang="en-GB" sz="2400" dirty="0">
              <a:latin typeface="APL385 Unicode" panose="020B0709000202000203" pitchFamily="49" charset="0"/>
            </a:endParaRPr>
          </a:p>
          <a:p>
            <a:pPr algn="l"/>
            <a:r>
              <a:rPr lang="en-GB" sz="2400" dirty="0">
                <a:latin typeface="APL385 Unicode" panose="020B0709000202000203" pitchFamily="49" charset="0"/>
              </a:rPr>
              <a:t>3 3</a:t>
            </a:r>
            <a:endParaRPr lang="en-GB" sz="2400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Reading XML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712968" cy="3865984"/>
          </a:xfrm>
        </p:spPr>
        <p:txBody>
          <a:bodyPr/>
          <a:lstStyle/>
          <a:p>
            <a:pPr algn="l">
              <a:spcBef>
                <a:spcPts val="300"/>
              </a:spcBef>
            </a:pPr>
            <a:r>
              <a:rPr lang="en-GB" sz="2800" dirty="0" smtClean="0"/>
              <a:t>The APL editor is good for simple character data but not for </a:t>
            </a:r>
            <a:r>
              <a:rPr lang="en-GB" sz="2800" dirty="0" err="1" smtClean="0"/>
              <a:t>heterogenous</a:t>
            </a:r>
            <a:r>
              <a:rPr lang="en-GB" sz="2800" dirty="0" smtClean="0"/>
              <a:t> or numeric data.</a:t>
            </a:r>
          </a:p>
          <a:p>
            <a:pPr algn="l">
              <a:spcBef>
                <a:spcPts val="300"/>
              </a:spcBef>
            </a:pPr>
            <a:endParaRPr lang="en-GB" sz="2800" dirty="0"/>
          </a:p>
          <a:p>
            <a:pPr algn="l">
              <a:spcBef>
                <a:spcPts val="300"/>
              </a:spcBef>
            </a:pPr>
            <a:r>
              <a:rPr lang="en-GB" sz="2800" dirty="0" smtClean="0"/>
              <a:t>In those cases, use the APL object editor.</a:t>
            </a:r>
          </a:p>
          <a:p>
            <a:pPr algn="l">
              <a:spcBef>
                <a:spcPts val="300"/>
              </a:spcBef>
            </a:pPr>
            <a:endParaRPr lang="en-GB" sz="2800" dirty="0"/>
          </a:p>
          <a:p>
            <a:pPr algn="l">
              <a:spcBef>
                <a:spcPts val="300"/>
              </a:spcBef>
            </a:pPr>
            <a:r>
              <a:rPr lang="en-GB" sz="2800" dirty="0" smtClean="0"/>
              <a:t>It can be called from the menu.</a:t>
            </a:r>
          </a:p>
          <a:p>
            <a:pPr algn="l"/>
            <a:r>
              <a:rPr lang="en-GB" dirty="0" smtClean="0"/>
              <a:t>      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PL385 Unicode" panose="020B0709000202000203" pitchFamily="49" charset="0"/>
              </a:rPr>
              <a:t>Data</a:t>
            </a:r>
            <a:r>
              <a:rPr lang="en-GB" sz="2400" dirty="0" smtClean="0">
                <a:latin typeface="APL385 Unicode" panose="020B0709000202000203" pitchFamily="49" charset="0"/>
              </a:rPr>
              <a:t>  ⍝ put the cursor on the name to edit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Editing Data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403648" y="1561123"/>
            <a:ext cx="6372602" cy="4059163"/>
            <a:chOff x="1331640" y="1700807"/>
            <a:chExt cx="6372602" cy="405916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1700807"/>
              <a:ext cx="6372602" cy="4059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 bwMode="auto">
            <a:xfrm>
              <a:off x="5292080" y="2564904"/>
              <a:ext cx="936104" cy="864096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5904656" cy="4237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711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712968" cy="3865984"/>
          </a:xfrm>
        </p:spPr>
        <p:txBody>
          <a:bodyPr/>
          <a:lstStyle/>
          <a:p>
            <a:r>
              <a:rPr lang="en-GB" sz="2800" dirty="0" smtClean="0"/>
              <a:t>Inserting columns</a:t>
            </a:r>
          </a:p>
          <a:p>
            <a:pPr algn="l"/>
            <a:r>
              <a:rPr lang="en-GB" sz="2800" dirty="0" smtClean="0"/>
              <a:t>Select a cell </a:t>
            </a:r>
          </a:p>
          <a:p>
            <a:pPr algn="l"/>
            <a:r>
              <a:rPr lang="en-GB" sz="2800" dirty="0" smtClean="0"/>
              <a:t>Select the “Insert column to the right” button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Editing Data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043608" y="3140968"/>
            <a:ext cx="6276354" cy="2933700"/>
            <a:chOff x="1043608" y="3140968"/>
            <a:chExt cx="6276354" cy="2933700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037" y="3140968"/>
              <a:ext cx="5495925" cy="293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Down Arrow 3"/>
            <p:cNvSpPr/>
            <p:nvPr/>
          </p:nvSpPr>
          <p:spPr bwMode="auto">
            <a:xfrm>
              <a:off x="1043608" y="3140968"/>
              <a:ext cx="2232248" cy="1260551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rPr>
                <a:t>Selected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dirty="0" smtClean="0"/>
                <a:t>cell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5402965" y="3628573"/>
              <a:ext cx="1152128" cy="864096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979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712968" cy="3865984"/>
          </a:xfrm>
        </p:spPr>
        <p:txBody>
          <a:bodyPr/>
          <a:lstStyle/>
          <a:p>
            <a:pPr algn="l"/>
            <a:r>
              <a:rPr lang="en-GB" dirty="0" smtClean="0"/>
              <a:t>Enter data and Refresh the display – F5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Editing Data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691680" y="2038979"/>
            <a:ext cx="5616624" cy="4093678"/>
            <a:chOff x="1691680" y="2038979"/>
            <a:chExt cx="5616624" cy="4093678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80" y="2038979"/>
              <a:ext cx="5616624" cy="4093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 bwMode="auto">
            <a:xfrm>
              <a:off x="2925832" y="4085818"/>
              <a:ext cx="864096" cy="1647438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38979"/>
            <a:ext cx="5616624" cy="4093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00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723256"/>
            <a:ext cx="7992888" cy="1849760"/>
          </a:xfrm>
        </p:spPr>
        <p:txBody>
          <a:bodyPr/>
          <a:lstStyle/>
          <a:p>
            <a:pPr algn="l"/>
            <a: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      ⍴ Data  </a:t>
            </a:r>
            <a:endParaRPr lang="en-GB" sz="2500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algn="l"/>
            <a:r>
              <a:rPr lang="en-GB" sz="2500" dirty="0">
                <a:solidFill>
                  <a:schemeClr val="tx1"/>
                </a:solidFill>
                <a:latin typeface="APL385 Unicode" panose="020B0709000202000203" pitchFamily="49" charset="0"/>
              </a:rPr>
              <a:t>3 </a:t>
            </a:r>
            <a: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5</a:t>
            </a:r>
          </a:p>
          <a:p>
            <a:pPr algn="l"/>
            <a:r>
              <a:rPr lang="en-GB" sz="2500" dirty="0">
                <a:solidFill>
                  <a:schemeClr val="tx1"/>
                </a:solidFill>
                <a:latin typeface="APL385 Unicode" panose="020B0709000202000203" pitchFamily="49" charset="0"/>
              </a:rPr>
              <a:t> </a:t>
            </a:r>
            <a: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     Data</a:t>
            </a:r>
          </a:p>
          <a:p>
            <a:pPr algn="l"/>
            <a: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id   </a:t>
            </a:r>
            <a:r>
              <a:rPr lang="en-GB" sz="25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key    sub        </a:t>
            </a:r>
            <a:r>
              <a:rPr lang="en-GB" sz="2500" dirty="0" err="1" smtClean="0">
                <a:solidFill>
                  <a:schemeClr val="tx1"/>
                </a:solidFill>
                <a:latin typeface="APL385 Unicode" panose="020B0709000202000203" pitchFamily="49" charset="0"/>
              </a:rPr>
              <a:t>firstname</a:t>
            </a:r>
            <a: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  </a:t>
            </a:r>
            <a:r>
              <a:rPr lang="en-GB" sz="2500" dirty="0">
                <a:solidFill>
                  <a:schemeClr val="tx1"/>
                </a:solidFill>
                <a:latin typeface="APL385 Unicode" panose="020B0709000202000203" pitchFamily="49" charset="0"/>
              </a:rPr>
              <a:t>salary </a:t>
            </a:r>
            <a: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/>
            </a:r>
            <a:b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</a:br>
            <a: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001  </a:t>
            </a:r>
            <a:r>
              <a:rPr lang="en-GB" sz="2500" dirty="0">
                <a:solidFill>
                  <a:srgbClr val="00B050"/>
                </a:solidFill>
                <a:latin typeface="APL385 Unicode" panose="020B0709000202000203" pitchFamily="49" charset="0"/>
              </a:rPr>
              <a:t>alpha  </a:t>
            </a:r>
            <a:r>
              <a:rPr lang="en-GB" sz="25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abcdefghj</a:t>
            </a:r>
            <a:r>
              <a:rPr lang="en-GB" sz="2500" dirty="0">
                <a:solidFill>
                  <a:srgbClr val="00B050"/>
                </a:solidFill>
                <a:latin typeface="APL385 Unicode" panose="020B0709000202000203" pitchFamily="49" charset="0"/>
              </a:rPr>
              <a:t>  </a:t>
            </a:r>
            <a: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Sue         13000  </a:t>
            </a:r>
            <a:endParaRPr lang="en-GB" sz="2500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algn="l"/>
            <a: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002  </a:t>
            </a:r>
            <a:r>
              <a:rPr lang="en-GB" sz="25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beta   </a:t>
            </a:r>
            <a:r>
              <a:rPr lang="en-GB" sz="2500" dirty="0" err="1" smtClean="0">
                <a:solidFill>
                  <a:srgbClr val="00B050"/>
                </a:solidFill>
                <a:latin typeface="APL385 Unicode" panose="020B0709000202000203" pitchFamily="49" charset="0"/>
              </a:rPr>
              <a:t>zz</a:t>
            </a:r>
            <a:r>
              <a:rPr lang="en-GB" sz="25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        </a:t>
            </a:r>
            <a:r>
              <a:rPr lang="en-GB" sz="2500" dirty="0" smtClean="0">
                <a:solidFill>
                  <a:schemeClr val="tx1"/>
                </a:solidFill>
                <a:latin typeface="APL385 Unicode" panose="020B0709000202000203" pitchFamily="49" charset="0"/>
              </a:rPr>
              <a:t>Pete        12500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Writing XML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96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Data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Sources and Formats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Tools, Techniques, and </a:t>
            </a:r>
            <a:r>
              <a:rPr lang="en-US" dirty="0" smtClean="0"/>
              <a:t>Tips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Many of the topics covered today could warrant a workshop of their own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We want to make you aware of what's available</a:t>
            </a:r>
            <a:endParaRPr lang="en-US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What Other Tools Do You Need?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 and Goals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844824"/>
            <a:ext cx="3362923" cy="40975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702" y="2062932"/>
            <a:ext cx="3437537" cy="366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24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723256"/>
            <a:ext cx="7992888" cy="1849760"/>
          </a:xfrm>
        </p:spPr>
        <p:txBody>
          <a:bodyPr/>
          <a:lstStyle/>
          <a:p>
            <a:pPr algn="l"/>
            <a:r>
              <a:rPr lang="en-GB" sz="2400" dirty="0">
                <a:latin typeface="APL385 Unicode" panose="020B0709000202000203" pitchFamily="49" charset="0"/>
              </a:rPr>
              <a:t>      </a:t>
            </a:r>
            <a:r>
              <a:rPr lang="en-GB" sz="2400" dirty="0" err="1">
                <a:latin typeface="APL385 Unicode" panose="020B0709000202000203" pitchFamily="49" charset="0"/>
              </a:rPr>
              <a:t>SaveXML</a:t>
            </a:r>
            <a:r>
              <a:rPr lang="en-GB" sz="2400" dirty="0">
                <a:latin typeface="APL385 Unicode" panose="020B0709000202000203" pitchFamily="49" charset="0"/>
              </a:rPr>
              <a:t> </a:t>
            </a:r>
            <a:r>
              <a:rPr lang="en-GB" sz="2400" dirty="0" smtClean="0">
                <a:latin typeface="APL385 Unicode" panose="020B0709000202000203" pitchFamily="49" charset="0"/>
              </a:rPr>
              <a:t> Data  '\</a:t>
            </a:r>
            <a:r>
              <a:rPr lang="en-GB" sz="2400" dirty="0" err="1">
                <a:latin typeface="APL385 Unicode" panose="020B0709000202000203" pitchFamily="49" charset="0"/>
              </a:rPr>
              <a:t>tmp</a:t>
            </a:r>
            <a:r>
              <a:rPr lang="en-GB" sz="2400" dirty="0">
                <a:latin typeface="APL385 Unicode" panose="020B0709000202000203" pitchFamily="49" charset="0"/>
              </a:rPr>
              <a:t>\xml2.xml'</a:t>
            </a:r>
          </a:p>
          <a:p>
            <a:pPr algn="l"/>
            <a:endParaRPr lang="en-GB" sz="2400" dirty="0" smtClean="0">
              <a:latin typeface="APL385 Unicode" panose="020B0709000202000203" pitchFamily="49" charset="0"/>
            </a:endParaRPr>
          </a:p>
          <a:p>
            <a:pPr algn="l"/>
            <a:r>
              <a:rPr lang="en-GB" sz="2400" dirty="0">
                <a:latin typeface="APL385 Unicode" panose="020B0709000202000203" pitchFamily="49" charset="0"/>
              </a:rPr>
              <a:t> </a:t>
            </a:r>
            <a:r>
              <a:rPr lang="en-GB" sz="2400" dirty="0" smtClean="0">
                <a:latin typeface="APL385 Unicode" panose="020B0709000202000203" pitchFamily="49" charset="0"/>
              </a:rPr>
              <a:t>      ]open \</a:t>
            </a:r>
            <a:r>
              <a:rPr lang="en-GB" sz="2400" dirty="0" err="1" smtClean="0">
                <a:latin typeface="APL385 Unicode" panose="020B0709000202000203" pitchFamily="49" charset="0"/>
              </a:rPr>
              <a:t>tmp</a:t>
            </a:r>
            <a:r>
              <a:rPr lang="en-GB" sz="2400" dirty="0" smtClean="0">
                <a:latin typeface="APL385 Unicode" panose="020B0709000202000203" pitchFamily="49" charset="0"/>
              </a:rPr>
              <a:t>\xml2.xml -</a:t>
            </a:r>
            <a:r>
              <a:rPr lang="en-GB" sz="2400" dirty="0">
                <a:latin typeface="APL385 Unicode" panose="020B0709000202000203" pitchFamily="49" charset="0"/>
              </a:rPr>
              <a:t>using=notepad</a:t>
            </a:r>
          </a:p>
          <a:p>
            <a:pPr algn="l"/>
            <a:r>
              <a:rPr lang="en-GB" sz="2400" dirty="0">
                <a:latin typeface="APL385 Unicode" panose="020B0709000202000203" pitchFamily="49" charset="0"/>
              </a:rPr>
              <a:t>\</a:t>
            </a:r>
            <a:r>
              <a:rPr lang="en-GB" sz="2400" dirty="0" err="1">
                <a:latin typeface="APL385 Unicode" panose="020B0709000202000203" pitchFamily="49" charset="0"/>
              </a:rPr>
              <a:t>tmp</a:t>
            </a:r>
            <a:r>
              <a:rPr lang="en-GB" sz="2400" dirty="0">
                <a:latin typeface="APL385 Unicode" panose="020B0709000202000203" pitchFamily="49" charset="0"/>
              </a:rPr>
              <a:t>\xml2.xml</a:t>
            </a:r>
            <a:endParaRPr lang="en-GB" sz="2400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Writing XML files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403648" y="1268760"/>
            <a:ext cx="6264696" cy="5162790"/>
            <a:chOff x="1979712" y="1484784"/>
            <a:chExt cx="5256584" cy="4726743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1484784"/>
              <a:ext cx="5256584" cy="4726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2339752" y="2708920"/>
              <a:ext cx="2952328" cy="504056"/>
            </a:xfrm>
            <a:prstGeom prst="rect">
              <a:avLst/>
            </a:prstGeom>
            <a:solidFill>
              <a:srgbClr val="00B050">
                <a:alpha val="21961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339752" y="4293096"/>
              <a:ext cx="2952328" cy="504056"/>
            </a:xfrm>
            <a:prstGeom prst="rect">
              <a:avLst/>
            </a:prstGeom>
            <a:solidFill>
              <a:srgbClr val="00B050">
                <a:alpha val="21961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135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 numCol="1"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Databases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Relational – tables using SQL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NoSQL – Not Only SQL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Document store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Graph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Key-Value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Databases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7426413" cy="303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99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712968" cy="4248472"/>
          </a:xfrm>
        </p:spPr>
        <p:txBody>
          <a:bodyPr/>
          <a:lstStyle/>
          <a:p>
            <a:pPr algn="l"/>
            <a:r>
              <a:rPr lang="en-GB" sz="2800" dirty="0" smtClean="0"/>
              <a:t>There are several ways to access relational databases (e.g. MS Access, Oracle, MySQL, SQL Server and DB2) from Dyalog…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 err="1" smtClean="0"/>
              <a:t>LoadSQL</a:t>
            </a:r>
            <a:r>
              <a:rPr lang="en-GB" sz="2400" dirty="0" smtClean="0"/>
              <a:t>/</a:t>
            </a:r>
            <a:r>
              <a:rPr lang="en-GB" sz="2400" dirty="0" err="1" smtClean="0"/>
              <a:t>SaveSQL</a:t>
            </a:r>
            <a:r>
              <a:rPr lang="en-GB" sz="2400" dirty="0" smtClean="0"/>
              <a:t> </a:t>
            </a:r>
            <a:r>
              <a:rPr lang="en-GB" sz="2400" dirty="0"/>
              <a:t>in the </a:t>
            </a:r>
            <a:r>
              <a:rPr lang="en-GB" sz="2400" b="1" dirty="0" err="1"/>
              <a:t>loaddata</a:t>
            </a:r>
            <a:r>
              <a:rPr lang="en-GB" sz="2400" dirty="0"/>
              <a:t> workspace provides a simple interface to read and write relational </a:t>
            </a:r>
            <a:r>
              <a:rPr lang="en-GB" sz="2400" dirty="0" smtClean="0"/>
              <a:t>tables (Windows only)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 smtClean="0"/>
              <a:t>SQA in the </a:t>
            </a:r>
            <a:r>
              <a:rPr lang="en-GB" sz="2400" b="1" dirty="0" err="1" smtClean="0"/>
              <a:t>sqapl</a:t>
            </a:r>
            <a:r>
              <a:rPr lang="en-GB" sz="2400" dirty="0" smtClean="0"/>
              <a:t> </a:t>
            </a:r>
            <a:r>
              <a:rPr lang="en-GB" sz="2400" dirty="0"/>
              <a:t>workspace contains functions to read, write, and manipulate relational databases</a:t>
            </a:r>
            <a:endParaRPr lang="en-GB" sz="2400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 smtClean="0"/>
              <a:t>.NET components, in particular ADO.NET (Windows only)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/>
              <a:t>Relational Databases (RDBs)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08127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712968" cy="4248472"/>
          </a:xfrm>
        </p:spPr>
        <p:txBody>
          <a:bodyPr/>
          <a:lstStyle/>
          <a:p>
            <a:pPr algn="l"/>
            <a:r>
              <a:rPr lang="en-GB" sz="2800" dirty="0" smtClean="0"/>
              <a:t>There are two ways to specify the connection to  your relational database.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Create a Data Source Name (DSN)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/>
              <a:t>Use a DSN-less connection string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/>
              <a:t>RDBs – Data Sources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01237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When defining ODBC Data Sources, it's important to match the driver with the APL version (32 or 64 bit).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RDBs – Data Source Name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403648" y="1700808"/>
            <a:ext cx="6120680" cy="4377655"/>
            <a:chOff x="755576" y="1571625"/>
            <a:chExt cx="4486275" cy="3714750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1571625"/>
              <a:ext cx="4486275" cy="371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 bwMode="auto">
            <a:xfrm>
              <a:off x="4151715" y="2235860"/>
              <a:ext cx="914325" cy="576064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614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algn="ctr"/>
            <a:r>
              <a:rPr lang="en-GB" dirty="0"/>
              <a:t>RDBs – Data Source Name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93" y="1496168"/>
            <a:ext cx="5359847" cy="401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294753" y="1979307"/>
            <a:ext cx="4581525" cy="3048000"/>
            <a:chOff x="1845454" y="2445536"/>
            <a:chExt cx="4581525" cy="3048000"/>
          </a:xfrm>
        </p:grpSpPr>
        <p:pic>
          <p:nvPicPr>
            <p:cNvPr id="12296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5454" y="2445536"/>
              <a:ext cx="4581525" cy="30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Oval 15"/>
            <p:cNvSpPr/>
            <p:nvPr/>
          </p:nvSpPr>
          <p:spPr bwMode="auto">
            <a:xfrm>
              <a:off x="1966123" y="3582418"/>
              <a:ext cx="877685" cy="56666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64" y="2416961"/>
            <a:ext cx="39243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107" y="2769096"/>
            <a:ext cx="45815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456" y="2003673"/>
            <a:ext cx="44862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830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algn="ctr"/>
            <a:r>
              <a:rPr lang="en-GB" dirty="0" err="1" smtClean="0"/>
              <a:t>loaddata</a:t>
            </a:r>
            <a:r>
              <a:rPr lang="en-GB" dirty="0" smtClean="0"/>
              <a:t> - </a:t>
            </a:r>
            <a:r>
              <a:rPr lang="en-GB" dirty="0" err="1" smtClean="0"/>
              <a:t>LoadSQL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755576" y="1716741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APL385 Unicode" panose="020B0709000202000203" pitchFamily="49" charset="0"/>
              </a:rPr>
              <a:t> </a:t>
            </a:r>
            <a:r>
              <a:rPr lang="en-GB" sz="1600" dirty="0" smtClean="0">
                <a:latin typeface="APL385 Unicode" panose="020B0709000202000203" pitchFamily="49" charset="0"/>
              </a:rPr>
              <a:t>	)load </a:t>
            </a:r>
            <a:r>
              <a:rPr lang="en-GB" sz="1600" dirty="0" err="1" smtClean="0">
                <a:latin typeface="APL385 Unicode" panose="020B0709000202000203" pitchFamily="49" charset="0"/>
              </a:rPr>
              <a:t>LoadDATA</a:t>
            </a:r>
            <a:endParaRPr lang="en-GB" sz="1600" dirty="0" smtClean="0">
              <a:latin typeface="APL385 Unicode" panose="020B0709000202000203" pitchFamily="49" charset="0"/>
            </a:endParaRPr>
          </a:p>
          <a:p>
            <a:r>
              <a:rPr lang="en-GB" sz="1600" dirty="0" smtClean="0">
                <a:latin typeface="APL385 Unicode" panose="020B0709000202000203" pitchFamily="49" charset="0"/>
              </a:rPr>
              <a:t>Saved ...</a:t>
            </a:r>
          </a:p>
          <a:p>
            <a:r>
              <a:rPr lang="en-GB" sz="1600" dirty="0" smtClean="0">
                <a:latin typeface="APL385 Unicode" panose="020B0709000202000203" pitchFamily="49" charset="0"/>
              </a:rPr>
              <a:t>     </a:t>
            </a:r>
            <a:r>
              <a:rPr lang="en-GB" sz="1600" dirty="0" err="1">
                <a:latin typeface="APL385 Unicode" panose="020B0709000202000203" pitchFamily="49" charset="0"/>
              </a:rPr>
              <a:t>LoadSQL</a:t>
            </a:r>
            <a:r>
              <a:rPr lang="en-GB" sz="1600" dirty="0">
                <a:latin typeface="APL385 Unicode" panose="020B0709000202000203" pitchFamily="49" charset="0"/>
              </a:rPr>
              <a:t> 'Moon </a:t>
            </a:r>
            <a:r>
              <a:rPr lang="en-GB" sz="1600" dirty="0" err="1">
                <a:latin typeface="APL385 Unicode" panose="020B0709000202000203" pitchFamily="49" charset="0"/>
              </a:rPr>
              <a:t>Inc</a:t>
            </a:r>
            <a:r>
              <a:rPr lang="en-GB" sz="1600" dirty="0">
                <a:latin typeface="APL385 Unicode" panose="020B0709000202000203" pitchFamily="49" charset="0"/>
              </a:rPr>
              <a:t>' 'Employees'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1  nancy@northwindtraders.com    Nancy </a:t>
            </a:r>
            <a:r>
              <a:rPr lang="en-GB" sz="1600" dirty="0" err="1">
                <a:latin typeface="APL385 Unicode" panose="020B0709000202000203" pitchFamily="49" charset="0"/>
              </a:rPr>
              <a:t>Freehafer</a:t>
            </a:r>
            <a:r>
              <a:rPr lang="en-GB" sz="1600" dirty="0">
                <a:latin typeface="APL385 Unicode" panose="020B0709000202000203" pitchFamily="49" charset="0"/>
              </a:rPr>
              <a:t>      </a:t>
            </a:r>
            <a:r>
              <a:rPr lang="en-GB" sz="1600" dirty="0" err="1">
                <a:latin typeface="APL385 Unicode" panose="020B0709000202000203" pitchFamily="49" charset="0"/>
              </a:rPr>
              <a:t>NancyF</a:t>
            </a:r>
            <a:r>
              <a:rPr lang="en-GB" sz="1600" dirty="0">
                <a:latin typeface="APL385 Unicode" panose="020B0709000202000203" pitchFamily="49" charset="0"/>
              </a:rPr>
              <a:t>   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2  andrew@northwindtraders.com   Andrew </a:t>
            </a:r>
            <a:r>
              <a:rPr lang="en-GB" sz="1600" dirty="0" err="1">
                <a:latin typeface="APL385 Unicode" panose="020B0709000202000203" pitchFamily="49" charset="0"/>
              </a:rPr>
              <a:t>Cencini</a:t>
            </a:r>
            <a:r>
              <a:rPr lang="en-GB" sz="1600" dirty="0">
                <a:latin typeface="APL385 Unicode" panose="020B0709000202000203" pitchFamily="49" charset="0"/>
              </a:rPr>
              <a:t>       </a:t>
            </a:r>
            <a:r>
              <a:rPr lang="en-GB" sz="1600" dirty="0" err="1">
                <a:latin typeface="APL385 Unicode" panose="020B0709000202000203" pitchFamily="49" charset="0"/>
              </a:rPr>
              <a:t>AndrewC</a:t>
            </a:r>
            <a:r>
              <a:rPr lang="en-GB" sz="1600" dirty="0">
                <a:latin typeface="APL385 Unicode" panose="020B0709000202000203" pitchFamily="49" charset="0"/>
              </a:rPr>
              <a:t>  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3  jan@northwindtraders.com      Jan </a:t>
            </a:r>
            <a:r>
              <a:rPr lang="en-GB" sz="1600" dirty="0" err="1">
                <a:latin typeface="APL385 Unicode" panose="020B0709000202000203" pitchFamily="49" charset="0"/>
              </a:rPr>
              <a:t>Kotas</a:t>
            </a:r>
            <a:r>
              <a:rPr lang="en-GB" sz="1600" dirty="0">
                <a:latin typeface="APL385 Unicode" panose="020B0709000202000203" pitchFamily="49" charset="0"/>
              </a:rPr>
              <a:t>            </a:t>
            </a:r>
            <a:r>
              <a:rPr lang="en-GB" sz="1600" dirty="0" err="1">
                <a:latin typeface="APL385 Unicode" panose="020B0709000202000203" pitchFamily="49" charset="0"/>
              </a:rPr>
              <a:t>JanK</a:t>
            </a:r>
            <a:r>
              <a:rPr lang="en-GB" sz="1600" dirty="0">
                <a:latin typeface="APL385 Unicode" panose="020B0709000202000203" pitchFamily="49" charset="0"/>
              </a:rPr>
              <a:t>     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4  mariya@northwindtraders.com   </a:t>
            </a:r>
            <a:r>
              <a:rPr lang="en-GB" sz="1600" dirty="0" err="1">
                <a:latin typeface="APL385 Unicode" panose="020B0709000202000203" pitchFamily="49" charset="0"/>
              </a:rPr>
              <a:t>Mariya</a:t>
            </a:r>
            <a:r>
              <a:rPr lang="en-GB" sz="1600" dirty="0">
                <a:latin typeface="APL385 Unicode" panose="020B0709000202000203" pitchFamily="49" charset="0"/>
              </a:rPr>
              <a:t> </a:t>
            </a:r>
            <a:r>
              <a:rPr lang="en-GB" sz="1600" dirty="0" err="1">
                <a:latin typeface="APL385 Unicode" panose="020B0709000202000203" pitchFamily="49" charset="0"/>
              </a:rPr>
              <a:t>Sergienko</a:t>
            </a:r>
            <a:r>
              <a:rPr lang="en-GB" sz="1600" dirty="0">
                <a:latin typeface="APL385 Unicode" panose="020B0709000202000203" pitchFamily="49" charset="0"/>
              </a:rPr>
              <a:t>     </a:t>
            </a:r>
            <a:r>
              <a:rPr lang="en-GB" sz="1600" dirty="0" err="1">
                <a:latin typeface="APL385 Unicode" panose="020B0709000202000203" pitchFamily="49" charset="0"/>
              </a:rPr>
              <a:t>MariyaS</a:t>
            </a:r>
            <a:r>
              <a:rPr lang="en-GB" sz="1600" dirty="0">
                <a:latin typeface="APL385 Unicode" panose="020B0709000202000203" pitchFamily="49" charset="0"/>
              </a:rPr>
              <a:t>  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5  steven@northwindtraders.com   Steven Thorpe        </a:t>
            </a:r>
            <a:r>
              <a:rPr lang="en-GB" sz="1600" dirty="0" err="1">
                <a:latin typeface="APL385 Unicode" panose="020B0709000202000203" pitchFamily="49" charset="0"/>
              </a:rPr>
              <a:t>StevenT</a:t>
            </a:r>
            <a:r>
              <a:rPr lang="en-GB" sz="1600" dirty="0">
                <a:latin typeface="APL385 Unicode" panose="020B0709000202000203" pitchFamily="49" charset="0"/>
              </a:rPr>
              <a:t>  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6  michael@northwindtraders.com  Michael </a:t>
            </a:r>
            <a:r>
              <a:rPr lang="en-GB" sz="1600" dirty="0" err="1">
                <a:latin typeface="APL385 Unicode" panose="020B0709000202000203" pitchFamily="49" charset="0"/>
              </a:rPr>
              <a:t>Neipper</a:t>
            </a:r>
            <a:r>
              <a:rPr lang="en-GB" sz="1600" dirty="0">
                <a:latin typeface="APL385 Unicode" panose="020B0709000202000203" pitchFamily="49" charset="0"/>
              </a:rPr>
              <a:t>      </a:t>
            </a:r>
            <a:r>
              <a:rPr lang="en-GB" sz="1600" dirty="0" err="1">
                <a:latin typeface="APL385 Unicode" panose="020B0709000202000203" pitchFamily="49" charset="0"/>
              </a:rPr>
              <a:t>MichaelN</a:t>
            </a:r>
            <a:r>
              <a:rPr lang="en-GB" sz="1600" dirty="0">
                <a:latin typeface="APL385 Unicode" panose="020B0709000202000203" pitchFamily="49" charset="0"/>
              </a:rPr>
              <a:t> 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7  robert@northwindtraders.com   Robert </a:t>
            </a:r>
            <a:r>
              <a:rPr lang="en-GB" sz="1600" dirty="0" err="1">
                <a:latin typeface="APL385 Unicode" panose="020B0709000202000203" pitchFamily="49" charset="0"/>
              </a:rPr>
              <a:t>Zare</a:t>
            </a:r>
            <a:r>
              <a:rPr lang="en-GB" sz="1600" dirty="0">
                <a:latin typeface="APL385 Unicode" panose="020B0709000202000203" pitchFamily="49" charset="0"/>
              </a:rPr>
              <a:t>          </a:t>
            </a:r>
            <a:r>
              <a:rPr lang="en-GB" sz="1600" dirty="0" err="1">
                <a:latin typeface="APL385 Unicode" panose="020B0709000202000203" pitchFamily="49" charset="0"/>
              </a:rPr>
              <a:t>RobertZ</a:t>
            </a:r>
            <a:r>
              <a:rPr lang="en-GB" sz="1600" dirty="0">
                <a:latin typeface="APL385 Unicode" panose="020B0709000202000203" pitchFamily="49" charset="0"/>
              </a:rPr>
              <a:t>  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8  laura@northwindtraders.com    Laura </a:t>
            </a:r>
            <a:r>
              <a:rPr lang="en-GB" sz="1600" dirty="0" err="1">
                <a:latin typeface="APL385 Unicode" panose="020B0709000202000203" pitchFamily="49" charset="0"/>
              </a:rPr>
              <a:t>Giussani</a:t>
            </a:r>
            <a:r>
              <a:rPr lang="en-GB" sz="1600" dirty="0">
                <a:latin typeface="APL385 Unicode" panose="020B0709000202000203" pitchFamily="49" charset="0"/>
              </a:rPr>
              <a:t>       </a:t>
            </a:r>
            <a:r>
              <a:rPr lang="en-GB" sz="1600" dirty="0" err="1">
                <a:latin typeface="APL385 Unicode" panose="020B0709000202000203" pitchFamily="49" charset="0"/>
              </a:rPr>
              <a:t>LauraG</a:t>
            </a:r>
            <a:r>
              <a:rPr lang="en-GB" sz="1600" dirty="0">
                <a:latin typeface="APL385 Unicode" panose="020B0709000202000203" pitchFamily="49" charset="0"/>
              </a:rPr>
              <a:t>   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9  anne@northwindtraders.com     Anne </a:t>
            </a:r>
            <a:r>
              <a:rPr lang="en-GB" sz="1600" dirty="0" err="1">
                <a:latin typeface="APL385 Unicode" panose="020B0709000202000203" pitchFamily="49" charset="0"/>
              </a:rPr>
              <a:t>Hellung</a:t>
            </a:r>
            <a:r>
              <a:rPr lang="en-GB" sz="1600" dirty="0">
                <a:latin typeface="APL385 Unicode" panose="020B0709000202000203" pitchFamily="49" charset="0"/>
              </a:rPr>
              <a:t>-Larsen  </a:t>
            </a:r>
            <a:r>
              <a:rPr lang="en-GB" sz="1600" dirty="0" err="1">
                <a:latin typeface="APL385 Unicode" panose="020B0709000202000203" pitchFamily="49" charset="0"/>
              </a:rPr>
              <a:t>AnneH</a:t>
            </a:r>
            <a:r>
              <a:rPr lang="en-GB" sz="1600" dirty="0">
                <a:latin typeface="APL385 Unicode" panose="020B0709000202000203" pitchFamily="49" charset="0"/>
              </a:rPr>
              <a:t> </a:t>
            </a:r>
            <a:endParaRPr lang="en-GB" sz="1600" dirty="0" smtClean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41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algn="ctr"/>
            <a:r>
              <a:rPr lang="en-GB" dirty="0" err="1" smtClean="0"/>
              <a:t>loaddata</a:t>
            </a:r>
            <a:r>
              <a:rPr lang="en-GB" dirty="0" smtClean="0"/>
              <a:t> - </a:t>
            </a:r>
            <a:r>
              <a:rPr lang="en-GB" dirty="0" err="1" smtClean="0"/>
              <a:t>LoadSQL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67544" y="1716741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 smtClean="0">
                <a:latin typeface="APL385 Unicode" panose="020B0709000202000203" pitchFamily="49" charset="0"/>
              </a:rPr>
              <a:t>	⍴</a:t>
            </a:r>
            <a:r>
              <a:rPr lang="en-GB" sz="2100" dirty="0" err="1">
                <a:latin typeface="APL385 Unicode" panose="020B0709000202000203" pitchFamily="49" charset="0"/>
              </a:rPr>
              <a:t>table←LoadSQL</a:t>
            </a:r>
            <a:r>
              <a:rPr lang="en-GB" sz="2100" dirty="0">
                <a:latin typeface="APL385 Unicode" panose="020B0709000202000203" pitchFamily="49" charset="0"/>
              </a:rPr>
              <a:t> 'Moon </a:t>
            </a:r>
            <a:r>
              <a:rPr lang="en-GB" sz="2100" dirty="0" err="1">
                <a:latin typeface="APL385 Unicode" panose="020B0709000202000203" pitchFamily="49" charset="0"/>
              </a:rPr>
              <a:t>Inc</a:t>
            </a:r>
            <a:r>
              <a:rPr lang="en-GB" sz="2100" dirty="0">
                <a:latin typeface="APL385 Unicode" panose="020B0709000202000203" pitchFamily="49" charset="0"/>
              </a:rPr>
              <a:t>' 'Products' </a:t>
            </a:r>
          </a:p>
          <a:p>
            <a:r>
              <a:rPr lang="en-GB" sz="2100" dirty="0">
                <a:latin typeface="APL385 Unicode" panose="020B0709000202000203" pitchFamily="49" charset="0"/>
              </a:rPr>
              <a:t>45 14</a:t>
            </a:r>
          </a:p>
          <a:p>
            <a:pPr lvl="1"/>
            <a:r>
              <a:rPr lang="en-GB" sz="2100" dirty="0">
                <a:latin typeface="APL385 Unicode" panose="020B0709000202000203" pitchFamily="49" charset="0"/>
              </a:rPr>
              <a:t>   </a:t>
            </a:r>
            <a:r>
              <a:rPr lang="en-GB" sz="2100" dirty="0" smtClean="0">
                <a:latin typeface="APL385 Unicode" panose="020B0709000202000203" pitchFamily="49" charset="0"/>
              </a:rPr>
              <a:t>3 </a:t>
            </a:r>
            <a:r>
              <a:rPr lang="en-GB" sz="2100" dirty="0">
                <a:latin typeface="APL385 Unicode" panose="020B0709000202000203" pitchFamily="49" charset="0"/>
              </a:rPr>
              <a:t>4↑table</a:t>
            </a:r>
          </a:p>
          <a:p>
            <a:r>
              <a:rPr lang="en-GB" sz="2100" dirty="0">
                <a:latin typeface="APL385 Unicode" panose="020B0709000202000203" pitchFamily="49" charset="0"/>
              </a:rPr>
              <a:t>1  NWTB-1  </a:t>
            </a:r>
            <a:r>
              <a:rPr lang="en-GB" sz="2100" dirty="0" err="1" smtClean="0">
                <a:latin typeface="APL385 Unicode" panose="020B0709000202000203" pitchFamily="49" charset="0"/>
              </a:rPr>
              <a:t>Northwind</a:t>
            </a:r>
            <a:r>
              <a:rPr lang="en-GB" sz="2100" dirty="0" smtClean="0">
                <a:latin typeface="APL385 Unicode" panose="020B0709000202000203" pitchFamily="49" charset="0"/>
              </a:rPr>
              <a:t> </a:t>
            </a:r>
            <a:r>
              <a:rPr lang="en-GB" sz="2100" dirty="0">
                <a:latin typeface="APL385 Unicode" panose="020B0709000202000203" pitchFamily="49" charset="0"/>
              </a:rPr>
              <a:t>Traders </a:t>
            </a:r>
            <a:r>
              <a:rPr lang="en-GB" sz="2100" dirty="0" smtClean="0">
                <a:latin typeface="APL385 Unicode" panose="020B0709000202000203" pitchFamily="49" charset="0"/>
              </a:rPr>
              <a:t>Chai             </a:t>
            </a:r>
            <a:r>
              <a:rPr lang="en-GB" sz="2100" dirty="0">
                <a:latin typeface="APL385 Unicode" panose="020B0709000202000203" pitchFamily="49" charset="0"/>
              </a:rPr>
              <a:t>13.5</a:t>
            </a:r>
          </a:p>
          <a:p>
            <a:r>
              <a:rPr lang="en-GB" sz="2100" dirty="0">
                <a:latin typeface="APL385 Unicode" panose="020B0709000202000203" pitchFamily="49" charset="0"/>
              </a:rPr>
              <a:t>2  NWTCO-3 </a:t>
            </a:r>
            <a:r>
              <a:rPr lang="en-GB" sz="2100" dirty="0" err="1" smtClean="0">
                <a:latin typeface="APL385 Unicode" panose="020B0709000202000203" pitchFamily="49" charset="0"/>
              </a:rPr>
              <a:t>Northwind</a:t>
            </a:r>
            <a:r>
              <a:rPr lang="en-GB" sz="2100" dirty="0" smtClean="0">
                <a:latin typeface="APL385 Unicode" panose="020B0709000202000203" pitchFamily="49" charset="0"/>
              </a:rPr>
              <a:t> </a:t>
            </a:r>
            <a:r>
              <a:rPr lang="en-GB" sz="2100" dirty="0">
                <a:latin typeface="APL385 Unicode" panose="020B0709000202000203" pitchFamily="49" charset="0"/>
              </a:rPr>
              <a:t>Traders </a:t>
            </a:r>
            <a:r>
              <a:rPr lang="en-GB" sz="2100" dirty="0" smtClean="0">
                <a:latin typeface="APL385 Unicode" panose="020B0709000202000203" pitchFamily="49" charset="0"/>
              </a:rPr>
              <a:t>Syrup		       7.5</a:t>
            </a:r>
            <a:endParaRPr lang="en-GB" sz="2100" dirty="0">
              <a:latin typeface="APL385 Unicode" panose="020B0709000202000203" pitchFamily="49" charset="0"/>
            </a:endParaRPr>
          </a:p>
          <a:p>
            <a:r>
              <a:rPr lang="en-GB" sz="2100" dirty="0">
                <a:latin typeface="APL385 Unicode" panose="020B0709000202000203" pitchFamily="49" charset="0"/>
              </a:rPr>
              <a:t>3  NWTCO-4 </a:t>
            </a:r>
            <a:r>
              <a:rPr lang="en-GB" sz="2100" dirty="0" err="1" smtClean="0">
                <a:latin typeface="APL385 Unicode" panose="020B0709000202000203" pitchFamily="49" charset="0"/>
              </a:rPr>
              <a:t>Northwind</a:t>
            </a:r>
            <a:r>
              <a:rPr lang="en-GB" sz="2100" dirty="0" smtClean="0">
                <a:latin typeface="APL385 Unicode" panose="020B0709000202000203" pitchFamily="49" charset="0"/>
              </a:rPr>
              <a:t> </a:t>
            </a:r>
            <a:r>
              <a:rPr lang="en-GB" sz="2100" dirty="0">
                <a:latin typeface="APL385 Unicode" panose="020B0709000202000203" pitchFamily="49" charset="0"/>
              </a:rPr>
              <a:t>Traders Cajun Seasoning  16.5</a:t>
            </a:r>
            <a:endParaRPr lang="en-GB" sz="2100" dirty="0" smtClean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8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algn="ctr"/>
            <a:r>
              <a:rPr lang="en-GB" sz="4000" dirty="0" smtClean="0"/>
              <a:t>DSN-less Connection</a:t>
            </a:r>
            <a:endParaRPr lang="en-GB" sz="4000" dirty="0"/>
          </a:p>
        </p:txBody>
      </p:sp>
      <p:sp>
        <p:nvSpPr>
          <p:cNvPr id="2" name="Rectangle 1"/>
          <p:cNvSpPr/>
          <p:nvPr/>
        </p:nvSpPr>
        <p:spPr>
          <a:xfrm>
            <a:off x="467544" y="1716741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err="1" smtClean="0">
                <a:latin typeface="APL385 Unicode" panose="020B0709000202000203" pitchFamily="49" charset="0"/>
              </a:rPr>
              <a:t>driver</a:t>
            </a:r>
            <a:r>
              <a:rPr lang="en-GB" sz="1800" dirty="0" err="1">
                <a:latin typeface="APL385 Unicode" panose="020B0709000202000203" pitchFamily="49" charset="0"/>
              </a:rPr>
              <a:t>←'DRIVER</a:t>
            </a:r>
            <a:r>
              <a:rPr lang="en-GB" sz="1800" dirty="0">
                <a:latin typeface="APL385 Unicode" panose="020B0709000202000203" pitchFamily="49" charset="0"/>
              </a:rPr>
              <a:t>={Microsoft Access Driver (*.</a:t>
            </a:r>
            <a:r>
              <a:rPr lang="en-GB" sz="1800" dirty="0" err="1">
                <a:latin typeface="APL385 Unicode" panose="020B0709000202000203" pitchFamily="49" charset="0"/>
              </a:rPr>
              <a:t>mdb</a:t>
            </a:r>
            <a:r>
              <a:rPr lang="en-GB" sz="1800" dirty="0">
                <a:latin typeface="APL385 Unicode" panose="020B0709000202000203" pitchFamily="49" charset="0"/>
              </a:rPr>
              <a:t>, </a:t>
            </a:r>
            <a:r>
              <a:rPr lang="en-GB" sz="1800" dirty="0" smtClean="0">
                <a:latin typeface="APL385 Unicode" panose="020B0709000202000203" pitchFamily="49" charset="0"/>
              </a:rPr>
              <a:t>*.</a:t>
            </a:r>
            <a:r>
              <a:rPr lang="en-GB" sz="1800" dirty="0" err="1" smtClean="0">
                <a:latin typeface="APL385 Unicode" panose="020B0709000202000203" pitchFamily="49" charset="0"/>
              </a:rPr>
              <a:t>accdb</a:t>
            </a:r>
            <a:r>
              <a:rPr lang="en-GB" sz="1800" dirty="0" smtClean="0">
                <a:latin typeface="APL385 Unicode" panose="020B0709000202000203" pitchFamily="49" charset="0"/>
              </a:rPr>
              <a:t>)};'</a:t>
            </a:r>
          </a:p>
          <a:p>
            <a:endParaRPr lang="en-GB" sz="1800" dirty="0" smtClean="0">
              <a:latin typeface="APL385 Unicode" panose="020B0709000202000203" pitchFamily="49" charset="0"/>
            </a:endParaRPr>
          </a:p>
          <a:p>
            <a:r>
              <a:rPr lang="en-GB" sz="1800" dirty="0" err="1" smtClean="0">
                <a:latin typeface="APL385 Unicode" panose="020B0709000202000203" pitchFamily="49" charset="0"/>
              </a:rPr>
              <a:t>file←'DBQ</a:t>
            </a:r>
            <a:r>
              <a:rPr lang="en-GB" sz="1800" dirty="0" smtClean="0">
                <a:latin typeface="APL385 Unicode" panose="020B0709000202000203" pitchFamily="49" charset="0"/>
              </a:rPr>
              <a:t>=c:\Dyalog14\Data\Northwind.accdb;'</a:t>
            </a:r>
          </a:p>
          <a:p>
            <a:endParaRPr lang="en-GB" sz="1800" dirty="0">
              <a:latin typeface="APL385 Unicode" panose="020B0709000202000203" pitchFamily="49" charset="0"/>
            </a:endParaRPr>
          </a:p>
          <a:p>
            <a:r>
              <a:rPr lang="en-GB" sz="1800" dirty="0" err="1">
                <a:latin typeface="APL385 Unicode" panose="020B0709000202000203" pitchFamily="49" charset="0"/>
              </a:rPr>
              <a:t>user←pwd←dsn</a:t>
            </a:r>
            <a:r>
              <a:rPr lang="en-GB" sz="1800" dirty="0">
                <a:latin typeface="APL385 Unicode" panose="020B0709000202000203" pitchFamily="49" charset="0"/>
              </a:rPr>
              <a:t>←</a:t>
            </a:r>
            <a:r>
              <a:rPr lang="en-GB" sz="1800" dirty="0" smtClean="0">
                <a:latin typeface="APL385 Unicode" panose="020B0709000202000203" pitchFamily="49" charset="0"/>
              </a:rPr>
              <a:t>''</a:t>
            </a:r>
          </a:p>
          <a:p>
            <a:endParaRPr lang="en-GB" sz="1800" dirty="0">
              <a:latin typeface="APL385 Unicode" panose="020B0709000202000203" pitchFamily="49" charset="0"/>
            </a:endParaRPr>
          </a:p>
          <a:p>
            <a:r>
              <a:rPr lang="en-US" sz="1800" dirty="0" smtClean="0">
                <a:latin typeface="APL385 Unicode" panose="020B0709000202000203" pitchFamily="49" charset="0"/>
              </a:rPr>
              <a:t>table←</a:t>
            </a:r>
            <a:r>
              <a:rPr lang="en-GB" sz="1800" dirty="0" err="1" smtClean="0">
                <a:latin typeface="APL385 Unicode" panose="020B0709000202000203" pitchFamily="49" charset="0"/>
              </a:rPr>
              <a:t>LoadSQL</a:t>
            </a:r>
            <a:r>
              <a:rPr lang="en-GB" sz="1800" dirty="0" smtClean="0">
                <a:latin typeface="APL385 Unicode" panose="020B0709000202000203" pitchFamily="49" charset="0"/>
              </a:rPr>
              <a:t> (user </a:t>
            </a:r>
            <a:r>
              <a:rPr lang="en-GB" sz="1800" dirty="0" err="1" smtClean="0">
                <a:latin typeface="APL385 Unicode" panose="020B0709000202000203" pitchFamily="49" charset="0"/>
              </a:rPr>
              <a:t>pwd</a:t>
            </a:r>
            <a:r>
              <a:rPr lang="en-GB" sz="1800" dirty="0" smtClean="0">
                <a:latin typeface="APL385 Unicode" panose="020B0709000202000203" pitchFamily="49" charset="0"/>
              </a:rPr>
              <a:t> </a:t>
            </a:r>
            <a:r>
              <a:rPr lang="en-GB" sz="1800" dirty="0" err="1" smtClean="0">
                <a:latin typeface="APL385 Unicode" panose="020B0709000202000203" pitchFamily="49" charset="0"/>
              </a:rPr>
              <a:t>dsn</a:t>
            </a:r>
            <a:r>
              <a:rPr lang="en-GB" sz="1800" dirty="0" smtClean="0">
                <a:latin typeface="APL385 Unicode" panose="020B0709000202000203" pitchFamily="49" charset="0"/>
              </a:rPr>
              <a:t> (</a:t>
            </a:r>
            <a:r>
              <a:rPr lang="en-GB" sz="1800" dirty="0" err="1" smtClean="0">
                <a:latin typeface="APL385 Unicode" panose="020B0709000202000203" pitchFamily="49" charset="0"/>
              </a:rPr>
              <a:t>driver,file</a:t>
            </a:r>
            <a:r>
              <a:rPr lang="en-GB" sz="1800" dirty="0" smtClean="0">
                <a:latin typeface="APL385 Unicode" panose="020B0709000202000203" pitchFamily="49" charset="0"/>
              </a:rPr>
              <a:t>))</a:t>
            </a:r>
            <a:r>
              <a:rPr lang="en-GB" sz="1800" dirty="0">
                <a:latin typeface="APL385 Unicode" panose="020B0709000202000203" pitchFamily="49" charset="0"/>
              </a:rPr>
              <a:t>'products</a:t>
            </a:r>
            <a:r>
              <a:rPr lang="en-GB" sz="1800" dirty="0" smtClean="0">
                <a:latin typeface="APL385 Unicode" panose="020B0709000202000203" pitchFamily="49" charset="0"/>
              </a:rPr>
              <a:t>'</a:t>
            </a:r>
          </a:p>
          <a:p>
            <a:endParaRPr lang="en-GB" sz="1800" dirty="0">
              <a:latin typeface="APL385 Unicode" panose="020B0709000202000203" pitchFamily="49" charset="0"/>
            </a:endParaRPr>
          </a:p>
          <a:p>
            <a:r>
              <a:rPr lang="en-GB" sz="1800" dirty="0" smtClean="0">
                <a:latin typeface="+mn-lt"/>
              </a:rPr>
              <a:t>Connection </a:t>
            </a:r>
            <a:r>
              <a:rPr lang="en-GB" sz="1800" dirty="0">
                <a:latin typeface="+mn-lt"/>
              </a:rPr>
              <a:t>Strings Reference: </a:t>
            </a:r>
            <a:r>
              <a:rPr lang="en-GB" sz="1800" dirty="0">
                <a:latin typeface="+mn-lt"/>
                <a:hlinkClick r:id="rId3"/>
              </a:rPr>
              <a:t>http://www.connectionstrings.com</a:t>
            </a:r>
            <a:r>
              <a:rPr lang="en-GB" sz="1800" dirty="0" smtClean="0">
                <a:latin typeface="+mn-lt"/>
                <a:hlinkClick r:id="rId3"/>
              </a:rPr>
              <a:t>/</a:t>
            </a:r>
            <a:endParaRPr lang="en-GB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771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712968" cy="424847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In workspace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Table lookup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Inverted table lookup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Let the database driver do the heavy lifting</a:t>
            </a:r>
            <a:endParaRPr lang="en-GB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/>
              <a:t>RDBs – Table Search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67271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672408"/>
          </a:xfrm>
        </p:spPr>
        <p:txBody>
          <a:bodyPr numCol="2"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Component </a:t>
            </a:r>
            <a:r>
              <a:rPr lang="en-US" sz="2400" dirty="0" smtClean="0"/>
              <a:t>Files</a:t>
            </a:r>
            <a:endParaRPr lang="en-US" sz="14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Flat (Native) Files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Delimited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Text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XML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Databases</a:t>
            </a:r>
            <a:endParaRPr lang="en-US" sz="24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/>
              <a:t>Relational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/>
              <a:t>NoSQL</a:t>
            </a:r>
          </a:p>
          <a:p>
            <a:pPr algn="l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Application APIs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MS </a:t>
            </a:r>
            <a:r>
              <a:rPr lang="en-US" sz="2000" dirty="0"/>
              <a:t>Office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Google</a:t>
            </a:r>
            <a:endParaRPr lang="en-US" sz="24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Web Services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XML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JSON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HTML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err="1" smtClean="0"/>
              <a:t>Misc</a:t>
            </a:r>
            <a:endParaRPr lang="en-US" sz="2400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Zip Files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31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algn="ctr"/>
            <a:r>
              <a:rPr lang="en-GB" sz="4000" dirty="0" smtClean="0"/>
              <a:t>RDBs – Table Search</a:t>
            </a:r>
            <a:endParaRPr lang="en-GB" sz="4000" dirty="0"/>
          </a:p>
        </p:txBody>
      </p:sp>
      <p:sp>
        <p:nvSpPr>
          <p:cNvPr id="2" name="Rectangle 1"/>
          <p:cNvSpPr/>
          <p:nvPr/>
        </p:nvSpPr>
        <p:spPr>
          <a:xfrm>
            <a:off x="467544" y="1716741"/>
            <a:ext cx="835292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latin typeface="+mn-lt"/>
              </a:rPr>
              <a:t>When a table contains fields of different data types, searching in memory can be CPU intensive.</a:t>
            </a:r>
          </a:p>
          <a:p>
            <a:endParaRPr lang="en-GB" sz="1200" dirty="0" smtClean="0">
              <a:latin typeface="+mn-lt"/>
            </a:endParaRPr>
          </a:p>
          <a:p>
            <a:r>
              <a:rPr lang="en-GB" sz="2800" dirty="0" smtClean="0">
                <a:latin typeface="+mn-lt"/>
              </a:rPr>
              <a:t>Using an inverted structure can be much more efficient for searching.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3573016"/>
            <a:ext cx="2232248" cy="292387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 smtClean="0">
                <a:latin typeface="APL385 Unicode" panose="020B0709000202000203" pitchFamily="49" charset="0"/>
              </a:rPr>
              <a:t>┌─────┬───┐</a:t>
            </a:r>
            <a:br>
              <a:rPr lang="en-US" sz="2000" dirty="0" smtClean="0">
                <a:latin typeface="APL385 Unicode" panose="020B0709000202000203" pitchFamily="49" charset="0"/>
              </a:rPr>
            </a:br>
            <a:r>
              <a:rPr lang="en-US" sz="2000" dirty="0" smtClean="0">
                <a:latin typeface="APL385 Unicode" panose="020B0709000202000203" pitchFamily="49" charset="0"/>
              </a:rPr>
              <a:t>│</a:t>
            </a:r>
            <a:r>
              <a:rPr lang="en-US" sz="2000" dirty="0">
                <a:latin typeface="APL385 Unicode" panose="020B0709000202000203" pitchFamily="49" charset="0"/>
              </a:rPr>
              <a:t>Name │Age</a:t>
            </a:r>
            <a:r>
              <a:rPr lang="en-US" sz="2000" dirty="0" smtClean="0">
                <a:latin typeface="APL385 Unicode" panose="020B0709000202000203" pitchFamily="49" charset="0"/>
              </a:rPr>
              <a:t>│</a:t>
            </a:r>
            <a:br>
              <a:rPr lang="en-US" sz="2000" dirty="0" smtClean="0">
                <a:latin typeface="APL385 Unicode" panose="020B0709000202000203" pitchFamily="49" charset="0"/>
              </a:rPr>
            </a:br>
            <a:r>
              <a:rPr lang="en-US" sz="2000" dirty="0" smtClean="0">
                <a:latin typeface="APL385 Unicode" panose="020B0709000202000203" pitchFamily="49" charset="0"/>
              </a:rPr>
              <a:t>├─────┼───┤</a:t>
            </a:r>
            <a:br>
              <a:rPr lang="en-US" sz="2000" dirty="0" smtClean="0">
                <a:latin typeface="APL385 Unicode" panose="020B0709000202000203" pitchFamily="49" charset="0"/>
              </a:rPr>
            </a:br>
            <a:r>
              <a:rPr lang="en-US" sz="2000" dirty="0" smtClean="0">
                <a:latin typeface="APL385 Unicode" panose="020B0709000202000203" pitchFamily="49" charset="0"/>
              </a:rPr>
              <a:t>│</a:t>
            </a:r>
            <a:r>
              <a:rPr lang="en-US" sz="2000" dirty="0">
                <a:latin typeface="APL385 Unicode" panose="020B0709000202000203" pitchFamily="49" charset="0"/>
              </a:rPr>
              <a:t>Dick │30 </a:t>
            </a:r>
            <a:r>
              <a:rPr lang="en-US" sz="2000" dirty="0" smtClean="0">
                <a:latin typeface="APL385 Unicode" panose="020B0709000202000203" pitchFamily="49" charset="0"/>
              </a:rPr>
              <a:t>│</a:t>
            </a:r>
            <a:br>
              <a:rPr lang="en-US" sz="2000" dirty="0" smtClean="0">
                <a:latin typeface="APL385 Unicode" panose="020B0709000202000203" pitchFamily="49" charset="0"/>
              </a:rPr>
            </a:br>
            <a:r>
              <a:rPr lang="en-US" sz="2000" dirty="0" smtClean="0">
                <a:latin typeface="APL385 Unicode" panose="020B0709000202000203" pitchFamily="49" charset="0"/>
              </a:rPr>
              <a:t>├─────┼───┤</a:t>
            </a:r>
            <a:endParaRPr lang="en-US" sz="2000" dirty="0">
              <a:latin typeface="APL385 Unicode" panose="020B0709000202000203" pitchFamily="49" charset="0"/>
            </a:endParaRPr>
          </a:p>
          <a:p>
            <a:r>
              <a:rPr lang="en-US" sz="2000" dirty="0">
                <a:latin typeface="APL385 Unicode" panose="020B0709000202000203" pitchFamily="49" charset="0"/>
              </a:rPr>
              <a:t>│Jane │28 │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├─────┼───┤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│Sally│5  │</a:t>
            </a:r>
          </a:p>
          <a:p>
            <a:r>
              <a:rPr lang="en-US" sz="2000" dirty="0" smtClean="0">
                <a:latin typeface="APL385 Unicode" panose="020B0709000202000203" pitchFamily="49" charset="0"/>
              </a:rPr>
              <a:t>└─────┴───┘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3717289"/>
            <a:ext cx="2353503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 smtClean="0">
                <a:latin typeface="APL385 Unicode" panose="020B0709000202000203" pitchFamily="49" charset="0"/>
              </a:rPr>
              <a:t>      name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Dick 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Jane </a:t>
            </a:r>
          </a:p>
          <a:p>
            <a:r>
              <a:rPr lang="en-US" sz="2000" dirty="0" smtClean="0">
                <a:latin typeface="APL385 Unicode" panose="020B0709000202000203" pitchFamily="49" charset="0"/>
              </a:rPr>
              <a:t>Sally</a:t>
            </a:r>
          </a:p>
          <a:p>
            <a:r>
              <a:rPr lang="en-US" sz="2000" dirty="0" smtClean="0">
                <a:latin typeface="APL385 Unicode" panose="020B0709000202000203" pitchFamily="49" charset="0"/>
              </a:rPr>
              <a:t>      age</a:t>
            </a:r>
          </a:p>
          <a:p>
            <a:r>
              <a:rPr lang="en-US" sz="2000" dirty="0" smtClean="0">
                <a:latin typeface="APL385 Unicode" panose="020B0709000202000203" pitchFamily="49" charset="0"/>
              </a:rPr>
              <a:t>30 28 5</a:t>
            </a:r>
            <a:endParaRPr lang="en-US" sz="20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17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700808"/>
            <a:ext cx="756084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PL385 Unicode" panose="020B0709000202000203" pitchFamily="49" charset="0"/>
              </a:rPr>
              <a:t>	⍴</a:t>
            </a:r>
            <a:r>
              <a:rPr lang="en-GB" sz="2000" dirty="0" err="1">
                <a:latin typeface="APL385 Unicode" panose="020B0709000202000203" pitchFamily="49" charset="0"/>
              </a:rPr>
              <a:t>table←LoadSQL</a:t>
            </a:r>
            <a:r>
              <a:rPr lang="en-GB" sz="2000" dirty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 '</a:t>
            </a:r>
            <a:r>
              <a:rPr lang="en-GB" sz="2000" dirty="0" err="1" smtClean="0">
                <a:latin typeface="APL385 Unicode" panose="020B0709000202000203" pitchFamily="49" charset="0"/>
              </a:rPr>
              <a:t>MyDB</a:t>
            </a:r>
            <a:r>
              <a:rPr lang="en-GB" sz="2000" dirty="0" smtClean="0">
                <a:latin typeface="APL385 Unicode" panose="020B0709000202000203" pitchFamily="49" charset="0"/>
              </a:rPr>
              <a:t>'   'Parts</a:t>
            </a:r>
            <a:r>
              <a:rPr lang="en-GB" sz="2000" dirty="0">
                <a:latin typeface="APL385 Unicode" panose="020B0709000202000203" pitchFamily="49" charset="0"/>
              </a:rPr>
              <a:t>' </a:t>
            </a:r>
          </a:p>
          <a:p>
            <a:r>
              <a:rPr lang="en-GB" sz="2000" dirty="0" smtClean="0">
                <a:latin typeface="APL385 Unicode" panose="020B0709000202000203" pitchFamily="49" charset="0"/>
              </a:rPr>
              <a:t>45000  143</a:t>
            </a:r>
          </a:p>
          <a:p>
            <a:r>
              <a:rPr lang="en-GB" sz="2000" dirty="0">
                <a:latin typeface="APL385 Unicode" panose="020B0709000202000203" pitchFamily="49" charset="0"/>
              </a:rPr>
              <a:t>	⎕size </a:t>
            </a:r>
            <a:r>
              <a:rPr lang="en-GB" sz="2000" dirty="0" smtClean="0">
                <a:latin typeface="APL385 Unicode" panose="020B0709000202000203" pitchFamily="49" charset="0"/>
              </a:rPr>
              <a:t> 'table'  ⍝ 277M!</a:t>
            </a:r>
          </a:p>
          <a:p>
            <a:r>
              <a:rPr lang="en-GB" sz="2000" dirty="0" smtClean="0">
                <a:latin typeface="APL385 Unicode" panose="020B0709000202000203" pitchFamily="49" charset="0"/>
              </a:rPr>
              <a:t>276720040</a:t>
            </a:r>
          </a:p>
          <a:p>
            <a:r>
              <a:rPr lang="en-GB" sz="2000" dirty="0">
                <a:latin typeface="APL385 Unicode" panose="020B0709000202000203" pitchFamily="49" charset="0"/>
              </a:rPr>
              <a:t>	 1 </a:t>
            </a:r>
            <a:r>
              <a:rPr lang="en-GB" sz="2000" dirty="0" smtClean="0">
                <a:latin typeface="APL385 Unicode" panose="020B0709000202000203" pitchFamily="49" charset="0"/>
              </a:rPr>
              <a:t>7</a:t>
            </a:r>
            <a:r>
              <a:rPr lang="en-GB" sz="2000" dirty="0">
                <a:latin typeface="APL385 Unicode" panose="020B0709000202000203" pitchFamily="49" charset="0"/>
              </a:rPr>
              <a:t>↑table</a:t>
            </a:r>
          </a:p>
          <a:p>
            <a:r>
              <a:rPr lang="en-GB" sz="2000" dirty="0">
                <a:latin typeface="APL385 Unicode" panose="020B0709000202000203" pitchFamily="49" charset="0"/>
              </a:rPr>
              <a:t> </a:t>
            </a:r>
            <a:r>
              <a:rPr lang="en-GB" sz="2000" b="1" u="sng" dirty="0" smtClean="0">
                <a:latin typeface="APL385 Unicode" panose="020B0709000202000203" pitchFamily="49" charset="0"/>
              </a:rPr>
              <a:t>Coleen J</a:t>
            </a:r>
            <a:r>
              <a:rPr lang="en-GB" sz="2000" b="1" dirty="0" smtClean="0">
                <a:latin typeface="APL385 Unicode" panose="020B0709000202000203" pitchFamily="49" charset="0"/>
              </a:rPr>
              <a:t>.  </a:t>
            </a:r>
            <a:r>
              <a:rPr lang="en-GB" sz="2000" b="1" u="sng" dirty="0">
                <a:latin typeface="APL385 Unicode" panose="020B0709000202000203" pitchFamily="49" charset="0"/>
              </a:rPr>
              <a:t>Pérez</a:t>
            </a:r>
            <a:r>
              <a:rPr lang="en-GB" sz="2000" b="1" dirty="0">
                <a:latin typeface="APL385 Unicode" panose="020B0709000202000203" pitchFamily="49" charset="0"/>
              </a:rPr>
              <a:t> </a:t>
            </a:r>
            <a:r>
              <a:rPr lang="en-GB" sz="2000" u="sng" dirty="0">
                <a:latin typeface="APL385 Unicode" panose="020B0709000202000203" pitchFamily="49" charset="0"/>
              </a:rPr>
              <a:t>F</a:t>
            </a:r>
            <a:r>
              <a:rPr lang="en-GB" sz="2000" dirty="0">
                <a:latin typeface="APL385 Unicode" panose="020B0709000202000203" pitchFamily="49" charset="0"/>
              </a:rPr>
              <a:t> </a:t>
            </a:r>
            <a:r>
              <a:rPr lang="en-GB" sz="2000" u="sng" dirty="0">
                <a:latin typeface="APL385 Unicode" panose="020B0709000202000203" pitchFamily="49" charset="0"/>
              </a:rPr>
              <a:t>19560922</a:t>
            </a:r>
            <a:r>
              <a:rPr lang="en-GB" sz="2000" dirty="0">
                <a:latin typeface="APL385 Unicode" panose="020B0709000202000203" pitchFamily="49" charset="0"/>
              </a:rPr>
              <a:t>  </a:t>
            </a:r>
            <a:r>
              <a:rPr lang="en-GB" sz="2000" u="sng" dirty="0">
                <a:latin typeface="APL385 Unicode" panose="020B0709000202000203" pitchFamily="49" charset="0"/>
              </a:rPr>
              <a:t>141, 41st Av, App </a:t>
            </a:r>
            <a:r>
              <a:rPr lang="en-GB" sz="2000" dirty="0" smtClean="0">
                <a:latin typeface="APL385 Unicode" panose="020B0709000202000203" pitchFamily="49" charset="0"/>
              </a:rPr>
              <a:t>33  </a:t>
            </a:r>
            <a:r>
              <a:rPr lang="en-GB" sz="2000" b="1" u="sng" dirty="0" smtClean="0">
                <a:latin typeface="APL385 Unicode" panose="020B0709000202000203" pitchFamily="49" charset="0"/>
              </a:rPr>
              <a:t>Modena</a:t>
            </a:r>
            <a:r>
              <a:rPr lang="en-GB" sz="2000" b="1" dirty="0" smtClean="0">
                <a:latin typeface="APL385 Unicode" panose="020B0709000202000203" pitchFamily="49" charset="0"/>
              </a:rPr>
              <a:t>  </a:t>
            </a:r>
            <a:r>
              <a:rPr lang="en-GB" sz="2000" b="1" u="sng" dirty="0" smtClean="0">
                <a:latin typeface="APL385 Unicode" panose="020B0709000202000203" pitchFamily="49" charset="0"/>
              </a:rPr>
              <a:t>Italy</a:t>
            </a:r>
          </a:p>
          <a:p>
            <a:r>
              <a:rPr lang="en-GB" sz="3200" dirty="0" smtClean="0"/>
              <a:t> </a:t>
            </a:r>
            <a:endParaRPr lang="en-GB" sz="3200" dirty="0"/>
          </a:p>
          <a:p>
            <a:r>
              <a:rPr lang="en-GB" sz="2800" dirty="0" smtClean="0"/>
              <a:t>What if we were looking for </a:t>
            </a:r>
            <a:r>
              <a:rPr lang="en-GB" sz="2800" dirty="0"/>
              <a:t>someone named </a:t>
            </a:r>
            <a:r>
              <a:rPr lang="en-GB" sz="2800" dirty="0" err="1"/>
              <a:t>Sophy</a:t>
            </a:r>
            <a:r>
              <a:rPr lang="en-GB" sz="2800" dirty="0"/>
              <a:t> W.  Johnston living in </a:t>
            </a:r>
            <a:r>
              <a:rPr lang="en-GB" sz="2800" dirty="0" smtClean="0"/>
              <a:t>Alexandria, Egypt?</a:t>
            </a:r>
            <a:endParaRPr lang="en-GB" sz="2800" dirty="0"/>
          </a:p>
        </p:txBody>
      </p:sp>
      <p:sp>
        <p:nvSpPr>
          <p:cNvPr id="4" name="Oval 3"/>
          <p:cNvSpPr/>
          <p:nvPr/>
        </p:nvSpPr>
        <p:spPr bwMode="auto">
          <a:xfrm>
            <a:off x="3995936" y="2132856"/>
            <a:ext cx="1541869" cy="714129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algn="ctr"/>
            <a:r>
              <a:rPr lang="en-GB" sz="4000" dirty="0" smtClean="0"/>
              <a:t>RDBs – Table </a:t>
            </a:r>
            <a:r>
              <a:rPr lang="en-GB" dirty="0"/>
              <a:t>S</a:t>
            </a:r>
            <a:r>
              <a:rPr lang="en-GB" sz="4000" dirty="0" smtClean="0"/>
              <a:t>earch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95590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algn="ctr"/>
            <a:r>
              <a:rPr lang="en-GB" sz="4000" dirty="0" smtClean="0"/>
              <a:t>RDBs – Table Search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700808"/>
            <a:ext cx="79928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PL385 Unicode" panose="020B0709000202000203" pitchFamily="49" charset="0"/>
              </a:rPr>
              <a:t>	</a:t>
            </a:r>
            <a:r>
              <a:rPr lang="en-GB" sz="2000" dirty="0" err="1" smtClean="0">
                <a:latin typeface="APL385 Unicode" panose="020B0709000202000203" pitchFamily="49" charset="0"/>
              </a:rPr>
              <a:t>lookfor</a:t>
            </a:r>
            <a:r>
              <a:rPr lang="en-GB" sz="2000" dirty="0" smtClean="0">
                <a:latin typeface="APL385 Unicode" panose="020B0709000202000203" pitchFamily="49" charset="0"/>
              </a:rPr>
              <a:t>←'</a:t>
            </a:r>
            <a:r>
              <a:rPr lang="en-GB" sz="2000" dirty="0" err="1" smtClean="0">
                <a:latin typeface="APL385 Unicode" panose="020B0709000202000203" pitchFamily="49" charset="0"/>
              </a:rPr>
              <a:t>Sophy</a:t>
            </a:r>
            <a:r>
              <a:rPr lang="en-GB" sz="2000" dirty="0" smtClean="0">
                <a:latin typeface="APL385 Unicode" panose="020B0709000202000203" pitchFamily="49" charset="0"/>
              </a:rPr>
              <a:t> </a:t>
            </a:r>
            <a:r>
              <a:rPr lang="en-GB" sz="2000" dirty="0">
                <a:latin typeface="APL385 Unicode" panose="020B0709000202000203" pitchFamily="49" charset="0"/>
              </a:rPr>
              <a:t>W</a:t>
            </a:r>
            <a:r>
              <a:rPr lang="en-GB" sz="2000" dirty="0" smtClean="0">
                <a:latin typeface="APL385 Unicode" panose="020B0709000202000203" pitchFamily="49" charset="0"/>
              </a:rPr>
              <a:t>.'  'Johnston' </a:t>
            </a:r>
            <a:r>
              <a:rPr lang="en-GB" sz="2000" dirty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	</a:t>
            </a:r>
            <a:r>
              <a:rPr lang="en-GB" sz="2000" dirty="0" err="1" smtClean="0">
                <a:latin typeface="APL385 Unicode" panose="020B0709000202000203" pitchFamily="49" charset="0"/>
              </a:rPr>
              <a:t>lookfor</a:t>
            </a:r>
            <a:r>
              <a:rPr lang="en-GB" sz="2000" dirty="0" smtClean="0">
                <a:latin typeface="APL385 Unicode" panose="020B0709000202000203" pitchFamily="49" charset="0"/>
              </a:rPr>
              <a:t>,←'Alexandria' 'Egypt'</a:t>
            </a:r>
          </a:p>
          <a:p>
            <a:r>
              <a:rPr lang="en-GB" sz="2000" dirty="0" smtClean="0">
                <a:latin typeface="APL385 Unicode" panose="020B0709000202000203" pitchFamily="49" charset="0"/>
              </a:rPr>
              <a:t> 	(table[;1 2 6 7]∧.≡</a:t>
            </a:r>
            <a:r>
              <a:rPr lang="en-GB" sz="2000" dirty="0" err="1" smtClean="0">
                <a:latin typeface="APL385 Unicode" panose="020B0709000202000203" pitchFamily="49" charset="0"/>
              </a:rPr>
              <a:t>lookfor</a:t>
            </a:r>
            <a:r>
              <a:rPr lang="en-GB" sz="2000" dirty="0" smtClean="0">
                <a:latin typeface="APL385 Unicode" panose="020B0709000202000203" pitchFamily="49" charset="0"/>
              </a:rPr>
              <a:t>)⍳1</a:t>
            </a:r>
            <a:endParaRPr lang="en-GB" sz="2000" dirty="0">
              <a:latin typeface="APL385 Unicode" panose="020B0709000202000203" pitchFamily="49" charset="0"/>
            </a:endParaRPr>
          </a:p>
          <a:p>
            <a:r>
              <a:rPr lang="en-GB" sz="2000" dirty="0" smtClean="0">
                <a:latin typeface="APL385 Unicode" panose="020B0709000202000203" pitchFamily="49" charset="0"/>
              </a:rPr>
              <a:t>12345</a:t>
            </a:r>
          </a:p>
          <a:p>
            <a:r>
              <a:rPr lang="en-GB" sz="1600" dirty="0" smtClean="0">
                <a:latin typeface="APL385 Unicode" panose="020B0709000202000203" pitchFamily="49" charset="0"/>
              </a:rPr>
              <a:t>	]</a:t>
            </a:r>
            <a:r>
              <a:rPr lang="en-GB" sz="1600" dirty="0">
                <a:latin typeface="APL385 Unicode" panose="020B0709000202000203" pitchFamily="49" charset="0"/>
              </a:rPr>
              <a:t>runtime "(table[;1 2 6 7]∧.≡</a:t>
            </a:r>
            <a:r>
              <a:rPr lang="en-GB" sz="1600" dirty="0" err="1">
                <a:latin typeface="APL385 Unicode" panose="020B0709000202000203" pitchFamily="49" charset="0"/>
              </a:rPr>
              <a:t>lookfor</a:t>
            </a:r>
            <a:r>
              <a:rPr lang="en-GB" sz="1600" dirty="0">
                <a:latin typeface="APL385 Unicode" panose="020B0709000202000203" pitchFamily="49" charset="0"/>
              </a:rPr>
              <a:t>)⍳1</a:t>
            </a:r>
            <a:r>
              <a:rPr lang="en-GB" sz="1600" dirty="0" smtClean="0">
                <a:latin typeface="APL385 Unicode" panose="020B0709000202000203" pitchFamily="49" charset="0"/>
              </a:rPr>
              <a:t>"  -</a:t>
            </a:r>
            <a:r>
              <a:rPr lang="en-GB" sz="1600" dirty="0">
                <a:latin typeface="APL385 Unicode" panose="020B0709000202000203" pitchFamily="49" charset="0"/>
              </a:rPr>
              <a:t>repeat=100</a:t>
            </a:r>
          </a:p>
          <a:p>
            <a:endParaRPr lang="en-GB" sz="1600" dirty="0">
              <a:latin typeface="APL385 Unicode" panose="020B0709000202000203" pitchFamily="49" charset="0"/>
            </a:endParaRPr>
          </a:p>
          <a:p>
            <a:r>
              <a:rPr lang="en-GB" sz="1600" dirty="0">
                <a:latin typeface="APL385 Unicode" panose="020B0709000202000203" pitchFamily="49" charset="0"/>
              </a:rPr>
              <a:t>* Benchmarking "(table[;1 2 6 7]∧.≡</a:t>
            </a:r>
            <a:r>
              <a:rPr lang="en-GB" sz="1600" dirty="0" err="1">
                <a:latin typeface="APL385 Unicode" panose="020B0709000202000203" pitchFamily="49" charset="0"/>
              </a:rPr>
              <a:t>lookfor</a:t>
            </a:r>
            <a:r>
              <a:rPr lang="en-GB" sz="1600" dirty="0">
                <a:latin typeface="APL385 Unicode" panose="020B0709000202000203" pitchFamily="49" charset="0"/>
              </a:rPr>
              <a:t>)⍳1", repeat=100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               </a:t>
            </a:r>
            <a:r>
              <a:rPr lang="en-GB" sz="1600" dirty="0" err="1">
                <a:latin typeface="APL385 Unicode" panose="020B0709000202000203" pitchFamily="49" charset="0"/>
              </a:rPr>
              <a:t>Exp</a:t>
            </a:r>
            <a:r>
              <a:rPr lang="en-GB" sz="1600" dirty="0">
                <a:latin typeface="APL385 Unicode" panose="020B0709000202000203" pitchFamily="49" charset="0"/>
              </a:rPr>
              <a:t> 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 CPU (</a:t>
            </a:r>
            <a:r>
              <a:rPr lang="en-GB" sz="1600" dirty="0" err="1">
                <a:latin typeface="APL385 Unicode" panose="020B0709000202000203" pitchFamily="49" charset="0"/>
              </a:rPr>
              <a:t>avg</a:t>
            </a:r>
            <a:r>
              <a:rPr lang="en-GB" sz="1600" dirty="0">
                <a:latin typeface="APL385 Unicode" panose="020B0709000202000203" pitchFamily="49" charset="0"/>
              </a:rPr>
              <a:t>):  37.29 </a:t>
            </a:r>
          </a:p>
          <a:p>
            <a:r>
              <a:rPr lang="en-GB" sz="1600" dirty="0">
                <a:latin typeface="APL385 Unicode" panose="020B0709000202000203" pitchFamily="49" charset="0"/>
              </a:rPr>
              <a:t> Elapsed:    37.3 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5298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algn="ctr"/>
            <a:r>
              <a:rPr lang="en-GB" sz="4000" dirty="0" smtClean="0"/>
              <a:t>RDBs – Table Search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484784"/>
            <a:ext cx="75608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There is a faster way.</a:t>
            </a:r>
          </a:p>
          <a:p>
            <a:r>
              <a:rPr lang="en-GB" sz="3200" dirty="0" smtClean="0"/>
              <a:t>We need to work with an inverted file:</a:t>
            </a:r>
            <a:br>
              <a:rPr lang="en-GB" sz="3200" dirty="0" smtClean="0"/>
            </a:br>
            <a:endParaRPr lang="en-GB" sz="1600" dirty="0" smtClean="0"/>
          </a:p>
          <a:p>
            <a:r>
              <a:rPr lang="en-GB" sz="2800" dirty="0" smtClean="0">
                <a:latin typeface="APL385 Unicode" panose="020B0709000202000203" pitchFamily="49" charset="0"/>
              </a:rPr>
              <a:t>	⍴¨</a:t>
            </a:r>
            <a:r>
              <a:rPr lang="en-GB" sz="2800" dirty="0" err="1" smtClean="0">
                <a:latin typeface="APL385 Unicode" panose="020B0709000202000203" pitchFamily="49" charset="0"/>
              </a:rPr>
              <a:t>ifields</a:t>
            </a:r>
            <a:r>
              <a:rPr lang="en-GB" sz="2800" dirty="0">
                <a:latin typeface="APL385 Unicode" panose="020B0709000202000203" pitchFamily="49" charset="0"/>
              </a:rPr>
              <a:t>←↑</a:t>
            </a:r>
            <a:r>
              <a:rPr lang="en-GB" sz="2800" dirty="0" smtClean="0">
                <a:latin typeface="APL385 Unicode" panose="020B0709000202000203" pitchFamily="49" charset="0"/>
              </a:rPr>
              <a:t>¨ ↓</a:t>
            </a:r>
            <a:r>
              <a:rPr lang="en-GB" sz="2800" dirty="0">
                <a:latin typeface="APL385 Unicode" panose="020B0709000202000203" pitchFamily="49" charset="0"/>
              </a:rPr>
              <a:t>[</a:t>
            </a:r>
            <a:r>
              <a:rPr lang="en-GB" sz="2800" dirty="0" smtClean="0">
                <a:latin typeface="APL385 Unicode" panose="020B0709000202000203" pitchFamily="49" charset="0"/>
              </a:rPr>
              <a:t>1] table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45000 22  45000 10  45000  45000 8  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	</a:t>
            </a:r>
            <a:r>
              <a:rPr lang="en-GB" sz="2800" dirty="0">
                <a:solidFill>
                  <a:srgbClr val="00B050"/>
                </a:solidFill>
                <a:latin typeface="APL385 Unicode" panose="020B0709000202000203" pitchFamily="49" charset="0"/>
              </a:rPr>
              <a:t>lookUp</a:t>
            </a:r>
            <a:r>
              <a:rPr lang="en-GB" sz="2800" dirty="0">
                <a:latin typeface="APL385 Unicode" panose="020B0709000202000203" pitchFamily="49" charset="0"/>
              </a:rPr>
              <a:t>←8</a:t>
            </a:r>
            <a:r>
              <a:rPr lang="en-GB" sz="2800" dirty="0" smtClean="0">
                <a:latin typeface="APL385 Unicode" panose="020B0709000202000203" pitchFamily="49" charset="0"/>
              </a:rPr>
              <a:t>⌶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   ⍝</a:t>
            </a:r>
            <a:r>
              <a:rPr lang="en-US" sz="2800" dirty="0" smtClean="0">
                <a:latin typeface="APL385 Unicode" panose="020B0709000202000203" pitchFamily="49" charset="0"/>
              </a:rPr>
              <a:t>↓↓</a:t>
            </a:r>
            <a:r>
              <a:rPr lang="en-GB" sz="2800" dirty="0" smtClean="0">
                <a:latin typeface="APL385 Unicode" panose="020B0709000202000203" pitchFamily="49" charset="0"/>
              </a:rPr>
              <a:t> create 1 </a:t>
            </a:r>
            <a:r>
              <a:rPr lang="en-GB" sz="2800" dirty="0">
                <a:latin typeface="APL385 Unicode" panose="020B0709000202000203" pitchFamily="49" charset="0"/>
              </a:rPr>
              <a:t>row matrices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	</a:t>
            </a:r>
            <a:r>
              <a:rPr lang="en-GB" sz="2800" dirty="0" smtClean="0">
                <a:latin typeface="APL385 Unicode" panose="020B0709000202000203" pitchFamily="49" charset="0"/>
              </a:rPr>
              <a:t>what←,[.5]¨ </a:t>
            </a:r>
            <a:r>
              <a:rPr lang="en-GB" sz="2800" dirty="0" err="1" smtClean="0">
                <a:latin typeface="APL385 Unicode" panose="020B0709000202000203" pitchFamily="49" charset="0"/>
              </a:rPr>
              <a:t>lookfor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	</a:t>
            </a:r>
            <a:r>
              <a:rPr lang="en-GB" sz="2800" dirty="0" err="1" smtClean="0">
                <a:latin typeface="APL385 Unicode" panose="020B0709000202000203" pitchFamily="49" charset="0"/>
              </a:rPr>
              <a:t>ifields</a:t>
            </a:r>
            <a:r>
              <a:rPr lang="en-GB" sz="2800" dirty="0" smtClean="0">
                <a:latin typeface="APL385 Unicode" panose="020B0709000202000203" pitchFamily="49" charset="0"/>
              </a:rPr>
              <a:t>[1 </a:t>
            </a:r>
            <a:r>
              <a:rPr lang="en-GB" sz="2800" dirty="0">
                <a:latin typeface="APL385 Unicode" panose="020B0709000202000203" pitchFamily="49" charset="0"/>
              </a:rPr>
              <a:t>2 6 7</a:t>
            </a:r>
            <a:r>
              <a:rPr lang="en-GB" sz="2800" dirty="0" smtClean="0">
                <a:latin typeface="APL385 Unicode" panose="020B0709000202000203" pitchFamily="49" charset="0"/>
              </a:rPr>
              <a:t>] </a:t>
            </a:r>
            <a:r>
              <a:rPr lang="en-GB" sz="2800" dirty="0" err="1" smtClean="0">
                <a:solidFill>
                  <a:srgbClr val="00B050"/>
                </a:solidFill>
                <a:latin typeface="APL385 Unicode" panose="020B0709000202000203" pitchFamily="49" charset="0"/>
              </a:rPr>
              <a:t>lookUp</a:t>
            </a:r>
            <a:r>
              <a:rPr lang="en-GB" sz="2800" dirty="0" smtClean="0">
                <a:latin typeface="APL385 Unicode" panose="020B0709000202000203" pitchFamily="49" charset="0"/>
              </a:rPr>
              <a:t> what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12345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2610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algn="ctr"/>
            <a:r>
              <a:rPr lang="en-GB" sz="4000" dirty="0" smtClean="0"/>
              <a:t>RDBs – Table Search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700808"/>
            <a:ext cx="835292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    ]</a:t>
            </a:r>
            <a:r>
              <a:rPr lang="en-GB" sz="2000" dirty="0">
                <a:latin typeface="APL385 Unicode" panose="020B0709000202000203" pitchFamily="49" charset="0"/>
              </a:rPr>
              <a:t>runtime </a:t>
            </a:r>
            <a:r>
              <a:rPr lang="en-GB" sz="2000" dirty="0" smtClean="0">
                <a:latin typeface="APL385 Unicode" panose="020B0709000202000203" pitchFamily="49" charset="0"/>
              </a:rPr>
              <a:t>"fields[1 </a:t>
            </a:r>
            <a:r>
              <a:rPr lang="en-GB" sz="2000" dirty="0">
                <a:latin typeface="APL385 Unicode" panose="020B0709000202000203" pitchFamily="49" charset="0"/>
              </a:rPr>
              <a:t>2 6 7]</a:t>
            </a:r>
            <a:r>
              <a:rPr lang="en-GB" sz="2000" dirty="0" err="1">
                <a:latin typeface="APL385 Unicode" panose="020B0709000202000203" pitchFamily="49" charset="0"/>
              </a:rPr>
              <a:t>lookUp</a:t>
            </a:r>
            <a:r>
              <a:rPr lang="en-GB" sz="2000" dirty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what" </a:t>
            </a:r>
            <a:r>
              <a:rPr lang="en-GB" sz="2000" dirty="0">
                <a:latin typeface="APL385 Unicode" panose="020B0709000202000203" pitchFamily="49" charset="0"/>
              </a:rPr>
              <a:t>-</a:t>
            </a:r>
            <a:r>
              <a:rPr lang="en-GB" sz="2000" dirty="0" smtClean="0">
                <a:latin typeface="APL385 Unicode" panose="020B0709000202000203" pitchFamily="49" charset="0"/>
              </a:rPr>
              <a:t>r=100</a:t>
            </a:r>
            <a:endParaRPr lang="en-GB" sz="2000" dirty="0">
              <a:latin typeface="APL385 Unicode" panose="020B0709000202000203" pitchFamily="49" charset="0"/>
            </a:endParaRPr>
          </a:p>
          <a:p>
            <a:endParaRPr lang="en-GB" sz="2000" dirty="0">
              <a:latin typeface="APL385 Unicode" panose="020B0709000202000203" pitchFamily="49" charset="0"/>
            </a:endParaRPr>
          </a:p>
          <a:p>
            <a:r>
              <a:rPr lang="en-GB" sz="2000" dirty="0">
                <a:latin typeface="APL385 Unicode" panose="020B0709000202000203" pitchFamily="49" charset="0"/>
              </a:rPr>
              <a:t>* Benchmarking </a:t>
            </a:r>
            <a:r>
              <a:rPr lang="en-GB" sz="2000" dirty="0" smtClean="0">
                <a:latin typeface="APL385 Unicode" panose="020B0709000202000203" pitchFamily="49" charset="0"/>
              </a:rPr>
              <a:t>"fields[1 </a:t>
            </a:r>
            <a:r>
              <a:rPr lang="en-GB" sz="2000" dirty="0">
                <a:latin typeface="APL385 Unicode" panose="020B0709000202000203" pitchFamily="49" charset="0"/>
              </a:rPr>
              <a:t>2 6 7]</a:t>
            </a:r>
            <a:r>
              <a:rPr lang="en-GB" sz="2000" dirty="0" err="1">
                <a:latin typeface="APL385 Unicode" panose="020B0709000202000203" pitchFamily="49" charset="0"/>
              </a:rPr>
              <a:t>lookUp</a:t>
            </a:r>
            <a:r>
              <a:rPr lang="en-GB" sz="2000" dirty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what", 						      repeat=100</a:t>
            </a:r>
            <a:endParaRPr lang="en-GB" sz="2000" dirty="0"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              </a:t>
            </a:r>
            <a:r>
              <a:rPr lang="en-GB" sz="2800" dirty="0" err="1">
                <a:latin typeface="APL385 Unicode" panose="020B0709000202000203" pitchFamily="49" charset="0"/>
              </a:rPr>
              <a:t>Exp</a:t>
            </a:r>
            <a:r>
              <a:rPr lang="en-GB" sz="2800" dirty="0">
                <a:latin typeface="APL385 Unicode" panose="020B0709000202000203" pitchFamily="49" charset="0"/>
              </a:rPr>
              <a:t> 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 CPU (</a:t>
            </a:r>
            <a:r>
              <a:rPr lang="en-GB" sz="2800" dirty="0" err="1">
                <a:latin typeface="APL385 Unicode" panose="020B0709000202000203" pitchFamily="49" charset="0"/>
              </a:rPr>
              <a:t>avg</a:t>
            </a:r>
            <a:r>
              <a:rPr lang="en-GB" sz="2800" dirty="0">
                <a:latin typeface="APL385 Unicode" panose="020B0709000202000203" pitchFamily="49" charset="0"/>
              </a:rPr>
              <a:t>):  2.97 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 Elapsed:    </a:t>
            </a:r>
            <a:r>
              <a:rPr lang="en-GB" sz="2800" dirty="0" smtClean="0">
                <a:latin typeface="APL385 Unicode" panose="020B0709000202000203" pitchFamily="49" charset="0"/>
              </a:rPr>
              <a:t>2.94 </a:t>
            </a:r>
            <a:endParaRPr lang="en-GB" sz="28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15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712968" cy="4248472"/>
          </a:xfrm>
        </p:spPr>
        <p:txBody>
          <a:bodyPr/>
          <a:lstStyle/>
          <a:p>
            <a:pPr algn="l"/>
            <a:r>
              <a:rPr lang="en-GB" dirty="0" smtClean="0"/>
              <a:t>Let the database driver do the work…</a:t>
            </a:r>
          </a:p>
          <a:p>
            <a:pPr algn="l"/>
            <a:r>
              <a:rPr lang="en-GB" sz="2400" dirty="0" smtClean="0">
                <a:latin typeface="APL385 Unicode" panose="020B0709000202000203" pitchFamily="49" charset="0"/>
              </a:rPr>
              <a:t/>
            </a:r>
            <a:br>
              <a:rPr lang="en-GB" sz="2400" dirty="0" smtClean="0">
                <a:latin typeface="APL385 Unicode" panose="020B0709000202000203" pitchFamily="49" charset="0"/>
              </a:rPr>
            </a:br>
            <a:r>
              <a:rPr lang="en-GB" sz="2400" dirty="0" smtClean="0">
                <a:latin typeface="APL385 Unicode" panose="020B0709000202000203" pitchFamily="49" charset="0"/>
              </a:rPr>
              <a:t>s1:{</a:t>
            </a:r>
            <a:r>
              <a:rPr lang="en-GB" sz="2400" dirty="0">
                <a:latin typeface="APL385 Unicode" panose="020B0709000202000203" pitchFamily="49" charset="0"/>
              </a:rPr>
              <a:t>⍺,(≢⍵)}⌸⊃3⊃</a:t>
            </a:r>
            <a:r>
              <a:rPr lang="en-GB" sz="2400" dirty="0" smtClean="0">
                <a:latin typeface="APL385 Unicode" panose="020B0709000202000203" pitchFamily="49" charset="0"/>
              </a:rPr>
              <a:t>SQA.Do 'select </a:t>
            </a:r>
            <a:r>
              <a:rPr lang="en-GB" sz="2400" dirty="0" err="1">
                <a:latin typeface="APL385 Unicode" panose="020B0709000202000203" pitchFamily="49" charset="0"/>
              </a:rPr>
              <a:t>stateabbr</a:t>
            </a:r>
            <a:r>
              <a:rPr lang="en-GB" sz="2400" dirty="0">
                <a:latin typeface="APL385 Unicode" panose="020B0709000202000203" pitchFamily="49" charset="0"/>
              </a:rPr>
              <a:t> from </a:t>
            </a:r>
            <a:r>
              <a:rPr lang="en-GB" sz="2400" dirty="0" smtClean="0">
                <a:latin typeface="APL385 Unicode" panose="020B0709000202000203" pitchFamily="49" charset="0"/>
              </a:rPr>
              <a:t>                            </a:t>
            </a:r>
            <a:br>
              <a:rPr lang="en-GB" sz="2400" dirty="0" smtClean="0">
                <a:latin typeface="APL385 Unicode" panose="020B0709000202000203" pitchFamily="49" charset="0"/>
              </a:rPr>
            </a:br>
            <a:r>
              <a:rPr lang="en-GB" sz="2400" dirty="0" smtClean="0">
                <a:latin typeface="APL385 Unicode" panose="020B0709000202000203" pitchFamily="49" charset="0"/>
              </a:rPr>
              <a:t>                       </a:t>
            </a:r>
            <a:r>
              <a:rPr lang="en-GB" sz="2400" dirty="0" err="1" smtClean="0">
                <a:latin typeface="APL385 Unicode" panose="020B0709000202000203" pitchFamily="49" charset="0"/>
              </a:rPr>
              <a:t>zipcodes</a:t>
            </a:r>
            <a:r>
              <a:rPr lang="en-GB" sz="2400" dirty="0">
                <a:latin typeface="APL385 Unicode" panose="020B0709000202000203" pitchFamily="49" charset="0"/>
              </a:rPr>
              <a:t>'</a:t>
            </a:r>
          </a:p>
          <a:p>
            <a:pPr algn="l"/>
            <a:r>
              <a:rPr lang="en-GB" sz="2400" dirty="0" smtClean="0">
                <a:latin typeface="APL385 Unicode" panose="020B0709000202000203" pitchFamily="49" charset="0"/>
              </a:rPr>
              <a:t>s2:⊃</a:t>
            </a:r>
            <a:r>
              <a:rPr lang="en-GB" sz="2400" dirty="0">
                <a:latin typeface="APL385 Unicode" panose="020B0709000202000203" pitchFamily="49" charset="0"/>
              </a:rPr>
              <a:t>3⊃ </a:t>
            </a:r>
            <a:r>
              <a:rPr lang="en-GB" sz="2400" dirty="0" err="1" smtClean="0">
                <a:latin typeface="APL385 Unicode" panose="020B0709000202000203" pitchFamily="49" charset="0"/>
              </a:rPr>
              <a:t>SQA.Do</a:t>
            </a:r>
            <a:r>
              <a:rPr lang="en-GB" sz="2400" dirty="0" smtClean="0">
                <a:latin typeface="APL385 Unicode" panose="020B0709000202000203" pitchFamily="49" charset="0"/>
              </a:rPr>
              <a:t> 'select </a:t>
            </a:r>
            <a:r>
              <a:rPr lang="en-GB" sz="2400" dirty="0" err="1">
                <a:latin typeface="APL385 Unicode" panose="020B0709000202000203" pitchFamily="49" charset="0"/>
              </a:rPr>
              <a:t>stateabbr,count</a:t>
            </a:r>
            <a:r>
              <a:rPr lang="en-GB" sz="2400" dirty="0">
                <a:latin typeface="APL385 Unicode" panose="020B0709000202000203" pitchFamily="49" charset="0"/>
              </a:rPr>
              <a:t>(*) from </a:t>
            </a:r>
            <a:r>
              <a:rPr lang="en-GB" sz="2400" dirty="0" smtClean="0">
                <a:latin typeface="APL385 Unicode" panose="020B0709000202000203" pitchFamily="49" charset="0"/>
              </a:rPr>
              <a:t>     </a:t>
            </a:r>
            <a:br>
              <a:rPr lang="en-GB" sz="2400" dirty="0" smtClean="0">
                <a:latin typeface="APL385 Unicode" panose="020B0709000202000203" pitchFamily="49" charset="0"/>
              </a:rPr>
            </a:br>
            <a:r>
              <a:rPr lang="en-GB" sz="2400" dirty="0" smtClean="0">
                <a:latin typeface="APL385 Unicode" panose="020B0709000202000203" pitchFamily="49" charset="0"/>
              </a:rPr>
              <a:t>               </a:t>
            </a:r>
            <a:r>
              <a:rPr lang="en-GB" sz="2400" dirty="0" err="1" smtClean="0">
                <a:latin typeface="APL385 Unicode" panose="020B0709000202000203" pitchFamily="49" charset="0"/>
              </a:rPr>
              <a:t>zipcodes</a:t>
            </a:r>
            <a:r>
              <a:rPr lang="en-GB" sz="2400" dirty="0" smtClean="0">
                <a:latin typeface="APL385 Unicode" panose="020B0709000202000203" pitchFamily="49" charset="0"/>
              </a:rPr>
              <a:t> </a:t>
            </a:r>
            <a:r>
              <a:rPr lang="en-GB" sz="2400" dirty="0">
                <a:latin typeface="APL385 Unicode" panose="020B0709000202000203" pitchFamily="49" charset="0"/>
              </a:rPr>
              <a:t>group by </a:t>
            </a:r>
            <a:r>
              <a:rPr lang="en-GB" sz="2400" dirty="0" err="1" smtClean="0">
                <a:latin typeface="APL385 Unicode" panose="020B0709000202000203" pitchFamily="49" charset="0"/>
              </a:rPr>
              <a:t>stateabbr</a:t>
            </a:r>
            <a:r>
              <a:rPr lang="en-GB" sz="2400" dirty="0" smtClean="0">
                <a:latin typeface="APL385 Unicode" panose="020B0709000202000203" pitchFamily="49" charset="0"/>
              </a:rPr>
              <a:t>'</a:t>
            </a:r>
          </a:p>
          <a:p>
            <a:pPr algn="l"/>
            <a:endParaRPr lang="en-GB" sz="2400" dirty="0">
              <a:latin typeface="APL385 Unicode" panose="020B0709000202000203" pitchFamily="49" charset="0"/>
            </a:endParaRPr>
          </a:p>
          <a:p>
            <a:pPr algn="l"/>
            <a:r>
              <a:rPr lang="en-GB" sz="2400" dirty="0" smtClean="0">
                <a:latin typeface="APL385 Unicode" panose="020B0709000202000203" pitchFamily="49" charset="0"/>
              </a:rPr>
              <a:t>s2 is 76% faster than s1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/>
              <a:t>RDBs – Table Search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70473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628800"/>
            <a:ext cx="7776864" cy="4319360"/>
          </a:xfrm>
        </p:spPr>
        <p:txBody>
          <a:bodyPr/>
          <a:lstStyle/>
          <a:p>
            <a:pPr algn="l"/>
            <a:r>
              <a:rPr lang="en-US" sz="2800" dirty="0" smtClean="0"/>
              <a:t>Using </a:t>
            </a:r>
            <a:r>
              <a:rPr lang="en-US" sz="2800" dirty="0" err="1" smtClean="0">
                <a:latin typeface="APL385 Unicode" panose="020B0709000202000203" pitchFamily="49" charset="0"/>
              </a:rPr>
              <a:t>loaddata</a:t>
            </a:r>
            <a:r>
              <a:rPr lang="en-US" sz="2800" dirty="0" smtClean="0">
                <a:latin typeface="APL385 Unicode" panose="020B0709000202000203" pitchFamily="49" charset="0"/>
              </a:rPr>
              <a:t> </a:t>
            </a:r>
            <a:r>
              <a:rPr lang="en-US" sz="2800" dirty="0" err="1" smtClean="0">
                <a:latin typeface="APL385 Unicode" panose="020B0709000202000203" pitchFamily="49" charset="0"/>
              </a:rPr>
              <a:t>SaveSQL</a:t>
            </a:r>
            <a:endParaRPr lang="en-US" sz="2800" dirty="0" smtClean="0">
              <a:latin typeface="APL385 Unicode" panose="020B0709000202000203" pitchFamily="49" charset="0"/>
            </a:endParaRPr>
          </a:p>
          <a:p>
            <a:pPr algn="l"/>
            <a:r>
              <a:rPr lang="en-US" sz="2000" dirty="0" smtClean="0">
                <a:latin typeface="APL385 Unicode" panose="020B0709000202000203" pitchFamily="49" charset="0"/>
              </a:rPr>
              <a:t>     </a:t>
            </a:r>
            <a:endParaRPr lang="en-US" sz="20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RDBs – Writing Data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229832"/>
            <a:ext cx="6300192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Create a new table</a:t>
            </a:r>
            <a:endParaRPr lang="en-US" sz="2000" b="1" dirty="0"/>
          </a:p>
          <a:p>
            <a:r>
              <a:rPr lang="en-US" sz="2000" b="1" dirty="0">
                <a:latin typeface="APL385 Unicode" panose="020B0709000202000203" pitchFamily="49" charset="0"/>
              </a:rPr>
              <a:t> </a:t>
            </a:r>
            <a:r>
              <a:rPr lang="en-US" sz="2000" b="1" dirty="0" smtClean="0">
                <a:latin typeface="APL385 Unicode" panose="020B0709000202000203" pitchFamily="49" charset="0"/>
              </a:rPr>
              <a:t> </a:t>
            </a:r>
            <a:r>
              <a:rPr lang="en-US" sz="2000" dirty="0" smtClean="0">
                <a:latin typeface="APL385 Unicode" panose="020B0709000202000203" pitchFamily="49" charset="0"/>
              </a:rPr>
              <a:t>Data</a:t>
            </a:r>
            <a:r>
              <a:rPr lang="en-US" sz="2000" dirty="0">
                <a:latin typeface="APL385 Unicode" panose="020B0709000202000203" pitchFamily="49" charset="0"/>
              </a:rPr>
              <a:t>←2 2⍴'Fred' 10000 'Sue' 12000 </a:t>
            </a:r>
            <a:r>
              <a:rPr lang="en-US" sz="2000" dirty="0" smtClean="0">
                <a:latin typeface="APL385 Unicode" panose="020B0709000202000203" pitchFamily="49" charset="0"/>
              </a:rPr>
              <a:t>  </a:t>
            </a:r>
            <a:br>
              <a:rPr lang="en-US" sz="2000" dirty="0" smtClean="0">
                <a:latin typeface="APL385 Unicode" panose="020B0709000202000203" pitchFamily="49" charset="0"/>
              </a:rPr>
            </a:br>
            <a:r>
              <a:rPr lang="en-US" sz="2000" dirty="0" smtClean="0">
                <a:latin typeface="APL385 Unicode" panose="020B0709000202000203" pitchFamily="49" charset="0"/>
              </a:rPr>
              <a:t>  </a:t>
            </a:r>
            <a:r>
              <a:rPr lang="en-US" sz="2000" dirty="0" err="1" smtClean="0">
                <a:latin typeface="APL385 Unicode" panose="020B0709000202000203" pitchFamily="49" charset="0"/>
              </a:rPr>
              <a:t>SaveSQL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>
                <a:latin typeface="APL385 Unicode" panose="020B0709000202000203" pitchFamily="49" charset="0"/>
              </a:rPr>
              <a:t>Data '</a:t>
            </a:r>
            <a:r>
              <a:rPr lang="en-US" sz="2000" dirty="0" err="1">
                <a:latin typeface="APL385 Unicode" panose="020B0709000202000203" pitchFamily="49" charset="0"/>
              </a:rPr>
              <a:t>MySource</a:t>
            </a:r>
            <a:r>
              <a:rPr lang="en-US" sz="2000" dirty="0">
                <a:latin typeface="APL385 Unicode" panose="020B0709000202000203" pitchFamily="49" charset="0"/>
              </a:rPr>
              <a:t>' 'Employees' </a:t>
            </a:r>
            <a:r>
              <a:rPr lang="en-US" sz="2000" dirty="0" smtClean="0">
                <a:latin typeface="APL385 Unicode" panose="020B0709000202000203" pitchFamily="49" charset="0"/>
              </a:rPr>
              <a:t>   </a:t>
            </a:r>
            <a:br>
              <a:rPr lang="en-US" sz="2000" dirty="0" smtClean="0">
                <a:latin typeface="APL385 Unicode" panose="020B0709000202000203" pitchFamily="49" charset="0"/>
              </a:rPr>
            </a:br>
            <a:r>
              <a:rPr lang="en-US" sz="2000" dirty="0" smtClean="0">
                <a:latin typeface="APL385 Unicode" panose="020B0709000202000203" pitchFamily="49" charset="0"/>
              </a:rPr>
              <a:t>    'create </a:t>
            </a:r>
            <a:r>
              <a:rPr lang="en-US" sz="2000" dirty="0">
                <a:latin typeface="APL385 Unicode" panose="020B0709000202000203" pitchFamily="49" charset="0"/>
              </a:rPr>
              <a:t>table </a:t>
            </a:r>
            <a:r>
              <a:rPr lang="en-US" sz="2000" dirty="0" smtClean="0">
                <a:latin typeface="APL385 Unicode" panose="020B0709000202000203" pitchFamily="49" charset="0"/>
              </a:rPr>
              <a:t>employees </a:t>
            </a:r>
            <a:br>
              <a:rPr lang="en-US" sz="2000" dirty="0" smtClean="0">
                <a:latin typeface="APL385 Unicode" panose="020B0709000202000203" pitchFamily="49" charset="0"/>
              </a:rPr>
            </a:br>
            <a:r>
              <a:rPr lang="en-US" sz="2000" dirty="0" smtClean="0">
                <a:latin typeface="APL385 Unicode" panose="020B0709000202000203" pitchFamily="49" charset="0"/>
              </a:rPr>
              <a:t>    (</a:t>
            </a:r>
            <a:r>
              <a:rPr lang="en-US" sz="2000" dirty="0" err="1" smtClean="0">
                <a:latin typeface="APL385 Unicode" panose="020B0709000202000203" pitchFamily="49" charset="0"/>
              </a:rPr>
              <a:t>firstname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>
                <a:latin typeface="APL385 Unicode" panose="020B0709000202000203" pitchFamily="49" charset="0"/>
              </a:rPr>
              <a:t>char(10</a:t>
            </a:r>
            <a:r>
              <a:rPr lang="en-US" sz="2000" dirty="0" smtClean="0">
                <a:latin typeface="APL385 Unicode" panose="020B0709000202000203" pitchFamily="49" charset="0"/>
              </a:rPr>
              <a:t>),salary </a:t>
            </a:r>
            <a:r>
              <a:rPr lang="en-US" sz="2000" dirty="0">
                <a:latin typeface="APL385 Unicode" panose="020B0709000202000203" pitchFamily="49" charset="0"/>
              </a:rPr>
              <a:t>integer</a:t>
            </a:r>
            <a:r>
              <a:rPr lang="en-US" sz="2000" dirty="0" smtClean="0">
                <a:latin typeface="APL385 Unicode" panose="020B0709000202000203" pitchFamily="49" charset="0"/>
              </a:rPr>
              <a:t>)'</a:t>
            </a:r>
            <a:endParaRPr lang="en-US" sz="2000" dirty="0">
              <a:latin typeface="APL385 Unicode" panose="020B0709000202000203" pitchFamily="49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26741"/>
              </p:ext>
            </p:extLst>
          </p:nvPr>
        </p:nvGraphicFramePr>
        <p:xfrm>
          <a:off x="2201652" y="3933056"/>
          <a:ext cx="3552056" cy="110744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776028"/>
                <a:gridCol w="177602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firstname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salary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658778"/>
              </p:ext>
            </p:extLst>
          </p:nvPr>
        </p:nvGraphicFramePr>
        <p:xfrm>
          <a:off x="2201652" y="4005064"/>
          <a:ext cx="3552056" cy="111252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776028"/>
                <a:gridCol w="17760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firstname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salary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251888"/>
              </p:ext>
            </p:extLst>
          </p:nvPr>
        </p:nvGraphicFramePr>
        <p:xfrm>
          <a:off x="2201652" y="3933056"/>
          <a:ext cx="3552056" cy="184912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776028"/>
                <a:gridCol w="177602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firstname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salary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940911"/>
              </p:ext>
            </p:extLst>
          </p:nvPr>
        </p:nvGraphicFramePr>
        <p:xfrm>
          <a:off x="2195736" y="3945344"/>
          <a:ext cx="3552056" cy="221996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776028"/>
                <a:gridCol w="1776028"/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firstname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salary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7624" y="2276872"/>
            <a:ext cx="698477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Update/Insert based on 1</a:t>
            </a:r>
            <a:r>
              <a:rPr lang="en-US" sz="2000" b="1" baseline="30000" dirty="0" smtClean="0">
                <a:latin typeface="+mn-lt"/>
              </a:rPr>
              <a:t>st</a:t>
            </a:r>
            <a:r>
              <a:rPr lang="en-US" sz="2000" b="1" dirty="0" smtClean="0">
                <a:latin typeface="+mn-lt"/>
              </a:rPr>
              <a:t> column</a:t>
            </a:r>
          </a:p>
          <a:p>
            <a:r>
              <a:rPr lang="en-US" sz="2000" dirty="0" smtClean="0">
                <a:latin typeface="APL385 Unicode" panose="020B0709000202000203" pitchFamily="49" charset="0"/>
              </a:rPr>
              <a:t>  Data</a:t>
            </a:r>
            <a:r>
              <a:rPr lang="en-US" sz="2000" dirty="0">
                <a:latin typeface="APL385 Unicode" panose="020B0709000202000203" pitchFamily="49" charset="0"/>
              </a:rPr>
              <a:t>←2 2⍴'Sue' 13000 'Pete' 15000</a:t>
            </a:r>
          </a:p>
          <a:p>
            <a:r>
              <a:rPr lang="en-US" sz="2000" dirty="0" smtClean="0">
                <a:latin typeface="APL385 Unicode" panose="020B0709000202000203" pitchFamily="49" charset="0"/>
              </a:rPr>
              <a:t>  </a:t>
            </a:r>
            <a:r>
              <a:rPr lang="en-US" sz="2000" dirty="0" err="1" smtClean="0">
                <a:latin typeface="APL385 Unicode" panose="020B0709000202000203" pitchFamily="49" charset="0"/>
              </a:rPr>
              <a:t>SaveSQL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>
                <a:latin typeface="APL385 Unicode" panose="020B0709000202000203" pitchFamily="49" charset="0"/>
              </a:rPr>
              <a:t>Data </a:t>
            </a:r>
            <a:r>
              <a:rPr lang="en-US" sz="2000" dirty="0" smtClean="0">
                <a:latin typeface="APL385 Unicode" panose="020B0709000202000203" pitchFamily="49" charset="0"/>
              </a:rPr>
              <a:t>'</a:t>
            </a:r>
            <a:r>
              <a:rPr lang="en-US" sz="2000" dirty="0" err="1" smtClean="0">
                <a:latin typeface="APL385 Unicode" panose="020B0709000202000203" pitchFamily="49" charset="0"/>
              </a:rPr>
              <a:t>MySource</a:t>
            </a:r>
            <a:r>
              <a:rPr lang="en-US" sz="2000" dirty="0">
                <a:latin typeface="APL385 Unicode" panose="020B0709000202000203" pitchFamily="49" charset="0"/>
              </a:rPr>
              <a:t>' 'Employees' </a:t>
            </a:r>
            <a:r>
              <a:rPr lang="en-US" sz="2000" dirty="0" smtClean="0">
                <a:latin typeface="APL385 Unicode" panose="020B0709000202000203" pitchFamily="49" charset="0"/>
              </a:rPr>
              <a:t/>
            </a:r>
            <a:br>
              <a:rPr lang="en-US" sz="2000" dirty="0" smtClean="0">
                <a:latin typeface="APL385 Unicode" panose="020B0709000202000203" pitchFamily="49" charset="0"/>
              </a:rPr>
            </a:br>
            <a:r>
              <a:rPr lang="en-US" sz="2000" dirty="0" smtClean="0">
                <a:latin typeface="APL385 Unicode" panose="020B0709000202000203" pitchFamily="49" charset="0"/>
              </a:rPr>
              <a:t>    '</a:t>
            </a:r>
            <a:r>
              <a:rPr lang="en-US" sz="2000" dirty="0" err="1" smtClean="0">
                <a:latin typeface="APL385 Unicode" panose="020B0709000202000203" pitchFamily="49" charset="0"/>
              </a:rPr>
              <a:t>upsert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>
                <a:latin typeface="APL385 Unicode" panose="020B0709000202000203" pitchFamily="49" charset="0"/>
              </a:rPr>
              <a:t>where key=</a:t>
            </a:r>
            <a:r>
              <a:rPr lang="en-US" sz="2000" dirty="0" err="1">
                <a:latin typeface="APL385 Unicode" panose="020B0709000202000203" pitchFamily="49" charset="0"/>
              </a:rPr>
              <a:t>firstname</a:t>
            </a:r>
            <a:r>
              <a:rPr lang="en-US" sz="2000" dirty="0">
                <a:latin typeface="APL385 Unicode" panose="020B0709000202000203" pitchFamily="49" charset="0"/>
              </a:rPr>
              <a:t>'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2269321"/>
            <a:ext cx="763284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Insert new records</a:t>
            </a:r>
          </a:p>
          <a:p>
            <a:r>
              <a:rPr lang="en-US" sz="2000" dirty="0" smtClean="0">
                <a:latin typeface="APL385 Unicode" panose="020B0709000202000203" pitchFamily="49" charset="0"/>
              </a:rPr>
              <a:t>  Data</a:t>
            </a:r>
            <a:r>
              <a:rPr lang="en-US" sz="2000" dirty="0">
                <a:latin typeface="APL385 Unicode" panose="020B0709000202000203" pitchFamily="49" charset="0"/>
              </a:rPr>
              <a:t>←2 2⍴</a:t>
            </a:r>
            <a:r>
              <a:rPr lang="en-US" sz="2000" dirty="0" smtClean="0">
                <a:latin typeface="APL385 Unicode" panose="020B0709000202000203" pitchFamily="49" charset="0"/>
              </a:rPr>
              <a:t>'Dan' 18000 'Brian' 16000</a:t>
            </a:r>
            <a:endParaRPr lang="en-US" sz="2000" dirty="0">
              <a:latin typeface="APL385 Unicode" panose="020B0709000202000203" pitchFamily="49" charset="0"/>
            </a:endParaRPr>
          </a:p>
          <a:p>
            <a:r>
              <a:rPr lang="en-US" sz="2000" dirty="0" smtClean="0">
                <a:latin typeface="APL385 Unicode" panose="020B0709000202000203" pitchFamily="49" charset="0"/>
              </a:rPr>
              <a:t>  </a:t>
            </a:r>
            <a:r>
              <a:rPr lang="en-US" sz="2000" dirty="0" err="1" smtClean="0">
                <a:latin typeface="APL385 Unicode" panose="020B0709000202000203" pitchFamily="49" charset="0"/>
              </a:rPr>
              <a:t>SaveSQL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>
                <a:latin typeface="APL385 Unicode" panose="020B0709000202000203" pitchFamily="49" charset="0"/>
              </a:rPr>
              <a:t>Data </a:t>
            </a:r>
            <a:r>
              <a:rPr lang="en-US" sz="2000" dirty="0" smtClean="0">
                <a:latin typeface="APL385 Unicode" panose="020B0709000202000203" pitchFamily="49" charset="0"/>
              </a:rPr>
              <a:t>'</a:t>
            </a:r>
            <a:r>
              <a:rPr lang="en-US" sz="2000" dirty="0" err="1" smtClean="0">
                <a:latin typeface="APL385 Unicode" panose="020B0709000202000203" pitchFamily="49" charset="0"/>
              </a:rPr>
              <a:t>MySource</a:t>
            </a:r>
            <a:r>
              <a:rPr lang="en-US" sz="2000" dirty="0">
                <a:latin typeface="APL385 Unicode" panose="020B0709000202000203" pitchFamily="49" charset="0"/>
              </a:rPr>
              <a:t>' 'Employees' </a:t>
            </a:r>
            <a:r>
              <a:rPr lang="en-US" sz="2000" dirty="0" smtClean="0">
                <a:latin typeface="APL385 Unicode" panose="020B0709000202000203" pitchFamily="49" charset="0"/>
              </a:rPr>
              <a:t>'insert'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247417"/>
            <a:ext cx="777686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Delete all records and overwrite</a:t>
            </a:r>
            <a:endParaRPr lang="en-US" b="1" dirty="0">
              <a:latin typeface="+mn-lt"/>
            </a:endParaRPr>
          </a:p>
          <a:p>
            <a:r>
              <a:rPr lang="en-US" sz="2000" dirty="0" smtClean="0">
                <a:latin typeface="APL385 Unicode" panose="020B0709000202000203" pitchFamily="49" charset="0"/>
              </a:rPr>
              <a:t>  Data</a:t>
            </a:r>
            <a:r>
              <a:rPr lang="en-US" sz="2000" dirty="0">
                <a:latin typeface="APL385 Unicode" panose="020B0709000202000203" pitchFamily="49" charset="0"/>
              </a:rPr>
              <a:t>[;2]←10500 12500</a:t>
            </a:r>
          </a:p>
          <a:p>
            <a:r>
              <a:rPr lang="en-US" sz="2000" dirty="0" smtClean="0">
                <a:latin typeface="APL385 Unicode" panose="020B0709000202000203" pitchFamily="49" charset="0"/>
              </a:rPr>
              <a:t>  </a:t>
            </a:r>
            <a:r>
              <a:rPr lang="en-US" sz="2000" dirty="0" err="1" smtClean="0">
                <a:latin typeface="APL385 Unicode" panose="020B0709000202000203" pitchFamily="49" charset="0"/>
              </a:rPr>
              <a:t>SaveSQL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>
                <a:latin typeface="APL385 Unicode" panose="020B0709000202000203" pitchFamily="49" charset="0"/>
              </a:rPr>
              <a:t>Data </a:t>
            </a:r>
            <a:r>
              <a:rPr lang="en-US" sz="2000" dirty="0" smtClean="0">
                <a:latin typeface="APL385 Unicode" panose="020B0709000202000203" pitchFamily="49" charset="0"/>
              </a:rPr>
              <a:t>'</a:t>
            </a:r>
            <a:r>
              <a:rPr lang="en-US" sz="2000" dirty="0" err="1" smtClean="0">
                <a:latin typeface="APL385 Unicode" panose="020B0709000202000203" pitchFamily="49" charset="0"/>
              </a:rPr>
              <a:t>MySource</a:t>
            </a:r>
            <a:r>
              <a:rPr lang="en-US" sz="2000" dirty="0">
                <a:latin typeface="APL385 Unicode" panose="020B0709000202000203" pitchFamily="49" charset="0"/>
              </a:rPr>
              <a:t>' 'Employees' 'overwrite</a:t>
            </a:r>
            <a:r>
              <a:rPr lang="en-US" sz="2000" dirty="0" smtClean="0">
                <a:latin typeface="APL385 Unicode" panose="020B0709000202000203" pitchFamily="49" charset="0"/>
              </a:rPr>
              <a:t>'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5813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 animBg="1"/>
      <p:bldP spid="4" grpId="1" animBg="1"/>
      <p:bldP spid="6" grpId="0" animBg="1"/>
      <p:bldP spid="7" grpId="0" animBg="1"/>
      <p:bldP spid="7" grpId="1" animBg="1"/>
      <p:bldP spid="5" grpId="0" animBg="1"/>
      <p:bldP spid="5" grpId="1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Using SQAPL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Creating tables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Inserting data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Single records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Bulk records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Updating data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RDBs – Writing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23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XML = </a:t>
            </a:r>
            <a:r>
              <a:rPr lang="en-US" dirty="0" err="1" smtClean="0"/>
              <a:t>eXtensible</a:t>
            </a:r>
            <a:r>
              <a:rPr lang="en-US" dirty="0" smtClean="0"/>
              <a:t> Markup Language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A </a:t>
            </a:r>
            <a:r>
              <a:rPr lang="en-US" sz="2400" dirty="0"/>
              <a:t>markup language much like HTML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esigned </a:t>
            </a:r>
            <a:r>
              <a:rPr lang="en-US" sz="2400" dirty="0"/>
              <a:t>to describe data, not to display data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Tags </a:t>
            </a:r>
            <a:r>
              <a:rPr lang="en-US" sz="2400" dirty="0"/>
              <a:t>are not predefined. You </a:t>
            </a:r>
            <a:r>
              <a:rPr lang="en-US" sz="2400" dirty="0" smtClean="0"/>
              <a:t>define </a:t>
            </a:r>
            <a:r>
              <a:rPr lang="en-US" sz="2400" dirty="0"/>
              <a:t>your own tags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esigned </a:t>
            </a:r>
            <a:r>
              <a:rPr lang="en-US" sz="2400" dirty="0"/>
              <a:t>to be self-descriptive</a:t>
            </a:r>
          </a:p>
          <a:p>
            <a:pPr algn="l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Data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420888"/>
            <a:ext cx="8496944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L385 Unicode" panose="020B0709000202000203" pitchFamily="49" charset="0"/>
              </a:rPr>
              <a:t>&lt;message&gt;</a:t>
            </a:r>
          </a:p>
          <a:p>
            <a:r>
              <a:rPr lang="en-US" dirty="0">
                <a:latin typeface="APL385 Unicode" panose="020B0709000202000203" pitchFamily="49" charset="0"/>
              </a:rPr>
              <a:t> </a:t>
            </a:r>
            <a:r>
              <a:rPr lang="en-US" dirty="0" smtClean="0">
                <a:latin typeface="APL385 Unicode" panose="020B0709000202000203" pitchFamily="49" charset="0"/>
              </a:rPr>
              <a:t> &lt;from&gt;Brian&lt;/from&gt;</a:t>
            </a:r>
          </a:p>
          <a:p>
            <a:r>
              <a:rPr lang="en-US" dirty="0">
                <a:latin typeface="APL385 Unicode" panose="020B0709000202000203" pitchFamily="49" charset="0"/>
              </a:rPr>
              <a:t> </a:t>
            </a:r>
            <a:r>
              <a:rPr lang="en-US" dirty="0" smtClean="0">
                <a:latin typeface="APL385 Unicode" panose="020B0709000202000203" pitchFamily="49" charset="0"/>
              </a:rPr>
              <a:t> &lt;to&gt;Dan&lt;/to&gt;</a:t>
            </a:r>
          </a:p>
          <a:p>
            <a:r>
              <a:rPr lang="en-US" dirty="0">
                <a:latin typeface="APL385 Unicode" panose="020B0709000202000203" pitchFamily="49" charset="0"/>
              </a:rPr>
              <a:t> </a:t>
            </a:r>
            <a:r>
              <a:rPr lang="en-US" dirty="0" smtClean="0">
                <a:latin typeface="APL385 Unicode" panose="020B0709000202000203" pitchFamily="49" charset="0"/>
              </a:rPr>
              <a:t> &lt;subject&gt;Is it time to panic yet?&lt;/subject&gt;</a:t>
            </a:r>
          </a:p>
          <a:p>
            <a:r>
              <a:rPr lang="en-US" dirty="0" smtClean="0">
                <a:latin typeface="APL385 Unicode" panose="020B0709000202000203" pitchFamily="49" charset="0"/>
              </a:rPr>
              <a:t>&lt;/message&gt;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395536" y="2348880"/>
            <a:ext cx="1728192" cy="576064"/>
          </a:xfrm>
          <a:prstGeom prst="ellipse">
            <a:avLst/>
          </a:prstGeom>
          <a:noFill/>
          <a:ln w="444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81135" y="3861048"/>
            <a:ext cx="1901011" cy="576064"/>
          </a:xfrm>
          <a:prstGeom prst="ellipse">
            <a:avLst/>
          </a:prstGeom>
          <a:noFill/>
          <a:ln w="444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41982" y="3179557"/>
            <a:ext cx="975519" cy="393459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051720" y="3212976"/>
            <a:ext cx="975519" cy="393459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1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have opening and closing tags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are strictly nested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can have attributes</a:t>
            </a:r>
            <a:endParaRPr lang="en-US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mtClean="0"/>
              <a:t>there </a:t>
            </a:r>
            <a:r>
              <a:rPr lang="en-US" dirty="0" smtClean="0"/>
              <a:t>is a single root element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Elements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2420888"/>
            <a:ext cx="313419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PL385 Unicode" panose="020B0709000202000203" pitchFamily="49" charset="0"/>
              </a:rPr>
              <a:t>&lt;name&gt;Dan&lt;/name&gt;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3068960"/>
            <a:ext cx="3687228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PL385 Unicode" panose="020B0709000202000203" pitchFamily="49" charset="0"/>
              </a:rPr>
              <a:t>&lt;person&gt;</a:t>
            </a:r>
          </a:p>
          <a:p>
            <a:r>
              <a:rPr lang="en-US" dirty="0" smtClean="0">
                <a:latin typeface="APL385 Unicode" panose="020B0709000202000203" pitchFamily="49" charset="0"/>
              </a:rPr>
              <a:t>   &lt;name&gt;Dan&lt;/name&gt;</a:t>
            </a:r>
          </a:p>
          <a:p>
            <a:r>
              <a:rPr lang="en-US" dirty="0" smtClean="0">
                <a:latin typeface="APL385 Unicode" panose="020B0709000202000203" pitchFamily="49" charset="0"/>
              </a:rPr>
              <a:t>&lt;/person&gt;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2964" y="3645024"/>
            <a:ext cx="3687228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PL385 Unicode" panose="020B0709000202000203" pitchFamily="49" charset="0"/>
              </a:rPr>
              <a:t>&lt;person sex="male"&gt;</a:t>
            </a:r>
          </a:p>
          <a:p>
            <a:r>
              <a:rPr lang="en-US" dirty="0" smtClean="0">
                <a:latin typeface="APL385 Unicode" panose="020B0709000202000203" pitchFamily="49" charset="0"/>
              </a:rPr>
              <a:t>   &lt;name&gt;Dan&lt;/name&gt;</a:t>
            </a:r>
          </a:p>
          <a:p>
            <a:r>
              <a:rPr lang="en-US" dirty="0" smtClean="0">
                <a:latin typeface="APL385 Unicode" panose="020B0709000202000203" pitchFamily="49" charset="0"/>
              </a:rPr>
              <a:t>&lt;/person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068960"/>
            <a:ext cx="4055919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PL385 Unicode" panose="020B0709000202000203" pitchFamily="49" charset="0"/>
              </a:rPr>
              <a:t>&lt;person&gt;</a:t>
            </a:r>
          </a:p>
          <a:p>
            <a:r>
              <a:rPr lang="en-US" dirty="0" smtClean="0">
                <a:latin typeface="APL385 Unicode" panose="020B0709000202000203" pitchFamily="49" charset="0"/>
              </a:rPr>
              <a:t>   &lt;name&gt;Dan&lt;/person&gt;</a:t>
            </a:r>
          </a:p>
          <a:p>
            <a:r>
              <a:rPr lang="en-US" dirty="0" smtClean="0">
                <a:latin typeface="APL385 Unicode" panose="020B0709000202000203" pitchFamily="49" charset="0"/>
              </a:rPr>
              <a:t>&lt;/name&gt;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3068960"/>
            <a:ext cx="4055919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trike="sngStrike" dirty="0" smtClean="0">
                <a:latin typeface="APL385 Unicode" panose="020B0709000202000203" pitchFamily="49" charset="0"/>
              </a:rPr>
              <a:t>&lt;person&gt;</a:t>
            </a:r>
          </a:p>
          <a:p>
            <a:r>
              <a:rPr lang="en-US" strike="sngStrike" dirty="0" smtClean="0">
                <a:latin typeface="APL385 Unicode" panose="020B0709000202000203" pitchFamily="49" charset="0"/>
              </a:rPr>
              <a:t>   &lt;name&gt;Dan&lt;/person&gt;</a:t>
            </a:r>
          </a:p>
          <a:p>
            <a:r>
              <a:rPr lang="en-US" strike="sngStrike" dirty="0" smtClean="0">
                <a:latin typeface="APL385 Unicode" panose="020B0709000202000203" pitchFamily="49" charset="0"/>
              </a:rPr>
              <a:t>&lt;/name&gt;</a:t>
            </a:r>
            <a:endParaRPr lang="en-US" strike="sngStrike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05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10" grpId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 numCol="2"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Ad Hoc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One time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Interactive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"Quick and Dirty"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Programmatic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Automated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Robust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Standardized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Efficient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 Hoc or Programmatic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17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776864" cy="4319360"/>
          </a:xfrm>
        </p:spPr>
        <p:txBody>
          <a:bodyPr/>
          <a:lstStyle/>
          <a:p>
            <a:pPr algn="l"/>
            <a:r>
              <a:rPr lang="en-US" dirty="0" smtClean="0">
                <a:latin typeface="APL385 Unicode" panose="020B0709000202000203" pitchFamily="49" charset="0"/>
              </a:rPr>
              <a:t>⎕XML</a:t>
            </a:r>
            <a:r>
              <a:rPr lang="en-US" dirty="0" smtClean="0"/>
              <a:t> converts between XML and a 5 column array representation of the XML</a:t>
            </a:r>
          </a:p>
          <a:p>
            <a:pPr algn="l"/>
            <a:r>
              <a:rPr lang="en-US" sz="2400" dirty="0" smtClean="0">
                <a:latin typeface="APL385 Unicode" panose="020B0709000202000203" pitchFamily="49" charset="0"/>
              </a:rPr>
              <a:t>[;1] level of nesting</a:t>
            </a:r>
          </a:p>
          <a:p>
            <a:pPr algn="l"/>
            <a:r>
              <a:rPr lang="en-US" sz="2400" dirty="0" smtClean="0">
                <a:latin typeface="APL385 Unicode" panose="020B0709000202000203" pitchFamily="49" charset="0"/>
              </a:rPr>
              <a:t>[;2] element name</a:t>
            </a:r>
          </a:p>
          <a:p>
            <a:pPr algn="l"/>
            <a:r>
              <a:rPr lang="en-US" sz="2400" dirty="0" smtClean="0">
                <a:latin typeface="APL385 Unicode" panose="020B0709000202000203" pitchFamily="49" charset="0"/>
              </a:rPr>
              <a:t>[;3] content</a:t>
            </a:r>
          </a:p>
          <a:p>
            <a:pPr algn="l"/>
            <a:r>
              <a:rPr lang="en-US" sz="2400" dirty="0" smtClean="0">
                <a:latin typeface="APL385 Unicode" panose="020B0709000202000203" pitchFamily="49" charset="0"/>
              </a:rPr>
              <a:t>[;4] n×2 name/value pairs of attributes</a:t>
            </a:r>
          </a:p>
          <a:p>
            <a:pPr algn="l"/>
            <a:r>
              <a:rPr lang="en-US" sz="2400" dirty="0" smtClean="0">
                <a:latin typeface="APL385 Unicode" panose="020B0709000202000203" pitchFamily="49" charset="0"/>
              </a:rPr>
              <a:t>[;5] indication of what the row contains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L385 Unicode" panose="020B0709000202000203" pitchFamily="49" charset="0"/>
              </a:rPr>
              <a:t>⎕XML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772816"/>
            <a:ext cx="8424936" cy="40934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PL385 Unicode" panose="020B0709000202000203" pitchFamily="49" charset="0"/>
              </a:rPr>
              <a:t> </a:t>
            </a:r>
            <a:r>
              <a:rPr lang="en-US" sz="2000" dirty="0" smtClean="0">
                <a:latin typeface="APL385 Unicode" panose="020B0709000202000203" pitchFamily="49" charset="0"/>
              </a:rPr>
              <a:t>   xml</a:t>
            </a:r>
            <a:r>
              <a:rPr lang="en-US" sz="2000" dirty="0">
                <a:latin typeface="APL385 Unicode" panose="020B0709000202000203" pitchFamily="49" charset="0"/>
              </a:rPr>
              <a:t>←'&lt;person sex="male"&gt;&lt;name&gt;Dan&lt;/name&gt;&lt;/person&gt;'</a:t>
            </a:r>
          </a:p>
          <a:p>
            <a:r>
              <a:rPr lang="en-US" sz="2000" dirty="0" smtClean="0">
                <a:latin typeface="APL385 Unicode" panose="020B0709000202000203" pitchFamily="49" charset="0"/>
              </a:rPr>
              <a:t>    ⊢</a:t>
            </a:r>
            <a:r>
              <a:rPr lang="en-US" sz="2000" dirty="0" err="1" smtClean="0">
                <a:latin typeface="APL385 Unicode" panose="020B0709000202000203" pitchFamily="49" charset="0"/>
              </a:rPr>
              <a:t>apl</a:t>
            </a:r>
            <a:r>
              <a:rPr lang="en-US" sz="2000" dirty="0" smtClean="0">
                <a:latin typeface="APL385 Unicode" panose="020B0709000202000203" pitchFamily="49" charset="0"/>
              </a:rPr>
              <a:t>←⎕</a:t>
            </a:r>
            <a:r>
              <a:rPr lang="en-US" sz="2000" dirty="0">
                <a:latin typeface="APL385 Unicode" panose="020B0709000202000203" pitchFamily="49" charset="0"/>
              </a:rPr>
              <a:t>XML xml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┌─┬──────┬───┬──────────┬─┐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│0│person│   │┌───┬────┐│3│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│ │      │   ││</a:t>
            </a:r>
            <a:r>
              <a:rPr lang="en-US" sz="2000" dirty="0" err="1">
                <a:latin typeface="APL385 Unicode" panose="020B0709000202000203" pitchFamily="49" charset="0"/>
              </a:rPr>
              <a:t>sex│male</a:t>
            </a:r>
            <a:r>
              <a:rPr lang="en-US" sz="2000" dirty="0">
                <a:latin typeface="APL385 Unicode" panose="020B0709000202000203" pitchFamily="49" charset="0"/>
              </a:rPr>
              <a:t>││ │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│ │      │   │└───┴────┘│ │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├─┼──────┼───┼──────────┼─┤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│1│name  │Dan│          │5│</a:t>
            </a:r>
          </a:p>
          <a:p>
            <a:r>
              <a:rPr lang="en-US" sz="2000" dirty="0" smtClean="0">
                <a:latin typeface="APL385 Unicode" panose="020B0709000202000203" pitchFamily="49" charset="0"/>
              </a:rPr>
              <a:t>└─┴──────┴───┴──────────┴─┘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</a:t>
            </a:r>
            <a:r>
              <a:rPr lang="en-US" sz="2000" dirty="0" smtClean="0">
                <a:latin typeface="APL385 Unicode" panose="020B0709000202000203" pitchFamily="49" charset="0"/>
              </a:rPr>
              <a:t>   ⎕</a:t>
            </a:r>
            <a:r>
              <a:rPr lang="en-US" sz="2000" dirty="0">
                <a:latin typeface="APL385 Unicode" panose="020B0709000202000203" pitchFamily="49" charset="0"/>
              </a:rPr>
              <a:t>XML </a:t>
            </a:r>
            <a:r>
              <a:rPr lang="en-US" sz="2000" dirty="0" err="1" smtClean="0">
                <a:latin typeface="APL385 Unicode" panose="020B0709000202000203" pitchFamily="49" charset="0"/>
              </a:rPr>
              <a:t>apl</a:t>
            </a:r>
            <a:endParaRPr lang="en-US" sz="2000" dirty="0">
              <a:latin typeface="APL385 Unicode" panose="020B0709000202000203" pitchFamily="49" charset="0"/>
            </a:endParaRPr>
          </a:p>
          <a:p>
            <a:r>
              <a:rPr lang="en-US" sz="2000" dirty="0">
                <a:latin typeface="APL385 Unicode" panose="020B0709000202000203" pitchFamily="49" charset="0"/>
              </a:rPr>
              <a:t>&lt;person sex="male"&gt;                             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&lt;name&gt;Dan&lt;/name&gt;                              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&lt;/person&gt;</a:t>
            </a:r>
          </a:p>
        </p:txBody>
      </p:sp>
    </p:spTree>
    <p:extLst>
      <p:ext uri="{BB962C8B-B14F-4D97-AF65-F5344CB8AC3E}">
        <p14:creationId xmlns:p14="http://schemas.microsoft.com/office/powerpoint/2010/main" val="401603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XML was designed to describe data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HTML was designed to display data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XML follows rules strictly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HMTL not so much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Browsers are "tolerant" of </a:t>
            </a:r>
            <a:r>
              <a:rPr lang="en-US" dirty="0" err="1" smtClean="0"/>
              <a:t>mis</a:t>
            </a:r>
            <a:r>
              <a:rPr lang="en-US" dirty="0" smtClean="0"/>
              <a:t>-nesting</a:t>
            </a:r>
            <a:br>
              <a:rPr lang="en-US" dirty="0" smtClean="0"/>
            </a:br>
            <a:r>
              <a:rPr lang="en-US" dirty="0" smtClean="0">
                <a:latin typeface="APL385 Unicode" panose="020B0709000202000203" pitchFamily="49" charset="0"/>
              </a:rPr>
              <a:t>&lt;b&gt;&lt;i&gt;Brian&lt;/b&gt;&lt;/i&gt;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Not all elements require closing tag</a:t>
            </a:r>
            <a:br>
              <a:rPr lang="en-US" dirty="0" smtClean="0"/>
            </a:br>
            <a:r>
              <a:rPr lang="en-US" dirty="0" smtClean="0">
                <a:latin typeface="APL385 Unicode" panose="020B0709000202000203" pitchFamily="49" charset="0"/>
              </a:rPr>
              <a:t>&lt;</a:t>
            </a:r>
            <a:r>
              <a:rPr lang="en-US" dirty="0" err="1" smtClean="0">
                <a:latin typeface="APL385 Unicode" panose="020B0709000202000203" pitchFamily="49" charset="0"/>
              </a:rPr>
              <a:t>br</a:t>
            </a:r>
            <a:r>
              <a:rPr lang="en-US" dirty="0" smtClean="0">
                <a:latin typeface="APL385 Unicode" panose="020B0709000202000203" pitchFamily="49" charset="0"/>
              </a:rPr>
              <a:t>&gt;, &lt;</a:t>
            </a:r>
            <a:r>
              <a:rPr lang="en-US" dirty="0" err="1" smtClean="0">
                <a:latin typeface="APL385 Unicode" panose="020B0709000202000203" pitchFamily="49" charset="0"/>
              </a:rPr>
              <a:t>img</a:t>
            </a:r>
            <a:r>
              <a:rPr lang="en-US" dirty="0" smtClean="0">
                <a:latin typeface="APL385 Unicode" panose="020B0709000202000203" pitchFamily="49" charset="0"/>
              </a:rPr>
              <a:t>&gt;, &lt;meta&gt;, et al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vs 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97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err="1" smtClean="0">
                <a:latin typeface="APL385 Unicode" panose="020B0709000202000203" pitchFamily="49" charset="0"/>
              </a:rPr>
              <a:t>ToNS</a:t>
            </a:r>
            <a:r>
              <a:rPr lang="en-US" sz="2800" dirty="0" smtClean="0"/>
              <a:t> - convert XML into namespace format (limited to 3 levels)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err="1" smtClean="0">
                <a:latin typeface="APL385 Unicode" panose="020B0709000202000203" pitchFamily="49" charset="0"/>
              </a:rPr>
              <a:t>ToNS_Deep</a:t>
            </a:r>
            <a:r>
              <a:rPr lang="en-US" sz="2800" dirty="0"/>
              <a:t> </a:t>
            </a:r>
            <a:r>
              <a:rPr lang="en-US" sz="2800" dirty="0" smtClean="0"/>
              <a:t>– convert XML into namespace format, unlimited depth</a:t>
            </a:r>
            <a:endParaRPr lang="en-US" sz="2800" dirty="0" smtClean="0">
              <a:latin typeface="APL385 Unicode" panose="020B0709000202000203" pitchFamily="49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err="1" smtClean="0">
                <a:latin typeface="APL385 Unicode" panose="020B0709000202000203" pitchFamily="49" charset="0"/>
              </a:rPr>
              <a:t>ToXML</a:t>
            </a:r>
            <a:r>
              <a:rPr lang="en-US" sz="2800" dirty="0" smtClean="0"/>
              <a:t> – convert namespace into XML format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err="1" smtClean="0">
                <a:latin typeface="APL385 Unicode" panose="020B0709000202000203" pitchFamily="49" charset="0"/>
              </a:rPr>
              <a:t>HTMLtoXHTML</a:t>
            </a:r>
            <a:r>
              <a:rPr lang="en-US" sz="2800" dirty="0" smtClean="0"/>
              <a:t> – attempt to convert HTML into XHTML format</a:t>
            </a:r>
            <a:endParaRPr lang="en-US" sz="2800" dirty="0" smtClean="0">
              <a:latin typeface="APL385 Unicode" panose="020B0709000202000203" pitchFamily="49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Namespace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41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Lightweight data interchange format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Frequently used in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AJAX to transport information between browser/server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Web services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jQuery-style parameters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APL serialization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JavaScript Object </a:t>
            </a:r>
            <a:r>
              <a:rPr lang="en-US" sz="3200" dirty="0" smtClean="0"/>
              <a:t>Notation - JSON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1628800"/>
            <a:ext cx="5616624" cy="41549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PL385 Unicode" panose="020B0709000202000203" pitchFamily="49" charset="0"/>
              </a:rPr>
              <a:t>{  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   </a:t>
            </a:r>
            <a:r>
              <a:rPr lang="en-US" b="1" dirty="0">
                <a:latin typeface="APL385 Unicode" panose="020B0709000202000203" pitchFamily="49" charset="0"/>
              </a:rPr>
              <a:t>"name"</a:t>
            </a:r>
            <a:r>
              <a:rPr lang="en-US" dirty="0">
                <a:latin typeface="APL385 Unicode" panose="020B0709000202000203" pitchFamily="49" charset="0"/>
              </a:rPr>
              <a:t>:{  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      </a:t>
            </a:r>
            <a:r>
              <a:rPr lang="en-US" b="1" dirty="0">
                <a:latin typeface="APL385 Unicode" panose="020B0709000202000203" pitchFamily="49" charset="0"/>
              </a:rPr>
              <a:t>"</a:t>
            </a:r>
            <a:r>
              <a:rPr lang="en-US" b="1" dirty="0" err="1">
                <a:latin typeface="APL385 Unicode" panose="020B0709000202000203" pitchFamily="49" charset="0"/>
              </a:rPr>
              <a:t>first"</a:t>
            </a:r>
            <a:r>
              <a:rPr lang="en-US" dirty="0" err="1">
                <a:latin typeface="APL385 Unicode" panose="020B0709000202000203" pitchFamily="49" charset="0"/>
              </a:rPr>
              <a:t>:"Brian</a:t>
            </a:r>
            <a:r>
              <a:rPr lang="en-US" dirty="0">
                <a:latin typeface="APL385 Unicode" panose="020B0709000202000203" pitchFamily="49" charset="0"/>
              </a:rPr>
              <a:t>",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      </a:t>
            </a:r>
            <a:r>
              <a:rPr lang="en-US" b="1" dirty="0">
                <a:latin typeface="APL385 Unicode" panose="020B0709000202000203" pitchFamily="49" charset="0"/>
              </a:rPr>
              <a:t>"</a:t>
            </a:r>
            <a:r>
              <a:rPr lang="en-US" b="1" dirty="0" err="1">
                <a:latin typeface="APL385 Unicode" panose="020B0709000202000203" pitchFamily="49" charset="0"/>
              </a:rPr>
              <a:t>last"</a:t>
            </a:r>
            <a:r>
              <a:rPr lang="en-US" dirty="0" err="1">
                <a:latin typeface="APL385 Unicode" panose="020B0709000202000203" pitchFamily="49" charset="0"/>
              </a:rPr>
              <a:t>:"Becker</a:t>
            </a:r>
            <a:r>
              <a:rPr lang="en-US" dirty="0">
                <a:latin typeface="APL385 Unicode" panose="020B0709000202000203" pitchFamily="49" charset="0"/>
              </a:rPr>
              <a:t>"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   },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   </a:t>
            </a:r>
            <a:r>
              <a:rPr lang="en-US" b="1" dirty="0">
                <a:latin typeface="APL385 Unicode" panose="020B0709000202000203" pitchFamily="49" charset="0"/>
              </a:rPr>
              <a:t>"shoesize"</a:t>
            </a:r>
            <a:r>
              <a:rPr lang="en-US" dirty="0">
                <a:latin typeface="APL385 Unicode" panose="020B0709000202000203" pitchFamily="49" charset="0"/>
              </a:rPr>
              <a:t>:11,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   </a:t>
            </a:r>
            <a:r>
              <a:rPr lang="en-US" b="1" dirty="0">
                <a:latin typeface="APL385 Unicode" panose="020B0709000202000203" pitchFamily="49" charset="0"/>
              </a:rPr>
              <a:t>"coworkers"</a:t>
            </a:r>
            <a:r>
              <a:rPr lang="en-US" dirty="0">
                <a:latin typeface="APL385 Unicode" panose="020B0709000202000203" pitchFamily="49" charset="0"/>
              </a:rPr>
              <a:t>:[  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      "Dan",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      "Morten"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   ]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dirty="0">
                <a:latin typeface="APL385 Unicode" panose="020B0709000202000203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8716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2000" dirty="0" smtClean="0"/>
              <a:t>Convert APL to JSON (lossless when serialized)</a:t>
            </a:r>
          </a:p>
          <a:p>
            <a:pPr algn="l"/>
            <a:r>
              <a:rPr lang="en-US" sz="2000" dirty="0" err="1" smtClean="0">
                <a:latin typeface="APL385 Unicode" panose="020B0709000202000203" pitchFamily="49" charset="0"/>
              </a:rPr>
              <a:t>json</a:t>
            </a:r>
            <a:r>
              <a:rPr lang="en-US" sz="2000" dirty="0" smtClean="0">
                <a:latin typeface="APL385 Unicode" panose="020B0709000202000203" pitchFamily="49" charset="0"/>
              </a:rPr>
              <a:t>←{quote serial} </a:t>
            </a:r>
            <a:r>
              <a:rPr lang="en-US" sz="2000" dirty="0" err="1" smtClean="0">
                <a:latin typeface="APL385 Unicode" panose="020B0709000202000203" pitchFamily="49" charset="0"/>
              </a:rPr>
              <a:t>JSON.fromAPL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 err="1" smtClean="0">
                <a:latin typeface="APL385 Unicode" panose="020B0709000202000203" pitchFamily="49" charset="0"/>
              </a:rPr>
              <a:t>array|namespace</a:t>
            </a:r>
            <a:endParaRPr lang="en-US" sz="2000" dirty="0" smtClean="0">
              <a:latin typeface="APL385 Unicode" panose="020B0709000202000203" pitchFamily="49" charset="0"/>
            </a:endParaRPr>
          </a:p>
          <a:p>
            <a:pPr algn="l"/>
            <a:r>
              <a:rPr lang="en-US" sz="1000" dirty="0" smtClean="0">
                <a:latin typeface="APL385 Unicode" panose="020B0709000202000203" pitchFamily="49" charset="0"/>
              </a:rPr>
              <a:t/>
            </a:r>
            <a:br>
              <a:rPr lang="en-US" sz="1000" dirty="0" smtClean="0">
                <a:latin typeface="APL385 Unicode" panose="020B0709000202000203" pitchFamily="49" charset="0"/>
              </a:rPr>
            </a:br>
            <a:r>
              <a:rPr lang="en-US" sz="2000" dirty="0"/>
              <a:t>Convert </a:t>
            </a:r>
            <a:r>
              <a:rPr lang="en-US" sz="2000" dirty="0" smtClean="0"/>
              <a:t>JSON to APL </a:t>
            </a:r>
          </a:p>
          <a:p>
            <a:pPr algn="l"/>
            <a:r>
              <a:rPr lang="en-US" sz="2000" dirty="0" err="1" smtClean="0">
                <a:latin typeface="APL385 Unicode" panose="020B0709000202000203" pitchFamily="49" charset="0"/>
              </a:rPr>
              <a:t>apl</a:t>
            </a:r>
            <a:r>
              <a:rPr lang="en-US" sz="2000" dirty="0" smtClean="0">
                <a:latin typeface="APL385 Unicode" panose="020B0709000202000203" pitchFamily="49" charset="0"/>
              </a:rPr>
              <a:t>← {serialized}   </a:t>
            </a:r>
            <a:r>
              <a:rPr lang="en-US" sz="2000" dirty="0" err="1" smtClean="0">
                <a:latin typeface="APL385 Unicode" panose="020B0709000202000203" pitchFamily="49" charset="0"/>
              </a:rPr>
              <a:t>JSON.toAPL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 err="1" smtClean="0">
                <a:latin typeface="APL385 Unicode" panose="020B0709000202000203" pitchFamily="49" charset="0"/>
              </a:rPr>
              <a:t>json</a:t>
            </a:r>
            <a:endParaRPr lang="en-US" sz="2000" dirty="0" smtClean="0">
              <a:latin typeface="APL385 Unicode" panose="020B0709000202000203" pitchFamily="49" charset="0"/>
            </a:endParaRPr>
          </a:p>
          <a:p>
            <a:pPr algn="l"/>
            <a:endParaRPr lang="en-US" sz="1000" dirty="0" smtClean="0">
              <a:latin typeface="APL385 Unicode" panose="020B0709000202000203" pitchFamily="49" charset="0"/>
            </a:endParaRPr>
          </a:p>
          <a:p>
            <a:pPr algn="l"/>
            <a:r>
              <a:rPr lang="en-US" sz="2000" dirty="0"/>
              <a:t>Convert </a:t>
            </a:r>
            <a:r>
              <a:rPr lang="en-US" sz="2000" dirty="0" smtClean="0"/>
              <a:t>XML to JSON</a:t>
            </a:r>
            <a:endParaRPr lang="en-US" sz="2000" dirty="0" smtClean="0">
              <a:latin typeface="APL385 Unicode" panose="020B0709000202000203" pitchFamily="49" charset="0"/>
            </a:endParaRPr>
          </a:p>
          <a:p>
            <a:pPr algn="l"/>
            <a:r>
              <a:rPr lang="en-US" sz="2000" dirty="0" err="1" smtClean="0">
                <a:latin typeface="APL385 Unicode" panose="020B0709000202000203" pitchFamily="49" charset="0"/>
              </a:rPr>
              <a:t>json</a:t>
            </a:r>
            <a:r>
              <a:rPr lang="en-US" sz="2000" dirty="0" smtClean="0">
                <a:latin typeface="APL385 Unicode" panose="020B0709000202000203" pitchFamily="49" charset="0"/>
              </a:rPr>
              <a:t>←{quote}        </a:t>
            </a:r>
            <a:r>
              <a:rPr lang="en-US" sz="2000" dirty="0" err="1" smtClean="0">
                <a:latin typeface="APL385 Unicode" panose="020B0709000202000203" pitchFamily="49" charset="0"/>
              </a:rPr>
              <a:t>JSON.fromXML</a:t>
            </a:r>
            <a:r>
              <a:rPr lang="en-US" sz="2000" dirty="0" smtClean="0">
                <a:latin typeface="APL385 Unicode" panose="020B0709000202000203" pitchFamily="49" charset="0"/>
              </a:rPr>
              <a:t> xml</a:t>
            </a:r>
          </a:p>
          <a:p>
            <a:pPr algn="l"/>
            <a:endParaRPr lang="en-US" sz="1000" dirty="0" smtClean="0">
              <a:latin typeface="APL385 Unicode" panose="020B0709000202000203" pitchFamily="49" charset="0"/>
            </a:endParaRPr>
          </a:p>
          <a:p>
            <a:pPr algn="l"/>
            <a:r>
              <a:rPr lang="en-US" sz="2000" dirty="0"/>
              <a:t>Convert </a:t>
            </a:r>
            <a:r>
              <a:rPr lang="en-US" sz="2000" dirty="0" smtClean="0"/>
              <a:t>JSON to XML</a:t>
            </a:r>
            <a:endParaRPr lang="en-US" sz="2000" dirty="0">
              <a:latin typeface="APL385 Unicode" panose="020B0709000202000203" pitchFamily="49" charset="0"/>
            </a:endParaRPr>
          </a:p>
          <a:p>
            <a:pPr algn="l"/>
            <a:r>
              <a:rPr lang="en-US" sz="2000" dirty="0" smtClean="0">
                <a:latin typeface="APL385 Unicode" panose="020B0709000202000203" pitchFamily="49" charset="0"/>
              </a:rPr>
              <a:t>xml← {root}         </a:t>
            </a:r>
            <a:r>
              <a:rPr lang="en-US" sz="2000" dirty="0" err="1" smtClean="0">
                <a:latin typeface="APL385 Unicode" panose="020B0709000202000203" pitchFamily="49" charset="0"/>
              </a:rPr>
              <a:t>JSON.toXML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 err="1" smtClean="0">
                <a:latin typeface="APL385 Unicode" panose="020B0709000202000203" pitchFamily="49" charset="0"/>
              </a:rPr>
              <a:t>json</a:t>
            </a:r>
            <a:endParaRPr lang="en-US" sz="2000" dirty="0" smtClean="0">
              <a:latin typeface="APL385 Unicode" panose="020B0709000202000203" pitchFamily="49" charset="0"/>
            </a:endParaRPr>
          </a:p>
          <a:p>
            <a:pPr algn="l"/>
            <a:endParaRPr lang="en-US" sz="1000" dirty="0" smtClean="0">
              <a:latin typeface="APL385 Unicode" panose="020B0709000202000203" pitchFamily="49" charset="0"/>
            </a:endParaRPr>
          </a:p>
          <a:p>
            <a:pPr algn="l"/>
            <a:r>
              <a:rPr lang="en-US" sz="2000" dirty="0"/>
              <a:t>Convert </a:t>
            </a:r>
            <a:r>
              <a:rPr lang="en-US" sz="2000" dirty="0" smtClean="0"/>
              <a:t>invalid APL name</a:t>
            </a:r>
            <a:endParaRPr lang="en-US" sz="2000" dirty="0">
              <a:latin typeface="APL385 Unicode" panose="020B0709000202000203" pitchFamily="49" charset="0"/>
            </a:endParaRPr>
          </a:p>
          <a:p>
            <a:pPr algn="l"/>
            <a:r>
              <a:rPr lang="en-US" sz="2000" dirty="0" smtClean="0">
                <a:latin typeface="APL385 Unicode" panose="020B0709000202000203" pitchFamily="49" charset="0"/>
              </a:rPr>
              <a:t>name←               </a:t>
            </a:r>
            <a:r>
              <a:rPr lang="en-US" sz="2000" dirty="0" err="1" smtClean="0">
                <a:latin typeface="APL385 Unicode" panose="020B0709000202000203" pitchFamily="49" charset="0"/>
              </a:rPr>
              <a:t>JSON.parseName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r>
              <a:rPr lang="en-US" sz="2000" dirty="0" err="1" smtClean="0">
                <a:latin typeface="APL385 Unicode" panose="020B0709000202000203" pitchFamily="49" charset="0"/>
              </a:rPr>
              <a:t>invalidAPLname</a:t>
            </a:r>
            <a:endParaRPr lang="en-US" sz="2000" dirty="0" smtClean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JSON Class Methods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8289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Tabular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RDB, Spreadsheet, Table (Word, HTML, </a:t>
            </a:r>
            <a:r>
              <a:rPr lang="en-US" sz="2400" dirty="0" err="1" smtClean="0"/>
              <a:t>etc</a:t>
            </a:r>
            <a:r>
              <a:rPr lang="en-US" sz="2400" dirty="0" smtClean="0"/>
              <a:t>), XML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Hierarchical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XML, JSON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Different Ways to Represent the Same Data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399429"/>
              </p:ext>
            </p:extLst>
          </p:nvPr>
        </p:nvGraphicFramePr>
        <p:xfrm>
          <a:off x="611560" y="3116356"/>
          <a:ext cx="7787208" cy="2184852"/>
        </p:xfrm>
        <a:graphic>
          <a:graphicData uri="http://schemas.openxmlformats.org/drawingml/2006/table">
            <a:tbl>
              <a:tblPr/>
              <a:tblGrid>
                <a:gridCol w="691159"/>
                <a:gridCol w="687337"/>
                <a:gridCol w="675406"/>
                <a:gridCol w="1294605"/>
                <a:gridCol w="865139"/>
                <a:gridCol w="1247112"/>
                <a:gridCol w="2326450"/>
              </a:tblGrid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Zipcode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Latitude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Longitude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City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StateAbbr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County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LocationText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62245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38.554515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-89.563107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CLINTON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IL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41044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38.63785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-83.966512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BRACKEN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KY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20874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39.169859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-77.275645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MONTGOMERY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MD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20875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39.1791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-77.273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MONTGOMERY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MD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20876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39.191769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-77.243299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MONTGOMERY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MD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12526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42.123977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-73.861999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COLUMBIA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NY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45327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39.628806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-84.378734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OH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MONTGOMERY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OH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38138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35.088885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-89.806773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SHELBY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TN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38139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35.087468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-89.761502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SHELBY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TN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38183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35.0962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-89.804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SHELBY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TN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2071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53022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43.219155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-88.120435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WASHINGTON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Germantown, WI</a:t>
                      </a:r>
                    </a:p>
                  </a:txBody>
                  <a:tcPr marL="9104" marR="9104" marT="91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3968" y="3284984"/>
            <a:ext cx="4392488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PL385 Unicode" panose="020B0709000202000203" pitchFamily="49" charset="0"/>
              </a:rPr>
              <a:t> STATE  </a:t>
            </a:r>
            <a:r>
              <a:rPr lang="en-US" sz="1050" b="1" dirty="0">
                <a:latin typeface="APL385 Unicode" panose="020B0709000202000203" pitchFamily="49" charset="0"/>
              </a:rPr>
              <a:t>COUNTY         </a:t>
            </a:r>
            <a:r>
              <a:rPr lang="en-US" sz="1050" b="1" dirty="0" smtClean="0">
                <a:latin typeface="APL385 Unicode" panose="020B0709000202000203" pitchFamily="49" charset="0"/>
              </a:rPr>
              <a:t>  </a:t>
            </a:r>
            <a:r>
              <a:rPr lang="en-US" sz="1050" b="1" dirty="0">
                <a:latin typeface="APL385 Unicode" panose="020B0709000202000203" pitchFamily="49" charset="0"/>
              </a:rPr>
              <a:t>CITY          </a:t>
            </a:r>
            <a:r>
              <a:rPr lang="en-US" sz="1050" b="1" dirty="0" smtClean="0">
                <a:latin typeface="APL385 Unicode" panose="020B0709000202000203" pitchFamily="49" charset="0"/>
              </a:rPr>
              <a:t>   </a:t>
            </a:r>
            <a:r>
              <a:rPr lang="en-US" sz="1050" b="1" dirty="0">
                <a:latin typeface="APL385 Unicode" panose="020B0709000202000203" pitchFamily="49" charset="0"/>
              </a:rPr>
              <a:t>ZIPCODE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┌ MD ─┬ MONTGOMERY </a:t>
            </a:r>
            <a:r>
              <a:rPr lang="en-US" sz="1050" dirty="0" smtClean="0">
                <a:latin typeface="APL385 Unicode" panose="020B0709000202000203" pitchFamily="49" charset="0"/>
              </a:rPr>
              <a:t>────┬ </a:t>
            </a:r>
            <a:r>
              <a:rPr lang="en-US" sz="1050" dirty="0">
                <a:latin typeface="APL385 Unicode" panose="020B0709000202000203" pitchFamily="49" charset="0"/>
              </a:rPr>
              <a:t>GAITHERSBURG </a:t>
            </a:r>
            <a:r>
              <a:rPr lang="en-US" sz="1050" dirty="0" smtClean="0">
                <a:latin typeface="APL385 Unicode" panose="020B0709000202000203" pitchFamily="49" charset="0"/>
              </a:rPr>
              <a:t>──┬ </a:t>
            </a:r>
            <a:r>
              <a:rPr lang="en-US" sz="1050" dirty="0">
                <a:latin typeface="APL385 Unicode" panose="020B0709000202000203" pitchFamily="49" charset="0"/>
              </a:rPr>
              <a:t>20842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│     │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│                </a:t>
            </a:r>
            <a:r>
              <a:rPr lang="en-US" sz="1050" dirty="0">
                <a:latin typeface="APL385 Unicode" panose="020B0709000202000203" pitchFamily="49" charset="0"/>
              </a:rPr>
              <a:t>├ 20844 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│     │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│                </a:t>
            </a:r>
            <a:r>
              <a:rPr lang="en-US" sz="1050" dirty="0">
                <a:latin typeface="APL385 Unicode" panose="020B0709000202000203" pitchFamily="49" charset="0"/>
              </a:rPr>
              <a:t>└ 20846            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│     │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└ </a:t>
            </a:r>
            <a:r>
              <a:rPr lang="en-US" sz="1050" dirty="0">
                <a:latin typeface="APL385 Unicode" panose="020B0709000202000203" pitchFamily="49" charset="0"/>
              </a:rPr>
              <a:t>GERMANTOWN </a:t>
            </a:r>
            <a:r>
              <a:rPr lang="en-US" sz="1050" dirty="0" smtClean="0">
                <a:latin typeface="APL385 Unicode" panose="020B0709000202000203" pitchFamily="49" charset="0"/>
              </a:rPr>
              <a:t>────┬ </a:t>
            </a:r>
            <a:r>
              <a:rPr lang="en-US" sz="1050" dirty="0">
                <a:latin typeface="APL385 Unicode" panose="020B0709000202000203" pitchFamily="49" charset="0"/>
              </a:rPr>
              <a:t>20874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│     │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                 </a:t>
            </a:r>
            <a:r>
              <a:rPr lang="en-US" sz="1050" dirty="0">
                <a:latin typeface="APL385 Unicode" panose="020B0709000202000203" pitchFamily="49" charset="0"/>
              </a:rPr>
              <a:t>└ 20879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│     └ PRINCE GEORGES </a:t>
            </a:r>
            <a:r>
              <a:rPr lang="en-US" sz="1050" dirty="0" smtClean="0">
                <a:latin typeface="APL385 Unicode" panose="020B0709000202000203" pitchFamily="49" charset="0"/>
              </a:rPr>
              <a:t>┬ </a:t>
            </a:r>
            <a:r>
              <a:rPr lang="en-US" sz="1050" dirty="0">
                <a:latin typeface="APL385 Unicode" panose="020B0709000202000203" pitchFamily="49" charset="0"/>
              </a:rPr>
              <a:t>BELTSVILLE </a:t>
            </a:r>
            <a:r>
              <a:rPr lang="en-US" sz="1050" dirty="0" smtClean="0">
                <a:latin typeface="APL385 Unicode" panose="020B0709000202000203" pitchFamily="49" charset="0"/>
              </a:rPr>
              <a:t>────┬ </a:t>
            </a:r>
            <a:r>
              <a:rPr lang="en-US" sz="1050" dirty="0">
                <a:latin typeface="APL385 Unicode" panose="020B0709000202000203" pitchFamily="49" charset="0"/>
              </a:rPr>
              <a:t>20704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│      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│                </a:t>
            </a:r>
            <a:r>
              <a:rPr lang="en-US" sz="1050" dirty="0">
                <a:latin typeface="APL385 Unicode" panose="020B0709000202000203" pitchFamily="49" charset="0"/>
              </a:rPr>
              <a:t>└ 20705   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│      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└ </a:t>
            </a:r>
            <a:r>
              <a:rPr lang="en-US" sz="1050" dirty="0">
                <a:latin typeface="APL385 Unicode" panose="020B0709000202000203" pitchFamily="49" charset="0"/>
              </a:rPr>
              <a:t>OXON HILL </a:t>
            </a:r>
            <a:r>
              <a:rPr lang="en-US" sz="1050" dirty="0" smtClean="0">
                <a:latin typeface="APL385 Unicode" panose="020B0709000202000203" pitchFamily="49" charset="0"/>
              </a:rPr>
              <a:t>────── </a:t>
            </a:r>
            <a:r>
              <a:rPr lang="en-US" sz="1050" dirty="0">
                <a:latin typeface="APL385 Unicode" panose="020B0709000202000203" pitchFamily="49" charset="0"/>
              </a:rPr>
              <a:t>20723    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└ NY ─┬ MONROE </a:t>
            </a:r>
            <a:r>
              <a:rPr lang="en-US" sz="1050" dirty="0" smtClean="0">
                <a:latin typeface="APL385 Unicode" panose="020B0709000202000203" pitchFamily="49" charset="0"/>
              </a:rPr>
              <a:t>────────┬ </a:t>
            </a:r>
            <a:r>
              <a:rPr lang="en-US" sz="1050" dirty="0">
                <a:latin typeface="APL385 Unicode" panose="020B0709000202000203" pitchFamily="49" charset="0"/>
              </a:rPr>
              <a:t>HENRIETTA </a:t>
            </a:r>
            <a:r>
              <a:rPr lang="en-US" sz="1050" dirty="0" smtClean="0">
                <a:latin typeface="APL385 Unicode" panose="020B0709000202000203" pitchFamily="49" charset="0"/>
              </a:rPr>
              <a:t>────── </a:t>
            </a:r>
            <a:r>
              <a:rPr lang="en-US" sz="1050" dirty="0">
                <a:latin typeface="APL385 Unicode" panose="020B0709000202000203" pitchFamily="49" charset="0"/>
              </a:rPr>
              <a:t>14467    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      │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└ </a:t>
            </a:r>
            <a:r>
              <a:rPr lang="en-US" sz="1050" dirty="0">
                <a:latin typeface="APL385 Unicode" panose="020B0709000202000203" pitchFamily="49" charset="0"/>
              </a:rPr>
              <a:t>ROCHESTER </a:t>
            </a:r>
            <a:r>
              <a:rPr lang="en-US" sz="1050" dirty="0" smtClean="0">
                <a:latin typeface="APL385 Unicode" panose="020B0709000202000203" pitchFamily="49" charset="0"/>
              </a:rPr>
              <a:t>─────┬ </a:t>
            </a:r>
            <a:r>
              <a:rPr lang="en-US" sz="1050" dirty="0">
                <a:latin typeface="APL385 Unicode" panose="020B0709000202000203" pitchFamily="49" charset="0"/>
              </a:rPr>
              <a:t>14612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      │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                 </a:t>
            </a:r>
            <a:r>
              <a:rPr lang="en-US" sz="1050" dirty="0">
                <a:latin typeface="APL385 Unicode" panose="020B0709000202000203" pitchFamily="49" charset="0"/>
              </a:rPr>
              <a:t>├ 14623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      │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                 </a:t>
            </a:r>
            <a:r>
              <a:rPr lang="en-US" sz="1050" dirty="0">
                <a:latin typeface="APL385 Unicode" panose="020B0709000202000203" pitchFamily="49" charset="0"/>
              </a:rPr>
              <a:t>└ 14624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      └ WESTCHESTER </a:t>
            </a:r>
            <a:r>
              <a:rPr lang="en-US" sz="1050" dirty="0" smtClean="0">
                <a:latin typeface="APL385 Unicode" panose="020B0709000202000203" pitchFamily="49" charset="0"/>
              </a:rPr>
              <a:t>───┬ </a:t>
            </a:r>
            <a:r>
              <a:rPr lang="en-US" sz="1050" dirty="0">
                <a:latin typeface="APL385 Unicode" panose="020B0709000202000203" pitchFamily="49" charset="0"/>
              </a:rPr>
              <a:t>ARMONK </a:t>
            </a:r>
            <a:r>
              <a:rPr lang="en-US" sz="1050" dirty="0" smtClean="0">
                <a:latin typeface="APL385 Unicode" panose="020B0709000202000203" pitchFamily="49" charset="0"/>
              </a:rPr>
              <a:t>───────── </a:t>
            </a:r>
            <a:r>
              <a:rPr lang="en-US" sz="1050" dirty="0">
                <a:latin typeface="APL385 Unicode" panose="020B0709000202000203" pitchFamily="49" charset="0"/>
              </a:rPr>
              <a:t>10504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       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├ </a:t>
            </a:r>
            <a:r>
              <a:rPr lang="en-US" sz="1050" dirty="0">
                <a:latin typeface="APL385 Unicode" panose="020B0709000202000203" pitchFamily="49" charset="0"/>
              </a:rPr>
              <a:t>BEDFORD </a:t>
            </a:r>
            <a:r>
              <a:rPr lang="en-US" sz="1050" dirty="0" smtClean="0">
                <a:latin typeface="APL385 Unicode" panose="020B0709000202000203" pitchFamily="49" charset="0"/>
              </a:rPr>
              <a:t>──────── </a:t>
            </a:r>
            <a:r>
              <a:rPr lang="en-US" sz="1050" dirty="0">
                <a:latin typeface="APL385 Unicode" panose="020B0709000202000203" pitchFamily="49" charset="0"/>
              </a:rPr>
              <a:t>10506</a:t>
            </a:r>
          </a:p>
          <a:p>
            <a:r>
              <a:rPr lang="en-US" sz="1050" dirty="0">
                <a:latin typeface="APL385 Unicode" panose="020B0709000202000203" pitchFamily="49" charset="0"/>
              </a:rPr>
              <a:t>                       </a:t>
            </a:r>
            <a:r>
              <a:rPr lang="en-US" sz="1050" dirty="0" smtClean="0">
                <a:latin typeface="APL385 Unicode" panose="020B0709000202000203" pitchFamily="49" charset="0"/>
              </a:rPr>
              <a:t>└ </a:t>
            </a:r>
            <a:r>
              <a:rPr lang="en-US" sz="1050" dirty="0">
                <a:latin typeface="APL385 Unicode" panose="020B0709000202000203" pitchFamily="49" charset="0"/>
              </a:rPr>
              <a:t>VALHALLA </a:t>
            </a:r>
            <a:r>
              <a:rPr lang="en-US" sz="1050" dirty="0" smtClean="0">
                <a:latin typeface="APL385 Unicode" panose="020B0709000202000203" pitchFamily="49" charset="0"/>
              </a:rPr>
              <a:t>─────── </a:t>
            </a:r>
            <a:r>
              <a:rPr lang="en-US" sz="1050" dirty="0">
                <a:latin typeface="APL385 Unicode" panose="020B0709000202000203" pitchFamily="49" charset="0"/>
              </a:rPr>
              <a:t>10595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8240" y="1844824"/>
            <a:ext cx="7920880" cy="36009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PL385 Unicode" panose="020B0709000202000203" pitchFamily="49" charset="0"/>
              </a:rPr>
              <a:t>{"zips": [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 {"MD": [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    {"Montgomery": [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       {"Gaithersburg": [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          {"zip": 20842,"lat": 12,"long": 23},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          {"zip": 20844,"lat": 14,"long": 26}]},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       {"Germantown": [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          {"zip": 20874,"lat": 12,"long": 23}]}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       ]}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    ]}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  ]}</a:t>
            </a:r>
          </a:p>
        </p:txBody>
      </p:sp>
    </p:spTree>
    <p:extLst>
      <p:ext uri="{BB962C8B-B14F-4D97-AF65-F5344CB8AC3E}">
        <p14:creationId xmlns:p14="http://schemas.microsoft.com/office/powerpoint/2010/main" val="1567146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 animBg="1"/>
      <p:bldP spid="5" grpId="1" animBg="1"/>
      <p:bldP spid="7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Application components that run on the web.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Use standard protocols and formats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SOAP, HTTP, XML, JSON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Two predominant schools of thought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SOAP – Simple Object Access Protocol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REST – Representational State Transfer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53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Uses an XML dialect called SOAP over HTTP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Web Service Description Language (WSDL) used to describe the web service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Operations that can be performed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Input and output message format and content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Binding information for how to call the web service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2"/>
              </a:rPr>
              <a:t>Sample SOAP Web Service</a:t>
            </a:r>
            <a:endParaRPr lang="en-US" sz="24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SAWS – Dyalog's Stand Alone Web Service framework can be used to both provide and consume SOAP-based web </a:t>
            </a:r>
            <a:r>
              <a:rPr lang="en-US" sz="2400" dirty="0" err="1" smtClean="0"/>
              <a:t>wervices</a:t>
            </a: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SOAP-based Web Services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12403" y="3116830"/>
            <a:ext cx="7920037" cy="2616426"/>
            <a:chOff x="611560" y="3212976"/>
            <a:chExt cx="7920037" cy="261642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212"/>
            <a:stretch/>
          </p:blipFill>
          <p:spPr bwMode="auto">
            <a:xfrm>
              <a:off x="611560" y="3212976"/>
              <a:ext cx="7920037" cy="2616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3923928" y="5271591"/>
              <a:ext cx="151216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PL385 Unicode" panose="020B0709000202000203" pitchFamily="49" charset="0"/>
                </a:rPr>
                <a:t>HTTP(S)</a:t>
              </a:r>
              <a:endParaRPr lang="en-US" dirty="0">
                <a:latin typeface="APL385 Unicode" panose="020B0709000202000203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948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Use standard HTTP methods (GET, POST, PUT, DELETE) to access and manipulate resources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Resources are represented by URIs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Parameters can be passed via URI (GET) or in message body (POST)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graphical.weather.gov/xml/sample_products/browser_interface/ndfdBrowserClientByDay.php?zipCodeList=14586&amp;format=24+hourly&amp;numDays=1</a:t>
            </a:r>
            <a:endParaRPr lang="en-US" sz="24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Provider: MiServer 3.0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Consumer: conga </a:t>
            </a:r>
            <a:r>
              <a:rPr lang="en-US" sz="2400" dirty="0" err="1" smtClean="0"/>
              <a:t>Samples.HTTPxxx</a:t>
            </a:r>
            <a:r>
              <a:rPr lang="en-US" sz="2400" dirty="0" smtClean="0"/>
              <a:t> 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RESTful</a:t>
            </a:r>
            <a:r>
              <a:rPr lang="en-US" dirty="0" smtClean="0"/>
              <a:t> Web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06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773936"/>
            <a:ext cx="7776864" cy="453538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/>
              <a:t>H</a:t>
            </a:r>
            <a:r>
              <a:rPr lang="en-US" sz="2000" dirty="0" smtClean="0"/>
              <a:t>as a base URI </a:t>
            </a:r>
            <a:endParaRPr lang="en-US" sz="20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Returns a standard MIME type</a:t>
            </a:r>
            <a:r>
              <a:rPr lang="en-US" sz="2000" dirty="0"/>
              <a:t> </a:t>
            </a:r>
            <a:r>
              <a:rPr lang="en-US" sz="2000" dirty="0" smtClean="0"/>
              <a:t>JSON, XML, images,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Collection	</a:t>
            </a:r>
            <a:r>
              <a:rPr lang="en-US" sz="2000" dirty="0" smtClean="0">
                <a:latin typeface="APL385 Unicode" panose="020B0709000202000203" pitchFamily="49" charset="0"/>
                <a:hlinkClick r:id="rId3"/>
              </a:rPr>
              <a:t>http</a:t>
            </a:r>
            <a:r>
              <a:rPr lang="en-US" sz="2000" dirty="0">
                <a:latin typeface="APL385 Unicode" panose="020B0709000202000203" pitchFamily="49" charset="0"/>
                <a:hlinkClick r:id="rId3"/>
              </a:rPr>
              <a:t>://example.com/cds</a:t>
            </a:r>
            <a:r>
              <a:rPr lang="en-US" sz="2000" dirty="0" smtClean="0">
                <a:latin typeface="APL385 Unicode" panose="020B0709000202000203" pitchFamily="49" charset="0"/>
                <a:hlinkClick r:id="rId3"/>
              </a:rPr>
              <a:t>/</a:t>
            </a:r>
            <a:endParaRPr lang="en-US" sz="2000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GET	list of URIs of the collection's elements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PUT	replace the entire collection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POST	create a new collection entry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DELETE	delete the entire collection</a:t>
            </a:r>
            <a:endParaRPr lang="en-US" sz="1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Element	</a:t>
            </a:r>
            <a:r>
              <a:rPr lang="en-US" sz="2000" dirty="0" smtClean="0">
                <a:latin typeface="APL385 Unicode" panose="020B0709000202000203" pitchFamily="49" charset="0"/>
                <a:hlinkClick r:id="rId4"/>
              </a:rPr>
              <a:t>http://example.com/cds/cd23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endParaRPr lang="en-US" sz="2000" dirty="0">
              <a:latin typeface="APL385 Unicode" panose="020B0709000202000203" pitchFamily="49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GET	retrieve a representation of the element</a:t>
            </a:r>
            <a:endParaRPr lang="en-US" sz="1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PUT	replace or create an element</a:t>
            </a:r>
            <a:endParaRPr lang="en-US" sz="1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POST	update the element</a:t>
            </a:r>
            <a:endParaRPr lang="en-US" sz="1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DELETE	delete </a:t>
            </a:r>
            <a:r>
              <a:rPr lang="en-US" sz="1800" dirty="0"/>
              <a:t>the </a:t>
            </a:r>
            <a:r>
              <a:rPr lang="en-US" sz="1800" dirty="0" smtClean="0"/>
              <a:t>element</a:t>
            </a:r>
            <a:endParaRPr lang="en-US" sz="1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 smtClean="0">
              <a:latin typeface="APL385 Unicode" panose="020B0709000202000203" pitchFamily="49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RESTful</a:t>
            </a:r>
            <a:r>
              <a:rPr lang="en-US" dirty="0" smtClean="0"/>
              <a:t> Web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98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 numCol="1"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Consumer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Where is the data?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What format is it in?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Tools to obtain and manipulate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Provider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What formats do your clients expect?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Tools to format and provide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Are there security requirements?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Consumer, Provider </a:t>
            </a:r>
            <a:r>
              <a:rPr lang="en-US" dirty="0" smtClean="0"/>
              <a:t>or Both?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26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The function </a:t>
            </a:r>
            <a:r>
              <a:rPr lang="en-US" sz="2000" dirty="0" err="1" smtClean="0">
                <a:latin typeface="APL385 Unicode" panose="020B0709000202000203" pitchFamily="49" charset="0"/>
              </a:rPr>
              <a:t>HTTPGet</a:t>
            </a:r>
            <a:r>
              <a:rPr lang="en-US" sz="2000" dirty="0" smtClean="0"/>
              <a:t> in the </a:t>
            </a:r>
            <a:r>
              <a:rPr lang="en-US" sz="2000" dirty="0" smtClean="0">
                <a:latin typeface="APL385 Unicode" panose="020B0709000202000203" pitchFamily="49" charset="0"/>
              </a:rPr>
              <a:t>Samples</a:t>
            </a:r>
            <a:r>
              <a:rPr lang="en-US" sz="2000" dirty="0" smtClean="0"/>
              <a:t> namespace in the </a:t>
            </a:r>
            <a:r>
              <a:rPr lang="en-US" sz="2000" dirty="0" smtClean="0">
                <a:latin typeface="APL385 Unicode" panose="020B0709000202000203" pitchFamily="49" charset="0"/>
              </a:rPr>
              <a:t>conga</a:t>
            </a:r>
            <a:r>
              <a:rPr lang="en-US" sz="2000" dirty="0" smtClean="0"/>
              <a:t> workspace issues the HTTP GET command for the URI passed as its argument.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PL385 Unicode" panose="020B0709000202000203" pitchFamily="49" charset="0"/>
              </a:rPr>
              <a:t>z</a:t>
            </a:r>
            <a:r>
              <a:rPr lang="en-US" sz="2000" dirty="0" err="1">
                <a:latin typeface="APL385 Unicode" panose="020B0709000202000203" pitchFamily="49" charset="0"/>
              </a:rPr>
              <a:t>←Samples.HTTPGet</a:t>
            </a:r>
            <a:r>
              <a:rPr lang="en-US" sz="2000" dirty="0">
                <a:latin typeface="APL385 Unicode" panose="020B0709000202000203" pitchFamily="49" charset="0"/>
              </a:rPr>
              <a:t> 'http://maps.googleapis.com/maps/</a:t>
            </a:r>
            <a:r>
              <a:rPr lang="en-US" sz="2000" dirty="0" err="1">
                <a:latin typeface="APL385 Unicode" panose="020B0709000202000203" pitchFamily="49" charset="0"/>
              </a:rPr>
              <a:t>api</a:t>
            </a:r>
            <a:r>
              <a:rPr lang="en-US" sz="2000" dirty="0">
                <a:latin typeface="APL385 Unicode" panose="020B0709000202000203" pitchFamily="49" charset="0"/>
              </a:rPr>
              <a:t>/</a:t>
            </a:r>
            <a:r>
              <a:rPr lang="en-US" sz="2000" dirty="0" err="1">
                <a:latin typeface="APL385 Unicode" panose="020B0709000202000203" pitchFamily="49" charset="0"/>
              </a:rPr>
              <a:t>staticmap?center</a:t>
            </a:r>
            <a:r>
              <a:rPr lang="en-US" sz="2000" dirty="0">
                <a:latin typeface="APL385 Unicode" panose="020B0709000202000203" pitchFamily="49" charset="0"/>
              </a:rPr>
              <a:t>=</a:t>
            </a:r>
            <a:r>
              <a:rPr lang="en-US" sz="2000" dirty="0" err="1">
                <a:latin typeface="APL385 Unicode" panose="020B0709000202000203" pitchFamily="49" charset="0"/>
              </a:rPr>
              <a:t>Eastbourne,UK&amp;size</a:t>
            </a:r>
            <a:r>
              <a:rPr lang="en-US" sz="2000" dirty="0">
                <a:latin typeface="APL385 Unicode" panose="020B0709000202000203" pitchFamily="49" charset="0"/>
              </a:rPr>
              <a:t>=600x300&amp;zoom=15</a:t>
            </a:r>
            <a:r>
              <a:rPr lang="en-US" sz="2000" dirty="0" smtClean="0">
                <a:latin typeface="APL385 Unicode" panose="020B0709000202000203" pitchFamily="49" charset="0"/>
              </a:rPr>
              <a:t>'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PL385 Unicode" panose="020B0709000202000203" pitchFamily="49" charset="0"/>
              </a:rPr>
              <a:t>z[1] conga return code (0=success)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PL385 Unicode" panose="020B0709000202000203" pitchFamily="49" charset="0"/>
              </a:rPr>
              <a:t>z[2] HTTP headers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PL385 Unicode" panose="020B0709000202000203" pitchFamily="49" charset="0"/>
              </a:rPr>
              <a:t>z[3] message payload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The latest version of conga has a new operator, </a:t>
            </a:r>
            <a:r>
              <a:rPr lang="en-US" sz="2000" dirty="0" err="1" smtClean="0">
                <a:latin typeface="APL385 Unicode" panose="020B0709000202000203" pitchFamily="49" charset="0"/>
              </a:rPr>
              <a:t>HTTPcmd</a:t>
            </a:r>
            <a:r>
              <a:rPr lang="en-US" sz="2000" dirty="0" smtClean="0"/>
              <a:t>, which can issue any HTTP command – making it possible to call any </a:t>
            </a:r>
            <a:r>
              <a:rPr lang="en-US" sz="2000" dirty="0" err="1" smtClean="0"/>
              <a:t>RESTful</a:t>
            </a:r>
            <a:r>
              <a:rPr lang="en-US" sz="2000" dirty="0" smtClean="0"/>
              <a:t> web service functions.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L385 Unicode" panose="020B0709000202000203" pitchFamily="49" charset="0"/>
              </a:rPr>
              <a:t>conga </a:t>
            </a:r>
            <a:r>
              <a:rPr lang="en-US" dirty="0" err="1" smtClean="0">
                <a:latin typeface="APL385 Unicode" panose="020B0709000202000203" pitchFamily="49" charset="0"/>
              </a:rPr>
              <a:t>Samples.HTTPGet</a:t>
            </a:r>
            <a:endParaRPr lang="en-US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78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Office Desktop applications can be accessed directly from Dyalog using </a:t>
            </a:r>
            <a:r>
              <a:rPr lang="en-US" sz="2400" dirty="0" smtClean="0">
                <a:latin typeface="APL385 Unicode" panose="020B0709000202000203" pitchFamily="49" charset="0"/>
              </a:rPr>
              <a:t>⎕WC</a:t>
            </a:r>
            <a:br>
              <a:rPr lang="en-US" sz="2400" dirty="0" smtClean="0">
                <a:latin typeface="APL385 Unicode" panose="020B0709000202000203" pitchFamily="49" charset="0"/>
              </a:rPr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2400" dirty="0" smtClean="0">
                <a:latin typeface="APL385 Unicode" panose="020B0709000202000203" pitchFamily="49" charset="0"/>
              </a:rPr>
              <a:t>'app' ⎕WC '</a:t>
            </a:r>
            <a:r>
              <a:rPr lang="en-US" sz="2400" dirty="0" err="1" smtClean="0">
                <a:latin typeface="APL385 Unicode" panose="020B0709000202000203" pitchFamily="49" charset="0"/>
              </a:rPr>
              <a:t>OLEClient</a:t>
            </a:r>
            <a:r>
              <a:rPr lang="en-US" sz="2400" dirty="0" smtClean="0">
                <a:latin typeface="APL385 Unicode" panose="020B0709000202000203" pitchFamily="49" charset="0"/>
              </a:rPr>
              <a:t>' '</a:t>
            </a:r>
            <a:r>
              <a:rPr lang="en-US" sz="2400" dirty="0" err="1" smtClean="0">
                <a:latin typeface="APL385 Unicode" panose="020B0709000202000203" pitchFamily="49" charset="0"/>
              </a:rPr>
              <a:t>xxx.Application</a:t>
            </a:r>
            <a:r>
              <a:rPr lang="en-US" sz="2400" dirty="0" smtClean="0">
                <a:latin typeface="APL385 Unicode" panose="020B0709000202000203" pitchFamily="49" charset="0"/>
              </a:rPr>
              <a:t>'</a:t>
            </a:r>
            <a:br>
              <a:rPr lang="en-US" sz="2400" dirty="0" smtClean="0">
                <a:latin typeface="APL385 Unicode" panose="020B0709000202000203" pitchFamily="49" charset="0"/>
              </a:rPr>
            </a:br>
            <a:endParaRPr lang="en-US" sz="800" dirty="0" smtClean="0">
              <a:latin typeface="APL385 Unicode" panose="020B0709000202000203" pitchFamily="49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Uses: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Collect information from email messages in Outlook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Automate document production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Search Outlook, OneNote, Word, PowerPoint documents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 Office API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12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hlinkClick r:id="rId2"/>
              </a:rPr>
              <a:t>Google has APIs for 88 services</a:t>
            </a:r>
            <a:endParaRPr lang="en-US" sz="24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Many are REST APIs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Many have a free, courtesy usage limit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Som</a:t>
            </a:r>
            <a:r>
              <a:rPr lang="en-US" sz="2400" dirty="0"/>
              <a:t>e</a:t>
            </a:r>
            <a:r>
              <a:rPr lang="en-US" sz="2400" dirty="0" smtClean="0"/>
              <a:t> require an Application key to track usage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Some use </a:t>
            </a:r>
            <a:r>
              <a:rPr lang="en-US" sz="2400" dirty="0" err="1" smtClean="0"/>
              <a:t>OAuth</a:t>
            </a:r>
            <a:r>
              <a:rPr lang="en-US" sz="2400" dirty="0" smtClean="0"/>
              <a:t> for authentication to allow access to user data without the user having to share their credentials with your application.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APIs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41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Google Drive can store many types of documents – documents, spreadsheets, presentations, etc.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Share documents with everyone or specific users, granting each different levels of access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APIs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683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Included in the workshop materials is a file, </a:t>
            </a:r>
            <a:r>
              <a:rPr lang="en-US" sz="2000" dirty="0" err="1" smtClean="0"/>
              <a:t>Zip.dyalog</a:t>
            </a:r>
            <a:r>
              <a:rPr lang="en-US" sz="2000" dirty="0" smtClean="0"/>
              <a:t>, which implements a simple interface to access zip files from within Dyalog.  Its methods are: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1600" dirty="0" smtClean="0">
                <a:latin typeface="APL385 Unicode" panose="020B0709000202000203" pitchFamily="49" charset="0"/>
              </a:rPr>
              <a:t>source  </a:t>
            </a:r>
            <a:r>
              <a:rPr lang="en-US" sz="16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Create</a:t>
            </a:r>
            <a:r>
              <a:rPr lang="en-US" sz="1600" dirty="0" smtClean="0">
                <a:latin typeface="APL385 Unicode" panose="020B0709000202000203" pitchFamily="49" charset="0"/>
              </a:rPr>
              <a:t> </a:t>
            </a:r>
            <a:r>
              <a:rPr lang="en-US" sz="1600" dirty="0" err="1" smtClean="0">
                <a:latin typeface="APL385 Unicode" panose="020B0709000202000203" pitchFamily="49" charset="0"/>
              </a:rPr>
              <a:t>zipfile</a:t>
            </a:r>
            <a:endParaRPr lang="en-US" sz="1600" dirty="0" smtClean="0">
              <a:latin typeface="APL385 Unicode" panose="020B0709000202000203" pitchFamily="49" charset="0"/>
            </a:endParaRPr>
          </a:p>
          <a:p>
            <a:pPr algn="l"/>
            <a:r>
              <a:rPr lang="en-US" sz="1600" dirty="0" err="1" smtClean="0">
                <a:latin typeface="APL385 Unicode" panose="020B0709000202000203" pitchFamily="49" charset="0"/>
              </a:rPr>
              <a:t>zipfile</a:t>
            </a:r>
            <a:r>
              <a:rPr lang="en-US" sz="1600" dirty="0" smtClean="0">
                <a:latin typeface="APL385 Unicode" panose="020B0709000202000203" pitchFamily="49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UnZip</a:t>
            </a:r>
            <a:r>
              <a:rPr lang="en-US" sz="1600" dirty="0" smtClean="0">
                <a:latin typeface="APL385 Unicode" panose="020B0709000202000203" pitchFamily="49" charset="0"/>
              </a:rPr>
              <a:t> destination</a:t>
            </a:r>
          </a:p>
          <a:p>
            <a:pPr algn="l"/>
            <a:r>
              <a:rPr lang="en-US" sz="1600" dirty="0" smtClean="0">
                <a:latin typeface="APL385 Unicode" panose="020B0709000202000203" pitchFamily="49" charset="0"/>
              </a:rPr>
              <a:t>        </a:t>
            </a:r>
            <a:r>
              <a:rPr lang="en-US" sz="16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Entries</a:t>
            </a:r>
            <a:r>
              <a:rPr lang="en-US" sz="1600" dirty="0" smtClean="0">
                <a:latin typeface="APL385 Unicode" panose="020B0709000202000203" pitchFamily="49" charset="0"/>
              </a:rPr>
              <a:t> </a:t>
            </a:r>
            <a:r>
              <a:rPr lang="en-US" sz="1600" dirty="0" err="1" smtClean="0">
                <a:latin typeface="APL385 Unicode" panose="020B0709000202000203" pitchFamily="49" charset="0"/>
              </a:rPr>
              <a:t>zipfile</a:t>
            </a:r>
            <a:endParaRPr lang="en-US" sz="1600" dirty="0" smtClean="0">
              <a:latin typeface="APL385 Unicode" panose="020B0709000202000203" pitchFamily="49" charset="0"/>
            </a:endParaRPr>
          </a:p>
          <a:p>
            <a:pPr algn="l"/>
            <a:r>
              <a:rPr lang="en-US" sz="1600" dirty="0" err="1" smtClean="0">
                <a:latin typeface="APL385 Unicode" panose="020B0709000202000203" pitchFamily="49" charset="0"/>
              </a:rPr>
              <a:t>zipfile</a:t>
            </a:r>
            <a:r>
              <a:rPr lang="en-US" sz="1600" dirty="0" smtClean="0">
                <a:latin typeface="APL385 Unicode" panose="020B0709000202000203" pitchFamily="49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ExtractEntry</a:t>
            </a:r>
            <a:r>
              <a:rPr lang="en-US" sz="1600" dirty="0" smtClean="0">
                <a:latin typeface="APL385 Unicode" panose="020B0709000202000203" pitchFamily="49" charset="0"/>
              </a:rPr>
              <a:t> </a:t>
            </a:r>
            <a:r>
              <a:rPr lang="en-US" sz="1600" dirty="0" err="1" smtClean="0">
                <a:latin typeface="APL385 Unicode" panose="020B0709000202000203" pitchFamily="49" charset="0"/>
              </a:rPr>
              <a:t>entryname</a:t>
            </a:r>
            <a:r>
              <a:rPr lang="en-US" sz="1600" dirty="0" smtClean="0">
                <a:latin typeface="APL385 Unicode" panose="020B0709000202000203" pitchFamily="49" charset="0"/>
              </a:rPr>
              <a:t> {</a:t>
            </a:r>
            <a:r>
              <a:rPr lang="en-US" sz="1600" dirty="0" err="1" smtClean="0">
                <a:latin typeface="APL385 Unicode" panose="020B0709000202000203" pitchFamily="49" charset="0"/>
              </a:rPr>
              <a:t>destinationname</a:t>
            </a:r>
            <a:r>
              <a:rPr lang="en-US" sz="1600" dirty="0" smtClean="0">
                <a:latin typeface="APL385 Unicode" panose="020B0709000202000203" pitchFamily="49" charset="0"/>
              </a:rPr>
              <a:t>} {overwrite}</a:t>
            </a:r>
          </a:p>
          <a:p>
            <a:pPr algn="l"/>
            <a:r>
              <a:rPr lang="en-US" sz="1600" dirty="0" err="1" smtClean="0">
                <a:latin typeface="APL385 Unicode" panose="020B0709000202000203" pitchFamily="49" charset="0"/>
              </a:rPr>
              <a:t>zipfile</a:t>
            </a:r>
            <a:r>
              <a:rPr lang="en-US" sz="1600" dirty="0" smtClean="0">
                <a:latin typeface="APL385 Unicode" panose="020B0709000202000203" pitchFamily="49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DeleteEntry</a:t>
            </a:r>
            <a:r>
              <a:rPr lang="en-US" sz="1600" dirty="0" smtClean="0">
                <a:latin typeface="APL385 Unicode" panose="020B0709000202000203" pitchFamily="49" charset="0"/>
              </a:rPr>
              <a:t> </a:t>
            </a:r>
            <a:r>
              <a:rPr lang="en-US" sz="1600" dirty="0" err="1" smtClean="0">
                <a:latin typeface="APL385 Unicode" panose="020B0709000202000203" pitchFamily="49" charset="0"/>
              </a:rPr>
              <a:t>entryname</a:t>
            </a:r>
            <a:endParaRPr lang="en-US" sz="1600" dirty="0" smtClean="0">
              <a:latin typeface="APL385 Unicode" panose="020B0709000202000203" pitchFamily="49" charset="0"/>
            </a:endParaRPr>
          </a:p>
          <a:p>
            <a:pPr algn="l"/>
            <a:r>
              <a:rPr lang="en-US" sz="1600" dirty="0" err="1" smtClean="0">
                <a:latin typeface="APL385 Unicode" panose="020B0709000202000203" pitchFamily="49" charset="0"/>
              </a:rPr>
              <a:t>zipfile</a:t>
            </a:r>
            <a:r>
              <a:rPr lang="en-US" sz="1600" dirty="0" smtClean="0">
                <a:latin typeface="APL385 Unicode" panose="020B0709000202000203" pitchFamily="49" charset="0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AddFile</a:t>
            </a:r>
            <a:r>
              <a:rPr lang="en-US" sz="1600" dirty="0" smtClean="0">
                <a:latin typeface="APL385 Unicode" panose="020B0709000202000203" pitchFamily="49" charset="0"/>
              </a:rPr>
              <a:t> filename </a:t>
            </a:r>
            <a:r>
              <a:rPr lang="en-US" sz="1600" dirty="0" err="1" smtClean="0">
                <a:latin typeface="APL385 Unicode" panose="020B0709000202000203" pitchFamily="49" charset="0"/>
              </a:rPr>
              <a:t>entryname</a:t>
            </a:r>
            <a:endParaRPr lang="en-US" sz="1600" dirty="0" smtClean="0">
              <a:latin typeface="APL385 Unicode" panose="020B0709000202000203" pitchFamily="49" charset="0"/>
            </a:endParaRPr>
          </a:p>
          <a:p>
            <a:pPr algn="l"/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Zip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91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8064896" cy="4082008"/>
          </a:xfrm>
        </p:spPr>
        <p:txBody>
          <a:bodyPr/>
          <a:lstStyle/>
          <a:p>
            <a:pPr algn="l"/>
            <a:r>
              <a:rPr lang="es-ES" sz="2400" dirty="0" smtClean="0">
                <a:latin typeface="APL385 Unicode" panose="020B0709000202000203" pitchFamily="49" charset="0"/>
              </a:rPr>
              <a:t>	y</a:t>
            </a:r>
            <a:endParaRPr lang="es-ES" sz="2400" dirty="0">
              <a:latin typeface="APL385 Unicode" panose="020B0709000202000203" pitchFamily="49" charset="0"/>
            </a:endParaRPr>
          </a:p>
          <a:p>
            <a:pPr algn="l"/>
            <a:r>
              <a:rPr lang="es-ES" sz="2400" dirty="0">
                <a:latin typeface="APL385 Unicode" panose="020B0709000202000203" pitchFamily="49" charset="0"/>
              </a:rPr>
              <a:t>0 4 </a:t>
            </a:r>
            <a:r>
              <a:rPr lang="es-ES" sz="2400" dirty="0" smtClean="0">
                <a:latin typeface="APL385 Unicode" panose="020B0709000202000203" pitchFamily="49" charset="0"/>
              </a:rPr>
              <a:t>10 </a:t>
            </a:r>
            <a:r>
              <a:rPr lang="es-ES" sz="2400" dirty="0">
                <a:latin typeface="APL385 Unicode" panose="020B0709000202000203" pitchFamily="49" charset="0"/>
              </a:rPr>
              <a:t>18 24 35 </a:t>
            </a:r>
            <a:r>
              <a:rPr lang="es-ES" sz="2400" dirty="0" smtClean="0">
                <a:latin typeface="APL385 Unicode" panose="020B0709000202000203" pitchFamily="49" charset="0"/>
              </a:rPr>
              <a:t>50...8370 </a:t>
            </a:r>
            <a:r>
              <a:rPr lang="es-ES" sz="2400" dirty="0">
                <a:latin typeface="APL385 Unicode" panose="020B0709000202000203" pitchFamily="49" charset="0"/>
              </a:rPr>
              <a:t>8473 8750 8838 </a:t>
            </a:r>
            <a:endParaRPr lang="es-ES" sz="2400" dirty="0" smtClean="0">
              <a:latin typeface="APL385 Unicode" panose="020B0709000202000203" pitchFamily="49" charset="0"/>
            </a:endParaRPr>
          </a:p>
          <a:p>
            <a:pPr algn="l"/>
            <a:r>
              <a:rPr lang="es-ES" sz="2400" dirty="0">
                <a:latin typeface="APL385 Unicode" panose="020B0709000202000203" pitchFamily="49" charset="0"/>
              </a:rPr>
              <a:t>	</a:t>
            </a:r>
            <a:r>
              <a:rPr lang="es-ES" sz="2400" dirty="0" smtClean="0">
                <a:latin typeface="APL385 Unicode" panose="020B0709000202000203" pitchFamily="49" charset="0"/>
              </a:rPr>
              <a:t>⍴y</a:t>
            </a:r>
          </a:p>
          <a:p>
            <a:pPr algn="l"/>
            <a:r>
              <a:rPr lang="es-ES" sz="2400" dirty="0" smtClean="0">
                <a:latin typeface="APL385 Unicode" panose="020B0709000202000203" pitchFamily="49" charset="0"/>
              </a:rPr>
              <a:t>100</a:t>
            </a:r>
            <a:endParaRPr lang="en-GB" sz="24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/>
              <a:t>Visualising </a:t>
            </a:r>
            <a:r>
              <a:rPr lang="en-GB" sz="4000" dirty="0"/>
              <a:t>D</a:t>
            </a:r>
            <a:r>
              <a:rPr lang="en-GB" sz="4000" dirty="0" smtClean="0"/>
              <a:t>ata – Graphs</a:t>
            </a:r>
            <a:endParaRPr lang="en-GB" sz="4000" dirty="0"/>
          </a:p>
        </p:txBody>
      </p:sp>
      <p:grpSp>
        <p:nvGrpSpPr>
          <p:cNvPr id="4" name="Group 3"/>
          <p:cNvGrpSpPr/>
          <p:nvPr/>
        </p:nvGrpSpPr>
        <p:grpSpPr>
          <a:xfrm>
            <a:off x="1661766" y="1268760"/>
            <a:ext cx="6105276" cy="4472918"/>
            <a:chOff x="1619672" y="1401843"/>
            <a:chExt cx="6105276" cy="4472918"/>
          </a:xfrm>
        </p:grpSpPr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1401843"/>
              <a:ext cx="6105276" cy="4472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 bwMode="auto">
            <a:xfrm>
              <a:off x="5554598" y="2107342"/>
              <a:ext cx="648072" cy="720080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66731"/>
            <a:ext cx="3941812" cy="3954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10" y="2060848"/>
            <a:ext cx="406364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06364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5219"/>
            <a:ext cx="3941811" cy="3954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59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8064896" cy="4082008"/>
          </a:xfrm>
        </p:spPr>
        <p:txBody>
          <a:bodyPr/>
          <a:lstStyle/>
          <a:p>
            <a:pPr algn="l"/>
            <a:r>
              <a:rPr lang="es-ES" sz="2400" b="1" dirty="0" smtClean="0"/>
              <a:t>R</a:t>
            </a:r>
            <a:r>
              <a:rPr lang="es-ES" sz="2400" dirty="0" smtClean="0"/>
              <a:t> i</a:t>
            </a:r>
            <a:r>
              <a:rPr lang="en-US" sz="2400" dirty="0" smtClean="0"/>
              <a:t>s </a:t>
            </a:r>
            <a:r>
              <a:rPr lang="en-US" sz="2400" dirty="0"/>
              <a:t>a free software programming language and software environment for statistical computing and </a:t>
            </a:r>
            <a:r>
              <a:rPr lang="en-US" sz="2400" dirty="0" smtClean="0"/>
              <a:t>graphics.</a:t>
            </a:r>
          </a:p>
          <a:p>
            <a:pPr algn="l"/>
            <a:r>
              <a:rPr lang="en-US" sz="2400" dirty="0" smtClean="0"/>
              <a:t>Dyalog 14.0 ships with an interface to R in the </a:t>
            </a:r>
            <a:r>
              <a:rPr lang="en-US" sz="2400" dirty="0" err="1" smtClean="0"/>
              <a:t>rconnect</a:t>
            </a:r>
            <a:r>
              <a:rPr lang="en-US" sz="2400" dirty="0" smtClean="0"/>
              <a:t> workspace.</a:t>
            </a:r>
          </a:p>
          <a:p>
            <a:pPr algn="l"/>
            <a:r>
              <a:rPr lang="es-ES" sz="2600" dirty="0" smtClean="0">
                <a:latin typeface="APL385 Unicode" panose="020B0709000202000203" pitchFamily="49" charset="0"/>
              </a:rPr>
              <a:t>	)load </a:t>
            </a:r>
            <a:r>
              <a:rPr lang="es-ES" sz="2600" dirty="0" err="1" smtClean="0">
                <a:latin typeface="APL385 Unicode" panose="020B0709000202000203" pitchFamily="49" charset="0"/>
              </a:rPr>
              <a:t>rconnect</a:t>
            </a:r>
            <a:r>
              <a:rPr lang="es-ES" sz="2600" dirty="0">
                <a:latin typeface="APL385 Unicode" panose="020B0709000202000203" pitchFamily="49" charset="0"/>
              </a:rPr>
              <a:t/>
            </a:r>
            <a:br>
              <a:rPr lang="es-ES" sz="2600" dirty="0">
                <a:latin typeface="APL385 Unicode" panose="020B0709000202000203" pitchFamily="49" charset="0"/>
              </a:rPr>
            </a:br>
            <a:r>
              <a:rPr lang="es-ES" sz="2600" dirty="0" err="1" smtClean="0">
                <a:latin typeface="APL385 Unicode" panose="020B0709000202000203" pitchFamily="49" charset="0"/>
              </a:rPr>
              <a:t>Saved</a:t>
            </a:r>
            <a:r>
              <a:rPr lang="es-ES" sz="2600" dirty="0" smtClean="0">
                <a:latin typeface="APL385 Unicode" panose="020B0709000202000203" pitchFamily="49" charset="0"/>
              </a:rPr>
              <a:t>...</a:t>
            </a:r>
            <a:r>
              <a:rPr lang="es-ES" sz="2600" dirty="0">
                <a:latin typeface="APL385 Unicode" panose="020B0709000202000203" pitchFamily="49" charset="0"/>
              </a:rPr>
              <a:t/>
            </a:r>
            <a:br>
              <a:rPr lang="es-ES" sz="2600" dirty="0">
                <a:latin typeface="APL385 Unicode" panose="020B0709000202000203" pitchFamily="49" charset="0"/>
              </a:rPr>
            </a:br>
            <a:r>
              <a:rPr lang="en-GB" sz="2600" dirty="0" smtClean="0">
                <a:latin typeface="APL385 Unicode" panose="020B0709000202000203" pitchFamily="49" charset="0"/>
              </a:rPr>
              <a:t>      </a:t>
            </a:r>
            <a:r>
              <a:rPr lang="en-GB" sz="2600" dirty="0">
                <a:latin typeface="APL385 Unicode" panose="020B0709000202000203" pitchFamily="49" charset="0"/>
              </a:rPr>
              <a:t>r←⎕new </a:t>
            </a:r>
            <a:r>
              <a:rPr lang="en-GB" sz="2600" dirty="0" smtClean="0">
                <a:latin typeface="APL385 Unicode" panose="020B0709000202000203" pitchFamily="49" charset="0"/>
              </a:rPr>
              <a:t>R</a:t>
            </a:r>
            <a:br>
              <a:rPr lang="en-GB" sz="2600" dirty="0" smtClean="0">
                <a:latin typeface="APL385 Unicode" panose="020B0709000202000203" pitchFamily="49" charset="0"/>
              </a:rPr>
            </a:br>
            <a:r>
              <a:rPr lang="en-GB" sz="2600" dirty="0" smtClean="0">
                <a:latin typeface="APL385 Unicode" panose="020B0709000202000203" pitchFamily="49" charset="0"/>
              </a:rPr>
              <a:t>      </a:t>
            </a:r>
            <a:r>
              <a:rPr lang="en-GB" sz="2600" dirty="0" err="1" smtClean="0">
                <a:latin typeface="APL385 Unicode" panose="020B0709000202000203" pitchFamily="49" charset="0"/>
              </a:rPr>
              <a:t>r.init</a:t>
            </a:r>
            <a:r>
              <a:rPr lang="en-GB" sz="2600" dirty="0">
                <a:latin typeface="APL385 Unicode" panose="020B0709000202000203" pitchFamily="49" charset="0"/>
              </a:rPr>
              <a:t/>
            </a:r>
            <a:br>
              <a:rPr lang="en-GB" sz="2600" dirty="0">
                <a:latin typeface="APL385 Unicode" panose="020B0709000202000203" pitchFamily="49" charset="0"/>
              </a:rPr>
            </a:br>
            <a:r>
              <a:rPr lang="en-GB" sz="2600" dirty="0" err="1" smtClean="0">
                <a:latin typeface="APL385 Unicode" panose="020B0709000202000203" pitchFamily="49" charset="0"/>
              </a:rPr>
              <a:t>RConnect</a:t>
            </a:r>
            <a:r>
              <a:rPr lang="en-GB" sz="2600" dirty="0" smtClean="0">
                <a:latin typeface="APL385 Unicode" panose="020B0709000202000203" pitchFamily="49" charset="0"/>
              </a:rPr>
              <a:t> initialized</a:t>
            </a:r>
            <a:br>
              <a:rPr lang="en-GB" sz="2600" dirty="0" smtClean="0">
                <a:latin typeface="APL385 Unicode" panose="020B0709000202000203" pitchFamily="49" charset="0"/>
              </a:rPr>
            </a:br>
            <a:r>
              <a:rPr lang="en-GB" sz="2600" dirty="0" smtClean="0">
                <a:latin typeface="APL385 Unicode" panose="020B0709000202000203" pitchFamily="49" charset="0"/>
              </a:rPr>
              <a:t>      </a:t>
            </a:r>
            <a:r>
              <a:rPr lang="en-GB" sz="2600" dirty="0">
                <a:latin typeface="APL385 Unicode" panose="020B0709000202000203" pitchFamily="49" charset="0"/>
              </a:rPr>
              <a:t>⎕←</a:t>
            </a:r>
            <a:r>
              <a:rPr lang="en-GB" sz="2600" dirty="0" err="1" smtClean="0">
                <a:latin typeface="APL385 Unicode" panose="020B0709000202000203" pitchFamily="49" charset="0"/>
              </a:rPr>
              <a:t>r.x</a:t>
            </a:r>
            <a:r>
              <a:rPr lang="en-GB" sz="2600" dirty="0" smtClean="0">
                <a:latin typeface="APL385 Unicode" panose="020B0709000202000203" pitchFamily="49" charset="0"/>
              </a:rPr>
              <a:t> '2+3'</a:t>
            </a:r>
            <a:br>
              <a:rPr lang="en-GB" sz="2600" dirty="0" smtClean="0">
                <a:latin typeface="APL385 Unicode" panose="020B0709000202000203" pitchFamily="49" charset="0"/>
              </a:rPr>
            </a:br>
            <a:r>
              <a:rPr lang="en-GB" sz="2600" dirty="0" smtClean="0">
                <a:latin typeface="APL385 Unicode" panose="020B0709000202000203" pitchFamily="49" charset="0"/>
              </a:rPr>
              <a:t>5</a:t>
            </a:r>
            <a:endParaRPr lang="en-GB" sz="26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Visualising Data – 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10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208912" cy="4082008"/>
          </a:xfrm>
        </p:spPr>
        <p:txBody>
          <a:bodyPr/>
          <a:lstStyle/>
          <a:p>
            <a:pPr algn="l"/>
            <a:r>
              <a:rPr lang="es-ES" sz="1800" dirty="0" smtClean="0">
                <a:latin typeface="APL385 Unicode" panose="020B0709000202000203" pitchFamily="49" charset="0"/>
              </a:rPr>
              <a:t>    d</a:t>
            </a:r>
            <a:r>
              <a:rPr lang="es-ES" sz="1800" dirty="0">
                <a:latin typeface="APL385 Unicode" panose="020B0709000202000203" pitchFamily="49" charset="0"/>
              </a:rPr>
              <a:t>←r.x'read.csv</a:t>
            </a:r>
            <a:r>
              <a:rPr lang="es-ES" sz="1800" dirty="0" smtClean="0">
                <a:latin typeface="APL385 Unicode" panose="020B0709000202000203" pitchFamily="49" charset="0"/>
              </a:rPr>
              <a:t>("FMD2008-2012(</a:t>
            </a:r>
            <a:r>
              <a:rPr lang="es-ES" sz="1800" dirty="0" err="1" smtClean="0">
                <a:latin typeface="APL385 Unicode" panose="020B0709000202000203" pitchFamily="49" charset="0"/>
              </a:rPr>
              <a:t>subset</a:t>
            </a:r>
            <a:r>
              <a:rPr lang="es-ES" sz="1800" dirty="0">
                <a:latin typeface="APL385 Unicode" panose="020B0709000202000203" pitchFamily="49" charset="0"/>
              </a:rPr>
              <a:t>).</a:t>
            </a:r>
            <a:r>
              <a:rPr lang="es-ES" sz="1800" dirty="0" err="1">
                <a:latin typeface="APL385 Unicode" panose="020B0709000202000203" pitchFamily="49" charset="0"/>
              </a:rPr>
              <a:t>csv</a:t>
            </a:r>
            <a:r>
              <a:rPr lang="es-ES" sz="1800" dirty="0" smtClean="0">
                <a:latin typeface="APL385 Unicode" panose="020B0709000202000203" pitchFamily="49" charset="0"/>
              </a:rPr>
              <a:t>")'</a:t>
            </a:r>
          </a:p>
          <a:p>
            <a:pPr algn="l"/>
            <a:r>
              <a:rPr lang="es-ES" sz="1800" dirty="0">
                <a:latin typeface="APL385 Unicode" panose="020B0709000202000203" pitchFamily="49" charset="0"/>
              </a:rPr>
              <a:t> </a:t>
            </a:r>
            <a:r>
              <a:rPr lang="es-ES" sz="1800" dirty="0" smtClean="0">
                <a:latin typeface="APL385 Unicode" panose="020B0709000202000203" pitchFamily="49" charset="0"/>
              </a:rPr>
              <a:t>   </a:t>
            </a:r>
            <a:r>
              <a:rPr lang="es-ES" sz="1800" dirty="0" err="1" smtClean="0">
                <a:latin typeface="APL385 Unicode" panose="020B0709000202000203" pitchFamily="49" charset="0"/>
              </a:rPr>
              <a:t>d.Value</a:t>
            </a:r>
            <a:endParaRPr lang="es-ES" sz="1800" dirty="0" smtClean="0">
              <a:latin typeface="APL385 Unicode" panose="020B0709000202000203" pitchFamily="49" charset="0"/>
            </a:endParaRPr>
          </a:p>
          <a:p>
            <a:pPr algn="l"/>
            <a:r>
              <a:rPr lang="it-IT" sz="1400" dirty="0">
                <a:latin typeface="APL385 Unicode" panose="020B0709000202000203" pitchFamily="49" charset="0"/>
              </a:rPr>
              <a:t> </a:t>
            </a:r>
            <a:r>
              <a:rPr lang="it-IT" sz="1400" dirty="0" smtClean="0">
                <a:latin typeface="APL385 Unicode" panose="020B0709000202000203" pitchFamily="49" charset="0"/>
              </a:rPr>
              <a:t>                                     2012                 </a:t>
            </a:r>
            <a:r>
              <a:rPr lang="it-IT" sz="1400" dirty="0">
                <a:latin typeface="APL385 Unicode" panose="020B0709000202000203" pitchFamily="49" charset="0"/>
              </a:rPr>
              <a:t>2011               </a:t>
            </a:r>
          </a:p>
          <a:p>
            <a:pPr algn="l"/>
            <a:r>
              <a:rPr lang="it-IT" sz="1400" dirty="0">
                <a:latin typeface="APL385 Unicode" panose="020B0709000202000203" pitchFamily="49" charset="0"/>
              </a:rPr>
              <a:t>World       </a:t>
            </a:r>
            <a:r>
              <a:rPr lang="it-IT" sz="1400" dirty="0" smtClean="0">
                <a:latin typeface="APL385 Unicode" panose="020B0709000202000203" pitchFamily="49" charset="0"/>
              </a:rPr>
              <a:t>           $</a:t>
            </a:r>
            <a:r>
              <a:rPr lang="it-IT" sz="1400" dirty="0">
                <a:latin typeface="APL385 Unicode" panose="020B0709000202000203" pitchFamily="49" charset="0"/>
              </a:rPr>
              <a:t>20,680,000,000,000 </a:t>
            </a:r>
            <a:r>
              <a:rPr lang="it-IT" sz="1400" dirty="0" smtClean="0">
                <a:latin typeface="APL385 Unicode" panose="020B0709000202000203" pitchFamily="49" charset="0"/>
              </a:rPr>
              <a:t>      </a:t>
            </a:r>
            <a:r>
              <a:rPr lang="it-IT" sz="1400" dirty="0">
                <a:latin typeface="APL385 Unicode" panose="020B0709000202000203" pitchFamily="49" charset="0"/>
              </a:rPr>
              <a:t>$</a:t>
            </a:r>
            <a:r>
              <a:rPr lang="it-IT" sz="1400" dirty="0" smtClean="0">
                <a:latin typeface="APL385 Unicode" panose="020B0709000202000203" pitchFamily="49" charset="0"/>
              </a:rPr>
              <a:t>20,210,000,000,000 ...</a:t>
            </a:r>
            <a:endParaRPr lang="it-IT" sz="1400" dirty="0">
              <a:latin typeface="APL385 Unicode" panose="020B0709000202000203" pitchFamily="49" charset="0"/>
            </a:endParaRPr>
          </a:p>
          <a:p>
            <a:pPr algn="l"/>
            <a:r>
              <a:rPr lang="it-IT" sz="1400" dirty="0">
                <a:latin typeface="APL385 Unicode" panose="020B0709000202000203" pitchFamily="49" charset="0"/>
              </a:rPr>
              <a:t>Afghanistan </a:t>
            </a:r>
            <a:r>
              <a:rPr lang="it-IT" sz="1400" dirty="0" smtClean="0">
                <a:latin typeface="APL385 Unicode" panose="020B0709000202000203" pitchFamily="49" charset="0"/>
              </a:rPr>
              <a:t>                 2,243,000,000             </a:t>
            </a:r>
            <a:r>
              <a:rPr lang="it-IT" sz="1400" dirty="0">
                <a:latin typeface="APL385 Unicode" panose="020B0709000202000203" pitchFamily="49" charset="0"/>
              </a:rPr>
              <a:t>1,580,000,000 </a:t>
            </a:r>
            <a:r>
              <a:rPr lang="it-IT" sz="1400" dirty="0" smtClean="0">
                <a:latin typeface="APL385 Unicode" panose="020B0709000202000203" pitchFamily="49" charset="0"/>
              </a:rPr>
              <a:t>...     </a:t>
            </a:r>
            <a:endParaRPr lang="it-IT" sz="1400" dirty="0">
              <a:latin typeface="APL385 Unicode" panose="020B0709000202000203" pitchFamily="49" charset="0"/>
            </a:endParaRPr>
          </a:p>
          <a:p>
            <a:pPr algn="l"/>
            <a:r>
              <a:rPr lang="it-IT" sz="1400" dirty="0">
                <a:latin typeface="APL385 Unicode" panose="020B0709000202000203" pitchFamily="49" charset="0"/>
              </a:rPr>
              <a:t>Albania     </a:t>
            </a:r>
            <a:r>
              <a:rPr lang="it-IT" sz="1400" dirty="0" smtClean="0">
                <a:latin typeface="APL385 Unicode" panose="020B0709000202000203" pitchFamily="49" charset="0"/>
              </a:rPr>
              <a:t>                 3,262,000,000             </a:t>
            </a:r>
            <a:r>
              <a:rPr lang="it-IT" sz="1400" dirty="0">
                <a:latin typeface="APL385 Unicode" panose="020B0709000202000203" pitchFamily="49" charset="0"/>
              </a:rPr>
              <a:t>3,289,000,000 </a:t>
            </a:r>
            <a:r>
              <a:rPr lang="it-IT" sz="1400" dirty="0" smtClean="0">
                <a:latin typeface="APL385 Unicode" panose="020B0709000202000203" pitchFamily="49" charset="0"/>
              </a:rPr>
              <a:t>...     </a:t>
            </a:r>
            <a:endParaRPr lang="it-IT" sz="1400" dirty="0">
              <a:latin typeface="APL385 Unicode" panose="020B0709000202000203" pitchFamily="49" charset="0"/>
            </a:endParaRPr>
          </a:p>
          <a:p>
            <a:pPr algn="l"/>
            <a:r>
              <a:rPr lang="it-IT" sz="1400" dirty="0">
                <a:latin typeface="APL385 Unicode" panose="020B0709000202000203" pitchFamily="49" charset="0"/>
              </a:rPr>
              <a:t>Algeria     </a:t>
            </a:r>
            <a:r>
              <a:rPr lang="it-IT" sz="1400" dirty="0" smtClean="0">
                <a:latin typeface="APL385 Unicode" panose="020B0709000202000203" pitchFamily="49" charset="0"/>
              </a:rPr>
              <a:t>                79,320,000,000            73,740,000,000     </a:t>
            </a:r>
            <a:endParaRPr lang="it-IT" sz="1400" dirty="0">
              <a:latin typeface="APL385 Unicode" panose="020B0709000202000203" pitchFamily="49" charset="0"/>
            </a:endParaRPr>
          </a:p>
          <a:p>
            <a:pPr algn="l"/>
            <a:r>
              <a:rPr lang="it-IT" sz="1400" dirty="0">
                <a:latin typeface="APL385 Unicode" panose="020B0709000202000203" pitchFamily="49" charset="0"/>
              </a:rPr>
              <a:t>Andorra     </a:t>
            </a:r>
            <a:r>
              <a:rPr lang="it-IT" sz="1400" dirty="0" smtClean="0">
                <a:latin typeface="APL385 Unicode" panose="020B0709000202000203" pitchFamily="49" charset="0"/>
              </a:rPr>
              <a:t>                   </a:t>
            </a:r>
            <a:r>
              <a:rPr lang="it-IT" sz="1400" dirty="0">
                <a:latin typeface="APL385 Unicode" panose="020B0709000202000203" pitchFamily="49" charset="0"/>
              </a:rPr>
              <a:t>427,000,000      </a:t>
            </a:r>
            <a:r>
              <a:rPr lang="it-IT" sz="1400" dirty="0" smtClean="0">
                <a:latin typeface="APL385 Unicode" panose="020B0709000202000203" pitchFamily="49" charset="0"/>
              </a:rPr>
              <a:t>         403,000,000        </a:t>
            </a:r>
            <a:endParaRPr lang="it-IT" sz="1400" dirty="0">
              <a:latin typeface="APL385 Unicode" panose="020B0709000202000203" pitchFamily="49" charset="0"/>
            </a:endParaRPr>
          </a:p>
          <a:p>
            <a:pPr algn="l"/>
            <a:r>
              <a:rPr lang="it-IT" sz="1400" dirty="0">
                <a:latin typeface="APL385 Unicode" panose="020B0709000202000203" pitchFamily="49" charset="0"/>
              </a:rPr>
              <a:t>Angola      </a:t>
            </a:r>
            <a:r>
              <a:rPr lang="it-IT" sz="1400" dirty="0" smtClean="0">
                <a:latin typeface="APL385 Unicode" panose="020B0709000202000203" pitchFamily="49" charset="0"/>
              </a:rPr>
              <a:t>                56,070,000,000            </a:t>
            </a:r>
            <a:r>
              <a:rPr lang="it-IT" sz="1400" dirty="0">
                <a:latin typeface="APL385 Unicode" panose="020B0709000202000203" pitchFamily="49" charset="0"/>
              </a:rPr>
              <a:t>42,860,000,000     </a:t>
            </a:r>
          </a:p>
          <a:p>
            <a:pPr algn="l"/>
            <a:r>
              <a:rPr lang="it-IT" sz="1400" dirty="0">
                <a:latin typeface="APL385 Unicode" panose="020B0709000202000203" pitchFamily="49" charset="0"/>
              </a:rPr>
              <a:t>Anguilla    </a:t>
            </a:r>
            <a:r>
              <a:rPr lang="it-IT" sz="1400" dirty="0" smtClean="0">
                <a:latin typeface="APL385 Unicode" panose="020B0709000202000203" pitchFamily="49" charset="0"/>
              </a:rPr>
              <a:t>                    30,090,000                </a:t>
            </a:r>
            <a:r>
              <a:rPr lang="it-IT" sz="1400" dirty="0">
                <a:latin typeface="APL385 Unicode" panose="020B0709000202000203" pitchFamily="49" charset="0"/>
              </a:rPr>
              <a:t>29,410,000         </a:t>
            </a:r>
          </a:p>
          <a:p>
            <a:pPr algn="l"/>
            <a:r>
              <a:rPr lang="it-IT" sz="1400" dirty="0">
                <a:latin typeface="APL385 Unicode" panose="020B0709000202000203" pitchFamily="49" charset="0"/>
              </a:rPr>
              <a:t>Antigua and Barbuda  </a:t>
            </a:r>
            <a:r>
              <a:rPr lang="it-IT" sz="1400" dirty="0" smtClean="0">
                <a:latin typeface="APL385 Unicode" panose="020B0709000202000203" pitchFamily="49" charset="0"/>
              </a:rPr>
              <a:t>          302,800,000               296,000,000        </a:t>
            </a:r>
            <a:endParaRPr lang="it-IT" sz="1400" dirty="0">
              <a:latin typeface="APL385 Unicode" panose="020B0709000202000203" pitchFamily="49" charset="0"/>
            </a:endParaRPr>
          </a:p>
          <a:p>
            <a:pPr algn="l"/>
            <a:r>
              <a:rPr lang="it-IT" sz="1400" dirty="0">
                <a:latin typeface="APL385 Unicode" panose="020B0709000202000203" pitchFamily="49" charset="0"/>
              </a:rPr>
              <a:t>Argentina       </a:t>
            </a:r>
            <a:r>
              <a:rPr lang="it-IT" sz="1400" dirty="0" smtClean="0">
                <a:latin typeface="APL385 Unicode" panose="020B0709000202000203" pitchFamily="49" charset="0"/>
              </a:rPr>
              <a:t>           117,500,000,000           105,800,000,000 </a:t>
            </a:r>
            <a:endParaRPr lang="en-GB" sz="14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Visualising Data – 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67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208912" cy="4082008"/>
          </a:xfrm>
        </p:spPr>
        <p:txBody>
          <a:bodyPr/>
          <a:lstStyle/>
          <a:p>
            <a:pPr algn="l"/>
            <a:r>
              <a:rPr lang="en-GB" sz="2000" dirty="0">
                <a:latin typeface="APL385 Unicode" panose="020B0709000202000203" pitchFamily="49" charset="0"/>
              </a:rPr>
              <a:t> </a:t>
            </a:r>
            <a:r>
              <a:rPr lang="en-GB" sz="2000" dirty="0" smtClean="0">
                <a:latin typeface="APL385 Unicode" panose="020B0709000202000203" pitchFamily="49" charset="0"/>
              </a:rPr>
              <a:t>	V</a:t>
            </a:r>
            <a:endParaRPr lang="en-GB" sz="2000" dirty="0">
              <a:latin typeface="APL385 Unicode" panose="020B0709000202000203" pitchFamily="49" charset="0"/>
            </a:endParaRPr>
          </a:p>
          <a:p>
            <a:pPr algn="l"/>
            <a:r>
              <a:rPr lang="en-GB" sz="2000" dirty="0">
                <a:latin typeface="APL385 Unicode" panose="020B0709000202000203" pitchFamily="49" charset="0"/>
              </a:rPr>
              <a:t>2.243E9  1.580E9  1.000E9  8.926E8  1.057E9 </a:t>
            </a:r>
          </a:p>
          <a:p>
            <a:pPr algn="l"/>
            <a:r>
              <a:rPr lang="en-GB" sz="2000" dirty="0">
                <a:latin typeface="APL385 Unicode" panose="020B0709000202000203" pitchFamily="49" charset="0"/>
              </a:rPr>
              <a:t>3.262E9  3.289E9  3.126E9  3.460E9  3.458E9 </a:t>
            </a:r>
          </a:p>
          <a:p>
            <a:pPr algn="l"/>
            <a:r>
              <a:rPr lang="en-GB" sz="2000" dirty="0">
                <a:latin typeface="APL385 Unicode" panose="020B0709000202000203" pitchFamily="49" charset="0"/>
              </a:rPr>
              <a:t>7.932E10 7.374E10 5.888E10 5.624E10 7.006E10</a:t>
            </a:r>
          </a:p>
          <a:p>
            <a:pPr algn="l"/>
            <a:r>
              <a:rPr lang="en-GB" sz="2000" dirty="0">
                <a:latin typeface="APL385 Unicode" panose="020B0709000202000203" pitchFamily="49" charset="0"/>
              </a:rPr>
              <a:t>4.270E8  4.030E8  9.769E8  8.720E8  5.316E8 </a:t>
            </a:r>
          </a:p>
          <a:p>
            <a:pPr algn="l"/>
            <a:r>
              <a:rPr lang="en-GB" sz="2000" dirty="0">
                <a:latin typeface="APL385 Unicode" panose="020B0709000202000203" pitchFamily="49" charset="0"/>
              </a:rPr>
              <a:t>5.607E10 4.286E10 3.554E10 3.082E10 2.899E10</a:t>
            </a:r>
          </a:p>
          <a:p>
            <a:pPr algn="l"/>
            <a:r>
              <a:rPr lang="en-GB" sz="2000" dirty="0">
                <a:latin typeface="APL385 Unicode" panose="020B0709000202000203" pitchFamily="49" charset="0"/>
              </a:rPr>
              <a:t>3.009E7  2.941E7  2.554E7  2.280E7  2.701E7 </a:t>
            </a:r>
          </a:p>
          <a:p>
            <a:pPr algn="l"/>
            <a:r>
              <a:rPr lang="en-GB" sz="2000" dirty="0">
                <a:latin typeface="APL385 Unicode" panose="020B0709000202000203" pitchFamily="49" charset="0"/>
              </a:rPr>
              <a:t>3.028E8  2.960E8  2.571E8  2.295E8  2.719E8 </a:t>
            </a:r>
          </a:p>
          <a:p>
            <a:pPr algn="l"/>
            <a:r>
              <a:rPr lang="en-GB" sz="2000" dirty="0">
                <a:latin typeface="APL385 Unicode" panose="020B0709000202000203" pitchFamily="49" charset="0"/>
              </a:rPr>
              <a:t>1.175E11 1.058E11 8.763E10 8.030E10 </a:t>
            </a:r>
            <a:r>
              <a:rPr lang="en-GB" sz="2000" dirty="0" smtClean="0">
                <a:latin typeface="APL385 Unicode" panose="020B0709000202000203" pitchFamily="49" charset="0"/>
              </a:rPr>
              <a:t>8.665E10</a:t>
            </a:r>
          </a:p>
          <a:p>
            <a:pPr algn="l"/>
            <a:r>
              <a:rPr lang="en-GB" sz="2000" dirty="0">
                <a:latin typeface="APL385 Unicode" panose="020B0709000202000203" pitchFamily="49" charset="0"/>
              </a:rPr>
              <a:t>	</a:t>
            </a:r>
            <a:r>
              <a:rPr lang="en-GB" sz="2000" dirty="0" smtClean="0">
                <a:latin typeface="APL385 Unicode" panose="020B0709000202000203" pitchFamily="49" charset="0"/>
              </a:rPr>
              <a:t>'</a:t>
            </a:r>
            <a:r>
              <a:rPr lang="en-GB" sz="2000" dirty="0" err="1" smtClean="0">
                <a:latin typeface="APL385 Unicode" panose="020B0709000202000203" pitchFamily="49" charset="0"/>
              </a:rPr>
              <a:t>val</a:t>
            </a:r>
            <a:r>
              <a:rPr lang="en-GB" sz="2000" dirty="0" smtClean="0">
                <a:latin typeface="APL385 Unicode" panose="020B0709000202000203" pitchFamily="49" charset="0"/>
              </a:rPr>
              <a:t>' </a:t>
            </a:r>
            <a:r>
              <a:rPr lang="en-GB" sz="2000" dirty="0" err="1" smtClean="0">
                <a:latin typeface="APL385 Unicode" panose="020B0709000202000203" pitchFamily="49" charset="0"/>
              </a:rPr>
              <a:t>r.p</a:t>
            </a:r>
            <a:r>
              <a:rPr lang="en-GB" sz="2000" dirty="0">
                <a:latin typeface="APL385 Unicode" panose="020B0709000202000203" pitchFamily="49" charset="0"/>
              </a:rPr>
              <a:t>  V  ⍝ put in R's variable '</a:t>
            </a:r>
            <a:r>
              <a:rPr lang="en-GB" sz="2000" dirty="0" err="1">
                <a:latin typeface="APL385 Unicode" panose="020B0709000202000203" pitchFamily="49" charset="0"/>
              </a:rPr>
              <a:t>val</a:t>
            </a:r>
            <a:r>
              <a:rPr lang="en-GB" sz="2000" dirty="0">
                <a:latin typeface="APL385 Unicode" panose="020B0709000202000203" pitchFamily="49" charset="0"/>
              </a:rPr>
              <a:t>'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Visualising Data – 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168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424936" cy="4082008"/>
          </a:xfrm>
        </p:spPr>
        <p:txBody>
          <a:bodyPr/>
          <a:lstStyle/>
          <a:p>
            <a:pPr algn="l"/>
            <a:r>
              <a:rPr lang="es-ES" sz="1600" dirty="0">
                <a:latin typeface="APL385 Unicode" panose="020B0709000202000203" pitchFamily="49" charset="0"/>
              </a:rPr>
              <a:t>     ⎕←</a:t>
            </a:r>
            <a:r>
              <a:rPr lang="es-ES" sz="1600" dirty="0" err="1">
                <a:latin typeface="APL385 Unicode" panose="020B0709000202000203" pitchFamily="49" charset="0"/>
              </a:rPr>
              <a:t>r.x'summary</a:t>
            </a:r>
            <a:r>
              <a:rPr lang="es-ES" sz="1600" dirty="0">
                <a:latin typeface="APL385 Unicode" panose="020B0709000202000203" pitchFamily="49" charset="0"/>
              </a:rPr>
              <a:t>(val)'</a:t>
            </a:r>
          </a:p>
          <a:p>
            <a:pPr algn="l"/>
            <a:r>
              <a:rPr lang="es-ES" sz="1600" dirty="0">
                <a:latin typeface="APL385 Unicode" panose="020B0709000202000203" pitchFamily="49" charset="0"/>
              </a:rPr>
              <a:t> [R </a:t>
            </a:r>
            <a:r>
              <a:rPr lang="es-ES" sz="1600" dirty="0" err="1">
                <a:latin typeface="APL385 Unicode" panose="020B0709000202000203" pitchFamily="49" charset="0"/>
              </a:rPr>
              <a:t>table</a:t>
            </a:r>
            <a:r>
              <a:rPr lang="es-ES" sz="1600" dirty="0">
                <a:latin typeface="APL385 Unicode" panose="020B0709000202000203" pitchFamily="49" charset="0"/>
              </a:rPr>
              <a:t> - 6 </a:t>
            </a:r>
            <a:r>
              <a:rPr lang="es-ES" sz="1600" dirty="0" err="1">
                <a:latin typeface="APL385 Unicode" panose="020B0709000202000203" pitchFamily="49" charset="0"/>
              </a:rPr>
              <a:t>rows</a:t>
            </a:r>
            <a:r>
              <a:rPr lang="es-ES" sz="1600" dirty="0">
                <a:latin typeface="APL385 Unicode" panose="020B0709000202000203" pitchFamily="49" charset="0"/>
              </a:rPr>
              <a:t>]                                                                                        </a:t>
            </a:r>
          </a:p>
          <a:p>
            <a:pPr algn="l"/>
            <a:r>
              <a:rPr lang="es-ES" sz="1050" dirty="0">
                <a:latin typeface="APL385 Unicode" panose="020B0709000202000203" pitchFamily="49" charset="0"/>
                <a:cs typeface="Courier New" panose="02070309020205020404" pitchFamily="49" charset="0"/>
              </a:rPr>
              <a:t>        V1                   V2                   V3                   V4                   V5             </a:t>
            </a:r>
          </a:p>
          <a:p>
            <a:pPr algn="l"/>
            <a:r>
              <a:rPr lang="es-ES" sz="1050" dirty="0">
                <a:latin typeface="APL385 Unicode" panose="020B0709000202000203" pitchFamily="49" charset="0"/>
                <a:cs typeface="Courier New" panose="02070309020205020404" pitchFamily="49" charset="0"/>
              </a:rPr>
              <a:t>  Min.   :3.009e+07    Min.   :2.941e+07    Min.   :2.554e+07    Min.   :2.280e+07    Min.   :2.701e+07    </a:t>
            </a:r>
          </a:p>
          <a:p>
            <a:pPr algn="l"/>
            <a:r>
              <a:rPr lang="es-ES" sz="1050" dirty="0">
                <a:latin typeface="APL385 Unicode" panose="020B0709000202000203" pitchFamily="49" charset="0"/>
                <a:cs typeface="Courier New" panose="02070309020205020404" pitchFamily="49" charset="0"/>
              </a:rPr>
              <a:t>  1st Qu.:3.960e+08    1st Qu.:3.762e+08    1st Qu.:7.969e+08    1st Qu.:7.114e+08    1st Qu.:4.667e+08    </a:t>
            </a:r>
          </a:p>
          <a:p>
            <a:pPr algn="l"/>
            <a:r>
              <a:rPr lang="es-ES" sz="1050" dirty="0">
                <a:latin typeface="APL385 Unicode" panose="020B0709000202000203" pitchFamily="49" charset="0"/>
                <a:cs typeface="Courier New" panose="02070309020205020404" pitchFamily="49" charset="0"/>
              </a:rPr>
              <a:t>  Median :2.752e+09    Median :2.434e+09    Median :2.063e+09    Median :2.176e+09    Median :2.257e+09    </a:t>
            </a:r>
          </a:p>
          <a:p>
            <a:pPr algn="l"/>
            <a:r>
              <a:rPr lang="es-ES" sz="1050" dirty="0">
                <a:latin typeface="APL385 Unicode" panose="020B0709000202000203" pitchFamily="49" charset="0"/>
                <a:cs typeface="Courier New" panose="02070309020205020404" pitchFamily="49" charset="0"/>
              </a:rPr>
              <a:t>  Mean   :3.239e+10    Mean   :2.850e+10    Mean   :2.343e+10    Mean   :2.160e+10    Mean   :2.388e+10    </a:t>
            </a:r>
          </a:p>
          <a:p>
            <a:pPr algn="l"/>
            <a:r>
              <a:rPr lang="es-ES" sz="1050" dirty="0">
                <a:latin typeface="APL385 Unicode" panose="020B0709000202000203" pitchFamily="49" charset="0"/>
                <a:cs typeface="Courier New" panose="02070309020205020404" pitchFamily="49" charset="0"/>
              </a:rPr>
              <a:t>  3rd Qu.:6.188e+10    3rd Qu.:5.058e+10    3rd Qu.:4.138e+10    3rd Qu.:3.717e+10    3rd Qu.:3.926e+10    </a:t>
            </a:r>
          </a:p>
          <a:p>
            <a:pPr algn="l"/>
            <a:r>
              <a:rPr lang="es-ES" sz="1050" dirty="0">
                <a:latin typeface="APL385 Unicode" panose="020B0709000202000203" pitchFamily="49" charset="0"/>
                <a:cs typeface="Courier New" panose="02070309020205020404" pitchFamily="49" charset="0"/>
              </a:rPr>
              <a:t>  Max.   :1.175e+11    Max.   :1.058e+11    Max.   :8.763e+10    Max.   :8.030e+10    Max.   :</a:t>
            </a:r>
            <a:r>
              <a:rPr lang="es-ES" sz="1050" dirty="0" smtClean="0">
                <a:latin typeface="APL385 Unicode" panose="020B0709000202000203" pitchFamily="49" charset="0"/>
                <a:cs typeface="Courier New" panose="02070309020205020404" pitchFamily="49" charset="0"/>
              </a:rPr>
              <a:t>8.665e+10</a:t>
            </a:r>
          </a:p>
          <a:p>
            <a:pPr algn="l"/>
            <a:r>
              <a:rPr lang="es-ES" sz="1050" dirty="0" smtClean="0">
                <a:latin typeface="APL385 Unicode" panose="020B0709000202000203" pitchFamily="49" charset="0"/>
                <a:cs typeface="Courier New" panose="02070309020205020404" pitchFamily="49" charset="0"/>
              </a:rPr>
              <a:t> </a:t>
            </a:r>
            <a:endParaRPr lang="en-GB" sz="1050" dirty="0">
              <a:latin typeface="APL385 Unicode" panose="020B0709000202000203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Visualising Data – 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88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 numCol="2"/>
          <a:lstStyle/>
          <a:p>
            <a:pPr algn="l"/>
            <a:r>
              <a:rPr lang="en-US" sz="2800" dirty="0" smtClean="0">
                <a:hlinkClick r:id="rId2" action="ppaction://hlinksldjump"/>
              </a:rPr>
              <a:t>Native Files</a:t>
            </a:r>
            <a:endParaRPr lang="en-US" sz="2800" dirty="0" smtClean="0"/>
          </a:p>
          <a:p>
            <a:pPr algn="l"/>
            <a:r>
              <a:rPr lang="en-US" sz="2800" dirty="0" smtClean="0">
                <a:hlinkClick r:id="rId3" action="ppaction://hlinksldjump"/>
              </a:rPr>
              <a:t>Component Files</a:t>
            </a:r>
            <a:endParaRPr lang="en-US" sz="2800" dirty="0" smtClean="0"/>
          </a:p>
          <a:p>
            <a:pPr algn="l"/>
            <a:r>
              <a:rPr lang="en-US" sz="2800" dirty="0" smtClean="0">
                <a:hlinkClick r:id="rId4" action="ppaction://hlinksldjump"/>
              </a:rPr>
              <a:t>CSV and Excel Files</a:t>
            </a:r>
            <a:endParaRPr lang="en-US" sz="2800" dirty="0" smtClean="0"/>
          </a:p>
          <a:p>
            <a:pPr algn="l"/>
            <a:r>
              <a:rPr lang="en-US" sz="2800" dirty="0" smtClean="0">
                <a:hlinkClick r:id="rId5" action="ppaction://hlinksldjump"/>
              </a:rPr>
              <a:t>XML Files</a:t>
            </a:r>
            <a:endParaRPr lang="en-US" sz="2800" dirty="0" smtClean="0"/>
          </a:p>
          <a:p>
            <a:pPr algn="l"/>
            <a:r>
              <a:rPr lang="en-US" sz="2800" dirty="0" smtClean="0">
                <a:hlinkClick r:id="rId6" action="ppaction://hlinksldjump"/>
              </a:rPr>
              <a:t>Databases</a:t>
            </a:r>
            <a:endParaRPr lang="en-US" sz="2800" dirty="0" smtClean="0"/>
          </a:p>
          <a:p>
            <a:pPr algn="l"/>
            <a:r>
              <a:rPr lang="en-US" sz="2800" dirty="0" smtClean="0">
                <a:hlinkClick r:id="rId7" action="ppaction://hlinksldjump"/>
              </a:rPr>
              <a:t>XML / JSON Data</a:t>
            </a:r>
            <a:endParaRPr lang="en-US" sz="2800" dirty="0" smtClean="0"/>
          </a:p>
          <a:p>
            <a:pPr algn="l"/>
            <a:endParaRPr lang="en-US" sz="2800" dirty="0" smtClean="0"/>
          </a:p>
          <a:p>
            <a:pPr algn="l"/>
            <a:endParaRPr lang="en-US" sz="2800" dirty="0"/>
          </a:p>
          <a:p>
            <a:pPr algn="l"/>
            <a:r>
              <a:rPr lang="en-US" sz="2800" dirty="0" smtClean="0">
                <a:hlinkClick r:id="rId8" action="ppaction://hlinksldjump"/>
              </a:rPr>
              <a:t>Web Services</a:t>
            </a:r>
            <a:endParaRPr lang="en-US" sz="2800" dirty="0" smtClean="0"/>
          </a:p>
          <a:p>
            <a:pPr algn="l"/>
            <a:r>
              <a:rPr lang="en-US" sz="2800" dirty="0" smtClean="0">
                <a:hlinkClick r:id="rId9" action="ppaction://hlinksldjump"/>
              </a:rPr>
              <a:t>MS Office API</a:t>
            </a:r>
            <a:endParaRPr lang="en-US" sz="2800" dirty="0" smtClean="0"/>
          </a:p>
          <a:p>
            <a:pPr algn="l"/>
            <a:r>
              <a:rPr lang="en-US" sz="2800" dirty="0" smtClean="0">
                <a:hlinkClick r:id="rId10" action="ppaction://hlinksldjump"/>
              </a:rPr>
              <a:t>Google APIs</a:t>
            </a:r>
            <a:endParaRPr lang="en-US" sz="2800" dirty="0" smtClean="0"/>
          </a:p>
          <a:p>
            <a:pPr algn="l"/>
            <a:r>
              <a:rPr lang="en-US" sz="2800" dirty="0" err="1" smtClean="0">
                <a:hlinkClick r:id="rId11" action="ppaction://hlinksldjump"/>
              </a:rPr>
              <a:t>Visualising</a:t>
            </a:r>
            <a:r>
              <a:rPr lang="en-US" sz="2800" dirty="0" smtClean="0">
                <a:hlinkClick r:id="rId11" action="ppaction://hlinksldjump"/>
              </a:rPr>
              <a:t> Data</a:t>
            </a:r>
            <a:endParaRPr lang="en-US" sz="2800" dirty="0" smtClean="0"/>
          </a:p>
          <a:p>
            <a:pPr algn="l"/>
            <a:r>
              <a:rPr lang="en-US" sz="2800" dirty="0" smtClean="0">
                <a:hlinkClick r:id="rId12" action="ppaction://hlinksldjump"/>
              </a:rPr>
              <a:t>Zip Files</a:t>
            </a: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Shall We Talk About?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982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208912" cy="4082008"/>
          </a:xfrm>
        </p:spPr>
        <p:txBody>
          <a:bodyPr/>
          <a:lstStyle/>
          <a:p>
            <a:pPr algn="l"/>
            <a:r>
              <a:rPr lang="en-GB" sz="1800" dirty="0">
                <a:latin typeface="APL385 Unicode" panose="020B0709000202000203" pitchFamily="49" charset="0"/>
              </a:rPr>
              <a:t>  </a:t>
            </a:r>
            <a:r>
              <a:rPr lang="en-GB" sz="1800" dirty="0" smtClean="0">
                <a:latin typeface="APL385 Unicode" panose="020B0709000202000203" pitchFamily="49" charset="0"/>
              </a:rPr>
              <a:t>    x</a:t>
            </a:r>
            <a:r>
              <a:rPr lang="en-GB" sz="1800" dirty="0">
                <a:latin typeface="APL385 Unicode" panose="020B0709000202000203" pitchFamily="49" charset="0"/>
              </a:rPr>
              <a:t>←¯10 10 {⍺[1]++\0,⍵⍴(|-/⍺)÷⍵} 50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      </a:t>
            </a:r>
            <a:r>
              <a:rPr lang="en-GB" sz="1800" dirty="0" err="1">
                <a:latin typeface="APL385 Unicode" panose="020B0709000202000203" pitchFamily="49" charset="0"/>
              </a:rPr>
              <a:t>z←x</a:t>
            </a:r>
            <a:r>
              <a:rPr lang="en-GB" sz="1800" dirty="0">
                <a:latin typeface="APL385 Unicode" panose="020B0709000202000203" pitchFamily="49" charset="0"/>
              </a:rPr>
              <a:t>∘.{{10×(1○⍵)÷⍵}((⍺*2)+⍵*2)*.5}x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      expr←'</a:t>
            </a:r>
            <a:r>
              <a:rPr lang="en-GB" sz="1800" dirty="0" err="1">
                <a:latin typeface="APL385 Unicode" panose="020B0709000202000203" pitchFamily="49" charset="0"/>
              </a:rPr>
              <a:t>persp</a:t>
            </a:r>
            <a:r>
              <a:rPr lang="en-GB" sz="1800" dirty="0">
                <a:latin typeface="APL385 Unicode" panose="020B0709000202000203" pitchFamily="49" charset="0"/>
              </a:rPr>
              <a:t>(⍵,⍵,⍵,theta=30,phi=30,expand=0.5,'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      expr,←'</a:t>
            </a:r>
            <a:r>
              <a:rPr lang="en-GB" sz="1800" dirty="0" err="1">
                <a:latin typeface="APL385 Unicode" panose="020B0709000202000203" pitchFamily="49" charset="0"/>
              </a:rPr>
              <a:t>xlab</a:t>
            </a:r>
            <a:r>
              <a:rPr lang="en-GB" sz="1800" dirty="0">
                <a:latin typeface="APL385 Unicode" panose="020B0709000202000203" pitchFamily="49" charset="0"/>
              </a:rPr>
              <a:t>="X",</a:t>
            </a:r>
            <a:r>
              <a:rPr lang="en-GB" sz="1800" dirty="0" err="1">
                <a:latin typeface="APL385 Unicode" panose="020B0709000202000203" pitchFamily="49" charset="0"/>
              </a:rPr>
              <a:t>ylab</a:t>
            </a:r>
            <a:r>
              <a:rPr lang="en-GB" sz="1800" dirty="0">
                <a:latin typeface="APL385 Unicode" panose="020B0709000202000203" pitchFamily="49" charset="0"/>
              </a:rPr>
              <a:t>="X",</a:t>
            </a:r>
            <a:r>
              <a:rPr lang="en-GB" sz="1800" dirty="0" err="1">
                <a:latin typeface="APL385 Unicode" panose="020B0709000202000203" pitchFamily="49" charset="0"/>
              </a:rPr>
              <a:t>zlab</a:t>
            </a:r>
            <a:r>
              <a:rPr lang="en-GB" sz="1800" dirty="0">
                <a:latin typeface="APL385 Unicode" panose="020B0709000202000203" pitchFamily="49" charset="0"/>
              </a:rPr>
              <a:t>="Z")'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      </a:t>
            </a:r>
            <a:r>
              <a:rPr lang="en-GB" sz="1800" dirty="0" err="1">
                <a:latin typeface="APL385 Unicode" panose="020B0709000202000203" pitchFamily="49" charset="0"/>
              </a:rPr>
              <a:t>r.x</a:t>
            </a:r>
            <a:r>
              <a:rPr lang="en-GB" sz="1800" dirty="0">
                <a:latin typeface="APL385 Unicode" panose="020B0709000202000203" pitchFamily="49" charset="0"/>
              </a:rPr>
              <a:t> expr x </a:t>
            </a:r>
            <a:r>
              <a:rPr lang="en-GB" sz="1800" dirty="0" err="1">
                <a:latin typeface="APL385 Unicode" panose="020B0709000202000203" pitchFamily="49" charset="0"/>
              </a:rPr>
              <a:t>x</a:t>
            </a:r>
            <a:r>
              <a:rPr lang="en-GB" sz="1800" dirty="0">
                <a:latin typeface="APL385 Unicode" panose="020B0709000202000203" pitchFamily="49" charset="0"/>
              </a:rPr>
              <a:t> z ⍝ Use x for both x and y co-ordinates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Visualising Data – R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098120" cy="483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90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err="1" smtClean="0"/>
              <a:t>Syncfusion's</a:t>
            </a:r>
            <a:r>
              <a:rPr lang="en-US" sz="2800" dirty="0" smtClean="0"/>
              <a:t> WPF and JavaScript control libraries are available for use beginning with </a:t>
            </a:r>
            <a:r>
              <a:rPr lang="en-US" sz="2800" dirty="0"/>
              <a:t>Dyalog </a:t>
            </a:r>
            <a:r>
              <a:rPr lang="en-US" sz="2800" dirty="0" smtClean="0"/>
              <a:t>v14.0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hlinkClick r:id="rId2"/>
              </a:rPr>
              <a:t>WPF – 100+ controls</a:t>
            </a:r>
            <a:endParaRPr lang="en-US" sz="2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WPF presentation on Wednesday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hlinkClick r:id="rId3"/>
              </a:rPr>
              <a:t>HTML5/</a:t>
            </a:r>
            <a:r>
              <a:rPr lang="en-US" sz="2800" dirty="0" err="1" smtClean="0">
                <a:hlinkClick r:id="rId3"/>
              </a:rPr>
              <a:t>Javascript</a:t>
            </a:r>
            <a:r>
              <a:rPr lang="en-US" sz="2800" dirty="0" smtClean="0">
                <a:hlinkClick r:id="rId3"/>
              </a:rPr>
              <a:t> – 70+ controls</a:t>
            </a:r>
            <a:endParaRPr lang="en-US" sz="2800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MiServer 3.0 presentation on Tuesday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Visualising</a:t>
            </a:r>
            <a:r>
              <a:rPr lang="en-US" dirty="0" smtClean="0"/>
              <a:t> Data - </a:t>
            </a:r>
            <a:r>
              <a:rPr lang="en-US" dirty="0" err="1" smtClean="0"/>
              <a:t>Syncfusion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39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dirty="0" smtClean="0"/>
          </a:p>
          <a:p>
            <a:pPr algn="l"/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/>
              <a:t>T</a:t>
            </a:r>
            <a:r>
              <a:rPr lang="en-US" dirty="0" smtClean="0"/>
              <a:t>here are a couple </a:t>
            </a:r>
            <a:br>
              <a:rPr lang="en-US" dirty="0" smtClean="0"/>
            </a:br>
            <a:r>
              <a:rPr lang="en-US" dirty="0" smtClean="0"/>
              <a:t>				of dumbbells at the</a:t>
            </a:r>
            <a:br>
              <a:rPr lang="en-US" dirty="0" smtClean="0"/>
            </a:br>
            <a:r>
              <a:rPr lang="en-US" dirty="0" smtClean="0"/>
              <a:t>				front of the room?</a:t>
            </a:r>
            <a:br>
              <a:rPr lang="en-US" dirty="0" smtClean="0"/>
            </a:br>
            <a:endParaRPr lang="en-US" dirty="0" smtClean="0"/>
          </a:p>
          <a:p>
            <a:pPr algn="l"/>
            <a:r>
              <a:rPr lang="en-US" dirty="0"/>
              <a:t>	</a:t>
            </a:r>
            <a:r>
              <a:rPr lang="en-US" dirty="0" smtClean="0"/>
              <a:t>			No! </a:t>
            </a:r>
            <a:br>
              <a:rPr lang="en-US" dirty="0" smtClean="0"/>
            </a:br>
            <a:r>
              <a:rPr lang="en-US" dirty="0" smtClean="0"/>
              <a:t>				Time for exercises!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know what this </a:t>
            </a:r>
            <a:r>
              <a:rPr lang="en-US" dirty="0" smtClean="0"/>
              <a:t>means</a:t>
            </a:r>
            <a:r>
              <a:rPr lang="en-US" dirty="0"/>
              <a:t>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22004"/>
            <a:ext cx="3309937" cy="331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943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7848872" cy="3865984"/>
          </a:xfrm>
        </p:spPr>
        <p:txBody>
          <a:bodyPr/>
          <a:lstStyle/>
          <a:p>
            <a:pPr algn="l"/>
            <a:r>
              <a:rPr lang="en-GB" dirty="0" smtClean="0"/>
              <a:t>To read a native file we use </a:t>
            </a:r>
            <a:r>
              <a:rPr lang="en-GB" dirty="0" smtClean="0">
                <a:latin typeface="APL385 Unicode" panose="020B0709000202000203" pitchFamily="49" charset="0"/>
              </a:rPr>
              <a:t>⎕NREAD</a:t>
            </a:r>
            <a:r>
              <a:rPr lang="en-GB" dirty="0" smtClean="0"/>
              <a:t>:</a:t>
            </a:r>
          </a:p>
          <a:p>
            <a:pPr algn="l"/>
            <a:endParaRPr lang="en-GB" dirty="0"/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Tie </a:t>
            </a:r>
            <a:r>
              <a:rPr lang="en-GB" dirty="0">
                <a:latin typeface="APL385 Unicode" panose="020B0709000202000203" pitchFamily="49" charset="0"/>
              </a:rPr>
              <a:t>←</a:t>
            </a:r>
            <a:r>
              <a:rPr lang="en-GB" dirty="0" smtClean="0">
                <a:latin typeface="APL385 Unicode" panose="020B0709000202000203" pitchFamily="49" charset="0"/>
              </a:rPr>
              <a:t>filename ⎕</a:t>
            </a:r>
            <a:r>
              <a:rPr lang="en-GB" dirty="0" err="1" smtClean="0">
                <a:latin typeface="APL385 Unicode" panose="020B0709000202000203" pitchFamily="49" charset="0"/>
              </a:rPr>
              <a:t>ntie</a:t>
            </a:r>
            <a:r>
              <a:rPr lang="en-GB" dirty="0" smtClean="0">
                <a:latin typeface="APL385 Unicode" panose="020B0709000202000203" pitchFamily="49" charset="0"/>
              </a:rPr>
              <a:t> 0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Size←⎕</a:t>
            </a:r>
            <a:r>
              <a:rPr lang="en-GB" dirty="0" err="1" smtClean="0">
                <a:latin typeface="APL385 Unicode" panose="020B0709000202000203" pitchFamily="49" charset="0"/>
              </a:rPr>
              <a:t>nsize</a:t>
            </a:r>
            <a:r>
              <a:rPr lang="en-GB" dirty="0" smtClean="0">
                <a:latin typeface="APL385 Unicode" panose="020B0709000202000203" pitchFamily="49" charset="0"/>
              </a:rPr>
              <a:t> Tie</a:t>
            </a:r>
          </a:p>
          <a:p>
            <a:pPr algn="l"/>
            <a:r>
              <a:rPr lang="en-GB" dirty="0" smtClean="0">
                <a:latin typeface="APL385 Unicode" panose="020B0709000202000203" pitchFamily="49" charset="0"/>
              </a:rPr>
              <a:t>Text←⎕</a:t>
            </a:r>
            <a:r>
              <a:rPr lang="en-GB" dirty="0" err="1" smtClean="0">
                <a:latin typeface="APL385 Unicode" panose="020B0709000202000203" pitchFamily="49" charset="0"/>
              </a:rPr>
              <a:t>nread</a:t>
            </a:r>
            <a:r>
              <a:rPr lang="en-GB" dirty="0" smtClean="0">
                <a:latin typeface="APL385 Unicode" panose="020B0709000202000203" pitchFamily="49" charset="0"/>
              </a:rPr>
              <a:t> Tie, 80, Size ,0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Native 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7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  <a:txDef>
      <a:spPr>
        <a:solidFill>
          <a:schemeClr val="bg1"/>
        </a:solidFill>
      </a:spPr>
      <a:bodyPr wrap="square" rtlCol="0">
        <a:spAutoFit/>
      </a:bodyPr>
      <a:lstStyle>
        <a:defPPr>
          <a:defRPr dirty="0">
            <a:latin typeface="APL385 Unicode" panose="020B0709000202000203" pitchFamily="49" charset="0"/>
          </a:defRPr>
        </a:defPPr>
      </a:lstStyle>
    </a:tx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Powerpoint template text black 2014.potx" id="{08640B15-17EA-4B23-9F5F-072F8CCFEDE4}" vid="{97F55418-7418-4581-AED3-645F0BA4AE14}"/>
    </a:ext>
  </a:extLst>
</a:theme>
</file>

<file path=ppt/theme/theme2.xml><?xml version="1.0" encoding="utf-8"?>
<a:theme xmlns:a="http://schemas.openxmlformats.org/drawingml/2006/main" name="1_Powerpoint template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Powerpoint template text black 2014.potx" id="{08640B15-17EA-4B23-9F5F-072F8CCFEDE4}" vid="{97F55418-7418-4581-AED3-645F0BA4AE14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2014</Template>
  <TotalTime>23818</TotalTime>
  <Words>3724</Words>
  <Application>Microsoft Office PowerPoint</Application>
  <PresentationFormat>On-screen Show (4:3)</PresentationFormat>
  <Paragraphs>877</Paragraphs>
  <Slides>82</Slides>
  <Notes>62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82</vt:i4>
      </vt:variant>
    </vt:vector>
  </HeadingPairs>
  <TitlesOfParts>
    <vt:vector size="84" baseType="lpstr">
      <vt:lpstr>Powerpoint template 2014</vt:lpstr>
      <vt:lpstr>1_Powerpoint template 2014</vt:lpstr>
      <vt:lpstr>PowerPoint Presentation</vt:lpstr>
      <vt:lpstr>PowerPoint Presentation</vt:lpstr>
      <vt:lpstr>Hi and Welcome!</vt:lpstr>
      <vt:lpstr>Agenda and Goals</vt:lpstr>
      <vt:lpstr>Data Sources</vt:lpstr>
      <vt:lpstr>Ad Hoc or Programmatic</vt:lpstr>
      <vt:lpstr>Consumer, Provider or Both?</vt:lpstr>
      <vt:lpstr>What Shall We Talk About?</vt:lpstr>
      <vt:lpstr>Native files</vt:lpstr>
      <vt:lpstr>Native files</vt:lpstr>
      <vt:lpstr>Native files</vt:lpstr>
      <vt:lpstr>Native files</vt:lpstr>
      <vt:lpstr>Native files</vt:lpstr>
      <vt:lpstr>Native files</vt:lpstr>
      <vt:lpstr>Native files</vt:lpstr>
      <vt:lpstr>Native files</vt:lpstr>
      <vt:lpstr>Native files</vt:lpstr>
      <vt:lpstr>Native files</vt:lpstr>
      <vt:lpstr>Native files</vt:lpstr>
      <vt:lpstr>Component Files</vt:lpstr>
      <vt:lpstr>Component files</vt:lpstr>
      <vt:lpstr>CSV</vt:lpstr>
      <vt:lpstr>CSV</vt:lpstr>
      <vt:lpstr>Read Delimited Data</vt:lpstr>
      <vt:lpstr>Delimiters Other Than Comma</vt:lpstr>
      <vt:lpstr>Saving CSV Data</vt:lpstr>
      <vt:lpstr>Excel Files</vt:lpstr>
      <vt:lpstr>Excel</vt:lpstr>
      <vt:lpstr>Excel</vt:lpstr>
      <vt:lpstr>Excel</vt:lpstr>
      <vt:lpstr>The LOADDATA workspace </vt:lpstr>
      <vt:lpstr>Reading Excel files</vt:lpstr>
      <vt:lpstr>Saving Data to Excel files</vt:lpstr>
      <vt:lpstr>Reading XML files</vt:lpstr>
      <vt:lpstr>Reading XML files</vt:lpstr>
      <vt:lpstr>Editing Data</vt:lpstr>
      <vt:lpstr>Editing Data</vt:lpstr>
      <vt:lpstr>Editing Data</vt:lpstr>
      <vt:lpstr>Writing XML files</vt:lpstr>
      <vt:lpstr>Writing XML files</vt:lpstr>
      <vt:lpstr>Databases</vt:lpstr>
      <vt:lpstr>Relational Databases (RDBs)</vt:lpstr>
      <vt:lpstr>RDBs – Data Sources</vt:lpstr>
      <vt:lpstr>RDBs – Data Source Name</vt:lpstr>
      <vt:lpstr>RDBs – Data Source Name</vt:lpstr>
      <vt:lpstr>loaddata - LoadSQL</vt:lpstr>
      <vt:lpstr>loaddata - LoadSQL</vt:lpstr>
      <vt:lpstr>DSN-less Connection</vt:lpstr>
      <vt:lpstr>RDBs – Table Search</vt:lpstr>
      <vt:lpstr>RDBs – Table Search</vt:lpstr>
      <vt:lpstr>RDBs – Table Search</vt:lpstr>
      <vt:lpstr>RDBs – Table Search</vt:lpstr>
      <vt:lpstr>RDBs – Table Search</vt:lpstr>
      <vt:lpstr>RDBs – Table Search</vt:lpstr>
      <vt:lpstr>RDBs – Table Search</vt:lpstr>
      <vt:lpstr>RDBs – Writing Data</vt:lpstr>
      <vt:lpstr>RDBs – Writing Data</vt:lpstr>
      <vt:lpstr>XML Data</vt:lpstr>
      <vt:lpstr>XML Elements</vt:lpstr>
      <vt:lpstr>⎕XML</vt:lpstr>
      <vt:lpstr>XML vs HTML</vt:lpstr>
      <vt:lpstr>XML Namespace</vt:lpstr>
      <vt:lpstr>JavaScript Object Notation - JSON</vt:lpstr>
      <vt:lpstr>JSON Class Methods</vt:lpstr>
      <vt:lpstr>Different Ways to Represent the Same Data</vt:lpstr>
      <vt:lpstr>Web Services</vt:lpstr>
      <vt:lpstr>SOAP-based Web Services</vt:lpstr>
      <vt:lpstr>RESTful Web Services</vt:lpstr>
      <vt:lpstr>RESTful Web Service</vt:lpstr>
      <vt:lpstr>conga Samples.HTTPGet</vt:lpstr>
      <vt:lpstr>MS Office API</vt:lpstr>
      <vt:lpstr>Google APIs</vt:lpstr>
      <vt:lpstr>Google APIs</vt:lpstr>
      <vt:lpstr>Zip Files</vt:lpstr>
      <vt:lpstr>Visualising Data – Graphs</vt:lpstr>
      <vt:lpstr>Visualising Data – R</vt:lpstr>
      <vt:lpstr>Visualising Data – R</vt:lpstr>
      <vt:lpstr>Visualising Data – R</vt:lpstr>
      <vt:lpstr>Visualising Data – R</vt:lpstr>
      <vt:lpstr>Visualising Data – R</vt:lpstr>
      <vt:lpstr>Visualising Data - Syncfusion</vt:lpstr>
      <vt:lpstr>You know what this means?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DanB2</dc:creator>
  <cp:lastModifiedBy>Brian P Becker</cp:lastModifiedBy>
  <cp:revision>256</cp:revision>
  <dcterms:created xsi:type="dcterms:W3CDTF">2014-08-05T20:39:55Z</dcterms:created>
  <dcterms:modified xsi:type="dcterms:W3CDTF">2014-09-19T12:36:02Z</dcterms:modified>
</cp:coreProperties>
</file>