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0" r:id="rId1"/>
  </p:sldMasterIdLst>
  <p:notesMasterIdLst>
    <p:notesMasterId r:id="rId37"/>
  </p:notesMasterIdLst>
  <p:sldIdLst>
    <p:sldId id="256" r:id="rId2"/>
    <p:sldId id="289" r:id="rId3"/>
    <p:sldId id="290" r:id="rId4"/>
    <p:sldId id="267" r:id="rId5"/>
    <p:sldId id="284" r:id="rId6"/>
    <p:sldId id="257" r:id="rId7"/>
    <p:sldId id="285" r:id="rId8"/>
    <p:sldId id="258" r:id="rId9"/>
    <p:sldId id="271" r:id="rId10"/>
    <p:sldId id="261" r:id="rId11"/>
    <p:sldId id="263" r:id="rId12"/>
    <p:sldId id="286" r:id="rId13"/>
    <p:sldId id="287" r:id="rId14"/>
    <p:sldId id="262" r:id="rId15"/>
    <p:sldId id="288" r:id="rId16"/>
    <p:sldId id="264" r:id="rId17"/>
    <p:sldId id="265" r:id="rId18"/>
    <p:sldId id="266" r:id="rId19"/>
    <p:sldId id="268" r:id="rId20"/>
    <p:sldId id="269" r:id="rId21"/>
    <p:sldId id="282" r:id="rId22"/>
    <p:sldId id="283" r:id="rId23"/>
    <p:sldId id="259" r:id="rId24"/>
    <p:sldId id="270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91" r:id="rId36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94" autoAdjust="0"/>
    <p:restoredTop sz="99231" autoAdjust="0"/>
  </p:normalViewPr>
  <p:slideViewPr>
    <p:cSldViewPr>
      <p:cViewPr>
        <p:scale>
          <a:sx n="70" d="100"/>
          <a:sy n="70" d="100"/>
        </p:scale>
        <p:origin x="-48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482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830" y="4681220"/>
            <a:ext cx="537464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482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884368" y="116632"/>
            <a:ext cx="958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13" name="Picture 4" descr="C:\Users\fiona\Desktop\tes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2205" y="2348880"/>
            <a:ext cx="2952328" cy="36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755575" y="620689"/>
            <a:ext cx="7632849" cy="72007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title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5576" y="1484784"/>
            <a:ext cx="7632849" cy="6486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2592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92696"/>
            <a:ext cx="7632849" cy="85367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632849" cy="4321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279" y="5701275"/>
            <a:ext cx="87505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38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92696"/>
            <a:ext cx="7632849" cy="853676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3672408" cy="4392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716016" y="1654690"/>
            <a:ext cx="3672408" cy="43665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884368" y="116632"/>
            <a:ext cx="958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8279" y="5701275"/>
            <a:ext cx="87505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70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884368" y="116632"/>
            <a:ext cx="958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algn="r"/>
            <a:fld id="{4D6A1F21-6DDA-4D75-917B-3675E7404BBE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705" y="6452509"/>
            <a:ext cx="1224135" cy="2076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6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632849" cy="1022361"/>
          </a:xfrm>
        </p:spPr>
        <p:txBody>
          <a:bodyPr/>
          <a:lstStyle/>
          <a:p>
            <a:r>
              <a:rPr lang="en-GB" dirty="0" err="1" smtClean="0"/>
              <a:t>SharpLeaf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i="1" dirty="0" smtClean="0"/>
              <a:t>Flowing automated reports to paper</a:t>
            </a:r>
            <a:endParaRPr lang="en-GB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14348" y="1643050"/>
            <a:ext cx="7632849" cy="648667"/>
          </a:xfrm>
        </p:spPr>
        <p:txBody>
          <a:bodyPr/>
          <a:lstStyle/>
          <a:p>
            <a:r>
              <a:rPr lang="en-GB" dirty="0" smtClean="0"/>
              <a:t>Nicolas </a:t>
            </a:r>
            <a:r>
              <a:rPr lang="en-GB" dirty="0" err="1" smtClean="0"/>
              <a:t>Delcros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227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Font</a:t>
            </a:r>
            <a:endParaRPr lang="en-GB" dirty="0"/>
          </a:p>
        </p:txBody>
      </p:sp>
      <p:pic>
        <p:nvPicPr>
          <p:cNvPr id="3074" name="Picture 2" descr="C:\Users\Nicolas\Desktop\Nicolas 2013\conferences\conference 2015\presentation\font_c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Paragraph</a:t>
            </a:r>
            <a:endParaRPr lang="en-GB" dirty="0"/>
          </a:p>
        </p:txBody>
      </p:sp>
      <p:pic>
        <p:nvPicPr>
          <p:cNvPr id="5122" name="Picture 2" descr="C:\Users\Nicolas\Desktop\Nicolas 2013\conferences\conference 2015\presentation\paragrap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413501" cy="420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Paragraph</a:t>
            </a:r>
            <a:endParaRPr lang="en-GB" dirty="0"/>
          </a:p>
        </p:txBody>
      </p:sp>
      <p:pic>
        <p:nvPicPr>
          <p:cNvPr id="29698" name="Picture 2" descr="C:\Users\Nicolas\Desktop\Nicolas 2013\conferences\conference 2015\presentation\paragraph_ind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Paragraph</a:t>
            </a:r>
            <a:endParaRPr lang="en-GB" dirty="0"/>
          </a:p>
        </p:txBody>
      </p:sp>
      <p:pic>
        <p:nvPicPr>
          <p:cNvPr id="30722" name="Picture 2" descr="C:\Users\Nicolas\Desktop\Nicolas 2013\conferences\conference 2015\presentation\paragraph_bull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Paragraph</a:t>
            </a:r>
            <a:endParaRPr lang="en-GB" dirty="0"/>
          </a:p>
        </p:txBody>
      </p:sp>
      <p:pic>
        <p:nvPicPr>
          <p:cNvPr id="4100" name="Picture 4" descr="C:\Users\Nicolas\Desktop\Nicolas 2013\conferences\conference 2015\presentation\paragraph_alig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Paragraph</a:t>
            </a:r>
            <a:endParaRPr lang="en-GB" dirty="0"/>
          </a:p>
        </p:txBody>
      </p:sp>
      <p:pic>
        <p:nvPicPr>
          <p:cNvPr id="31746" name="Picture 2" descr="C:\Users\Nicolas\Desktop\Nicolas 2013\conferences\conference 2015\presentation\paragraph_tab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Widow and Orphan control</a:t>
            </a:r>
            <a:endParaRPr lang="en-GB" dirty="0"/>
          </a:p>
        </p:txBody>
      </p:sp>
      <p:pic>
        <p:nvPicPr>
          <p:cNvPr id="6146" name="Picture 2" descr="C:\Users\Nicolas\Desktop\Nicolas 2013\conferences\conference 2015\presentation\keep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413500" cy="420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Widow and Orphan control</a:t>
            </a:r>
            <a:endParaRPr lang="en-GB" dirty="0"/>
          </a:p>
        </p:txBody>
      </p:sp>
      <p:pic>
        <p:nvPicPr>
          <p:cNvPr id="7170" name="Picture 2" descr="C:\Users\Nicolas\Desktop\Nicolas 2013\conferences\conference 2015\presentation\keep2_c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Widow and Orphan control</a:t>
            </a:r>
            <a:endParaRPr lang="en-GB" dirty="0"/>
          </a:p>
        </p:txBody>
      </p:sp>
      <p:pic>
        <p:nvPicPr>
          <p:cNvPr id="9218" name="Picture 2" descr="C:\Users\Nicolas\Desktop\Nicolas 2013\conferences\conference 2015\presentation\spacefollowing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413501" cy="420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Widow and Orphan control</a:t>
            </a:r>
            <a:endParaRPr lang="en-GB" dirty="0"/>
          </a:p>
        </p:txBody>
      </p:sp>
      <p:pic>
        <p:nvPicPr>
          <p:cNvPr id="10242" name="Picture 2" descr="C:\Users\Nicolas\Desktop\Nicolas 2013\conferences\conference 2015\presentation\spacefollowing2_c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SharpPlot</a:t>
            </a:r>
            <a:r>
              <a:rPr lang="en-GB" dirty="0" smtClean="0"/>
              <a:t> package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Publication-quality automated graphics</a:t>
            </a:r>
          </a:p>
          <a:p>
            <a:pPr lvl="1"/>
            <a:r>
              <a:rPr lang="en-GB" dirty="0" smtClean="0"/>
              <a:t>Output formats : PS, EPS, PDF, SVG, EMF*, PNG*, BMP*, GIF*</a:t>
            </a:r>
          </a:p>
          <a:p>
            <a:r>
              <a:rPr lang="en-GB" dirty="0" smtClean="0"/>
              <a:t>Forward-going state machine</a:t>
            </a:r>
          </a:p>
          <a:p>
            <a:pPr lvl="1"/>
            <a:r>
              <a:rPr lang="en-GB" dirty="0" smtClean="0"/>
              <a:t>PostScript-oriented</a:t>
            </a:r>
          </a:p>
          <a:p>
            <a:pPr lvl="1"/>
            <a:r>
              <a:rPr lang="en-GB" dirty="0" smtClean="0"/>
              <a:t>Not restricted by OO model</a:t>
            </a:r>
          </a:p>
          <a:p>
            <a:r>
              <a:rPr lang="en-GB" dirty="0" smtClean="0"/>
              <a:t>Cross-Platform</a:t>
            </a:r>
          </a:p>
          <a:p>
            <a:pPr lvl="1"/>
            <a:r>
              <a:rPr lang="en-GB" dirty="0" err="1" smtClean="0"/>
              <a:t>.Net</a:t>
            </a:r>
            <a:r>
              <a:rPr lang="en-GB" dirty="0" smtClean="0"/>
              <a:t> Assembly and APL workspace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Inclusions</a:t>
            </a:r>
            <a:endParaRPr lang="en-GB" dirty="0"/>
          </a:p>
        </p:txBody>
      </p:sp>
      <p:pic>
        <p:nvPicPr>
          <p:cNvPr id="11266" name="Picture 2" descr="C:\Users\Nicolas\Desktop\Nicolas 2013\conferences\conference 2015\presentation\inclusio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413501" cy="420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Inclusions</a:t>
            </a:r>
            <a:endParaRPr lang="en-GB" dirty="0"/>
          </a:p>
        </p:txBody>
      </p:sp>
      <p:pic>
        <p:nvPicPr>
          <p:cNvPr id="24578" name="Picture 2" descr="C:\Users\Nicolas\Desktop\Nicolas 2013\conferences\conference 2015\presentation\inclusions_c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Decorations</a:t>
            </a:r>
            <a:endParaRPr lang="en-GB" dirty="0"/>
          </a:p>
        </p:txBody>
      </p:sp>
      <p:pic>
        <p:nvPicPr>
          <p:cNvPr id="26626" name="Picture 2" descr="C:\Users\Nicolas\Desktop\Nicolas 2013\conferences\conference 2015\presentation\decoratio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3501" cy="420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Decorations</a:t>
            </a:r>
            <a:endParaRPr lang="en-GB" dirty="0"/>
          </a:p>
        </p:txBody>
      </p:sp>
      <p:pic>
        <p:nvPicPr>
          <p:cNvPr id="25603" name="Picture 3" descr="C:\Users\Nicolas\Desktop\Nicolas 2013\conferences\conference 2015\presentation\decorations_c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Tables</a:t>
            </a:r>
            <a:endParaRPr lang="en-GB" dirty="0"/>
          </a:p>
        </p:txBody>
      </p:sp>
      <p:pic>
        <p:nvPicPr>
          <p:cNvPr id="12290" name="Picture 2" descr="C:\Users\Nicolas\Desktop\Nicolas 2013\conferences\conference 2015\presentation\table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3500" cy="420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Table-wide settings</a:t>
            </a:r>
            <a:endParaRPr lang="en-GB" dirty="0"/>
          </a:p>
        </p:txBody>
      </p:sp>
      <p:pic>
        <p:nvPicPr>
          <p:cNvPr id="14338" name="Picture 2" descr="C:\Users\Nicolas\Desktop\Nicolas 2013\conferences\conference 2015\presentation\table1_tabl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 smtClean="0"/>
              <a:t>Column- and Row-wise settings</a:t>
            </a:r>
            <a:endParaRPr lang="en-GB" sz="3800" dirty="0"/>
          </a:p>
        </p:txBody>
      </p:sp>
      <p:pic>
        <p:nvPicPr>
          <p:cNvPr id="15362" name="Picture 2" descr="C:\Users\Nicolas\Desktop\Nicolas 2013\conferences\conference 2015\presentation\table1_colro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Cell-wise settings</a:t>
            </a:r>
            <a:endParaRPr lang="en-GB" dirty="0"/>
          </a:p>
        </p:txBody>
      </p:sp>
      <p:pic>
        <p:nvPicPr>
          <p:cNvPr id="1026" name="Picture 2" descr="C:\Users\Nicolas\Desktop\Nicolas 2013\conferences\conference 2015\presentation\table1_ce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Filling tables</a:t>
            </a:r>
            <a:endParaRPr lang="en-GB" dirty="0"/>
          </a:p>
        </p:txBody>
      </p:sp>
      <p:pic>
        <p:nvPicPr>
          <p:cNvPr id="17410" name="Picture 2" descr="C:\Users\Nicolas\Desktop\Nicolas 2013\conferences\conference 2015\presentation\tabl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3500" cy="420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Filling tables</a:t>
            </a:r>
            <a:endParaRPr lang="en-GB" dirty="0"/>
          </a:p>
        </p:txBody>
      </p:sp>
      <p:pic>
        <p:nvPicPr>
          <p:cNvPr id="18434" name="Picture 2" descr="C:\Users\Nicolas\Desktop\Nicolas 2013\conferences\conference 2015\presentation\table2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SharpLeaf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Page-based reporting tool</a:t>
            </a:r>
          </a:p>
          <a:p>
            <a:pPr lvl="1"/>
            <a:r>
              <a:rPr lang="en-GB" dirty="0" smtClean="0"/>
              <a:t>Typographic and tabulation engine</a:t>
            </a:r>
          </a:p>
          <a:p>
            <a:pPr lvl="1"/>
            <a:r>
              <a:rPr lang="en-GB" dirty="0" smtClean="0"/>
              <a:t>Width-constrained downward flow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Alpha version as of </a:t>
            </a:r>
            <a:r>
              <a:rPr lang="en-GB" dirty="0" err="1" smtClean="0"/>
              <a:t>SharpPlot</a:t>
            </a:r>
            <a:r>
              <a:rPr lang="en-GB" dirty="0" smtClean="0"/>
              <a:t> v2.70</a:t>
            </a:r>
          </a:p>
          <a:p>
            <a:pPr lvl="1"/>
            <a:r>
              <a:rPr lang="en-GB" dirty="0" smtClean="0"/>
              <a:t>Official release at v3.00 (end of 2015)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Filling tables</a:t>
            </a:r>
            <a:endParaRPr lang="en-GB" dirty="0"/>
          </a:p>
        </p:txBody>
      </p:sp>
      <p:pic>
        <p:nvPicPr>
          <p:cNvPr id="19458" name="Picture 2" descr="C:\Users\Nicolas\Desktop\Nicolas 2013\conferences\conference 2015\presentation\table2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Filling tables</a:t>
            </a:r>
            <a:endParaRPr lang="en-GB" dirty="0"/>
          </a:p>
        </p:txBody>
      </p:sp>
      <p:pic>
        <p:nvPicPr>
          <p:cNvPr id="20482" name="Picture 2" descr="C:\Users\Nicolas\Desktop\Nicolas 2013\conferences\conference 2015\presentation\table2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Filling tables</a:t>
            </a:r>
            <a:endParaRPr lang="en-GB" dirty="0"/>
          </a:p>
        </p:txBody>
      </p:sp>
      <p:pic>
        <p:nvPicPr>
          <p:cNvPr id="21506" name="Picture 2" descr="C:\Users\Nicolas\Desktop\Nicolas 2013\conferences\conference 2015\presentation\table2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Flowing tables</a:t>
            </a:r>
            <a:endParaRPr lang="en-GB" dirty="0"/>
          </a:p>
        </p:txBody>
      </p:sp>
      <p:pic>
        <p:nvPicPr>
          <p:cNvPr id="22530" name="Picture 2" descr="C:\Users\Nicolas\Desktop\Nicolas 2013\conferences\conference 2015\presentation\table2_c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Flowing tables</a:t>
            </a:r>
            <a:endParaRPr lang="en-GB" dirty="0"/>
          </a:p>
        </p:txBody>
      </p:sp>
      <p:pic>
        <p:nvPicPr>
          <p:cNvPr id="23554" name="Picture 2" descr="C:\Users\Nicolas\Desktop\Nicolas 2013\conferences\conference 2015\presentation\table3_c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 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Download the alpha version from my.dyalog.com</a:t>
            </a:r>
          </a:p>
          <a:p>
            <a:pPr lvl="1"/>
            <a:r>
              <a:rPr lang="en-GB" dirty="0" smtClean="0"/>
              <a:t>Comments on the API</a:t>
            </a:r>
          </a:p>
          <a:p>
            <a:pPr lvl="1"/>
            <a:r>
              <a:rPr lang="en-GB" dirty="0" smtClean="0"/>
              <a:t>Requests for enhancement</a:t>
            </a:r>
          </a:p>
          <a:p>
            <a:pPr lvl="1"/>
            <a:r>
              <a:rPr lang="en-GB" dirty="0" smtClean="0"/>
              <a:t>Bug reports</a:t>
            </a:r>
          </a:p>
          <a:p>
            <a:r>
              <a:rPr lang="en-GB" dirty="0" smtClean="0"/>
              <a:t>Features missing from alpha :</a:t>
            </a:r>
          </a:p>
          <a:p>
            <a:pPr lvl="1"/>
            <a:r>
              <a:rPr lang="en-GB" dirty="0" smtClean="0"/>
              <a:t>SVG and raster output</a:t>
            </a:r>
          </a:p>
          <a:p>
            <a:pPr lvl="1"/>
            <a:r>
              <a:rPr lang="en-GB" dirty="0" smtClean="0"/>
              <a:t>Table cell merging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 and Page Layout</a:t>
            </a:r>
            <a:endParaRPr lang="en-GB" dirty="0"/>
          </a:p>
        </p:txBody>
      </p:sp>
      <p:pic>
        <p:nvPicPr>
          <p:cNvPr id="8194" name="Picture 2" descr="C:\Users\Nicolas\Desktop\Nicolas 2013\conferences\conference 2015\presentation\layou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1612"/>
            <a:ext cx="6413501" cy="4203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5786454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B050"/>
                </a:solidFill>
                <a:latin typeface="+mj-lt"/>
              </a:rPr>
              <a:t>Paper Size and Fill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 and Page Layout</a:t>
            </a:r>
            <a:endParaRPr lang="en-GB" dirty="0"/>
          </a:p>
        </p:txBody>
      </p:sp>
      <p:pic>
        <p:nvPicPr>
          <p:cNvPr id="27650" name="Picture 2" descr="C:\Users\Nicolas\Desktop\Nicolas 2013\conferences\conference 2015\presentation\layout1_cap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 and Page Layout</a:t>
            </a:r>
            <a:endParaRPr lang="en-GB" dirty="0"/>
          </a:p>
        </p:txBody>
      </p:sp>
      <p:pic>
        <p:nvPicPr>
          <p:cNvPr id="1029" name="Picture 5" descr="C:\Users\Nicolas\Desktop\Nicolas 2013\conferences\conference 2015\presentation\layout1_cap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 and Page Layout</a:t>
            </a:r>
            <a:endParaRPr lang="en-GB" dirty="0"/>
          </a:p>
        </p:txBody>
      </p:sp>
      <p:pic>
        <p:nvPicPr>
          <p:cNvPr id="28675" name="Picture 3" descr="C:\Users\Nicolas\Desktop\Nicolas 2013\conferences\conference 2015\presentation\layout1_fram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3200"/>
            <a:ext cx="6412992" cy="4203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Document and Page Layout</a:t>
            </a:r>
            <a:endParaRPr lang="en-GB" dirty="0"/>
          </a:p>
        </p:txBody>
      </p:sp>
      <p:pic>
        <p:nvPicPr>
          <p:cNvPr id="2050" name="Picture 2" descr="C:\Users\Nicolas\Desktop\Nicolas 2013\conferences\conference 2015\presentation\layout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3200" y="1571612"/>
            <a:ext cx="6413501" cy="420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Font</a:t>
            </a:r>
            <a:endParaRPr lang="en-GB" dirty="0"/>
          </a:p>
        </p:txBody>
      </p:sp>
      <p:pic>
        <p:nvPicPr>
          <p:cNvPr id="13314" name="Picture 2" descr="C:\Users\Nicolas\Desktop\Nicolas 2013\conferences\conference 2015\presentation\fo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413500" cy="4203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5786454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B050"/>
                </a:solidFill>
                <a:latin typeface="+mj-lt"/>
              </a:rPr>
              <a:t>Font </a:t>
            </a:r>
            <a:r>
              <a:rPr lang="en-GB" sz="2000" dirty="0" smtClean="0">
                <a:solidFill>
                  <a:srgbClr val="00B050"/>
                </a:solidFill>
                <a:latin typeface="+mj-lt"/>
              </a:rPr>
              <a:t>Name, Style, </a:t>
            </a:r>
            <a:r>
              <a:rPr lang="en-GB" sz="2000" dirty="0" err="1" smtClean="0">
                <a:solidFill>
                  <a:srgbClr val="00B050"/>
                </a:solidFill>
                <a:latin typeface="+mj-lt"/>
              </a:rPr>
              <a:t>Color</a:t>
            </a:r>
            <a:endParaRPr lang="en-GB" sz="2000" dirty="0" smtClean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resentation_dyalog15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sz="3200" dirty="0" smtClean="0">
            <a:latin typeface="+mj-lt"/>
          </a:defRPr>
        </a:defPPr>
      </a:lstStyle>
    </a:tx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aster Powerpoint template 19 aug 2014.potx" id="{0049EF10-ADAC-4A86-823C-08B6527A6A7B}" vid="{CA850941-80F2-41C4-9D9B-50111ED1566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Presentation_dyalog15</Template>
  <TotalTime>444</TotalTime>
  <Words>181</Words>
  <Application>Microsoft Office PowerPoint</Application>
  <PresentationFormat>On-screen Show (4:3)</PresentationFormat>
  <Paragraphs>59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Presentation_dyalog15</vt:lpstr>
      <vt:lpstr>SharpLeaf Flowing automated reports to paper</vt:lpstr>
      <vt:lpstr>The SharpPlot package</vt:lpstr>
      <vt:lpstr>SharpLeaf</vt:lpstr>
      <vt:lpstr>Document and Page Layout</vt:lpstr>
      <vt:lpstr>Document and Page Layout</vt:lpstr>
      <vt:lpstr>Document and Page Layout</vt:lpstr>
      <vt:lpstr>Document and Page Layout</vt:lpstr>
      <vt:lpstr>Document and Page Layout</vt:lpstr>
      <vt:lpstr>Font</vt:lpstr>
      <vt:lpstr>Font</vt:lpstr>
      <vt:lpstr>Paragraph</vt:lpstr>
      <vt:lpstr>Paragraph</vt:lpstr>
      <vt:lpstr>Paragraph</vt:lpstr>
      <vt:lpstr>Paragraph</vt:lpstr>
      <vt:lpstr>Paragraph</vt:lpstr>
      <vt:lpstr>Widow and Orphan control</vt:lpstr>
      <vt:lpstr>Widow and Orphan control</vt:lpstr>
      <vt:lpstr>Widow and Orphan control</vt:lpstr>
      <vt:lpstr>Widow and Orphan control</vt:lpstr>
      <vt:lpstr>Inclusions</vt:lpstr>
      <vt:lpstr>Inclusions</vt:lpstr>
      <vt:lpstr>Decorations</vt:lpstr>
      <vt:lpstr>Decorations</vt:lpstr>
      <vt:lpstr>Tables</vt:lpstr>
      <vt:lpstr>Table-wide settings</vt:lpstr>
      <vt:lpstr>Column- and Row-wise settings</vt:lpstr>
      <vt:lpstr>Cell-wise settings</vt:lpstr>
      <vt:lpstr>Filling tables</vt:lpstr>
      <vt:lpstr>Filling tables</vt:lpstr>
      <vt:lpstr>Filling tables</vt:lpstr>
      <vt:lpstr>Filling tables</vt:lpstr>
      <vt:lpstr>Filling tables</vt:lpstr>
      <vt:lpstr>Flowing tables</vt:lpstr>
      <vt:lpstr>Flowing tables</vt:lpstr>
      <vt:lpstr>So what 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Nicolas</cp:lastModifiedBy>
  <cp:revision>47</cp:revision>
  <cp:lastPrinted>2014-08-15T09:52:37Z</cp:lastPrinted>
  <dcterms:created xsi:type="dcterms:W3CDTF">2015-07-28T13:03:29Z</dcterms:created>
  <dcterms:modified xsi:type="dcterms:W3CDTF">2015-09-04T11:38:36Z</dcterms:modified>
</cp:coreProperties>
</file>