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7" r:id="rId4"/>
    <p:sldId id="280" r:id="rId5"/>
    <p:sldId id="279" r:id="rId6"/>
    <p:sldId id="284" r:id="rId7"/>
    <p:sldId id="311" r:id="rId8"/>
    <p:sldId id="312" r:id="rId9"/>
    <p:sldId id="285" r:id="rId10"/>
    <p:sldId id="291" r:id="rId11"/>
    <p:sldId id="293" r:id="rId12"/>
    <p:sldId id="298" r:id="rId13"/>
    <p:sldId id="265" r:id="rId14"/>
    <p:sldId id="302" r:id="rId15"/>
    <p:sldId id="296" r:id="rId16"/>
    <p:sldId id="294" r:id="rId17"/>
    <p:sldId id="305" r:id="rId18"/>
    <p:sldId id="306" r:id="rId19"/>
    <p:sldId id="307" r:id="rId20"/>
    <p:sldId id="309" r:id="rId21"/>
    <p:sldId id="310" r:id="rId22"/>
    <p:sldId id="258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BE"/>
    <a:srgbClr val="F6F6D9"/>
    <a:srgbClr val="7C7DCF"/>
    <a:srgbClr val="FF9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17" autoAdjust="0"/>
  </p:normalViewPr>
  <p:slideViewPr>
    <p:cSldViewPr>
      <p:cViewPr varScale="1">
        <p:scale>
          <a:sx n="99" d="100"/>
          <a:sy n="99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8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038103" cy="1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SzPct val="100000"/>
              <a:buFont typeface="Calibri" panose="020F0502020204030204" pitchFamily="34" charset="0"/>
              <a:buChar char="–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828800" indent="-457200">
              <a:buFont typeface="Courier New" panose="02070309020205020404" pitchFamily="49" charset="0"/>
              <a:buChar char="o"/>
              <a:defRPr/>
            </a:lvl4pPr>
            <a:lvl5pPr marL="2154238" indent="-325438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Calibri" panose="020F0502020204030204" pitchFamily="34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 marL="2154238" indent="-325438">
              <a:buFont typeface="Calibri" panose="020F0502020204030204" pitchFamily="34" charset="0"/>
              <a:buChar char="‐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Calibri" panose="020F0502020204030204" pitchFamily="34" charset="0"/>
              <a:buChar char="–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154238" indent="-325438">
              <a:buFont typeface="Calibri" panose="020F0502020204030204" pitchFamily="34" charset="0"/>
              <a:buChar char="‐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8088"/>
            <a:ext cx="95896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833191"/>
            <a:ext cx="5112568" cy="5265783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45324"/>
            <a:ext cx="9144000" cy="0"/>
          </a:xfrm>
          <a:prstGeom prst="line">
            <a:avLst/>
          </a:prstGeom>
          <a:ln w="2540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4653" y="6453336"/>
            <a:ext cx="6497707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77272"/>
            <a:ext cx="808847" cy="814583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0" y="512676"/>
            <a:ext cx="9144000" cy="0"/>
          </a:xfrm>
          <a:prstGeom prst="line">
            <a:avLst/>
          </a:prstGeom>
          <a:ln w="2540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43" y="78087"/>
            <a:ext cx="173736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800" smtClean="0"/>
              <a:t>‹#›</a:t>
            </a:fld>
            <a:endParaRPr lang="en-GB" sz="1800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" y="6372063"/>
            <a:ext cx="130841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unctionalgeekery.com/episode-65-morten-krombe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6000" dirty="0"/>
              <a:t>Technical Road Map</a:t>
            </a:r>
            <a:br>
              <a:rPr lang="da-DK" sz="6000" dirty="0"/>
            </a:br>
            <a:r>
              <a:rPr lang="da-DK" sz="6000" dirty="0"/>
              <a:t>The User Experience</a:t>
            </a:r>
            <a:endParaRPr lang="en-GB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br>
              <a:rPr lang="da-DK" dirty="0"/>
            </a:br>
            <a:r>
              <a:rPr lang="da-DK" dirty="0"/>
              <a:t>CXO, Dyalog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31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Cross-Platform Tools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CONGA for TCP-based (Web) communications</a:t>
            </a:r>
          </a:p>
          <a:p>
            <a:pPr lvl="1"/>
            <a:r>
              <a:rPr lang="da-DK" dirty="0"/>
              <a:t>Web servers &amp; -ices (and clients).</a:t>
            </a:r>
          </a:p>
          <a:p>
            <a:r>
              <a:rPr lang="da-DK" dirty="0"/>
              <a:t>MiServer Web Server/Service Framework</a:t>
            </a:r>
          </a:p>
          <a:p>
            <a:pPr lvl="1"/>
            <a:r>
              <a:rPr lang="da-DK" dirty="0"/>
              <a:t>Version 3.0 finally available and in use for commercial devt</a:t>
            </a:r>
            <a:endParaRPr lang="en-GB" dirty="0"/>
          </a:p>
          <a:p>
            <a:r>
              <a:rPr lang="da-DK" dirty="0"/>
              <a:t>SQAPL for ODBC access on all platforms</a:t>
            </a:r>
          </a:p>
          <a:p>
            <a:r>
              <a:rPr lang="da-DK" dirty="0"/>
              <a:t>RConnect integrates R statistics with APL</a:t>
            </a:r>
          </a:p>
          <a:p>
            <a:r>
              <a:rPr lang="da-DK" dirty="0"/>
              <a:t>LoadData workspace for data import from SQL,CSV,XML,...</a:t>
            </a:r>
          </a:p>
          <a:p>
            <a:r>
              <a:rPr lang="da-DK" dirty="0"/>
              <a:t>XML / JSON converters</a:t>
            </a:r>
          </a:p>
          <a:p>
            <a:r>
              <a:rPr lang="da-DK" dirty="0"/>
              <a:t>Cryptographic Library</a:t>
            </a:r>
          </a:p>
          <a:p>
            <a:r>
              <a:rPr lang="da-DK" dirty="0"/>
              <a:t>Graphics &amp; Publication Production (SharpPlot/Leaf)</a:t>
            </a:r>
          </a:p>
          <a:p>
            <a:r>
              <a:rPr lang="da-DK" dirty="0"/>
              <a:t>”Native File” tools added to interpreter in v15.0</a:t>
            </a:r>
          </a:p>
          <a:p>
            <a:pPr lvl="1"/>
            <a:r>
              <a:rPr lang="da-DK" dirty="0"/>
              <a:t>List contents of folders, read text files, etc - cross platform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00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Cross-Platform Tools, to come...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fontScale="92500" lnSpcReduction="20000"/>
          </a:bodyPr>
          <a:lstStyle/>
          <a:p>
            <a:r>
              <a:rPr lang="da-DK" sz="2400" dirty="0"/>
              <a:t>Conga:  Many enhancements in v16.</a:t>
            </a:r>
          </a:p>
          <a:p>
            <a:r>
              <a:rPr lang="da-DK" sz="2400" dirty="0"/>
              <a:t>SQAPL: </a:t>
            </a:r>
            <a:r>
              <a:rPr lang="da-DK" sz="2400" b="1" dirty="0"/>
              <a:t>ODBC interface </a:t>
            </a:r>
            <a:r>
              <a:rPr lang="da-DK" sz="2400" dirty="0"/>
              <a:t>bundled under macOS from v16.</a:t>
            </a:r>
          </a:p>
          <a:p>
            <a:r>
              <a:rPr lang="da-DK" sz="2400" dirty="0"/>
              <a:t>Vecdb: </a:t>
            </a:r>
            <a:r>
              <a:rPr lang="da-DK" sz="2400" b="1" dirty="0"/>
              <a:t>column-oriented storage </a:t>
            </a:r>
            <a:r>
              <a:rPr lang="da-DK" sz="2400" dirty="0"/>
              <a:t>for large collections of data</a:t>
            </a:r>
          </a:p>
          <a:p>
            <a:r>
              <a:rPr lang="da-DK" sz="2400" dirty="0"/>
              <a:t>Tools to </a:t>
            </a:r>
            <a:r>
              <a:rPr lang="da-DK" sz="2400" b="1" dirty="0"/>
              <a:t>Launch and Manage Processes </a:t>
            </a:r>
            <a:r>
              <a:rPr lang="da-DK" sz="2400" dirty="0"/>
              <a:t>from APL, either on the local machine or using ssh (secure shell) on remote machines</a:t>
            </a:r>
          </a:p>
          <a:p>
            <a:r>
              <a:rPr lang="da-DK" sz="2400" b="1" dirty="0"/>
              <a:t>Dyalog File Server</a:t>
            </a:r>
            <a:r>
              <a:rPr lang="da-DK" sz="2400" dirty="0"/>
              <a:t>: Secure, high performance server for component files (now also supports native files)</a:t>
            </a:r>
          </a:p>
          <a:p>
            <a:pPr lvl="1"/>
            <a:r>
              <a:rPr lang="da-DK" sz="2000" dirty="0"/>
              <a:t>In production use for several years now at large installation; second installation in progress. Docn&amp;packaging remains.</a:t>
            </a:r>
            <a:endParaRPr lang="da-DK" sz="2400" dirty="0"/>
          </a:p>
          <a:p>
            <a:r>
              <a:rPr lang="da-DK" sz="2400" dirty="0"/>
              <a:t>In the interpreter: </a:t>
            </a:r>
            <a:r>
              <a:rPr lang="da-DK" sz="2400" b="1" dirty="0">
                <a:latin typeface="APL385 Unicode" panose="020B0709000202000203" pitchFamily="49" charset="0"/>
              </a:rPr>
              <a:t>⎕JSON</a:t>
            </a:r>
            <a:r>
              <a:rPr lang="da-DK" sz="2400" dirty="0"/>
              <a:t> and </a:t>
            </a:r>
            <a:r>
              <a:rPr lang="da-DK" sz="2400" b="1" dirty="0">
                <a:latin typeface="APL385 Unicode" panose="020B0709000202000203" pitchFamily="49" charset="0"/>
              </a:rPr>
              <a:t>⎕CSV</a:t>
            </a:r>
            <a:r>
              <a:rPr lang="da-DK" sz="2400" dirty="0"/>
              <a:t>(!)</a:t>
            </a:r>
          </a:p>
          <a:p>
            <a:r>
              <a:rPr lang="da-DK" sz="2400" dirty="0"/>
              <a:t>Longer term: V2.0 of </a:t>
            </a:r>
            <a:r>
              <a:rPr lang="da-DK" sz="2400" b="1" dirty="0"/>
              <a:t>Cryptographic Library </a:t>
            </a:r>
            <a:r>
              <a:rPr lang="da-DK" sz="2400" dirty="0"/>
              <a:t>to support increased support for crypto-features in most operating systems</a:t>
            </a:r>
          </a:p>
          <a:p>
            <a:r>
              <a:rPr lang="da-DK" sz="2400" dirty="0"/>
              <a:t>Support for </a:t>
            </a:r>
            <a:r>
              <a:rPr lang="da-DK" sz="2400" b="1" dirty="0"/>
              <a:t>2-way Data Binding </a:t>
            </a:r>
            <a:r>
              <a:rPr lang="da-DK" sz="2400" dirty="0"/>
              <a:t>to simplify development of HTML/JS applications</a:t>
            </a:r>
          </a:p>
          <a:p>
            <a:endParaRPr lang="da-DK" sz="2400" dirty="0"/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58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 word about Open Source...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It is wonderful to see a growing number of APLers contributing to open-source projects:</a:t>
            </a:r>
          </a:p>
          <a:p>
            <a:r>
              <a:rPr lang="da-DK" dirty="0"/>
              <a:t>MiServer</a:t>
            </a:r>
          </a:p>
          <a:p>
            <a:r>
              <a:rPr lang="da-DK" dirty="0"/>
              <a:t>vecdb</a:t>
            </a:r>
          </a:p>
          <a:p>
            <a:r>
              <a:rPr lang="da-DK" dirty="0"/>
              <a:t>Synchronisation ToolBox (STB)</a:t>
            </a:r>
          </a:p>
          <a:p>
            <a:r>
              <a:rPr lang="da-DK" dirty="0"/>
              <a:t>APLTree utilities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Both quality and quantity of tools available to us all will increase if you join in (write tests, if nothing else)!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Dyalog is committed to contributing to the growth – and management – of open source repositories containg APL code</a:t>
            </a:r>
          </a:p>
          <a:p>
            <a:r>
              <a:rPr lang="da-DK" dirty="0"/>
              <a:t>We will open-source as many tools as we can in order to encourage participation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1026" name="Picture 2" descr="Image result for githu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4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User Interfaces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50 Years of APL</a:t>
            </a:r>
          </a:p>
          <a:p>
            <a:pPr lvl="1"/>
            <a:r>
              <a:rPr lang="da-DK" dirty="0"/>
              <a:t>33 Years of Dyalog APL</a:t>
            </a:r>
          </a:p>
          <a:p>
            <a:pPr lvl="2"/>
            <a:r>
              <a:rPr lang="da-DK" dirty="0"/>
              <a:t>25 since John Daintree joined the team</a:t>
            </a:r>
          </a:p>
          <a:p>
            <a:r>
              <a:rPr lang="da-DK" dirty="0"/>
              <a:t>24 years since Microsoft Windows 3.1 (1992)</a:t>
            </a:r>
          </a:p>
          <a:p>
            <a:pPr lvl="1"/>
            <a:r>
              <a:rPr lang="da-DK" dirty="0"/>
              <a:t>And ~23 years since JD gave us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http://archive.vector.org.uk/art10000690</a:t>
            </a:r>
            <a:endParaRPr lang="da-DK" dirty="0">
              <a:latin typeface="APL385 Unicode" panose="020B0709000202000203" pitchFamily="49" charset="0"/>
            </a:endParaRPr>
          </a:p>
          <a:p>
            <a:pPr lvl="1"/>
            <a:r>
              <a:rPr lang="da-DK" dirty="0"/>
              <a:t>Arguably the main reason why so many of us are here today</a:t>
            </a:r>
          </a:p>
          <a:p>
            <a:r>
              <a:rPr lang="da-DK" dirty="0"/>
              <a:t>Now we must search for the successor to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</a:p>
          <a:p>
            <a:pPr lvl="1"/>
            <a:r>
              <a:rPr lang="da-DK" dirty="0"/>
              <a:t>Fortunately, JD is still here to help</a:t>
            </a:r>
          </a:p>
          <a:p>
            <a:pPr lvl="1"/>
            <a:r>
              <a:rPr lang="da-DK" dirty="0"/>
              <a:t>And of course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will continue to work until most of us have retired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Stand Alone or Integrate?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dirty="0"/>
              <a:t>Should we provide cross-platform APL-centric solutions, or aim </a:t>
            </a:r>
            <a:r>
              <a:rPr lang="da-DK"/>
              <a:t>to integrate </a:t>
            </a:r>
            <a:r>
              <a:rPr lang="da-DK" dirty="0"/>
              <a:t>with (often platform specific) IT frameworks?</a:t>
            </a:r>
            <a:br>
              <a:rPr lang="da-DK" dirty="0"/>
            </a:br>
            <a:endParaRPr lang="da-DK" dirty="0"/>
          </a:p>
          <a:p>
            <a:r>
              <a:rPr lang="da-DK" dirty="0"/>
              <a:t>UI in APL vs C#/JS/Java Calling APL as a Service?</a:t>
            </a:r>
          </a:p>
          <a:p>
            <a:r>
              <a:rPr lang="da-DK" dirty="0"/>
              <a:t>MiServer vs APL embedded in Microsoft IIS / Apache?</a:t>
            </a:r>
          </a:p>
          <a:p>
            <a:r>
              <a:rPr lang="da-DK" dirty="0"/>
              <a:t>Dyalog Cryptographic Library vs OS Crypto Features</a:t>
            </a:r>
          </a:p>
          <a:p>
            <a:r>
              <a:rPr lang="da-DK" dirty="0"/>
              <a:t>vecdb vs ODBC&amp;SQL databases</a:t>
            </a:r>
          </a:p>
          <a:p>
            <a:pPr lvl="1"/>
            <a:r>
              <a:rPr lang="da-DK" dirty="0"/>
              <a:t>And what about ”OData”?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In favour of Integration:</a:t>
            </a:r>
          </a:p>
          <a:p>
            <a:r>
              <a:rPr lang="da-DK" dirty="0"/>
              <a:t>big shops with specific integration requirements</a:t>
            </a:r>
          </a:p>
          <a:p>
            <a:r>
              <a:rPr lang="da-DK" dirty="0"/>
              <a:t>software engineers with skills other than APL</a:t>
            </a:r>
          </a:p>
          <a:p>
            <a:pPr marL="0" indent="0">
              <a:buNone/>
            </a:pPr>
            <a:r>
              <a:rPr lang="da-DK" dirty="0"/>
              <a:t>Better off with stand-alone tools:</a:t>
            </a:r>
          </a:p>
          <a:p>
            <a:r>
              <a:rPr lang="da-DK" dirty="0"/>
              <a:t>less sophisticated users needing to build complete applications in APL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98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Stand-Alone Cross Platform UI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59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Embedded Web Browser Engine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Allow APL application to generate HTML/Javascript</a:t>
            </a:r>
          </a:p>
          <a:p>
            <a:pPr lvl="1"/>
            <a:r>
              <a:rPr lang="da-DK" sz="2000" dirty="0"/>
              <a:t>Have it rendered in one or more windows</a:t>
            </a:r>
          </a:p>
          <a:p>
            <a:pPr lvl="1"/>
            <a:r>
              <a:rPr lang="da-DK" sz="2000" dirty="0"/>
              <a:t>Intercept *all* HTTP requests that would have gone to a web server, and respond to them (including POSTs and WebSocket requests)</a:t>
            </a:r>
          </a:p>
          <a:p>
            <a:endParaRPr lang="da-DK" sz="2400" dirty="0"/>
          </a:p>
          <a:p>
            <a:r>
              <a:rPr lang="da-DK" sz="2400" dirty="0"/>
              <a:t>Allows MiServer or other HTML/JS generators to power cross-platform ”desktop” applications</a:t>
            </a:r>
          </a:p>
          <a:p>
            <a:r>
              <a:rPr lang="da-DK" sz="2400" dirty="0"/>
              <a:t>Can re-use the same code that is used to drive web apps</a:t>
            </a:r>
          </a:p>
          <a:p>
            <a:r>
              <a:rPr lang="da-DK" sz="2400" dirty="0"/>
              <a:t>Initially under Windows, macOS and Linux</a:t>
            </a:r>
          </a:p>
          <a:p>
            <a:pPr lvl="1"/>
            <a:endParaRPr lang="da-DK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3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2050" name="Picture 2" descr="Image result for go tell it on the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5528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52" y="1573213"/>
            <a:ext cx="6076950" cy="4552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4581128"/>
            <a:ext cx="4476750" cy="1466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70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31" y="0"/>
            <a:ext cx="799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de-golf.com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8884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2017 will be the year where we achieve regular publication of tutorials and training materials</a:t>
            </a:r>
          </a:p>
          <a:p>
            <a:r>
              <a:rPr lang="da-DK" dirty="0"/>
              <a:t>!!!</a:t>
            </a:r>
          </a:p>
          <a:p>
            <a:r>
              <a:rPr lang="da-DK" dirty="0"/>
              <a:t>Blog, tweet, etc – and play Code Golf</a:t>
            </a:r>
          </a:p>
          <a:p>
            <a:r>
              <a:rPr lang="da-DK" dirty="0"/>
              <a:t>Increase presentations outside APL community</a:t>
            </a:r>
          </a:p>
          <a:p>
            <a:pPr lvl="1"/>
            <a:r>
              <a:rPr lang="da-DK" dirty="0"/>
              <a:t>2016: Array’16 Keynote, podcasts: FunctionalGeekery 65 and FlawCode (to come), two presentations + APL workshop at FnConf’16, colloquium at U of Portland OR</a:t>
            </a:r>
          </a:p>
          <a:p>
            <a:r>
              <a:rPr lang="da-DK" dirty="0"/>
              <a:t>Google Talk (June 2015) ~3k views in 1st year, frequency increasing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461590"/>
            <a:ext cx="59912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5" y="692696"/>
            <a:ext cx="8083625" cy="853676"/>
          </a:xfrm>
        </p:spPr>
        <p:txBody>
          <a:bodyPr/>
          <a:lstStyle/>
          <a:p>
            <a:r>
              <a:rPr lang="en-GB" dirty="0"/>
              <a:t>Two Road Map Presentations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4600" y="4097302"/>
            <a:ext cx="63246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Jay Foad</a:t>
            </a:r>
            <a:br>
              <a:rPr lang="en-GB" dirty="0"/>
            </a:br>
            <a:r>
              <a:rPr lang="en-GB" dirty="0"/>
              <a:t>Chief Technology Officer (CTO)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6" name="Picture 2" descr="http://www.dyalog.com/blog/wp-content/uploads/2016/01/J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5540"/>
            <a:ext cx="1368152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3" y="1805855"/>
            <a:ext cx="1368152" cy="1895009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521133" y="1942810"/>
            <a:ext cx="6324600" cy="6857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/>
              <a:t>Morten Kromberg</a:t>
            </a:r>
          </a:p>
          <a:p>
            <a:pPr marL="0" indent="0">
              <a:buFontTx/>
              <a:buNone/>
            </a:pPr>
            <a:r>
              <a:rPr lang="en-GB" kern="0" dirty="0"/>
              <a:t>Chief </a:t>
            </a:r>
            <a:r>
              <a:rPr lang="en-GB" kern="0" dirty="0" err="1"/>
              <a:t>eXperience</a:t>
            </a:r>
            <a:r>
              <a:rPr lang="en-GB" kern="0" dirty="0"/>
              <a:t> Officer (CXO)</a:t>
            </a:r>
          </a:p>
        </p:txBody>
      </p:sp>
    </p:spTree>
    <p:extLst>
      <p:ext uri="{BB962C8B-B14F-4D97-AF65-F5344CB8AC3E}">
        <p14:creationId xmlns:p14="http://schemas.microsoft.com/office/powerpoint/2010/main" val="143249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Usability: New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6120680" cy="4245614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Dyalog has become the APL system of choice for professional application development in APL</a:t>
            </a:r>
          </a:p>
          <a:p>
            <a:r>
              <a:rPr lang="da-DK" dirty="0"/>
              <a:t>Less sophisticated users – and new users – have not been prioritised</a:t>
            </a:r>
          </a:p>
          <a:p>
            <a:r>
              <a:rPr lang="da-DK" dirty="0"/>
              <a:t>Without reducing our commitment to the Pro’s, we need new focus on understanding the needs of new users of APL</a:t>
            </a:r>
          </a:p>
          <a:p>
            <a:pPr lvl="1"/>
            <a:r>
              <a:rPr lang="da-DK" dirty="0"/>
              <a:t>Besides, the Pro shops also need to recruit new talent</a:t>
            </a:r>
          </a:p>
          <a:p>
            <a:r>
              <a:rPr lang="da-DK" dirty="0"/>
              <a:t>Migrants to Dyalog APL also challenge our age-old ideas of what is good design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10242" name="Picture 2" descr="http://www.dyalog.com/blog/wp-content/uploads/2016/07/SukiTekverk-16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0200"/>
            <a:ext cx="2377544" cy="42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5827068"/>
            <a:ext cx="20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Suki Tekverk, Intern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2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3" y="547606"/>
            <a:ext cx="8363272" cy="792088"/>
          </a:xfrm>
        </p:spPr>
        <p:txBody>
          <a:bodyPr>
            <a:normAutofit/>
          </a:bodyPr>
          <a:lstStyle/>
          <a:p>
            <a:r>
              <a:rPr lang="da-DK" dirty="0"/>
              <a:t>Look n’ Feel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649835" cy="4525963"/>
          </a:xfrm>
        </p:spPr>
        <p:txBody>
          <a:bodyPr/>
          <a:lstStyle/>
          <a:p>
            <a:r>
              <a:rPr lang="da-DK" dirty="0"/>
              <a:t>A baby step in Dyalog’15</a:t>
            </a:r>
          </a:p>
          <a:p>
            <a:pPr lvl="1"/>
            <a:r>
              <a:rPr lang="da-DK" dirty="0"/>
              <a:t>Watch this space (standard disclaimer applies)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9587"/>
            <a:ext cx="4458574" cy="5145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90" y="3383810"/>
            <a:ext cx="9144000" cy="2495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59" y="801266"/>
            <a:ext cx="7239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sz="4400" dirty="0"/>
              <a:t>At 33, Dyalog is coming of age</a:t>
            </a:r>
          </a:p>
          <a:p>
            <a:r>
              <a:rPr lang="da-DK" sz="4400" dirty="0"/>
              <a:t>Focus is shifting from ultra-rapid addition of features towards</a:t>
            </a:r>
          </a:p>
          <a:p>
            <a:pPr lvl="1"/>
            <a:r>
              <a:rPr lang="da-DK" sz="4000" dirty="0"/>
              <a:t>Thorough design and selection of new features</a:t>
            </a:r>
          </a:p>
          <a:p>
            <a:pPr lvl="1"/>
            <a:r>
              <a:rPr lang="da-DK" sz="4000" dirty="0"/>
              <a:t>Explaining how to use what is already there,</a:t>
            </a:r>
          </a:p>
          <a:p>
            <a:pPr lvl="1"/>
            <a:r>
              <a:rPr lang="da-DK" sz="4000" dirty="0"/>
              <a:t>Improving quality - and always performance!</a:t>
            </a:r>
          </a:p>
          <a:p>
            <a:pPr lvl="1"/>
            <a:r>
              <a:rPr lang="da-DK" sz="4000" dirty="0"/>
              <a:t>Understanding and satisfying the needs of new users</a:t>
            </a:r>
          </a:p>
          <a:p>
            <a:pPr lvl="2"/>
            <a:r>
              <a:rPr lang="da-DK" sz="3600" dirty="0"/>
              <a:t>Because there are a growing number of them</a:t>
            </a:r>
          </a:p>
          <a:p>
            <a:pPr lvl="2"/>
            <a:r>
              <a:rPr lang="da-DK" sz="3600" dirty="0"/>
              <a:t>Both ”Domain Experts” and ”Software Engineers”, which makes it more interesting</a:t>
            </a:r>
          </a:p>
          <a:p>
            <a:pPr lvl="2"/>
            <a:r>
              <a:rPr lang="da-DK" sz="3600" dirty="0"/>
              <a:t>Without reducing our commitment to ”old” users (we’re hiring more people)!</a:t>
            </a:r>
          </a:p>
          <a:p>
            <a:pPr lvl="2"/>
            <a:r>
              <a:rPr lang="da-DK" sz="3600" dirty="0"/>
              <a:t>... and because old users need to find apprentices!!!</a:t>
            </a:r>
          </a:p>
          <a:p>
            <a:r>
              <a:rPr lang="da-DK" sz="4400" dirty="0"/>
              <a:t>The goal of providing a modern set of tools on all important platforms, with high performance, is within reach – grab it!</a:t>
            </a:r>
          </a:p>
          <a:p>
            <a:endParaRPr lang="da-DK" sz="4400" dirty="0"/>
          </a:p>
          <a:p>
            <a:pPr lvl="1"/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95" y="243441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40095"/>
            <a:ext cx="7632849" cy="2292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Dyalog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modern, array-first, </a:t>
            </a:r>
            <a:b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programming language, </a:t>
            </a:r>
            <a:b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supports functional, object-oriented and imperative programming,</a:t>
            </a:r>
            <a:b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an APL language kernel.”</a:t>
            </a: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da-DK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en-GB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CXO Road Map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33057"/>
            <a:ext cx="4476750" cy="146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39" y="5360915"/>
            <a:ext cx="8124328" cy="130750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05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92696"/>
            <a:ext cx="8007425" cy="853676"/>
          </a:xfrm>
        </p:spPr>
        <p:txBody>
          <a:bodyPr/>
          <a:lstStyle/>
          <a:p>
            <a:r>
              <a:rPr lang="da-DK" dirty="0"/>
              <a:t>CXO vs CTO</a:t>
            </a:r>
            <a:r>
              <a:rPr lang="da-DK" sz="2800" dirty="0"/>
              <a:t> (with thanks to Wikipedia)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GB" sz="2000" i="1" dirty="0"/>
              <a:t>A </a:t>
            </a:r>
            <a:r>
              <a:rPr lang="en-GB" sz="2000" b="1" i="1" dirty="0"/>
              <a:t>Chief </a:t>
            </a:r>
            <a:r>
              <a:rPr lang="en-GB" sz="2000" b="1" i="1" dirty="0" err="1"/>
              <a:t>eXperience</a:t>
            </a:r>
            <a:r>
              <a:rPr lang="en-GB" sz="2000" b="1" i="1" dirty="0"/>
              <a:t> Officer</a:t>
            </a:r>
            <a:r>
              <a:rPr lang="en-GB" sz="2000" i="1" dirty="0"/>
              <a:t> (</a:t>
            </a:r>
            <a:r>
              <a:rPr lang="en-GB" sz="2000" b="1" i="1" dirty="0"/>
              <a:t>CXO</a:t>
            </a:r>
            <a:r>
              <a:rPr lang="en-GB" sz="2000" i="1" dirty="0"/>
              <a:t>) is the officer responsible for the overall user experience (UX) of an organization.</a:t>
            </a:r>
            <a:br>
              <a:rPr lang="en-GB" sz="2000" i="1" dirty="0"/>
            </a:br>
            <a:endParaRPr lang="en-GB" sz="900" i="1" dirty="0"/>
          </a:p>
          <a:p>
            <a:pPr marL="800100" lvl="2" indent="0">
              <a:buNone/>
            </a:pPr>
            <a:r>
              <a:rPr lang="en-GB" sz="1600" i="1" dirty="0"/>
              <a:t>The CXO ensures that the organization has good customer service and products that meet current and future requirements, so users are able to have a positive experience.</a:t>
            </a:r>
          </a:p>
          <a:p>
            <a:pPr marL="400050" lvl="1" indent="0">
              <a:buNone/>
            </a:pPr>
            <a:br>
              <a:rPr lang="en-GB" sz="2000" i="1" dirty="0"/>
            </a:br>
            <a:r>
              <a:rPr lang="en-GB" sz="2000" i="1" dirty="0"/>
              <a:t>A </a:t>
            </a:r>
            <a:r>
              <a:rPr lang="en-GB" sz="2000" b="1" i="1" dirty="0"/>
              <a:t>Chief Technology Officer</a:t>
            </a:r>
            <a:r>
              <a:rPr lang="en-GB" sz="2000" i="1" dirty="0"/>
              <a:t> (</a:t>
            </a:r>
            <a:r>
              <a:rPr lang="en-GB" sz="2000" b="1" i="1" dirty="0"/>
              <a:t>CTO</a:t>
            </a:r>
            <a:r>
              <a:rPr lang="en-GB" sz="2000" i="1" dirty="0"/>
              <a:t>) … is focused on scientific and technological issues within an organization.</a:t>
            </a:r>
          </a:p>
          <a:p>
            <a:pPr marL="400050" lvl="1" indent="0">
              <a:buNone/>
            </a:pPr>
            <a:endParaRPr lang="en-GB" sz="900" i="1" dirty="0"/>
          </a:p>
          <a:p>
            <a:pPr marL="800100" lvl="2" indent="0">
              <a:buNone/>
            </a:pPr>
            <a:r>
              <a:rPr lang="en-GB" sz="1600" i="1" dirty="0"/>
              <a:t>The CTO ensures that the organization is able to effectively make use of relevant technologies to deliver products and services.</a:t>
            </a:r>
          </a:p>
          <a:p>
            <a:pPr marL="800100" lvl="2" indent="0">
              <a:buNone/>
            </a:pPr>
            <a:endParaRPr lang="en-GB" sz="1600" i="1" dirty="0"/>
          </a:p>
          <a:p>
            <a:pPr marL="400050" lvl="1" indent="0">
              <a:buNone/>
            </a:pPr>
            <a:r>
              <a:rPr lang="en-GB" sz="1800" dirty="0"/>
              <a:t>In a core technology company like Dyalog, there is significant overlap between these roles. </a:t>
            </a:r>
            <a:br>
              <a:rPr lang="en-GB" sz="1800" dirty="0"/>
            </a:br>
            <a:r>
              <a:rPr lang="en-GB" sz="1800" dirty="0"/>
              <a:t>                The CEO, COO, Chief Architect and everyone else will dive in too </a:t>
            </a:r>
            <a:r>
              <a:rPr lang="en-GB" sz="1800" dirty="0">
                <a:sym typeface="Wingdings" panose="05000000000000000000" pitchFamily="2" charset="2"/>
              </a:rPr>
              <a:t></a:t>
            </a:r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CXO Road Map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196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688" y="-1"/>
            <a:ext cx="12313368" cy="69262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3584" y="2636912"/>
            <a:ext cx="5112568" cy="108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42320" y="4924436"/>
            <a:ext cx="5242048" cy="1416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63962" y="3601571"/>
            <a:ext cx="292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tx2"/>
                </a:solidFill>
              </a:rPr>
              <a:t>Primary CXO Focus</a:t>
            </a:r>
            <a:endParaRPr lang="en-GB" sz="28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08984" y="3356992"/>
            <a:ext cx="831168" cy="36004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20140" y="4053559"/>
            <a:ext cx="320012" cy="75798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CXO Focus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(as before):</a:t>
            </a:r>
          </a:p>
          <a:p>
            <a:r>
              <a:rPr lang="da-DK" dirty="0"/>
              <a:t>Portability / Availability</a:t>
            </a:r>
          </a:p>
          <a:p>
            <a:r>
              <a:rPr lang="da-DK" dirty="0"/>
              <a:t>Tools for Application Development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Plus:</a:t>
            </a:r>
          </a:p>
          <a:p>
            <a:r>
              <a:rPr lang="da-DK" dirty="0"/>
              <a:t>More specific focus on Usability</a:t>
            </a:r>
          </a:p>
          <a:p>
            <a:r>
              <a:rPr lang="da-DK" dirty="0"/>
              <a:t>Marketing – getting the word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Portability -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We want Dyalog APL available on new platforms before you decide you must have it!</a:t>
            </a:r>
          </a:p>
          <a:p>
            <a:r>
              <a:rPr lang="da-DK" dirty="0"/>
              <a:t>Supported platforms:</a:t>
            </a:r>
          </a:p>
          <a:p>
            <a:pPr lvl="1"/>
            <a:r>
              <a:rPr lang="da-DK" dirty="0"/>
              <a:t>Microsoft </a:t>
            </a:r>
            <a:r>
              <a:rPr lang="da-DK" b="1" dirty="0"/>
              <a:t>Windows</a:t>
            </a:r>
            <a:r>
              <a:rPr lang="da-DK" dirty="0"/>
              <a:t>, IBM </a:t>
            </a:r>
            <a:r>
              <a:rPr lang="da-DK" b="1" dirty="0"/>
              <a:t>AIX</a:t>
            </a:r>
          </a:p>
          <a:p>
            <a:pPr lvl="1"/>
            <a:r>
              <a:rPr lang="da-DK" dirty="0"/>
              <a:t>64 bit Unicode only: x64 </a:t>
            </a:r>
            <a:r>
              <a:rPr lang="da-DK" b="1" dirty="0"/>
              <a:t>Linux</a:t>
            </a:r>
            <a:r>
              <a:rPr lang="da-DK" dirty="0"/>
              <a:t> and </a:t>
            </a:r>
            <a:r>
              <a:rPr lang="da-DK" b="1" dirty="0"/>
              <a:t>macOS</a:t>
            </a:r>
            <a:endParaRPr lang="da-DK" dirty="0"/>
          </a:p>
          <a:p>
            <a:pPr lvl="1"/>
            <a:r>
              <a:rPr lang="da-DK" dirty="0"/>
              <a:t>... and the Raspberry Pi</a:t>
            </a:r>
          </a:p>
          <a:p>
            <a:r>
              <a:rPr lang="da-DK" dirty="0"/>
              <a:t>Non-Commercial / Educational on all platforms except AIX</a:t>
            </a:r>
          </a:p>
          <a:p>
            <a:r>
              <a:rPr lang="da-DK" dirty="0"/>
              <a:t>Rumours that prototypes have been observed running on mobile platforms...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5" name="Picture 4" descr="http://www.techieapps.com/wp-content/uploads/2012/07/windows-phone-7-android-iphone-mobile-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4955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Portability – Development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The RIDE significantly improves usability on non-Window platforms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784301"/>
            <a:ext cx="6886575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NB: SQAPL</a:t>
            </a:r>
            <a:br>
              <a:rPr lang="da-DK" dirty="0"/>
            </a:br>
            <a:r>
              <a:rPr lang="da-DK" dirty="0"/>
              <a:t>on a Mac!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555776" y="4365104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08468" y="4725144"/>
            <a:ext cx="975300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RIDE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RIDE 3.0 was released with Dyalog v15.0</a:t>
            </a:r>
          </a:p>
          <a:p>
            <a:pPr lvl="1"/>
            <a:r>
              <a:rPr lang="da-DK" dirty="0"/>
              <a:t>Included workspace explorer and ability to launch APL processes using ssh</a:t>
            </a:r>
          </a:p>
          <a:p>
            <a:pPr lvl="1"/>
            <a:r>
              <a:rPr lang="da-DK" dirty="0"/>
              <a:t>Primary IDE on Mac</a:t>
            </a:r>
          </a:p>
          <a:p>
            <a:r>
              <a:rPr lang="da-DK" dirty="0"/>
              <a:t>Plan</a:t>
            </a:r>
            <a:r>
              <a:rPr lang="da-DK" baseline="0" dirty="0"/>
              <a:t> for </a:t>
            </a:r>
            <a:r>
              <a:rPr lang="da-DK" dirty="0"/>
              <a:t>RIDE 4.0 (due out with v16.0)</a:t>
            </a:r>
          </a:p>
          <a:p>
            <a:pPr lvl="1"/>
            <a:r>
              <a:rPr lang="da-DK" dirty="0"/>
              <a:t>Address usability issues reported by first wave</a:t>
            </a:r>
            <a:br>
              <a:rPr lang="da-DK" dirty="0"/>
            </a:br>
            <a:r>
              <a:rPr lang="da-DK" dirty="0"/>
              <a:t>of ”production” users</a:t>
            </a:r>
          </a:p>
          <a:p>
            <a:pPr lvl="1"/>
            <a:r>
              <a:rPr lang="da-DK" dirty="0"/>
              <a:t>Primary IDE on Linux and RasPi</a:t>
            </a:r>
          </a:p>
          <a:p>
            <a:pPr lvl="1"/>
            <a:r>
              <a:rPr lang="da-DK" dirty="0"/>
              <a:t>Plus: Browser-based version (no install)</a:t>
            </a:r>
          </a:p>
          <a:p>
            <a:pPr lvl="1"/>
            <a:r>
              <a:rPr lang="da-DK" dirty="0"/>
              <a:t>Features to manage threads &amp;</a:t>
            </a:r>
            <a:r>
              <a:rPr lang="da-DK" baseline="0" dirty="0"/>
              <a:t> stacks</a:t>
            </a:r>
            <a:endParaRPr lang="da-DK" dirty="0"/>
          </a:p>
          <a:p>
            <a:pPr lvl="1"/>
            <a:r>
              <a:rPr lang="da-DK" dirty="0"/>
              <a:t>Protocol documented; first prototype of alternative IDE will soon be available (open source Eclipse Plugin)</a:t>
            </a:r>
          </a:p>
          <a:p>
            <a:pPr lvl="1"/>
            <a:r>
              <a:rPr lang="da-DK" dirty="0"/>
              <a:t>More tomorrow at 17:15 (”Open Front Ends”)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5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Tools for Application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The goal remains:</a:t>
            </a:r>
            <a:br>
              <a:rPr lang="da-DK" dirty="0"/>
            </a:br>
            <a:endParaRPr lang="da-DK" sz="1400" dirty="0"/>
          </a:p>
          <a:p>
            <a:r>
              <a:rPr lang="da-DK" dirty="0"/>
              <a:t>Develop on any Dyalog platform </a:t>
            </a:r>
          </a:p>
          <a:p>
            <a:pPr lvl="1"/>
            <a:r>
              <a:rPr lang="da-DK" dirty="0"/>
              <a:t>Using RIDE or the classical ODE under MS Windows</a:t>
            </a:r>
          </a:p>
          <a:p>
            <a:r>
              <a:rPr lang="da-DK" dirty="0"/>
              <a:t>Deploy on any other platform</a:t>
            </a:r>
          </a:p>
          <a:p>
            <a:pPr lvl="1"/>
            <a:r>
              <a:rPr lang="da-DK" dirty="0"/>
              <a:t>Using tools which are cross-platform</a:t>
            </a:r>
            <a:br>
              <a:rPr lang="da-DK" dirty="0"/>
            </a:br>
            <a:endParaRPr lang="da-DK" dirty="0"/>
          </a:p>
          <a:p>
            <a:r>
              <a:rPr lang="da-DK" dirty="0"/>
              <a:t>Virtually all recently developed tools from Dyalog are designed to work on all supported platforms	</a:t>
            </a:r>
          </a:p>
          <a:p>
            <a:r>
              <a:rPr lang="da-DK" dirty="0"/>
              <a:t>A number of current client projects are developed under Windows or macOS, and deployed under</a:t>
            </a:r>
            <a:br>
              <a:rPr lang="da-DK" dirty="0"/>
            </a:br>
            <a:r>
              <a:rPr lang="da-DK" dirty="0"/>
              <a:t>Linux on the cloud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CXO Road Map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62207"/>
            <a:ext cx="783702" cy="10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93" y="4464737"/>
            <a:ext cx="815030" cy="87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57" y="2502403"/>
            <a:ext cx="783702" cy="7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BM AIX Trai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93" y="1610417"/>
            <a:ext cx="783701" cy="7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18119</TotalTime>
  <Words>1008</Words>
  <Application>Microsoft Office PowerPoint</Application>
  <PresentationFormat>On-screen Show (4:3)</PresentationFormat>
  <Paragraphs>176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APL385 Unicode</vt:lpstr>
      <vt:lpstr>Arial</vt:lpstr>
      <vt:lpstr>Calibri</vt:lpstr>
      <vt:lpstr>Courier New</vt:lpstr>
      <vt:lpstr>Klavika Medium</vt:lpstr>
      <vt:lpstr>Times New Roman</vt:lpstr>
      <vt:lpstr>Wingdings</vt:lpstr>
      <vt:lpstr>Office Theme</vt:lpstr>
      <vt:lpstr>Technical Road Map The User Experience</vt:lpstr>
      <vt:lpstr>Two Road Map Presentations</vt:lpstr>
      <vt:lpstr>CXO vs CTO (with thanks to Wikipedia)</vt:lpstr>
      <vt:lpstr>PowerPoint Presentation</vt:lpstr>
      <vt:lpstr>CXO Focus Areas</vt:lpstr>
      <vt:lpstr>Portability - Platforms</vt:lpstr>
      <vt:lpstr>Portability – Development Environment</vt:lpstr>
      <vt:lpstr>RIDE Status</vt:lpstr>
      <vt:lpstr>Tools for Application Development</vt:lpstr>
      <vt:lpstr>Cross-Platform Tools</vt:lpstr>
      <vt:lpstr>Cross-Platform Tools, to come...</vt:lpstr>
      <vt:lpstr>A word about Open Source...</vt:lpstr>
      <vt:lpstr>User Interfaces</vt:lpstr>
      <vt:lpstr>Stand Alone or Integrate?</vt:lpstr>
      <vt:lpstr>Demo</vt:lpstr>
      <vt:lpstr>Embedded Web Browser Engine</vt:lpstr>
      <vt:lpstr>Marketing</vt:lpstr>
      <vt:lpstr>PowerPoint Presentation</vt:lpstr>
      <vt:lpstr>Marketing</vt:lpstr>
      <vt:lpstr>Usability: New Users</vt:lpstr>
      <vt:lpstr>Look n’ Feel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105</cp:revision>
  <dcterms:created xsi:type="dcterms:W3CDTF">2016-07-29T08:25:06Z</dcterms:created>
  <dcterms:modified xsi:type="dcterms:W3CDTF">2016-10-10T07:18:43Z</dcterms:modified>
</cp:coreProperties>
</file>