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sldIdLst>
    <p:sldId id="256" r:id="rId2"/>
    <p:sldId id="311" r:id="rId3"/>
    <p:sldId id="268" r:id="rId4"/>
    <p:sldId id="263" r:id="rId5"/>
    <p:sldId id="307" r:id="rId6"/>
    <p:sldId id="266" r:id="rId7"/>
    <p:sldId id="267" r:id="rId8"/>
    <p:sldId id="272" r:id="rId9"/>
    <p:sldId id="274" r:id="rId10"/>
    <p:sldId id="273" r:id="rId11"/>
    <p:sldId id="279" r:id="rId12"/>
    <p:sldId id="303" r:id="rId13"/>
    <p:sldId id="304" r:id="rId14"/>
    <p:sldId id="287" r:id="rId15"/>
    <p:sldId id="276" r:id="rId16"/>
    <p:sldId id="306" r:id="rId17"/>
    <p:sldId id="277" r:id="rId18"/>
    <p:sldId id="280" r:id="rId19"/>
    <p:sldId id="282" r:id="rId20"/>
    <p:sldId id="283" r:id="rId21"/>
    <p:sldId id="284" r:id="rId22"/>
    <p:sldId id="286" r:id="rId23"/>
    <p:sldId id="308" r:id="rId24"/>
    <p:sldId id="288" r:id="rId25"/>
    <p:sldId id="289" r:id="rId26"/>
    <p:sldId id="290" r:id="rId27"/>
    <p:sldId id="291" r:id="rId28"/>
    <p:sldId id="292" r:id="rId29"/>
    <p:sldId id="309" r:id="rId30"/>
    <p:sldId id="299" r:id="rId31"/>
    <p:sldId id="313" r:id="rId32"/>
    <p:sldId id="293" r:id="rId33"/>
    <p:sldId id="295" r:id="rId34"/>
    <p:sldId id="312" r:id="rId35"/>
    <p:sldId id="305" r:id="rId36"/>
    <p:sldId id="296" r:id="rId37"/>
    <p:sldId id="271" r:id="rId38"/>
    <p:sldId id="269" r:id="rId39"/>
    <p:sldId id="297" r:id="rId40"/>
    <p:sldId id="310" r:id="rId41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FBE"/>
    <a:srgbClr val="F6F6D9"/>
    <a:srgbClr val="7C7DCF"/>
    <a:srgbClr val="FF9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85" autoAdjust="0"/>
    <p:restoredTop sz="94693" autoAdjust="0"/>
  </p:normalViewPr>
  <p:slideViewPr>
    <p:cSldViewPr>
      <p:cViewPr varScale="1">
        <p:scale>
          <a:sx n="108" d="100"/>
          <a:sy n="108" d="100"/>
        </p:scale>
        <p:origin x="133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0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09/10/2016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836712"/>
            <a:ext cx="3038103" cy="101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6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SzPct val="100000"/>
              <a:buFont typeface="Calibri" panose="020F0502020204030204" pitchFamily="34" charset="0"/>
              <a:buChar char="–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828800" indent="-457200">
              <a:buFont typeface="Courier New" panose="02070309020205020404" pitchFamily="49" charset="0"/>
              <a:buChar char="o"/>
              <a:defRPr/>
            </a:lvl4pPr>
            <a:lvl5pPr marL="2154238" indent="-325438">
              <a:buFont typeface="Calibri" panose="020F0502020204030204" pitchFamily="34" charset="0"/>
              <a:buChar char="‐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800"/>
            </a:lvl1pPr>
            <a:lvl2pPr marL="742950" indent="-285750">
              <a:buFont typeface="Calibri" panose="020F0502020204030204" pitchFamily="34" charset="0"/>
              <a:buChar char="–"/>
              <a:defRPr sz="2400"/>
            </a:lvl2pPr>
            <a:lvl3pPr>
              <a:defRPr sz="2000"/>
            </a:lvl3pPr>
            <a:lvl4pPr>
              <a:defRPr sz="1800"/>
            </a:lvl4pPr>
            <a:lvl5pPr marL="2154238" indent="-325438">
              <a:buFont typeface="Calibri" panose="020F0502020204030204" pitchFamily="34" charset="0"/>
              <a:buChar char="‐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800"/>
            </a:lvl1pPr>
            <a:lvl2pPr marL="742950" indent="-285750">
              <a:buFont typeface="Calibri" panose="020F0502020204030204" pitchFamily="34" charset="0"/>
              <a:buChar char="–"/>
              <a:defRPr sz="24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154238" indent="-325438">
              <a:buFont typeface="Calibri" panose="020F0502020204030204" pitchFamily="34" charset="0"/>
              <a:buChar char="‐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716" y="833191"/>
            <a:ext cx="5112568" cy="5265783"/>
          </a:xfrm>
          <a:prstGeom prst="rect">
            <a:avLst/>
          </a:prstGeom>
          <a:noFill/>
          <a:effectLst>
            <a:glow>
              <a:schemeClr val="accent1"/>
            </a:glow>
          </a:effectLst>
        </p:spPr>
      </p:pic>
      <p:cxnSp>
        <p:nvCxnSpPr>
          <p:cNvPr id="11" name="Straight Connector 10"/>
          <p:cNvCxnSpPr/>
          <p:nvPr userDrawn="1"/>
        </p:nvCxnSpPr>
        <p:spPr>
          <a:xfrm>
            <a:off x="0" y="6345324"/>
            <a:ext cx="9144000" cy="0"/>
          </a:xfrm>
          <a:prstGeom prst="line">
            <a:avLst/>
          </a:prstGeom>
          <a:ln w="25400">
            <a:solidFill>
              <a:srgbClr val="7C7D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FF94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36327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600200"/>
            <a:ext cx="83632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4653" y="6453336"/>
            <a:ext cx="6497707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Threading and Synchronisation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5877272"/>
            <a:ext cx="808847" cy="814583"/>
          </a:xfrm>
          <a:prstGeom prst="rect">
            <a:avLst/>
          </a:prstGeom>
        </p:spPr>
      </p:pic>
      <p:sp>
        <p:nvSpPr>
          <p:cNvPr id="40" name="Rectangle 39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4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0" y="512676"/>
            <a:ext cx="9144000" cy="0"/>
          </a:xfrm>
          <a:prstGeom prst="line">
            <a:avLst/>
          </a:prstGeom>
          <a:ln w="25400">
            <a:solidFill>
              <a:srgbClr val="7C7D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43" y="78087"/>
            <a:ext cx="173736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8388424" y="0"/>
            <a:ext cx="720080" cy="476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800" smtClean="0"/>
              <a:t>‹#›</a:t>
            </a:fld>
            <a:endParaRPr lang="en-GB" sz="1800" dirty="0"/>
          </a:p>
        </p:txBody>
      </p: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" y="6372063"/>
            <a:ext cx="1308412" cy="4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Wingdings" panose="05000000000000000000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325438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theaplroom/stb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yalog16\TandS\Parallel%20Programming%20Workshop%20Dyalog%2015%20Intro.pptx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alumni.cs.ucr.edu/~kishore/papers/semaphores.pdf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Threading and Synchronisation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Morten Kromberg</a:t>
            </a:r>
          </a:p>
          <a:p>
            <a:r>
              <a:rPr lang="da-DK" dirty="0"/>
              <a:t>Adám Brudzewsky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311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>
                <a:latin typeface="APL385 Unicode" panose="020B0709000202000203" pitchFamily="49" charset="0"/>
              </a:rPr>
              <a:t>⎕TSYNC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712968" cy="4525963"/>
          </a:xfrm>
        </p:spPr>
        <p:txBody>
          <a:bodyPr>
            <a:noAutofit/>
          </a:bodyPr>
          <a:lstStyle/>
          <a:p>
            <a:r>
              <a:rPr lang="da-DK" sz="2400" dirty="0"/>
              <a:t>You can wait for the result of a spawned function using </a:t>
            </a:r>
            <a:r>
              <a:rPr lang="da-DK" sz="2400" dirty="0">
                <a:latin typeface="APL385 Unicode" panose="020B0709000202000203" pitchFamily="49" charset="0"/>
              </a:rPr>
              <a:t>⎕TSYNC</a:t>
            </a:r>
            <a:r>
              <a:rPr lang="da-DK" sz="2400" dirty="0"/>
              <a:t>:</a:t>
            </a:r>
            <a:br>
              <a:rPr lang="da-DK" sz="2400" dirty="0"/>
            </a:br>
            <a:br>
              <a:rPr lang="da-DK" sz="1200" dirty="0"/>
            </a:br>
            <a:r>
              <a:rPr lang="da-DK" sz="2000" dirty="0">
                <a:latin typeface="APL385 Unicode" panose="020B0709000202000203" pitchFamily="49" charset="0"/>
              </a:rPr>
              <a:t>      ⎕←tid←⎕DL&amp;3</a:t>
            </a:r>
            <a:br>
              <a:rPr lang="da-DK" sz="2000" dirty="0">
                <a:latin typeface="APL385 Unicode" panose="020B0709000202000203" pitchFamily="49" charset="0"/>
              </a:rPr>
            </a:br>
            <a:r>
              <a:rPr lang="da-DK" sz="2000" dirty="0">
                <a:latin typeface="APL385 Unicode" panose="020B0709000202000203" pitchFamily="49" charset="0"/>
              </a:rPr>
              <a:t>1</a:t>
            </a:r>
            <a:br>
              <a:rPr lang="da-DK" sz="2000" dirty="0">
                <a:latin typeface="APL385 Unicode" panose="020B0709000202000203" pitchFamily="49" charset="0"/>
              </a:rPr>
            </a:br>
            <a:r>
              <a:rPr lang="da-DK" sz="2000" dirty="0">
                <a:latin typeface="APL385 Unicode" panose="020B0709000202000203" pitchFamily="49" charset="0"/>
              </a:rPr>
              <a:t>      ⎕←⎕tsync tid</a:t>
            </a:r>
            <a:br>
              <a:rPr lang="da-DK" sz="2000" dirty="0">
                <a:latin typeface="APL385 Unicode" panose="020B0709000202000203" pitchFamily="49" charset="0"/>
              </a:rPr>
            </a:br>
            <a:r>
              <a:rPr lang="da-DK" sz="2000" dirty="0">
                <a:latin typeface="APL385 Unicode" panose="020B0709000202000203" pitchFamily="49" charset="0"/>
              </a:rPr>
              <a:t>3.003</a:t>
            </a:r>
          </a:p>
          <a:p>
            <a:r>
              <a:rPr lang="da-DK" sz="2400" dirty="0"/>
              <a:t>But not if you wait too long:</a:t>
            </a:r>
            <a:br>
              <a:rPr lang="da-DK" sz="2400" dirty="0"/>
            </a:br>
            <a:br>
              <a:rPr lang="da-DK" sz="1200" dirty="0"/>
            </a:br>
            <a:r>
              <a:rPr lang="da-DK" sz="2000" dirty="0">
                <a:latin typeface="APL385 Unicode" panose="020B0709000202000203" pitchFamily="49" charset="0"/>
              </a:rPr>
              <a:t>      tid←⎕DL&amp;3</a:t>
            </a:r>
            <a:br>
              <a:rPr lang="da-DK" sz="2000" dirty="0">
                <a:latin typeface="APL385 Unicode" panose="020B0709000202000203" pitchFamily="49" charset="0"/>
              </a:rPr>
            </a:br>
            <a:r>
              <a:rPr lang="da-DK" sz="2000" dirty="0">
                <a:latin typeface="APL385 Unicode" panose="020B0709000202000203" pitchFamily="49" charset="0"/>
              </a:rPr>
              <a:t>      ⎕DL 4</a:t>
            </a:r>
            <a:br>
              <a:rPr lang="da-DK" sz="2000" dirty="0">
                <a:latin typeface="APL385 Unicode" panose="020B0709000202000203" pitchFamily="49" charset="0"/>
              </a:rPr>
            </a:br>
            <a:r>
              <a:rPr lang="da-DK" sz="2000" dirty="0">
                <a:latin typeface="APL385 Unicode" panose="020B0709000202000203" pitchFamily="49" charset="0"/>
              </a:rPr>
              <a:t>      ⎕←⎕tsync tid</a:t>
            </a:r>
            <a:br>
              <a:rPr lang="da-DK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VALUE ERROR: No result was provided when the context expected one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 ⎕←⎕TSYNC </a:t>
            </a:r>
            <a:r>
              <a:rPr lang="en-GB" sz="2000" dirty="0" err="1">
                <a:latin typeface="APL385 Unicode" panose="020B0709000202000203" pitchFamily="49" charset="0"/>
              </a:rPr>
              <a:t>tid</a:t>
            </a: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∧</a:t>
            </a:r>
            <a:endParaRPr lang="da-DK" sz="2000" dirty="0">
              <a:latin typeface="APL385 Unicode" panose="020B0709000202000203" pitchFamily="49" charset="0"/>
            </a:endParaRPr>
          </a:p>
          <a:p>
            <a:endParaRPr lang="da-DK" sz="24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287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Tokens: </a:t>
            </a:r>
            <a:r>
              <a:rPr lang="da-DK" dirty="0">
                <a:latin typeface="APL385 Unicode" panose="020B0709000202000203" pitchFamily="49" charset="0"/>
              </a:rPr>
              <a:t>⎕TGET</a:t>
            </a:r>
            <a:r>
              <a:rPr lang="da-DK" dirty="0"/>
              <a:t> &amp; </a:t>
            </a:r>
            <a:r>
              <a:rPr lang="da-DK" dirty="0">
                <a:latin typeface="APL385 Unicode" panose="020B0709000202000203" pitchFamily="49" charset="0"/>
              </a:rPr>
              <a:t>⎕TPUT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sz="2800" dirty="0"/>
              <a:t>Tokens are inserted into the token pool (</a:t>
            </a:r>
            <a:r>
              <a:rPr lang="da-DK" sz="2800" dirty="0">
                <a:latin typeface="APL385 Unicode" panose="020B0709000202000203" pitchFamily="49" charset="0"/>
              </a:rPr>
              <a:t>⎕TPOOL</a:t>
            </a:r>
            <a:r>
              <a:rPr lang="da-DK" sz="2800" dirty="0"/>
              <a:t>) using </a:t>
            </a:r>
            <a:r>
              <a:rPr lang="da-DK" sz="2800" dirty="0">
                <a:latin typeface="APL385 Unicode" panose="020B0709000202000203" pitchFamily="49" charset="0"/>
              </a:rPr>
              <a:t>⎕TPUT</a:t>
            </a:r>
            <a:r>
              <a:rPr lang="da-DK" sz="2800" dirty="0"/>
              <a:t> of +ive or -ive integers</a:t>
            </a:r>
          </a:p>
          <a:p>
            <a:r>
              <a:rPr lang="da-DK" sz="2800" dirty="0"/>
              <a:t>The same ID can exist more than once in the pool.</a:t>
            </a:r>
          </a:p>
          <a:p>
            <a:r>
              <a:rPr lang="da-DK" sz="2800" dirty="0"/>
              <a:t>A </a:t>
            </a:r>
            <a:r>
              <a:rPr lang="da-DK" sz="2800" dirty="0">
                <a:latin typeface="APL385 Unicode" panose="020B0709000202000203" pitchFamily="49" charset="0"/>
              </a:rPr>
              <a:t>⎕TGET</a:t>
            </a:r>
            <a:r>
              <a:rPr lang="da-DK" sz="2800" dirty="0"/>
              <a:t> is satisfied by </a:t>
            </a:r>
          </a:p>
          <a:p>
            <a:pPr lvl="1"/>
            <a:r>
              <a:rPr lang="da-DK" sz="2400" dirty="0"/>
              <a:t>the presence of the same ID in the pool, removing one instance of that ID from the pool (a latch)</a:t>
            </a:r>
          </a:p>
          <a:p>
            <a:pPr lvl="1"/>
            <a:r>
              <a:rPr lang="da-DK" sz="2400" dirty="0">
                <a:latin typeface="APL385 Unicode" panose="020B0709000202000203" pitchFamily="49" charset="0"/>
              </a:rPr>
              <a:t>⎕TGET</a:t>
            </a:r>
            <a:r>
              <a:rPr lang="da-DK" sz="2400" dirty="0"/>
              <a:t> of a +ive ID is also satisfied by the presence of -ID in the pool, but </a:t>
            </a:r>
            <a:r>
              <a:rPr lang="da-DK" sz="2400" i="1" dirty="0"/>
              <a:t>without removing it</a:t>
            </a:r>
            <a:r>
              <a:rPr lang="da-DK" sz="2400" dirty="0"/>
              <a:t> (a gate)</a:t>
            </a:r>
          </a:p>
          <a:p>
            <a:r>
              <a:rPr lang="da-DK" sz="2800" dirty="0"/>
              <a:t>If no suitable token is found in the pool, </a:t>
            </a:r>
            <a:r>
              <a:rPr lang="da-DK" sz="2800" dirty="0">
                <a:latin typeface="APL385 Unicode" panose="020B0709000202000203" pitchFamily="49" charset="0"/>
              </a:rPr>
              <a:t>⎕TGET</a:t>
            </a:r>
            <a:r>
              <a:rPr lang="da-DK" sz="2800" dirty="0"/>
              <a:t> will wait until such a token is inserted by another thread</a:t>
            </a:r>
          </a:p>
          <a:p>
            <a:r>
              <a:rPr lang="da-DK" sz="2800" dirty="0"/>
              <a:t>Tokens can be used to implement a number of synchronisation patterns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660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4149080"/>
            <a:ext cx="7318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APL385 Unicode" panose="020B0709000202000203" pitchFamily="49" charset="0"/>
              </a:rPr>
              <a:t>{R}←{X} ⎕TPUT Y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3958456" y="1413941"/>
            <a:ext cx="2160240" cy="1610655"/>
          </a:xfrm>
          <a:prstGeom prst="wedgeRectCallout">
            <a:avLst>
              <a:gd name="adj1" fmla="val -59374"/>
              <a:gd name="adj2" fmla="val 124397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Token value(s)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6308824" y="1413359"/>
            <a:ext cx="1944216" cy="1611238"/>
          </a:xfrm>
          <a:prstGeom prst="wedgeRectCallout">
            <a:avLst>
              <a:gd name="adj1" fmla="val 21661"/>
              <a:gd name="adj2" fmla="val 129890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Token type(s)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867172" y="1413358"/>
            <a:ext cx="2879216" cy="1611238"/>
          </a:xfrm>
          <a:prstGeom prst="wedgeRectCallout">
            <a:avLst>
              <a:gd name="adj1" fmla="val -20332"/>
              <a:gd name="adj2" fmla="val 126524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Unblocked thread(s)</a:t>
            </a:r>
          </a:p>
        </p:txBody>
      </p:sp>
    </p:spTree>
    <p:extLst>
      <p:ext uri="{BB962C8B-B14F-4D97-AF65-F5344CB8AC3E}">
        <p14:creationId xmlns:p14="http://schemas.microsoft.com/office/powerpoint/2010/main" val="1322255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53604" y="4145304"/>
            <a:ext cx="7318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APL385 Unicode" panose="020B0709000202000203" pitchFamily="49" charset="0"/>
              </a:rPr>
              <a:t>{R}←{X} ⎕TGET Y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3475980" y="1408418"/>
            <a:ext cx="2279960" cy="1611238"/>
          </a:xfrm>
          <a:prstGeom prst="wedgeRectCallout">
            <a:avLst>
              <a:gd name="adj1" fmla="val -39732"/>
              <a:gd name="adj2" fmla="val 128134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Timeout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1093912" y="1408418"/>
            <a:ext cx="2160240" cy="1611238"/>
          </a:xfrm>
          <a:prstGeom prst="wedgeRectCallout">
            <a:avLst>
              <a:gd name="adj1" fmla="val -17836"/>
              <a:gd name="adj2" fmla="val 127305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Token value(s)</a:t>
            </a:r>
          </a:p>
        </p:txBody>
      </p:sp>
      <p:sp>
        <p:nvSpPr>
          <p:cNvPr id="9" name="Rectangular Callout 8"/>
          <p:cNvSpPr/>
          <p:nvPr/>
        </p:nvSpPr>
        <p:spPr>
          <a:xfrm>
            <a:off x="5970364" y="1408418"/>
            <a:ext cx="1944216" cy="1611238"/>
          </a:xfrm>
          <a:prstGeom prst="wedgeRectCallout">
            <a:avLst>
              <a:gd name="adj1" fmla="val 38645"/>
              <a:gd name="adj2" fmla="val 126738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Token type(s)</a:t>
            </a:r>
          </a:p>
        </p:txBody>
      </p:sp>
    </p:spTree>
    <p:extLst>
      <p:ext uri="{BB962C8B-B14F-4D97-AF65-F5344CB8AC3E}">
        <p14:creationId xmlns:p14="http://schemas.microsoft.com/office/powerpoint/2010/main" val="2128255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&amp; ⎕TPUT ⎕TGET ⎕TPOOL ⎕TSYNC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113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Our Application: Keyed Array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∇ r←{data}KA </a:t>
            </a:r>
            <a:r>
              <a:rPr lang="en-GB" dirty="0" err="1">
                <a:latin typeface="APL385 Unicode" panose="020B0709000202000203" pitchFamily="49" charset="0"/>
              </a:rPr>
              <a:t>key;i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[1]   ⍝ Keyed Array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[2]    :If 0=⎕NC'KEYS' ⋄ KEYS←DATA←⍬ ⋄ :</a:t>
            </a:r>
            <a:r>
              <a:rPr lang="en-GB" dirty="0" err="1">
                <a:latin typeface="APL385 Unicode" panose="020B0709000202000203" pitchFamily="49" charset="0"/>
              </a:rPr>
              <a:t>EndIf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[3]    :If 0=⎕</a:t>
            </a:r>
            <a:r>
              <a:rPr lang="en-GB" dirty="0" err="1">
                <a:latin typeface="APL385 Unicode" panose="020B0709000202000203" pitchFamily="49" charset="0"/>
              </a:rPr>
              <a:t>NC'data</a:t>
            </a:r>
            <a:r>
              <a:rPr lang="en-GB" dirty="0">
                <a:latin typeface="APL385 Unicode" panose="020B0709000202000203" pitchFamily="49" charset="0"/>
              </a:rPr>
              <a:t>' ⍝ Query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[4]        </a:t>
            </a:r>
            <a:r>
              <a:rPr lang="en-GB" dirty="0" err="1">
                <a:latin typeface="APL385 Unicode" panose="020B0709000202000203" pitchFamily="49" charset="0"/>
              </a:rPr>
              <a:t>i←KEYS</a:t>
            </a:r>
            <a:r>
              <a:rPr lang="en-GB" dirty="0">
                <a:latin typeface="APL385 Unicode" panose="020B0709000202000203" pitchFamily="49" charset="0"/>
              </a:rPr>
              <a:t>⍳⊂key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[5]        </a:t>
            </a:r>
            <a:r>
              <a:rPr lang="en-GB" dirty="0" err="1">
                <a:latin typeface="APL385 Unicode" panose="020B0709000202000203" pitchFamily="49" charset="0"/>
              </a:rPr>
              <a:t>r←i⊃DATA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[6]    :Else ⍝ </a:t>
            </a:r>
            <a:r>
              <a:rPr lang="en-GB" dirty="0" err="1">
                <a:latin typeface="APL385 Unicode" panose="020B0709000202000203" pitchFamily="49" charset="0"/>
              </a:rPr>
              <a:t>Upsert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[7]        :If (≢KEYS)≥</a:t>
            </a:r>
            <a:r>
              <a:rPr lang="en-GB" dirty="0" err="1">
                <a:latin typeface="APL385 Unicode" panose="020B0709000202000203" pitchFamily="49" charset="0"/>
              </a:rPr>
              <a:t>r←KEYS</a:t>
            </a:r>
            <a:r>
              <a:rPr lang="en-GB" dirty="0">
                <a:latin typeface="APL385 Unicode" panose="020B0709000202000203" pitchFamily="49" charset="0"/>
              </a:rPr>
              <a:t>⍳⊂key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[8]            (</a:t>
            </a:r>
            <a:r>
              <a:rPr lang="en-GB" dirty="0" err="1">
                <a:latin typeface="APL385 Unicode" panose="020B0709000202000203" pitchFamily="49" charset="0"/>
              </a:rPr>
              <a:t>r⊃KEYS</a:t>
            </a:r>
            <a:r>
              <a:rPr lang="en-GB" dirty="0">
                <a:latin typeface="APL385 Unicode" panose="020B0709000202000203" pitchFamily="49" charset="0"/>
              </a:rPr>
              <a:t>)←data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[9]        :Else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[10]           KEYS,←⊂key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[11]           ⎕DL 0.001 ⍝ increase likelihood of a problem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[12]           DATA,←⊂data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[13]       :</a:t>
            </a:r>
            <a:r>
              <a:rPr lang="en-GB" dirty="0" err="1">
                <a:latin typeface="APL385 Unicode" panose="020B0709000202000203" pitchFamily="49" charset="0"/>
              </a:rPr>
              <a:t>EndIf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[14]       :If data≢(KEYS⍳⊂key)⊃DATA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[15]           ∘∘∘         ⍝ KA damaged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[16]       :</a:t>
            </a:r>
            <a:r>
              <a:rPr lang="en-GB" dirty="0" err="1">
                <a:latin typeface="APL385 Unicode" panose="020B0709000202000203" pitchFamily="49" charset="0"/>
              </a:rPr>
              <a:t>EndIf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[17]   :</a:t>
            </a:r>
            <a:r>
              <a:rPr lang="en-GB" dirty="0" err="1">
                <a:latin typeface="APL385 Unicode" panose="020B0709000202000203" pitchFamily="49" charset="0"/>
              </a:rPr>
              <a:t>EndIf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∇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093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>
                <a:latin typeface="APL385 Unicode" panose="020B0709000202000203" pitchFamily="49" charset="0"/>
              </a:rPr>
              <a:t>:Hold tkns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 :Hold statement </a:t>
            </a:r>
            <a:r>
              <a:rPr lang="da-DK" i="1" dirty="0"/>
              <a:t>acquires</a:t>
            </a:r>
            <a:r>
              <a:rPr lang="da-DK" dirty="0"/>
              <a:t> the token or tokens to its right, waiting if any are already reserved</a:t>
            </a:r>
          </a:p>
          <a:p>
            <a:r>
              <a:rPr lang="da-DK" dirty="0"/>
              <a:t>An alternative action can be specified using :Else</a:t>
            </a:r>
          </a:p>
          <a:p>
            <a:r>
              <a:rPr lang="da-DK" dirty="0"/>
              <a:t>Typically used to implement a ”critical section” that only one thread may be in at a time</a:t>
            </a:r>
            <a:br>
              <a:rPr lang="da-DK" dirty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6984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0, 1 and 2</a:t>
            </a:r>
          </a:p>
          <a:p>
            <a:r>
              <a:rPr lang="da-DK" dirty="0"/>
              <a:t>Hints to get started:</a:t>
            </a:r>
            <a:br>
              <a:rPr lang="da-DK" dirty="0"/>
            </a:br>
            <a:r>
              <a:rPr lang="da-DK" sz="2800" dirty="0">
                <a:latin typeface="APL385 Unicode" panose="020B0709000202000203" pitchFamily="49" charset="0"/>
              </a:rPr>
              <a:t>]load C:\...\TandS\KA.dyalog</a:t>
            </a:r>
            <a:br>
              <a:rPr lang="da-DK" sz="2800" dirty="0">
                <a:latin typeface="APL385 Unicode" panose="020B0709000202000203" pitchFamily="49" charset="0"/>
              </a:rPr>
            </a:br>
            <a:r>
              <a:rPr lang="da-DK" sz="2800" dirty="0">
                <a:latin typeface="APL385 Unicode" panose="020B0709000202000203" pitchFamily="49" charset="0"/>
              </a:rPr>
              <a:t>]demo C:\...\TandS\Demos\KA</a:t>
            </a:r>
          </a:p>
          <a:p>
            <a:r>
              <a:rPr lang="da-DK" dirty="0"/>
              <a:t>Discussion: </a:t>
            </a:r>
          </a:p>
          <a:p>
            <a:pPr lvl="1"/>
            <a:r>
              <a:rPr lang="da-DK" dirty="0">
                <a:latin typeface="APL385 Unicode" panose="020B0709000202000203" pitchFamily="49" charset="0"/>
              </a:rPr>
              <a:t>:Hold</a:t>
            </a:r>
            <a:r>
              <a:rPr lang="da-DK" dirty="0"/>
              <a:t> vs Tokens</a:t>
            </a:r>
          </a:p>
          <a:p>
            <a:pPr lvl="1"/>
            <a:r>
              <a:rPr lang="da-DK" dirty="0"/>
              <a:t>Alternative locations in the code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565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Synchronisation ToolBox (STB)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501" y="1700808"/>
            <a:ext cx="8363272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2000" dirty="0"/>
              <a:t>Based on Dyalog Tokens, STB currently implements the following patterns:</a:t>
            </a:r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r>
              <a:rPr lang="da-DK" sz="2000" dirty="0"/>
              <a:t>NB: STB is a prototype, awaiting feedback, and can be found at </a:t>
            </a:r>
            <a:r>
              <a:rPr lang="da-DK" sz="2000" dirty="0">
                <a:hlinkClick r:id="rId2"/>
              </a:rPr>
              <a:t>https://github.com/theaplroom/stb</a:t>
            </a:r>
            <a:r>
              <a:rPr lang="da-DK" sz="2000" dirty="0"/>
              <a:t>, thanks to Stefano Lanzavecchia, Klaus Klug Christiansen, Gilgamesh Athoraya and Morten Kromberg.</a:t>
            </a:r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  <a:p>
            <a:pPr marL="0" indent="0">
              <a:buNone/>
            </a:pPr>
            <a:endParaRPr lang="da-DK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09478"/>
              </p:ext>
            </p:extLst>
          </p:nvPr>
        </p:nvGraphicFramePr>
        <p:xfrm>
          <a:off x="899592" y="2276872"/>
          <a:ext cx="6623253" cy="286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349">
                  <a:extLst>
                    <a:ext uri="{9D8B030D-6E8A-4147-A177-3AD203B41FA5}">
                      <a16:colId xmlns:a16="http://schemas.microsoft.com/office/drawing/2014/main" val="4156740687"/>
                    </a:ext>
                  </a:extLst>
                </a:gridCol>
                <a:gridCol w="5231904">
                  <a:extLst>
                    <a:ext uri="{9D8B030D-6E8A-4147-A177-3AD203B41FA5}">
                      <a16:colId xmlns:a16="http://schemas.microsoft.com/office/drawing/2014/main" val="1820168401"/>
                    </a:ext>
                  </a:extLst>
                </a:gridCol>
              </a:tblGrid>
              <a:tr h="345882">
                <a:tc>
                  <a:txBody>
                    <a:bodyPr/>
                    <a:lstStyle/>
                    <a:p>
                      <a:r>
                        <a:rPr lang="da-DK" dirty="0"/>
                        <a:t>Pattern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Usage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714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/>
                        <a:t>Latch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Release one</a:t>
                      </a:r>
                      <a:r>
                        <a:rPr lang="da-DK" baseline="0" dirty="0"/>
                        <a:t> thread at a time to do</a:t>
                      </a:r>
                      <a:r>
                        <a:rPr lang="da-DK" dirty="0"/>
                        <a:t> work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732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/>
                        <a:t>Gate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When open, </a:t>
                      </a:r>
                      <a:r>
                        <a:rPr lang="da-DK" baseline="0" dirty="0"/>
                        <a:t>allows unlimited access to resource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8217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/>
                        <a:t>Mutex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Only</a:t>
                      </a:r>
                      <a:r>
                        <a:rPr lang="da-DK" baseline="0" dirty="0"/>
                        <a:t> allow one thread to access a resource at a time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832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/>
                        <a:t>Queue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Pick</a:t>
                      </a:r>
                      <a:r>
                        <a:rPr lang="da-DK" baseline="0" dirty="0"/>
                        <a:t> up next item of work when ready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9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/>
                        <a:t>SynchObject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Wait for a result computed</a:t>
                      </a:r>
                      <a:r>
                        <a:rPr lang="da-DK" baseline="0" dirty="0"/>
                        <a:t> by another thread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832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/>
                        <a:t>ReadWrite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Several</a:t>
                      </a:r>
                      <a:r>
                        <a:rPr lang="da-DK" baseline="0" dirty="0"/>
                        <a:t> simultaneous read locks are allowed, but read lock is exclusive and also excludes read locks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860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099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Latch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Release one thread at a time to do work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:Class Latch: SO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∇ {r}←Open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:Access Public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{}0 ⎕TGET HANDLE ⋄ r←⎕TPUT HANDLE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∇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:</a:t>
            </a:r>
            <a:r>
              <a:rPr lang="en-GB" sz="2000" dirty="0" err="1">
                <a:latin typeface="APL385 Unicode" panose="020B0709000202000203" pitchFamily="49" charset="0"/>
              </a:rPr>
              <a:t>EndClass</a:t>
            </a:r>
            <a:endParaRPr lang="en-GB" sz="20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57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Instructions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Copy the folder ”TandS” to somewhere convenient on your laptop.</a:t>
            </a:r>
          </a:p>
          <a:p>
            <a:r>
              <a:rPr lang="da-DK" dirty="0"/>
              <a:t>Prepare to briefly introduce yourself and what you hope to get out of attending this workshop.</a:t>
            </a:r>
          </a:p>
          <a:p>
            <a:r>
              <a:rPr lang="da-DK"/>
              <a:t>Think about whether you are OK to appear in a blog photo if Richard comes by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7203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Base Class SO implements Wait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en-GB" sz="2400" dirty="0">
                <a:latin typeface="APL385 Unicode" panose="020B0709000202000203" pitchFamily="49" charset="0"/>
              </a:rPr>
            </a:br>
            <a:r>
              <a:rPr lang="en-GB" sz="2400" dirty="0">
                <a:latin typeface="APL385 Unicode" panose="020B0709000202000203" pitchFamily="49" charset="0"/>
              </a:rPr>
              <a:t> ∇ {r}←Wait timeout</a:t>
            </a:r>
            <a:br>
              <a:rPr lang="en-GB" sz="2400" dirty="0">
                <a:latin typeface="APL385 Unicode" panose="020B0709000202000203" pitchFamily="49" charset="0"/>
              </a:rPr>
            </a:br>
            <a:r>
              <a:rPr lang="en-GB" sz="2400" dirty="0">
                <a:latin typeface="APL385 Unicode" panose="020B0709000202000203" pitchFamily="49" charset="0"/>
              </a:rPr>
              <a:t>  :Access Public Instance</a:t>
            </a:r>
            <a:br>
              <a:rPr lang="en-GB" sz="2400" dirty="0">
                <a:latin typeface="APL385 Unicode" panose="020B0709000202000203" pitchFamily="49" charset="0"/>
              </a:rPr>
            </a:br>
            <a:r>
              <a:rPr lang="en-GB" sz="2400" dirty="0">
                <a:latin typeface="APL385 Unicode" panose="020B0709000202000203" pitchFamily="49" charset="0"/>
              </a:rPr>
              <a:t>      :If timeout=¯1</a:t>
            </a:r>
            <a:br>
              <a:rPr lang="en-GB" sz="2400" dirty="0">
                <a:latin typeface="APL385 Unicode" panose="020B0709000202000203" pitchFamily="49" charset="0"/>
              </a:rPr>
            </a:br>
            <a:r>
              <a:rPr lang="en-GB" sz="2400" dirty="0">
                <a:latin typeface="APL385 Unicode" panose="020B0709000202000203" pitchFamily="49" charset="0"/>
              </a:rPr>
              <a:t>          r←⊃⎕TGET HANDLE</a:t>
            </a:r>
            <a:br>
              <a:rPr lang="en-GB" sz="2400" dirty="0">
                <a:latin typeface="APL385 Unicode" panose="020B0709000202000203" pitchFamily="49" charset="0"/>
              </a:rPr>
            </a:br>
            <a:r>
              <a:rPr lang="en-GB" sz="2400" dirty="0">
                <a:latin typeface="APL385 Unicode" panose="020B0709000202000203" pitchFamily="49" charset="0"/>
              </a:rPr>
              <a:t>      :Else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          r←⊃timeout ⎕TGET HANDLE</a:t>
            </a:r>
            <a:br>
              <a:rPr lang="en-GB" sz="2400" dirty="0">
                <a:latin typeface="APL385 Unicode" panose="020B0709000202000203" pitchFamily="49" charset="0"/>
              </a:rPr>
            </a:br>
            <a:r>
              <a:rPr lang="en-GB" sz="2400" dirty="0">
                <a:latin typeface="APL385 Unicode" panose="020B0709000202000203" pitchFamily="49" charset="0"/>
              </a:rPr>
              <a:t>      :</a:t>
            </a:r>
            <a:r>
              <a:rPr lang="en-GB" sz="2400" dirty="0" err="1">
                <a:latin typeface="APL385 Unicode" panose="020B0709000202000203" pitchFamily="49" charset="0"/>
              </a:rPr>
              <a:t>EndIf</a:t>
            </a:r>
            <a:br>
              <a:rPr lang="en-GB" sz="2400" dirty="0">
                <a:latin typeface="APL385 Unicode" panose="020B0709000202000203" pitchFamily="49" charset="0"/>
              </a:rPr>
            </a:br>
            <a:r>
              <a:rPr lang="en-GB" sz="2400" dirty="0">
                <a:latin typeface="APL385 Unicode" panose="020B0709000202000203" pitchFamily="49" charset="0"/>
              </a:rPr>
              <a:t> ∇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92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Allow unlimited access to a resource (Wait on </a:t>
            </a:r>
            <a:r>
              <a:rPr lang="da-DK" dirty="0">
                <a:latin typeface="APL385 Unicode" panose="020B0709000202000203" pitchFamily="49" charset="0"/>
              </a:rPr>
              <a:t>+HANDLE</a:t>
            </a:r>
            <a:r>
              <a:rPr lang="da-DK" dirty="0"/>
              <a:t> always succeeds if </a:t>
            </a:r>
            <a:r>
              <a:rPr lang="da-DK" dirty="0">
                <a:latin typeface="APL385 Unicode" panose="020B0709000202000203" pitchFamily="49" charset="0"/>
              </a:rPr>
              <a:t>–HANDLE</a:t>
            </a:r>
            <a:r>
              <a:rPr lang="da-DK" dirty="0"/>
              <a:t> is in pool)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:Class Gate: SO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∇ {r}←Open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:Access Public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{}0 ⎕TGET-HANDLE ⋄ r←⎕TPUT-HANDLE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∇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∇ Close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:Access Public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{}⎕TGET{(⍵∊⎕TPOOL)/⍵}-HANDLE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∇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:</a:t>
            </a:r>
            <a:r>
              <a:rPr lang="en-GB" sz="2000" dirty="0" err="1">
                <a:latin typeface="APL385 Unicode" panose="020B0709000202000203" pitchFamily="49" charset="0"/>
              </a:rPr>
              <a:t>EndClass</a:t>
            </a:r>
            <a:endParaRPr lang="en-GB" sz="20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625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Mutex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/>
              <a:t>Open on creation, but blocks when one thread does a Wait – until it does a Release.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:Class </a:t>
            </a:r>
            <a:r>
              <a:rPr lang="en-GB" sz="2000" dirty="0" err="1">
                <a:latin typeface="APL385 Unicode" panose="020B0709000202000203" pitchFamily="49" charset="0"/>
              </a:rPr>
              <a:t>Mutex</a:t>
            </a:r>
            <a:r>
              <a:rPr lang="en-GB" sz="2000" dirty="0">
                <a:latin typeface="APL385 Unicode" panose="020B0709000202000203" pitchFamily="49" charset="0"/>
              </a:rPr>
              <a:t>: SO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∇make0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:Access Public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:Implements Constructor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Release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∇       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∇{r}←Release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:Access Public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r←⎕TPUT HANDLE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∇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:</a:t>
            </a:r>
            <a:r>
              <a:rPr lang="en-GB" sz="2000" dirty="0" err="1">
                <a:latin typeface="APL385 Unicode" panose="020B0709000202000203" pitchFamily="49" charset="0"/>
              </a:rPr>
              <a:t>EndClass</a:t>
            </a:r>
            <a:endParaRPr lang="en-GB" sz="20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516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3, 4, 5</a:t>
            </a:r>
          </a:p>
          <a:p>
            <a:r>
              <a:rPr lang="da-DK" dirty="0"/>
              <a:t>Hints to get started:</a:t>
            </a:r>
            <a:br>
              <a:rPr lang="da-DK" dirty="0"/>
            </a:br>
            <a:r>
              <a:rPr lang="da-DK" sz="2800" dirty="0">
                <a:latin typeface="APL385 Unicode" panose="020B0709000202000203" pitchFamily="49" charset="0"/>
              </a:rPr>
              <a:t>]load C:\...\TandS\stb\STB.dyalog</a:t>
            </a:r>
            <a:br>
              <a:rPr lang="da-DK" sz="2800" dirty="0">
                <a:latin typeface="APL385 Unicode" panose="020B0709000202000203" pitchFamily="49" charset="0"/>
              </a:rPr>
            </a:br>
            <a:r>
              <a:rPr lang="da-DK" sz="2800" dirty="0">
                <a:latin typeface="APL385 Unicode" panose="020B0709000202000203" pitchFamily="49" charset="0"/>
              </a:rPr>
              <a:t>]load C:\...\..\..\STB_Tests.dyalog</a:t>
            </a:r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305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Queue (FIFO)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Dyalog tokens implement Queues ”natively”: A value is associated with each token and </a:t>
            </a:r>
            <a:r>
              <a:rPr lang="da-DK" dirty="0">
                <a:latin typeface="APL385 Unicode" panose="020B0709000202000203" pitchFamily="49" charset="0"/>
              </a:rPr>
              <a:t>⎕TGET</a:t>
            </a:r>
            <a:r>
              <a:rPr lang="da-DK" dirty="0"/>
              <a:t> (called by </a:t>
            </a:r>
            <a:r>
              <a:rPr lang="da-DK" dirty="0">
                <a:latin typeface="APL385 Unicode" panose="020B0709000202000203" pitchFamily="49" charset="0"/>
              </a:rPr>
              <a:t>SO.Wait</a:t>
            </a:r>
            <a:r>
              <a:rPr lang="da-DK" dirty="0"/>
              <a:t>) returns that value.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  :Class Queue: SO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∇ {r}←Push data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 :Access Public Instance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 </a:t>
            </a:r>
            <a:r>
              <a:rPr lang="en-GB" sz="2000" dirty="0" err="1">
                <a:latin typeface="APL385 Unicode" panose="020B0709000202000203" pitchFamily="49" charset="0"/>
              </a:rPr>
              <a:t>r←data</a:t>
            </a:r>
            <a:r>
              <a:rPr lang="en-GB" sz="2000" dirty="0">
                <a:latin typeface="APL385 Unicode" panose="020B0709000202000203" pitchFamily="49" charset="0"/>
              </a:rPr>
              <a:t> ⎕TPUT HANDLE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∇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:</a:t>
            </a:r>
            <a:r>
              <a:rPr lang="en-GB" sz="2000" dirty="0" err="1">
                <a:latin typeface="APL385 Unicode" panose="020B0709000202000203" pitchFamily="49" charset="0"/>
              </a:rPr>
              <a:t>EndClass</a:t>
            </a:r>
            <a:endParaRPr lang="en-GB" sz="20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402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SynchObject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/>
              <a:t>Essentially a Queue with a maximum length of 1: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:Class </a:t>
            </a:r>
            <a:r>
              <a:rPr lang="en-GB" sz="2000" dirty="0" err="1">
                <a:latin typeface="APL385 Unicode" panose="020B0709000202000203" pitchFamily="49" charset="0"/>
              </a:rPr>
              <a:t>SynchObject</a:t>
            </a:r>
            <a:r>
              <a:rPr lang="en-GB" sz="2000" dirty="0">
                <a:latin typeface="APL385 Unicode" panose="020B0709000202000203" pitchFamily="49" charset="0"/>
              </a:rPr>
              <a:t>: SO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:Field Public isSet←0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∇ {r}←Set data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:Access Public Instance 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'</a:t>
            </a:r>
            <a:r>
              <a:rPr lang="en-GB" sz="2000" dirty="0" err="1">
                <a:latin typeface="APL385 Unicode" panose="020B0709000202000203" pitchFamily="49" charset="0"/>
              </a:rPr>
              <a:t>SynchObject</a:t>
            </a:r>
            <a:r>
              <a:rPr lang="en-GB" sz="2000" dirty="0">
                <a:latin typeface="APL385 Unicode" panose="020B0709000202000203" pitchFamily="49" charset="0"/>
              </a:rPr>
              <a:t> already set' ⎕SIGNAL </a:t>
            </a:r>
            <a:r>
              <a:rPr lang="en-GB" sz="2000" dirty="0" err="1">
                <a:latin typeface="APL385 Unicode" panose="020B0709000202000203" pitchFamily="49" charset="0"/>
              </a:rPr>
              <a:t>isSet</a:t>
            </a:r>
            <a:r>
              <a:rPr lang="en-GB" sz="2000" dirty="0">
                <a:latin typeface="APL385 Unicode" panose="020B0709000202000203" pitchFamily="49" charset="0"/>
              </a:rPr>
              <a:t>/11 ⋄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       {}0 ⎕TGET HANDLE ⋄ </a:t>
            </a:r>
            <a:r>
              <a:rPr lang="en-GB" sz="2000" dirty="0" err="1">
                <a:latin typeface="APL385 Unicode" panose="020B0709000202000203" pitchFamily="49" charset="0"/>
              </a:rPr>
              <a:t>r←data</a:t>
            </a:r>
            <a:r>
              <a:rPr lang="en-GB" sz="2000" dirty="0">
                <a:latin typeface="APL385 Unicode" panose="020B0709000202000203" pitchFamily="49" charset="0"/>
              </a:rPr>
              <a:t> ⎕TPUT HANDLE ⋄ isSet←1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∇                     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∇ {r}←Wait timeout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:Access Public Instance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r←⎕</a:t>
            </a:r>
            <a:r>
              <a:rPr lang="en-GB" sz="2000" dirty="0" err="1">
                <a:latin typeface="APL385 Unicode" panose="020B0709000202000203" pitchFamily="49" charset="0"/>
              </a:rPr>
              <a:t>BASE.Wait</a:t>
            </a:r>
            <a:r>
              <a:rPr lang="en-GB" sz="2000" dirty="0">
                <a:latin typeface="APL385 Unicode" panose="020B0709000202000203" pitchFamily="49" charset="0"/>
              </a:rPr>
              <a:t> timeout ⋄ isSet←0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∇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:</a:t>
            </a:r>
            <a:r>
              <a:rPr lang="en-GB" sz="2000" dirty="0" err="1">
                <a:latin typeface="APL385 Unicode" panose="020B0709000202000203" pitchFamily="49" charset="0"/>
              </a:rPr>
              <a:t>EndClass</a:t>
            </a:r>
            <a:endParaRPr lang="en-GB" sz="20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432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ReadWrite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A ReadWrite is a common pattern in which any number of threads (</a:t>
            </a:r>
            <a:r>
              <a:rPr lang="da-DK" dirty="0">
                <a:latin typeface="APL385 Unicode" panose="020B0709000202000203" pitchFamily="49" charset="0"/>
              </a:rPr>
              <a:t>N</a:t>
            </a:r>
            <a:r>
              <a:rPr lang="da-DK" dirty="0"/>
              <a:t>) can be reading, but only one may be updating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 :Class </a:t>
            </a:r>
            <a:r>
              <a:rPr lang="en-GB" sz="2000" dirty="0" err="1">
                <a:latin typeface="APL385 Unicode" panose="020B0709000202000203" pitchFamily="49" charset="0"/>
              </a:rPr>
              <a:t>ReadWrite</a:t>
            </a:r>
            <a:r>
              <a:rPr lang="en-GB" sz="2000" dirty="0">
                <a:latin typeface="APL385 Unicode" panose="020B0709000202000203" pitchFamily="49" charset="0"/>
              </a:rPr>
              <a:t>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       :Field Private Instance N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       ∇ make0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   :Access Public Instance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   :Implements Constructor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   TOKENS←⎕NEW¨2⍴TOKEN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   (READ WRITE)←TOKENS.HANDLE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   </a:t>
            </a:r>
            <a:r>
              <a:rPr lang="en-GB" sz="2000" dirty="0" err="1">
                <a:latin typeface="APL385 Unicode" panose="020B0709000202000203" pitchFamily="49" charset="0"/>
              </a:rPr>
              <a:t>ReleaseWrite</a:t>
            </a:r>
            <a:r>
              <a:rPr lang="en-GB" sz="2000" dirty="0">
                <a:latin typeface="APL385 Unicode" panose="020B0709000202000203" pitchFamily="49" charset="0"/>
              </a:rPr>
              <a:t> ⍝ Open the gate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  ∇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995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ReadWrite - Waiting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∇ {r}←</a:t>
            </a:r>
            <a:r>
              <a:rPr lang="en-GB" sz="2000" dirty="0" err="1">
                <a:latin typeface="APL385 Unicode" panose="020B0709000202000203" pitchFamily="49" charset="0"/>
              </a:rPr>
              <a:t>WaitRead</a:t>
            </a: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:Access Public Instance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⍝ ⎕TGET WRITE will block if a write is in progress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⍝ Once there are no writes,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                    increase number of readers by 1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⎕TGET WRITE ⋄ N+←1 ⋄ </a:t>
            </a:r>
            <a:r>
              <a:rPr lang="en-GB" sz="2000" dirty="0" err="1">
                <a:latin typeface="APL385 Unicode" panose="020B0709000202000203" pitchFamily="49" charset="0"/>
              </a:rPr>
              <a:t>r←N</a:t>
            </a: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∇</a:t>
            </a:r>
          </a:p>
          <a:p>
            <a:pPr marL="0" indent="0">
              <a:buNone/>
            </a:pP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∇ {r}←</a:t>
            </a:r>
            <a:r>
              <a:rPr lang="en-GB" sz="2000" dirty="0" err="1">
                <a:latin typeface="APL385 Unicode" panose="020B0709000202000203" pitchFamily="49" charset="0"/>
              </a:rPr>
              <a:t>WaitWrite</a:t>
            </a: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:Access Public Instance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⍝ Must wait for all readers and a writer to finish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⎕TGET -WRITE ⋄ r←⎕TGET(0⌈N)⍴READ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∇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86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ReadWrite - Releasing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 ∇ {r}←</a:t>
            </a:r>
            <a:r>
              <a:rPr lang="en-GB" sz="2000" dirty="0" err="1">
                <a:latin typeface="APL385 Unicode" panose="020B0709000202000203" pitchFamily="49" charset="0"/>
              </a:rPr>
              <a:t>ReleaseRead</a:t>
            </a: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:Access Public Instance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⍝ If </a:t>
            </a:r>
            <a:r>
              <a:rPr lang="en-GB" sz="2000" dirty="0" err="1">
                <a:latin typeface="APL385 Unicode" panose="020B0709000202000203" pitchFamily="49" charset="0"/>
              </a:rPr>
              <a:t>WaitWrite</a:t>
            </a:r>
            <a:r>
              <a:rPr lang="en-GB" sz="2000" dirty="0">
                <a:latin typeface="APL385 Unicode" panose="020B0709000202000203" pitchFamily="49" charset="0"/>
              </a:rPr>
              <a:t> has grabbed the WRITE lock 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        it is waiting for N READ tokens (so ⎕TPUT 1)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⍝ Else, just decrease the reader count by 1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⎕TPUT(~</a:t>
            </a:r>
            <a:r>
              <a:rPr lang="en-GB" sz="2000" dirty="0" err="1">
                <a:latin typeface="APL385 Unicode" panose="020B0709000202000203" pitchFamily="49" charset="0"/>
              </a:rPr>
              <a:t>r←WRITE</a:t>
            </a:r>
            <a:r>
              <a:rPr lang="en-GB" sz="2000" dirty="0">
                <a:latin typeface="APL385 Unicode" panose="020B0709000202000203" pitchFamily="49" charset="0"/>
              </a:rPr>
              <a:t>∊|⎕TPOOL)/READ ⋄ N-←r  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∇</a:t>
            </a:r>
          </a:p>
          <a:p>
            <a:pPr marL="0" indent="0">
              <a:buNone/>
            </a:pP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∇ {r}←</a:t>
            </a:r>
            <a:r>
              <a:rPr lang="en-GB" sz="2000" dirty="0" err="1">
                <a:latin typeface="APL385 Unicode" panose="020B0709000202000203" pitchFamily="49" charset="0"/>
              </a:rPr>
              <a:t>ReleaseWrite</a:t>
            </a: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:Access Public Instance   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⍝ At end of Write, number of readers is zero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N←0 ⋄ ⎕TPUT r←-WRITE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∇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2058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6, 7, 8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310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Threading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Different parts of the application running in parallel</a:t>
            </a:r>
            <a:br>
              <a:rPr lang="da-DK" dirty="0"/>
            </a:br>
            <a:endParaRPr lang="da-DK" dirty="0"/>
          </a:p>
          <a:p>
            <a:r>
              <a:rPr lang="da-DK" dirty="0"/>
              <a:t>”APL Threads” inside one Dyalog Process</a:t>
            </a:r>
          </a:p>
          <a:p>
            <a:r>
              <a:rPr lang="da-DK" dirty="0"/>
              <a:t>Multiple Processes in a single machine</a:t>
            </a:r>
          </a:p>
          <a:p>
            <a:r>
              <a:rPr lang="da-DK" dirty="0"/>
              <a:t>Processes running on different machines</a:t>
            </a:r>
          </a:p>
          <a:p>
            <a:r>
              <a:rPr lang="da-DK" dirty="0"/>
              <a:t>Combinations of the above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94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Translated to Dyalog APL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b="1" dirty="0"/>
              <a:t>Threading Mechanism</a:t>
            </a:r>
          </a:p>
          <a:p>
            <a:r>
              <a:rPr lang="da-DK" dirty="0"/>
              <a:t>Spawn operator (</a:t>
            </a:r>
            <a:r>
              <a:rPr lang="da-DK" dirty="0">
                <a:latin typeface="APL385 Unicode" panose="020B0709000202000203" pitchFamily="49" charset="0"/>
              </a:rPr>
              <a:t>&amp;</a:t>
            </a:r>
            <a:r>
              <a:rPr lang="da-DK" dirty="0"/>
              <a:t>)</a:t>
            </a:r>
            <a:endParaRPr lang="da-DK" dirty="0">
              <a:latin typeface="APL385 Unicode" panose="020B0709000202000203" pitchFamily="49" charset="0"/>
            </a:endParaRPr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endParaRPr lang="da-DK" sz="3500" dirty="0"/>
          </a:p>
          <a:p>
            <a:r>
              <a:rPr lang="da-DK" dirty="0"/>
              <a:t>Isolates</a:t>
            </a:r>
            <a:br>
              <a:rPr lang="da-DK" dirty="0"/>
            </a:br>
            <a:endParaRPr lang="da-DK" sz="3000" dirty="0"/>
          </a:p>
          <a:p>
            <a:r>
              <a:rPr lang="da-DK" dirty="0"/>
              <a:t>APLProcess</a:t>
            </a:r>
          </a:p>
          <a:p>
            <a:r>
              <a:rPr lang="da-DK" dirty="0"/>
              <a:t>RPCServer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1606378"/>
            <a:ext cx="461885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b="1" dirty="0"/>
              <a:t>Synchronisation Tools</a:t>
            </a:r>
          </a:p>
          <a:p>
            <a:r>
              <a:rPr lang="da-DK" dirty="0">
                <a:latin typeface="APL385 Unicode" panose="020B0709000202000203" pitchFamily="49" charset="0"/>
              </a:rPr>
              <a:t>⎕TSYNC</a:t>
            </a:r>
          </a:p>
          <a:p>
            <a:r>
              <a:rPr lang="da-DK" dirty="0">
                <a:latin typeface="APL385 Unicode" panose="020B0709000202000203" pitchFamily="49" charset="0"/>
              </a:rPr>
              <a:t>⎕TGET/⎕TPUT</a:t>
            </a:r>
          </a:p>
          <a:p>
            <a:r>
              <a:rPr lang="da-DK" dirty="0"/>
              <a:t>Synch ToolBox (STB) *new*</a:t>
            </a:r>
          </a:p>
          <a:p>
            <a:r>
              <a:rPr lang="da-DK" dirty="0">
                <a:latin typeface="APL385 Unicode" panose="020B0709000202000203" pitchFamily="49" charset="0"/>
              </a:rPr>
              <a:t>:Hold ... :EndHold</a:t>
            </a:r>
          </a:p>
          <a:p>
            <a:endParaRPr lang="da-DK" sz="3500" dirty="0">
              <a:latin typeface="APL385 Unicode" panose="020B0709000202000203" pitchFamily="49" charset="0"/>
            </a:endParaRPr>
          </a:p>
          <a:p>
            <a:r>
              <a:rPr lang="da-DK" dirty="0"/>
              <a:t>Futures</a:t>
            </a:r>
          </a:p>
          <a:p>
            <a:endParaRPr lang="da-DK" dirty="0">
              <a:latin typeface="APL385 Unicode" panose="020B0709000202000203" pitchFamily="49" charset="0"/>
            </a:endParaRPr>
          </a:p>
          <a:p>
            <a:r>
              <a:rPr lang="da-DK" dirty="0">
                <a:latin typeface="APL385 Unicode" panose="020B0709000202000203" pitchFamily="49" charset="0"/>
              </a:rPr>
              <a:t>⎕FHOLD</a:t>
            </a:r>
          </a:p>
          <a:p>
            <a:r>
              <a:rPr lang="da-DK" dirty="0"/>
              <a:t>Daemons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3528" y="1988840"/>
            <a:ext cx="8496944" cy="1866029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27804" y="3854869"/>
            <a:ext cx="8484174" cy="227129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33314" y="3343911"/>
            <a:ext cx="2280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b="1" dirty="0">
                <a:solidFill>
                  <a:srgbClr val="00B050"/>
                </a:solidFill>
              </a:rPr>
              <a:t>Single Process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314" y="3841520"/>
            <a:ext cx="2309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b="1" dirty="0">
                <a:solidFill>
                  <a:srgbClr val="C00000"/>
                </a:solidFill>
              </a:rPr>
              <a:t>Multi-Process</a:t>
            </a:r>
            <a:endParaRPr lang="en-GB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Keyed File (see KF.dyalog)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∇ r←{data}IO </a:t>
            </a:r>
            <a:r>
              <a:rPr lang="en-GB" dirty="0" err="1">
                <a:latin typeface="APL385 Unicode" panose="020B0709000202000203" pitchFamily="49" charset="0"/>
              </a:rPr>
              <a:t>key;tn;i;KEYS;cn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⍝ Keyed File I/O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:Trap 22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</a:t>
            </a:r>
            <a:r>
              <a:rPr lang="en-GB" dirty="0" err="1">
                <a:latin typeface="APL385 Unicode" panose="020B0709000202000203" pitchFamily="49" charset="0"/>
              </a:rPr>
              <a:t>tn←FILE</a:t>
            </a:r>
            <a:r>
              <a:rPr lang="en-GB" dirty="0">
                <a:latin typeface="APL385 Unicode" panose="020B0709000202000203" pitchFamily="49" charset="0"/>
              </a:rPr>
              <a:t> ⎕FSTIE 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:Else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</a:t>
            </a:r>
            <a:r>
              <a:rPr lang="en-GB" dirty="0" err="1">
                <a:latin typeface="APL385 Unicode" panose="020B0709000202000203" pitchFamily="49" charset="0"/>
              </a:rPr>
              <a:t>tn←FILE</a:t>
            </a:r>
            <a:r>
              <a:rPr lang="en-GB" dirty="0">
                <a:latin typeface="APL385 Unicode" panose="020B0709000202000203" pitchFamily="49" charset="0"/>
              </a:rPr>
              <a:t> ⎕FCREATE 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⍬ ⎕FAPPEND </a:t>
            </a:r>
            <a:r>
              <a:rPr lang="en-GB" dirty="0" err="1">
                <a:latin typeface="APL385 Unicode" panose="020B0709000202000203" pitchFamily="49" charset="0"/>
              </a:rPr>
              <a:t>tn</a:t>
            </a:r>
            <a:r>
              <a:rPr lang="en-GB" dirty="0">
                <a:latin typeface="APL385 Unicode" panose="020B0709000202000203" pitchFamily="49" charset="0"/>
              </a:rPr>
              <a:t>  ⍝ No keys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⎕FUNTIE </a:t>
            </a:r>
            <a:r>
              <a:rPr lang="en-GB" dirty="0" err="1">
                <a:latin typeface="APL385 Unicode" panose="020B0709000202000203" pitchFamily="49" charset="0"/>
              </a:rPr>
              <a:t>tn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FILE ⎕FSTIE </a:t>
            </a:r>
            <a:r>
              <a:rPr lang="en-GB" dirty="0" err="1">
                <a:latin typeface="APL385 Unicode" panose="020B0709000202000203" pitchFamily="49" charset="0"/>
              </a:rPr>
              <a:t>tn</a:t>
            </a:r>
            <a:r>
              <a:rPr lang="en-GB" dirty="0">
                <a:latin typeface="APL385 Unicode" panose="020B0709000202000203" pitchFamily="49" charset="0"/>
              </a:rPr>
              <a:t> ⍝ Share tie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:</a:t>
            </a:r>
            <a:r>
              <a:rPr lang="en-GB" dirty="0" err="1">
                <a:latin typeface="APL385 Unicode" panose="020B0709000202000203" pitchFamily="49" charset="0"/>
              </a:rPr>
              <a:t>EndTrap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:If 0=⎕</a:t>
            </a:r>
            <a:r>
              <a:rPr lang="en-GB" dirty="0" err="1">
                <a:latin typeface="APL385 Unicode" panose="020B0709000202000203" pitchFamily="49" charset="0"/>
              </a:rPr>
              <a:t>NC'data</a:t>
            </a:r>
            <a:r>
              <a:rPr lang="en-GB" dirty="0">
                <a:latin typeface="APL385 Unicode" panose="020B0709000202000203" pitchFamily="49" charset="0"/>
              </a:rPr>
              <a:t>' ⍝ Query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</a:t>
            </a:r>
            <a:r>
              <a:rPr lang="en-GB" dirty="0" err="1">
                <a:latin typeface="APL385 Unicode" panose="020B0709000202000203" pitchFamily="49" charset="0"/>
              </a:rPr>
              <a:t>i</a:t>
            </a:r>
            <a:r>
              <a:rPr lang="en-GB" dirty="0">
                <a:latin typeface="APL385 Unicode" panose="020B0709000202000203" pitchFamily="49" charset="0"/>
              </a:rPr>
              <a:t>←(⎕FREAD tn,1)⍳⊂key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r←⎕FREAD tn,1+i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:Else ⍝ </a:t>
            </a:r>
            <a:r>
              <a:rPr lang="en-GB" dirty="0" err="1">
                <a:latin typeface="APL385 Unicode" panose="020B0709000202000203" pitchFamily="49" charset="0"/>
              </a:rPr>
              <a:t>UpsertDelete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KEYS←⎕FREAD tn,1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:If (≢KEYS)≥</a:t>
            </a:r>
            <a:r>
              <a:rPr lang="en-GB" dirty="0" err="1">
                <a:latin typeface="APL385 Unicode" panose="020B0709000202000203" pitchFamily="49" charset="0"/>
              </a:rPr>
              <a:t>r←KEYS</a:t>
            </a:r>
            <a:r>
              <a:rPr lang="en-GB" dirty="0">
                <a:latin typeface="APL385 Unicode" panose="020B0709000202000203" pitchFamily="49" charset="0"/>
              </a:rPr>
              <a:t>⍳⊂key ⍝ Key exists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:If data≡⎕NULL      ⍝ Delete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KEYS[r]←¯1↑KEYS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(⎕FREAD tn,1+≢KEYS)⎕FREPLACE tn,1+r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(¯1↓KEYS)⎕FREPLACE tn,1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⎕FDROP tn,¯1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:Else               ⍝ Update in place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data ⎕FREPLACE tn,1+r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:</a:t>
            </a:r>
            <a:r>
              <a:rPr lang="en-GB" dirty="0" err="1">
                <a:latin typeface="APL385 Unicode" panose="020B0709000202000203" pitchFamily="49" charset="0"/>
              </a:rPr>
              <a:t>EndIf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:Else                   ⍝ Key does not exist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:If data≢⎕NULL      ⍝ Delete is a no-op if key does not exist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</a:t>
            </a:r>
            <a:r>
              <a:rPr lang="en-GB" dirty="0" err="1">
                <a:latin typeface="APL385 Unicode" panose="020B0709000202000203" pitchFamily="49" charset="0"/>
              </a:rPr>
              <a:t>KEYS←KEYS,⊂key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KEYS ⎕FREPLACE tn,1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⎕DL 0.01        ⍝ Increase likelihood of trouble!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</a:t>
            </a:r>
            <a:r>
              <a:rPr lang="en-GB" dirty="0" err="1">
                <a:latin typeface="APL385 Unicode" panose="020B0709000202000203" pitchFamily="49" charset="0"/>
              </a:rPr>
              <a:t>cn←data</a:t>
            </a:r>
            <a:r>
              <a:rPr lang="en-GB" dirty="0">
                <a:latin typeface="APL385 Unicode" panose="020B0709000202000203" pitchFamily="49" charset="0"/>
              </a:rPr>
              <a:t> ⎕FAPPEND </a:t>
            </a:r>
            <a:r>
              <a:rPr lang="en-GB" dirty="0" err="1">
                <a:latin typeface="APL385 Unicode" panose="020B0709000202000203" pitchFamily="49" charset="0"/>
              </a:rPr>
              <a:t>tn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:</a:t>
            </a:r>
            <a:r>
              <a:rPr lang="en-GB" dirty="0" err="1">
                <a:latin typeface="APL385 Unicode" panose="020B0709000202000203" pitchFamily="49" charset="0"/>
              </a:rPr>
              <a:t>EndIf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    :</a:t>
            </a:r>
            <a:r>
              <a:rPr lang="en-GB" dirty="0" err="1">
                <a:latin typeface="APL385 Unicode" panose="020B0709000202000203" pitchFamily="49" charset="0"/>
              </a:rPr>
              <a:t>EndIf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:</a:t>
            </a:r>
            <a:r>
              <a:rPr lang="en-GB" dirty="0" err="1">
                <a:latin typeface="APL385 Unicode" panose="020B0709000202000203" pitchFamily="49" charset="0"/>
              </a:rPr>
              <a:t>EndIf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⎕FUNTIE </a:t>
            </a:r>
            <a:r>
              <a:rPr lang="en-GB" dirty="0" err="1">
                <a:latin typeface="APL385 Unicode" panose="020B0709000202000203" pitchFamily="49" charset="0"/>
              </a:rPr>
              <a:t>tn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∇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6675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Futures and Isolates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>
                <a:hlinkClick r:id="rId2" action="ppaction://hlinkpres?slideindex=1&amp;slidetitle="/>
              </a:rPr>
              <a:t>C:\Dyalog16\TandS\Parallel Programming Workshop Dyalog 15 Intro.pptx</a:t>
            </a:r>
            <a:endParaRPr lang="da-DK" dirty="0"/>
          </a:p>
          <a:p>
            <a:r>
              <a:rPr lang="da-DK" dirty="0"/>
              <a:t>+ Demo...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17775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Cross-Platform Synchronisation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>
                <a:latin typeface="APL385 Unicode" panose="020B0709000202000203" pitchFamily="49" charset="0"/>
              </a:rPr>
              <a:t>(⎕FHOLD TN)</a:t>
            </a:r>
            <a:r>
              <a:rPr lang="da-DK" dirty="0"/>
              <a:t> implements a ”critical section” on a file for collaborating processes</a:t>
            </a:r>
          </a:p>
          <a:p>
            <a:r>
              <a:rPr lang="da-DK" dirty="0"/>
              <a:t>NB: can NOT be used for thread synchronisation in a workspace!!!</a:t>
            </a:r>
          </a:p>
          <a:p>
            <a:pPr lvl="1"/>
            <a:r>
              <a:rPr lang="da-DK" dirty="0"/>
              <a:t>NB: If more than one isolate is in same process, FHOLD will fail to synchronise between them.</a:t>
            </a:r>
          </a:p>
          <a:p>
            <a:pPr lvl="1"/>
            <a:r>
              <a:rPr lang="da-DK" dirty="0"/>
              <a:t>DFS allow each thread to be a separate client</a:t>
            </a:r>
          </a:p>
          <a:p>
            <a:pPr lvl="1"/>
            <a:endParaRPr lang="da-DK" dirty="0"/>
          </a:p>
          <a:p>
            <a:r>
              <a:rPr lang="da-DK" dirty="0"/>
              <a:t>We will soon look at using a ”Lock Daemon” to handle locks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9739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9</a:t>
            </a:r>
            <a:r>
              <a:rPr lang="en-GB" dirty="0"/>
              <a:t>: </a:t>
            </a:r>
          </a:p>
          <a:p>
            <a:r>
              <a:rPr lang="da-DK" dirty="0"/>
              <a:t>Hint to get started:</a:t>
            </a:r>
            <a:br>
              <a:rPr lang="da-DK" dirty="0"/>
            </a:br>
            <a:r>
              <a:rPr lang="da-DK" dirty="0">
                <a:latin typeface="APL385 Unicode" panose="020B0709000202000203" pitchFamily="49" charset="0"/>
              </a:rPr>
              <a:t>]demo C:\...\TandS\Demos\futiso</a:t>
            </a:r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3616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APLProcess Class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712968" cy="4525963"/>
          </a:xfrm>
        </p:spPr>
        <p:txBody>
          <a:bodyPr>
            <a:normAutofit fontScale="70000" lnSpcReduction="20000"/>
          </a:bodyPr>
          <a:lstStyle/>
          <a:p>
            <a:r>
              <a:rPr lang="da-DK" sz="5100" dirty="0"/>
              <a:t>A tool to run APL and other processes under your control:</a:t>
            </a:r>
            <a:br>
              <a:rPr lang="da-DK" sz="5100" dirty="0"/>
            </a:br>
            <a:endParaRPr lang="da-DK" sz="5100" dirty="0"/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:Class </a:t>
            </a:r>
            <a:r>
              <a:rPr lang="en-GB" sz="2200" dirty="0" err="1">
                <a:latin typeface="APL385 Unicode" panose="020B0709000202000203" pitchFamily="49" charset="0"/>
              </a:rPr>
              <a:t>APLProcess</a:t>
            </a:r>
            <a:endParaRPr lang="en-GB" sz="22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⍝ Start (and eventually dispose of) a Process</a:t>
            </a:r>
          </a:p>
          <a:p>
            <a:pPr marL="0" indent="0">
              <a:buNone/>
            </a:pPr>
            <a:endParaRPr lang="en-GB" sz="22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⍝ Constructor </a:t>
            </a:r>
            <a:r>
              <a:rPr lang="en-GB" sz="2200" dirty="0" err="1">
                <a:latin typeface="APL385 Unicode" panose="020B0709000202000203" pitchFamily="49" charset="0"/>
              </a:rPr>
              <a:t>args</a:t>
            </a:r>
            <a:r>
              <a:rPr lang="en-GB" sz="2200" dirty="0">
                <a:latin typeface="APL385 Unicode" panose="020B0709000202000203" pitchFamily="49" charset="0"/>
              </a:rPr>
              <a:t>: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⍝  [1]  the workspace to load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⍝  [2]  any command line arguments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⍝ {[3]} if present, 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⍝          a Boolean indicating whether to use the runtime version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⍝       OR a character vector of the executable name to run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⍝       OR a nested array containing (host </a:t>
            </a:r>
            <a:r>
              <a:rPr lang="en-GB" sz="2200" dirty="0" err="1">
                <a:latin typeface="APL385 Unicode" panose="020B0709000202000203" pitchFamily="49" charset="0"/>
              </a:rPr>
              <a:t>userid</a:t>
            </a:r>
            <a:r>
              <a:rPr lang="en-GB" sz="2200" dirty="0">
                <a:latin typeface="APL385 Unicode" panose="020B0709000202000203" pitchFamily="49" charset="0"/>
              </a:rPr>
              <a:t> </a:t>
            </a:r>
            <a:r>
              <a:rPr lang="en-GB" sz="2200" dirty="0" err="1">
                <a:latin typeface="APL385 Unicode" panose="020B0709000202000203" pitchFamily="49" charset="0"/>
              </a:rPr>
              <a:t>sshkeyfile</a:t>
            </a:r>
            <a:r>
              <a:rPr lang="en-GB" sz="2200" dirty="0">
                <a:latin typeface="APL385 Unicode" panose="020B0709000202000203" pitchFamily="49" charset="0"/>
              </a:rPr>
              <a:t> </a:t>
            </a:r>
            <a:r>
              <a:rPr lang="en-GB" sz="2200" dirty="0" err="1">
                <a:latin typeface="APL385 Unicode" panose="020B0709000202000203" pitchFamily="49" charset="0"/>
              </a:rPr>
              <a:t>cmd</a:t>
            </a:r>
            <a:r>
              <a:rPr lang="en-GB" sz="2200" dirty="0">
                <a:latin typeface="APL385 Unicode" panose="020B0709000202000203" pitchFamily="49" charset="0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0176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Lock Daemon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/>
              <a:t>A server based on the RPCServer sample found in the distributed CONGA workspace.</a:t>
            </a:r>
          </a:p>
          <a:p>
            <a:r>
              <a:rPr lang="da-DK" dirty="0"/>
              <a:t>Uses an in-memory array to provide a simple locking mechnism</a:t>
            </a:r>
          </a:p>
          <a:p>
            <a:r>
              <a:rPr lang="da-DK" dirty="0"/>
              <a:t>Similar to </a:t>
            </a:r>
            <a:r>
              <a:rPr lang="da-DK" dirty="0">
                <a:latin typeface="APL385 Unicode" panose="020B0709000202000203" pitchFamily="49" charset="0"/>
              </a:rPr>
              <a:t>⎕FHOLD</a:t>
            </a:r>
            <a:r>
              <a:rPr lang="da-DK" dirty="0"/>
              <a:t> but more efficient on many networks – and ”fair” (implements a queue)</a:t>
            </a:r>
          </a:p>
          <a:p>
            <a:r>
              <a:rPr lang="da-DK" dirty="0"/>
              <a:t>Provides operational information about currently held resources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5336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Issues - Deadlock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With Tokens</a:t>
            </a:r>
          </a:p>
          <a:p>
            <a:pPr lvl="1"/>
            <a:r>
              <a:rPr lang="da-DK" dirty="0"/>
              <a:t>Thread 1: </a:t>
            </a:r>
            <a:r>
              <a:rPr lang="da-DK" dirty="0">
                <a:latin typeface="APL385 Unicode" panose="020B0709000202000203" pitchFamily="49" charset="0"/>
              </a:rPr>
              <a:t>⎕TGET 1 ⋄ ⎕TGET 2</a:t>
            </a:r>
          </a:p>
          <a:p>
            <a:pPr lvl="1"/>
            <a:r>
              <a:rPr lang="da-DK" dirty="0"/>
              <a:t>Thread 2: </a:t>
            </a:r>
            <a:r>
              <a:rPr lang="da-DK" dirty="0">
                <a:latin typeface="APL385 Unicode" panose="020B0709000202000203" pitchFamily="49" charset="0"/>
              </a:rPr>
              <a:t>⎕TGET 2 ⋄ ⎕TGET 1</a:t>
            </a:r>
          </a:p>
          <a:p>
            <a:pPr lvl="2"/>
            <a:r>
              <a:rPr lang="da-DK" dirty="0"/>
              <a:t>Not detected by APL: endless wait</a:t>
            </a:r>
          </a:p>
          <a:p>
            <a:r>
              <a:rPr lang="da-DK" dirty="0"/>
              <a:t>With :Hold</a:t>
            </a:r>
          </a:p>
          <a:p>
            <a:pPr lvl="1"/>
            <a:r>
              <a:rPr lang="da-DK" dirty="0"/>
              <a:t>T1: </a:t>
            </a:r>
            <a:r>
              <a:rPr lang="da-DK" sz="2200" dirty="0">
                <a:latin typeface="APL385 Unicode" panose="020B0709000202000203" pitchFamily="49" charset="0"/>
              </a:rPr>
              <a:t>:Hold 'A' ⋄ :Hold 'B' ⋄ :EndHold ⋄ :EndHold</a:t>
            </a:r>
          </a:p>
          <a:p>
            <a:pPr lvl="1"/>
            <a:r>
              <a:rPr lang="da-DK" dirty="0"/>
              <a:t>T2: </a:t>
            </a:r>
            <a:r>
              <a:rPr lang="da-DK" sz="2200" dirty="0">
                <a:latin typeface="APL385 Unicode" panose="020B0709000202000203" pitchFamily="49" charset="0"/>
              </a:rPr>
              <a:t>:Hold 'B' ⋄ :Hold 'A' ⋄ :EndHold ⋄ :EndHold</a:t>
            </a:r>
          </a:p>
          <a:p>
            <a:pPr lvl="2"/>
            <a:r>
              <a:rPr lang="da-DK" dirty="0"/>
              <a:t>Detected by APL, causes 1008 DEADLOCK error</a:t>
            </a:r>
          </a:p>
          <a:p>
            <a:r>
              <a:rPr lang="da-DK" dirty="0"/>
              <a:t>Any form of semaphore has the same issue</a:t>
            </a:r>
          </a:p>
          <a:p>
            <a:pPr lvl="1"/>
            <a:r>
              <a:rPr lang="da-DK" dirty="0"/>
              <a:t>Solution: Always acquire locks in the same order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9832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Other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Thread Safety (</a:t>
            </a:r>
            <a:r>
              <a:rPr lang="da-DK" dirty="0">
                <a:latin typeface="APL385 Unicode" panose="020B0709000202000203" pitchFamily="49" charset="0"/>
              </a:rPr>
              <a:t>⎕FHOLD </a:t>
            </a:r>
            <a:r>
              <a:rPr lang="da-DK" dirty="0"/>
              <a:t>cannot be used by threads)</a:t>
            </a:r>
          </a:p>
          <a:p>
            <a:r>
              <a:rPr lang="da-DK" dirty="0"/>
              <a:t>Alway hold critical sections / Mutexes for the shortest possible time</a:t>
            </a:r>
          </a:p>
          <a:p>
            <a:pPr lvl="1"/>
            <a:r>
              <a:rPr lang="da-DK" dirty="0"/>
              <a:t>Throughput can deteriorate VERY BADLY</a:t>
            </a:r>
          </a:p>
          <a:p>
            <a:pPr lvl="1"/>
            <a:r>
              <a:rPr lang="da-DK" dirty="0"/>
              <a:t>Discuss: Assuming no key deletions, how can we reduce hold time in KF_S9?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6035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Sometimes a Single Thread is Better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Sometimes it is more efficient to use a single thread and avoid synchronising</a:t>
            </a:r>
          </a:p>
          <a:p>
            <a:pPr lvl="1"/>
            <a:r>
              <a:rPr lang="da-DK" dirty="0"/>
              <a:t>DFS access to excusively tied files</a:t>
            </a:r>
          </a:p>
          <a:p>
            <a:pPr lvl="1"/>
            <a:r>
              <a:rPr lang="da-DK" dirty="0"/>
              <a:t>Lock Daemon ”Process” function</a:t>
            </a:r>
          </a:p>
          <a:p>
            <a:r>
              <a:rPr lang="da-DK" dirty="0"/>
              <a:t>Run KF as a service</a:t>
            </a:r>
          </a:p>
          <a:p>
            <a:pPr lvl="1"/>
            <a:r>
              <a:rPr lang="da-DK" dirty="0"/>
              <a:t>It can cache the keys</a:t>
            </a:r>
          </a:p>
          <a:p>
            <a:pPr lvl="1"/>
            <a:r>
              <a:rPr lang="da-DK" dirty="0"/>
              <a:t>It can exclusively tie the file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22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Synchronisation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4253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dirty="0"/>
              <a:t>Two fundamental types:</a:t>
            </a:r>
            <a:br>
              <a:rPr lang="da-DK" dirty="0"/>
            </a:br>
            <a:endParaRPr lang="en-GB" dirty="0"/>
          </a:p>
          <a:p>
            <a:r>
              <a:rPr lang="en-GB" b="1" dirty="0"/>
              <a:t>Serialisation:</a:t>
            </a:r>
            <a:r>
              <a:rPr lang="en-GB" dirty="0"/>
              <a:t> Event A must happen before Event B. </a:t>
            </a:r>
          </a:p>
          <a:p>
            <a:r>
              <a:rPr lang="en-GB" b="1" dirty="0"/>
              <a:t>Mutual exclusion:</a:t>
            </a:r>
            <a:r>
              <a:rPr lang="en-GB" dirty="0"/>
              <a:t> Events A and B must not happen at the same time. </a:t>
            </a:r>
            <a:br>
              <a:rPr lang="en-GB" dirty="0"/>
            </a:br>
            <a:br>
              <a:rPr lang="da-DK" dirty="0"/>
            </a:br>
            <a:r>
              <a:rPr lang="da-DK" dirty="0"/>
              <a:t>(with many variations &amp; combinations)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da-DK" dirty="0"/>
              <a:t>Further reading recommended by Paul Mansour:</a:t>
            </a:r>
            <a:br>
              <a:rPr lang="en-GB" dirty="0"/>
            </a:br>
            <a:r>
              <a:rPr lang="en-GB" sz="2400" dirty="0">
                <a:hlinkClick r:id="rId2"/>
              </a:rPr>
              <a:t>http://alumni.cs.ucr.edu/~kishore/papers/semaphores.pdf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88848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Summary 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b="1" dirty="0"/>
              <a:t>Threading Mechanism</a:t>
            </a:r>
          </a:p>
          <a:p>
            <a:r>
              <a:rPr lang="da-DK" dirty="0"/>
              <a:t>Spawn operator (</a:t>
            </a:r>
            <a:r>
              <a:rPr lang="da-DK" dirty="0">
                <a:latin typeface="APL385 Unicode" panose="020B0709000202000203" pitchFamily="49" charset="0"/>
              </a:rPr>
              <a:t>&amp;</a:t>
            </a:r>
            <a:r>
              <a:rPr lang="da-DK" dirty="0"/>
              <a:t>)</a:t>
            </a:r>
            <a:endParaRPr lang="da-DK" dirty="0">
              <a:latin typeface="APL385 Unicode" panose="020B0709000202000203" pitchFamily="49" charset="0"/>
            </a:endParaRPr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r>
              <a:rPr lang="da-DK" dirty="0"/>
              <a:t>Isolates</a:t>
            </a:r>
            <a:br>
              <a:rPr lang="da-DK" dirty="0"/>
            </a:br>
            <a:endParaRPr lang="da-DK" sz="3000" dirty="0"/>
          </a:p>
          <a:p>
            <a:r>
              <a:rPr lang="da-DK" dirty="0"/>
              <a:t>APLProcess</a:t>
            </a:r>
          </a:p>
          <a:p>
            <a:r>
              <a:rPr lang="da-DK" dirty="0"/>
              <a:t>RPCServer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1606378"/>
            <a:ext cx="461885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b="1" dirty="0"/>
              <a:t>Synchronisation Tools</a:t>
            </a:r>
          </a:p>
          <a:p>
            <a:r>
              <a:rPr lang="da-DK" dirty="0">
                <a:latin typeface="APL385 Unicode" panose="020B0709000202000203" pitchFamily="49" charset="0"/>
              </a:rPr>
              <a:t>⎕TSYNC</a:t>
            </a:r>
          </a:p>
          <a:p>
            <a:r>
              <a:rPr lang="da-DK" dirty="0">
                <a:latin typeface="APL385 Unicode" panose="020B0709000202000203" pitchFamily="49" charset="0"/>
              </a:rPr>
              <a:t>⎕TGET/⎕TPUT</a:t>
            </a:r>
          </a:p>
          <a:p>
            <a:r>
              <a:rPr lang="da-DK" dirty="0"/>
              <a:t>Synch ToolBox (STB) *new*</a:t>
            </a:r>
          </a:p>
          <a:p>
            <a:r>
              <a:rPr lang="da-DK" dirty="0">
                <a:latin typeface="APL385 Unicode" panose="020B0709000202000203" pitchFamily="49" charset="0"/>
              </a:rPr>
              <a:t>:Hold ... :EndHold</a:t>
            </a:r>
          </a:p>
          <a:p>
            <a:endParaRPr lang="da-DK" dirty="0">
              <a:latin typeface="APL385 Unicode" panose="020B0709000202000203" pitchFamily="49" charset="0"/>
            </a:endParaRPr>
          </a:p>
          <a:p>
            <a:r>
              <a:rPr lang="da-DK" dirty="0"/>
              <a:t>Futures</a:t>
            </a:r>
          </a:p>
          <a:p>
            <a:endParaRPr lang="da-DK" dirty="0">
              <a:latin typeface="APL385 Unicode" panose="020B0709000202000203" pitchFamily="49" charset="0"/>
            </a:endParaRPr>
          </a:p>
          <a:p>
            <a:r>
              <a:rPr lang="da-DK" dirty="0">
                <a:latin typeface="APL385 Unicode" panose="020B0709000202000203" pitchFamily="49" charset="0"/>
              </a:rPr>
              <a:t>⎕FHOLD</a:t>
            </a:r>
          </a:p>
          <a:p>
            <a:r>
              <a:rPr lang="da-DK" dirty="0"/>
              <a:t>Daemons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52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Semaphores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Invented by </a:t>
            </a:r>
            <a:r>
              <a:rPr lang="en-GB" dirty="0" err="1"/>
              <a:t>Edsger</a:t>
            </a:r>
            <a:r>
              <a:rPr lang="en-GB" dirty="0"/>
              <a:t> Dijkstra.</a:t>
            </a:r>
          </a:p>
          <a:p>
            <a:pPr marL="0" indent="0">
              <a:buNone/>
            </a:pPr>
            <a:r>
              <a:rPr lang="en-GB" dirty="0"/>
              <a:t>“A semaphore is like an integer, with three differences:</a:t>
            </a:r>
            <a:br>
              <a:rPr lang="en-GB" dirty="0"/>
            </a:br>
            <a:endParaRPr lang="en-GB" dirty="0"/>
          </a:p>
          <a:p>
            <a:r>
              <a:rPr lang="en-GB" dirty="0"/>
              <a:t>1. When you create the semaphore, you can initialize its value to any integer, but after that the only operations you are allowed to perform are increment (“signal”) and decrement (“wait”).</a:t>
            </a:r>
            <a:br>
              <a:rPr lang="en-GB" dirty="0"/>
            </a:br>
            <a:r>
              <a:rPr lang="en-GB" dirty="0"/>
              <a:t>You cannot read the current value of the semaphore. </a:t>
            </a:r>
          </a:p>
          <a:p>
            <a:r>
              <a:rPr lang="en-GB" dirty="0"/>
              <a:t>2. When a thread decrements (“wait”), if the result is negative, the thread blocks itself and cannot continue until another thread increments (“signal”) the semaphore. </a:t>
            </a:r>
          </a:p>
          <a:p>
            <a:r>
              <a:rPr lang="en-GB" dirty="0"/>
              <a:t>3. If the value of the semaphore is negative and a thread increments it, one of the threads that is waiting gets woken up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da-DK" dirty="0"/>
              <a:t>Initial value = number of threads that can ”hold” the semaphore without blocking.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444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In Dyalog APL 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b="1" dirty="0"/>
              <a:t>Threading Mechanism</a:t>
            </a:r>
          </a:p>
          <a:p>
            <a:r>
              <a:rPr lang="da-DK" dirty="0"/>
              <a:t>Spawn operator (</a:t>
            </a:r>
            <a:r>
              <a:rPr lang="da-DK" dirty="0">
                <a:latin typeface="APL385 Unicode" panose="020B0709000202000203" pitchFamily="49" charset="0"/>
              </a:rPr>
              <a:t>&amp;</a:t>
            </a:r>
            <a:r>
              <a:rPr lang="da-DK" dirty="0"/>
              <a:t>)</a:t>
            </a:r>
            <a:endParaRPr lang="da-DK" dirty="0">
              <a:latin typeface="APL385 Unicode" panose="020B0709000202000203" pitchFamily="49" charset="0"/>
            </a:endParaRPr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r>
              <a:rPr lang="da-DK" dirty="0"/>
              <a:t>Isolates</a:t>
            </a:r>
            <a:br>
              <a:rPr lang="da-DK" dirty="0"/>
            </a:br>
            <a:endParaRPr lang="da-DK" sz="3000" dirty="0"/>
          </a:p>
          <a:p>
            <a:r>
              <a:rPr lang="da-DK" dirty="0"/>
              <a:t>APLProcess</a:t>
            </a:r>
          </a:p>
          <a:p>
            <a:r>
              <a:rPr lang="da-DK" dirty="0"/>
              <a:t>RPCServer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1606378"/>
            <a:ext cx="461885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b="1" dirty="0"/>
              <a:t>Synchronisation Tools</a:t>
            </a:r>
          </a:p>
          <a:p>
            <a:r>
              <a:rPr lang="da-DK" dirty="0">
                <a:latin typeface="APL385 Unicode" panose="020B0709000202000203" pitchFamily="49" charset="0"/>
              </a:rPr>
              <a:t>⎕TSYNC</a:t>
            </a:r>
          </a:p>
          <a:p>
            <a:r>
              <a:rPr lang="da-DK" dirty="0">
                <a:latin typeface="APL385 Unicode" panose="020B0709000202000203" pitchFamily="49" charset="0"/>
              </a:rPr>
              <a:t>⎕TGET/⎕TPUT</a:t>
            </a:r>
          </a:p>
          <a:p>
            <a:r>
              <a:rPr lang="da-DK" dirty="0"/>
              <a:t>Synch ToolBox (STB) *new*</a:t>
            </a:r>
          </a:p>
          <a:p>
            <a:r>
              <a:rPr lang="da-DK" dirty="0">
                <a:latin typeface="APL385 Unicode" panose="020B0709000202000203" pitchFamily="49" charset="0"/>
              </a:rPr>
              <a:t>:Hold ... :EndHold</a:t>
            </a:r>
          </a:p>
          <a:p>
            <a:endParaRPr lang="da-DK" dirty="0">
              <a:latin typeface="APL385 Unicode" panose="020B0709000202000203" pitchFamily="49" charset="0"/>
            </a:endParaRPr>
          </a:p>
          <a:p>
            <a:r>
              <a:rPr lang="da-DK" dirty="0"/>
              <a:t>Futures</a:t>
            </a:r>
          </a:p>
          <a:p>
            <a:endParaRPr lang="da-DK" dirty="0">
              <a:latin typeface="APL385 Unicode" panose="020B0709000202000203" pitchFamily="49" charset="0"/>
            </a:endParaRPr>
          </a:p>
          <a:p>
            <a:r>
              <a:rPr lang="da-DK" dirty="0">
                <a:latin typeface="APL385 Unicode" panose="020B0709000202000203" pitchFamily="49" charset="0"/>
              </a:rPr>
              <a:t>⎕FHOLD</a:t>
            </a:r>
          </a:p>
          <a:p>
            <a:r>
              <a:rPr lang="da-DK" dirty="0"/>
              <a:t>Daemons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53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4032448" cy="413732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a-DK" dirty="0"/>
              <a:t>09:30 Introduction</a:t>
            </a:r>
          </a:p>
          <a:p>
            <a:pPr marL="0" indent="0">
              <a:buNone/>
            </a:pPr>
            <a:r>
              <a:rPr lang="da-DK" dirty="0"/>
              <a:t>09:50 Basics</a:t>
            </a:r>
          </a:p>
          <a:p>
            <a:pPr lvl="1"/>
            <a:r>
              <a:rPr lang="da-DK" dirty="0"/>
              <a:t>Spawn Operator &amp; </a:t>
            </a:r>
          </a:p>
          <a:p>
            <a:pPr lvl="1"/>
            <a:r>
              <a:rPr lang="da-DK" dirty="0">
                <a:latin typeface="APL385 Unicode" panose="020B0709000202000203" pitchFamily="49" charset="0"/>
              </a:rPr>
              <a:t>⎕TSYNC</a:t>
            </a:r>
            <a:endParaRPr lang="da-DK" dirty="0"/>
          </a:p>
          <a:p>
            <a:pPr lvl="1"/>
            <a:r>
              <a:rPr lang="da-DK" dirty="0">
                <a:latin typeface="APL385 Unicode" panose="020B0709000202000203" pitchFamily="49" charset="0"/>
              </a:rPr>
              <a:t>⎕TGET/⎕TPUT/⎕TPOOL</a:t>
            </a:r>
          </a:p>
          <a:p>
            <a:pPr lvl="1"/>
            <a:r>
              <a:rPr lang="da-DK" dirty="0">
                <a:latin typeface="APL385 Unicode" panose="020B0709000202000203" pitchFamily="49" charset="0"/>
              </a:rPr>
              <a:t>:Hold</a:t>
            </a:r>
          </a:p>
          <a:p>
            <a:pPr lvl="1"/>
            <a:r>
              <a:rPr lang="da-DK" dirty="0"/>
              <a:t>Exercises 0,1,2</a:t>
            </a:r>
          </a:p>
          <a:p>
            <a:pPr marL="0" indent="0">
              <a:buNone/>
            </a:pPr>
            <a:r>
              <a:rPr lang="da-DK" dirty="0"/>
              <a:t>10:20 Synchronisation ToolBox 1</a:t>
            </a:r>
          </a:p>
          <a:p>
            <a:pPr lvl="1"/>
            <a:r>
              <a:rPr lang="da-DK" dirty="0"/>
              <a:t>Latches</a:t>
            </a:r>
          </a:p>
          <a:p>
            <a:pPr lvl="1"/>
            <a:r>
              <a:rPr lang="da-DK" dirty="0"/>
              <a:t>Gates</a:t>
            </a:r>
          </a:p>
          <a:p>
            <a:pPr lvl="1"/>
            <a:r>
              <a:rPr lang="da-DK" dirty="0"/>
              <a:t>Mutex</a:t>
            </a:r>
          </a:p>
          <a:p>
            <a:pPr lvl="1"/>
            <a:r>
              <a:rPr lang="da-DK" dirty="0"/>
              <a:t>Exercises 3,4,5</a:t>
            </a:r>
          </a:p>
          <a:p>
            <a:pPr marL="0" indent="0">
              <a:buNone/>
            </a:pPr>
            <a:r>
              <a:rPr lang="da-DK" dirty="0">
                <a:solidFill>
                  <a:srgbClr val="0070C0"/>
                </a:solidFill>
              </a:rPr>
              <a:t>10:35 Coffee / Tea Break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5341" y="1988840"/>
            <a:ext cx="4245131" cy="4137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SzPct val="100000"/>
              <a:buFont typeface="Calibri" panose="020F050202020403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238" indent="-325438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2000" dirty="0"/>
              <a:t>10:50 STB Part 2</a:t>
            </a:r>
          </a:p>
          <a:p>
            <a:pPr lvl="1"/>
            <a:r>
              <a:rPr lang="da-DK" sz="1800" dirty="0"/>
              <a:t>Queue</a:t>
            </a:r>
          </a:p>
          <a:p>
            <a:pPr lvl="1"/>
            <a:r>
              <a:rPr lang="da-DK" sz="1800" dirty="0"/>
              <a:t>SynchObject</a:t>
            </a:r>
          </a:p>
          <a:p>
            <a:pPr lvl="1"/>
            <a:r>
              <a:rPr lang="da-DK" sz="1800" dirty="0"/>
              <a:t>ReadWrite</a:t>
            </a:r>
          </a:p>
          <a:p>
            <a:pPr lvl="1"/>
            <a:r>
              <a:rPr lang="da-DK" sz="1800" dirty="0"/>
              <a:t>Exercises 6,7,8</a:t>
            </a:r>
          </a:p>
          <a:p>
            <a:pPr marL="0" indent="0">
              <a:buNone/>
            </a:pPr>
            <a:r>
              <a:rPr lang="da-DK" sz="2000" dirty="0"/>
              <a:t>11:15 Futures &amp; Isolates</a:t>
            </a:r>
          </a:p>
          <a:p>
            <a:pPr marL="0" indent="0">
              <a:buNone/>
            </a:pPr>
            <a:r>
              <a:rPr lang="da-DK" sz="2000" dirty="0"/>
              <a:t>11:30 Cross-Process Synchronisation</a:t>
            </a:r>
          </a:p>
          <a:p>
            <a:pPr lvl="1"/>
            <a:r>
              <a:rPr lang="da-DK" sz="1800" dirty="0">
                <a:latin typeface="APL385 Unicode" panose="020B0709000202000203" pitchFamily="49" charset="0"/>
              </a:rPr>
              <a:t>⎕FHOLD</a:t>
            </a:r>
            <a:r>
              <a:rPr lang="da-DK" sz="1800" dirty="0"/>
              <a:t> + Exercise 9</a:t>
            </a:r>
          </a:p>
          <a:p>
            <a:pPr marL="0" indent="0">
              <a:buNone/>
            </a:pPr>
            <a:r>
              <a:rPr lang="da-DK" sz="2000" dirty="0">
                <a:solidFill>
                  <a:srgbClr val="0070C0"/>
                </a:solidFill>
              </a:rPr>
              <a:t>11:45 Coffee / Tea Break</a:t>
            </a:r>
          </a:p>
          <a:p>
            <a:pPr marL="0" indent="0">
              <a:buNone/>
            </a:pPr>
            <a:r>
              <a:rPr lang="da-DK" sz="2000" dirty="0"/>
              <a:t>12:00 APLProcess &amp; RPCServer</a:t>
            </a:r>
          </a:p>
          <a:p>
            <a:pPr lvl="1"/>
            <a:r>
              <a:rPr lang="da-DK" sz="1800" dirty="0"/>
              <a:t>Lock Daemon</a:t>
            </a:r>
            <a:endParaRPr lang="da-DK" sz="2000" dirty="0"/>
          </a:p>
          <a:p>
            <a:pPr marL="0" indent="0">
              <a:buNone/>
            </a:pPr>
            <a:r>
              <a:rPr lang="da-DK" sz="2000" dirty="0"/>
              <a:t>12:30 Discussions</a:t>
            </a:r>
          </a:p>
          <a:p>
            <a:pPr marL="0" indent="0">
              <a:buNone/>
            </a:pPr>
            <a:endParaRPr lang="da-DK" sz="2400" dirty="0"/>
          </a:p>
          <a:p>
            <a:endParaRPr lang="da-DK" sz="2000" dirty="0"/>
          </a:p>
          <a:p>
            <a:endParaRPr lang="da-DK" sz="2000" dirty="0"/>
          </a:p>
          <a:p>
            <a:endParaRPr lang="da-DK" sz="2800" dirty="0"/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21339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Spawn Operator (&amp;)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a-DK" sz="2800" dirty="0"/>
              <a:t>Monadic operator, starts operand in new thread and returns Thread ID:</a:t>
            </a:r>
            <a:br>
              <a:rPr lang="en-GB" sz="2800" dirty="0"/>
            </a:br>
            <a:br>
              <a:rPr lang="en-GB" sz="1050" dirty="0"/>
            </a:br>
            <a:r>
              <a:rPr lang="en-GB" sz="2800" dirty="0">
                <a:latin typeface="APL385 Unicode" panose="020B0709000202000203" pitchFamily="49" charset="0"/>
              </a:rPr>
              <a:t>      </a:t>
            </a:r>
            <a:r>
              <a:rPr lang="en-GB" sz="2800" dirty="0" err="1">
                <a:latin typeface="APL385 Unicode" panose="020B0709000202000203" pitchFamily="49" charset="0"/>
              </a:rPr>
              <a:t>tid</a:t>
            </a:r>
            <a:r>
              <a:rPr lang="en-GB" sz="2800" dirty="0">
                <a:latin typeface="APL385 Unicode" panose="020B0709000202000203" pitchFamily="49" charset="0"/>
              </a:rPr>
              <a:t>←{</a:t>
            </a:r>
            <a:r>
              <a:rPr lang="en-GB" sz="2800" dirty="0" err="1">
                <a:latin typeface="APL385 Unicode" panose="020B0709000202000203" pitchFamily="49" charset="0"/>
              </a:rPr>
              <a:t>larg</a:t>
            </a:r>
            <a:r>
              <a:rPr lang="en-GB" sz="2800" dirty="0">
                <a:latin typeface="APL385 Unicode" panose="020B0709000202000203" pitchFamily="49" charset="0"/>
              </a:rPr>
              <a:t>} foo&amp; </a:t>
            </a:r>
            <a:r>
              <a:rPr lang="en-GB" sz="2800" dirty="0" err="1">
                <a:latin typeface="APL385 Unicode" panose="020B0709000202000203" pitchFamily="49" charset="0"/>
              </a:rPr>
              <a:t>rarg</a:t>
            </a:r>
            <a:endParaRPr lang="en-GB" sz="2800" dirty="0">
              <a:latin typeface="APL385 Unicode" panose="020B0709000202000203" pitchFamily="49" charset="0"/>
            </a:endParaRPr>
          </a:p>
          <a:p>
            <a:endParaRPr lang="da-DK" sz="1400" dirty="0"/>
          </a:p>
          <a:p>
            <a:r>
              <a:rPr lang="da-DK" sz="2800" dirty="0"/>
              <a:t>APL can run any number of parallel threads, BUT:</a:t>
            </a:r>
          </a:p>
          <a:p>
            <a:pPr lvl="1"/>
            <a:r>
              <a:rPr lang="da-DK" sz="2400" dirty="0"/>
              <a:t>Only one thread is actually running at any given time (the interpreter is Thread Switching)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406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Thread Switch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Periodically,</a:t>
            </a:r>
            <a:r>
              <a:rPr lang="da-DK" baseline="0" dirty="0"/>
              <a:t> APL will halt the current thread and resume execution of a different one</a:t>
            </a:r>
            <a:endParaRPr lang="da-DK" dirty="0"/>
          </a:p>
          <a:p>
            <a:r>
              <a:rPr lang="da-DK" dirty="0"/>
              <a:t>Google ”dyalog thread switching”</a:t>
            </a:r>
          </a:p>
          <a:p>
            <a:pPr lvl="1"/>
            <a:r>
              <a:rPr lang="da-DK" dirty="0"/>
              <a:t>http://help.dyalog.com/15.0/Content/Language/Introduction/Threads/Thread%20Switching.htm</a:t>
            </a:r>
          </a:p>
          <a:p>
            <a:r>
              <a:rPr lang="da-DK" dirty="0"/>
              <a:t>Except it is incorrect about lines of dfns/dops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Threading and Synchronisation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1" y="-31769"/>
            <a:ext cx="9138419" cy="715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47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13921</TotalTime>
  <Words>1717</Words>
  <Application>Microsoft Office PowerPoint</Application>
  <PresentationFormat>On-screen Show (4:3)</PresentationFormat>
  <Paragraphs>432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APL385 Unicode</vt:lpstr>
      <vt:lpstr>Arial</vt:lpstr>
      <vt:lpstr>Calibri</vt:lpstr>
      <vt:lpstr>Courier New</vt:lpstr>
      <vt:lpstr>Klavika Medium</vt:lpstr>
      <vt:lpstr>Wingdings</vt:lpstr>
      <vt:lpstr>Office Theme</vt:lpstr>
      <vt:lpstr>Threading and Synchronisation</vt:lpstr>
      <vt:lpstr>Instructions</vt:lpstr>
      <vt:lpstr>Threading</vt:lpstr>
      <vt:lpstr>Synchronisation</vt:lpstr>
      <vt:lpstr>Semaphores</vt:lpstr>
      <vt:lpstr>In Dyalog APL ...</vt:lpstr>
      <vt:lpstr>Schedule</vt:lpstr>
      <vt:lpstr>Spawn Operator (&amp;)</vt:lpstr>
      <vt:lpstr>Thread Switch Points</vt:lpstr>
      <vt:lpstr>⎕TSYNC</vt:lpstr>
      <vt:lpstr>Tokens: ⎕TGET &amp; ⎕TPUT</vt:lpstr>
      <vt:lpstr>PowerPoint Presentation</vt:lpstr>
      <vt:lpstr>PowerPoint Presentation</vt:lpstr>
      <vt:lpstr>Demo...</vt:lpstr>
      <vt:lpstr>Our Application: Keyed Array</vt:lpstr>
      <vt:lpstr>:Hold tkns</vt:lpstr>
      <vt:lpstr>Exercises</vt:lpstr>
      <vt:lpstr>Synchronisation ToolBox (STB)</vt:lpstr>
      <vt:lpstr>Latch</vt:lpstr>
      <vt:lpstr>Base Class SO implements Wait</vt:lpstr>
      <vt:lpstr>Gate</vt:lpstr>
      <vt:lpstr>Mutex</vt:lpstr>
      <vt:lpstr>Exercises</vt:lpstr>
      <vt:lpstr>Queue (FIFO)</vt:lpstr>
      <vt:lpstr>SynchObject</vt:lpstr>
      <vt:lpstr>ReadWrite</vt:lpstr>
      <vt:lpstr>ReadWrite - Waiting</vt:lpstr>
      <vt:lpstr>ReadWrite - Releasing</vt:lpstr>
      <vt:lpstr>Exercises</vt:lpstr>
      <vt:lpstr>Translated to Dyalog APL</vt:lpstr>
      <vt:lpstr>Keyed File (see KF.dyalog)</vt:lpstr>
      <vt:lpstr>Futures and Isolates</vt:lpstr>
      <vt:lpstr>Cross-Platform Synchronisation</vt:lpstr>
      <vt:lpstr>Exercises</vt:lpstr>
      <vt:lpstr>APLProcess Class</vt:lpstr>
      <vt:lpstr>Lock Daemon</vt:lpstr>
      <vt:lpstr>Issues - Deadlock</vt:lpstr>
      <vt:lpstr>Other Issues</vt:lpstr>
      <vt:lpstr>Sometimes a Single Thread is Better</vt:lpstr>
      <vt:lpstr>Summary ...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103</cp:revision>
  <cp:lastPrinted>2016-10-06T13:46:03Z</cp:lastPrinted>
  <dcterms:created xsi:type="dcterms:W3CDTF">2016-07-29T08:25:06Z</dcterms:created>
  <dcterms:modified xsi:type="dcterms:W3CDTF">2016-10-09T08:20:00Z</dcterms:modified>
</cp:coreProperties>
</file>