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9" r:id="rId1"/>
  </p:sldMasterIdLst>
  <p:notesMasterIdLst>
    <p:notesMasterId r:id="rId34"/>
  </p:notesMasterIdLst>
  <p:handoutMasterIdLst>
    <p:handoutMasterId r:id="rId35"/>
  </p:handoutMasterIdLst>
  <p:sldIdLst>
    <p:sldId id="262" r:id="rId2"/>
    <p:sldId id="263" r:id="rId3"/>
    <p:sldId id="308" r:id="rId4"/>
    <p:sldId id="309" r:id="rId5"/>
    <p:sldId id="310" r:id="rId6"/>
    <p:sldId id="311" r:id="rId7"/>
    <p:sldId id="272" r:id="rId8"/>
    <p:sldId id="293" r:id="rId9"/>
    <p:sldId id="290" r:id="rId10"/>
    <p:sldId id="312" r:id="rId11"/>
    <p:sldId id="276" r:id="rId12"/>
    <p:sldId id="292" r:id="rId13"/>
    <p:sldId id="301" r:id="rId14"/>
    <p:sldId id="302" r:id="rId15"/>
    <p:sldId id="278" r:id="rId16"/>
    <p:sldId id="314" r:id="rId17"/>
    <p:sldId id="306" r:id="rId18"/>
    <p:sldId id="315" r:id="rId19"/>
    <p:sldId id="304" r:id="rId20"/>
    <p:sldId id="316" r:id="rId21"/>
    <p:sldId id="279" r:id="rId22"/>
    <p:sldId id="299" r:id="rId23"/>
    <p:sldId id="300" r:id="rId24"/>
    <p:sldId id="294" r:id="rId25"/>
    <p:sldId id="295" r:id="rId26"/>
    <p:sldId id="296" r:id="rId27"/>
    <p:sldId id="268" r:id="rId28"/>
    <p:sldId id="283" r:id="rId29"/>
    <p:sldId id="298" r:id="rId30"/>
    <p:sldId id="281" r:id="rId31"/>
    <p:sldId id="317" r:id="rId32"/>
    <p:sldId id="307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067731-6BAC-4C89-A925-CE1B918121B5}">
          <p14:sldIdLst>
            <p14:sldId id="262"/>
            <p14:sldId id="263"/>
            <p14:sldId id="308"/>
            <p14:sldId id="309"/>
            <p14:sldId id="310"/>
            <p14:sldId id="311"/>
            <p14:sldId id="272"/>
            <p14:sldId id="293"/>
            <p14:sldId id="290"/>
            <p14:sldId id="312"/>
            <p14:sldId id="276"/>
            <p14:sldId id="292"/>
            <p14:sldId id="301"/>
            <p14:sldId id="302"/>
            <p14:sldId id="278"/>
            <p14:sldId id="314"/>
          </p14:sldIdLst>
        </p14:section>
        <p14:section name="Untitled Section" id="{009830C9-96D4-40C5-AC38-97E0EBC7EDB9}">
          <p14:sldIdLst>
            <p14:sldId id="306"/>
            <p14:sldId id="315"/>
            <p14:sldId id="304"/>
            <p14:sldId id="316"/>
            <p14:sldId id="279"/>
            <p14:sldId id="299"/>
            <p14:sldId id="300"/>
            <p14:sldId id="294"/>
            <p14:sldId id="295"/>
            <p14:sldId id="296"/>
            <p14:sldId id="268"/>
            <p14:sldId id="283"/>
            <p14:sldId id="298"/>
            <p14:sldId id="281"/>
            <p14:sldId id="317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21"/>
    <a:srgbClr val="494949"/>
    <a:srgbClr val="EFEFBE"/>
    <a:srgbClr val="F6F6D9"/>
    <a:srgbClr val="7C7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1861" autoAdjust="0"/>
  </p:normalViewPr>
  <p:slideViewPr>
    <p:cSldViewPr>
      <p:cViewPr varScale="1">
        <p:scale>
          <a:sx n="108" d="100"/>
          <a:sy n="108" d="100"/>
        </p:scale>
        <p:origin x="1132" y="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fiona\Desktop\Dyalog '17\powerpoint template\castle-bl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655"/>
            <a:ext cx="9144000" cy="29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190" y="726546"/>
            <a:ext cx="3422716" cy="216024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247075" y="1896676"/>
            <a:ext cx="3735415" cy="990110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aseline="0">
                <a:solidFill>
                  <a:srgbClr val="494949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r>
              <a:rPr lang="en-US" dirty="0"/>
              <a:t>Presenter(s)</a:t>
            </a:r>
            <a:endParaRPr lang="en-GB" dirty="0"/>
          </a:p>
        </p:txBody>
      </p:sp>
      <p:pic>
        <p:nvPicPr>
          <p:cNvPr id="2051" name="Picture 3" descr="U:\admin\conference\Dyalog17\Logo\Text_DYALOG Elsinor 2017-right_PATH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25" y="726545"/>
            <a:ext cx="3059112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iona\Desktop\Dyalog '17\powerpoint template\littleShi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445" y="4236935"/>
            <a:ext cx="483991" cy="3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Rounded Rectangle 2"/>
          <p:cNvSpPr/>
          <p:nvPr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4716B-73FF-4862-A6D6-6052958B0D12}"/>
              </a:ext>
            </a:extLst>
          </p:cNvPr>
          <p:cNvSpPr txBox="1"/>
          <p:nvPr/>
        </p:nvSpPr>
        <p:spPr>
          <a:xfrm>
            <a:off x="1106614" y="4776995"/>
            <a:ext cx="8001890" cy="307777"/>
          </a:xfrm>
          <a:prstGeom prst="rect">
            <a:avLst/>
          </a:prstGeom>
          <a:solidFill>
            <a:srgbClr val="FF9421"/>
          </a:solidFill>
        </p:spPr>
        <p:txBody>
          <a:bodyPr wrap="square" rtlCol="0">
            <a:spAutoFit/>
          </a:bodyPr>
          <a:lstStyle/>
          <a:p>
            <a:pPr algn="r"/>
            <a:endParaRPr lang="en-GB" sz="1400" b="1" dirty="0">
              <a:solidFill>
                <a:schemeClr val="bg1"/>
              </a:solidFill>
              <a:latin typeface="Klavika Regular" panose="02000503000000000000" pitchFamily="2" charset="0"/>
            </a:endParaRPr>
          </a:p>
        </p:txBody>
      </p:sp>
      <p:pic>
        <p:nvPicPr>
          <p:cNvPr id="11" name="Picture 6" descr="C:\Users\fiona\Desktop\Dyalog '17\powerpoint template\castle-black.png">
            <a:extLst>
              <a:ext uri="{FF2B5EF4-FFF2-40B4-BE49-F238E27FC236}">
                <a16:creationId xmlns:a16="http://schemas.microsoft.com/office/drawing/2014/main" id="{26EC02EB-9CBE-4580-BFE1-030F1633D7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655"/>
            <a:ext cx="9144000" cy="29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U:\admin\conference\Dyalog17\Logo\Text_DYALOG Elsinor 2017-right_PATH.emf">
            <a:extLst>
              <a:ext uri="{FF2B5EF4-FFF2-40B4-BE49-F238E27FC236}">
                <a16:creationId xmlns:a16="http://schemas.microsoft.com/office/drawing/2014/main" id="{EAE8721A-4DC7-4E81-B5B0-B868E0FE3A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25" y="726545"/>
            <a:ext cx="3059112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fiona\Desktop\Dyalog '17\powerpoint template\littleShip.png">
            <a:extLst>
              <a:ext uri="{FF2B5EF4-FFF2-40B4-BE49-F238E27FC236}">
                <a16:creationId xmlns:a16="http://schemas.microsoft.com/office/drawing/2014/main" id="{59EF9034-3AA8-4FF1-A51D-3F8F08E396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445" y="4236935"/>
            <a:ext cx="483991" cy="3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" name="Rounded Rectangle 11">
            <a:extLst>
              <a:ext uri="{FF2B5EF4-FFF2-40B4-BE49-F238E27FC236}">
                <a16:creationId xmlns:a16="http://schemas.microsoft.com/office/drawing/2014/main" id="{D5BFF382-43E9-4CF6-A6CB-A346EF6A080B}"/>
              </a:ext>
            </a:extLst>
          </p:cNvPr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9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224124"/>
            <a:ext cx="6174000" cy="339447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5" y="3876895"/>
            <a:ext cx="906523" cy="7417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220995"/>
            <a:ext cx="2078545" cy="252088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33E664-2748-418D-A572-EB1BFA977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5" y="3876895"/>
            <a:ext cx="906523" cy="7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2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59406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5" y="3876895"/>
            <a:ext cx="906523" cy="74170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200151"/>
            <a:ext cx="4068452" cy="339447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19150" indent="-4572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8348" y="1200151"/>
            <a:ext cx="4068452" cy="339447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54575E-5CB7-491E-95EF-733E8365F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5" y="3876895"/>
            <a:ext cx="906523" cy="7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3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5" y="3876895"/>
            <a:ext cx="906523" cy="741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0DFBE6-6184-4426-BF16-3B32F5ED21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5" y="3876895"/>
            <a:ext cx="906523" cy="7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4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5" y="3876895"/>
            <a:ext cx="906523" cy="741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DE8E7E-29C2-4E27-B0D5-36AA4D7D90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5" y="3876895"/>
            <a:ext cx="906523" cy="7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4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1"/>
            <a:ext cx="836327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9" name="Date Placeholder 3"/>
          <p:cNvSpPr txBox="1">
            <a:spLocks/>
          </p:cNvSpPr>
          <p:nvPr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>
                <a:latin typeface="Titillium Web" panose="00000500000000000000" pitchFamily="2" charset="0"/>
              </a:rPr>
              <a:t>‹#›</a:t>
            </a:fld>
            <a:endParaRPr lang="en-GB" sz="1600" dirty="0">
              <a:latin typeface="Titillium Web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00" y="4776995"/>
            <a:ext cx="103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Titillium Web SemiBold" panose="00000700000000000000" pitchFamily="2" charset="0"/>
              </a:rPr>
              <a:t>#dyalog17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E59278-C495-4A54-A3EC-8F0D9681D706}"/>
              </a:ext>
            </a:extLst>
          </p:cNvPr>
          <p:cNvSpPr txBox="1"/>
          <p:nvPr/>
        </p:nvSpPr>
        <p:spPr>
          <a:xfrm>
            <a:off x="1106614" y="4776995"/>
            <a:ext cx="8001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400" b="0" dirty="0">
                <a:solidFill>
                  <a:schemeClr val="bg1"/>
                </a:solidFill>
                <a:latin typeface="Titillium Web SemiBold" panose="00000700000000000000" pitchFamily="2" charset="0"/>
              </a:rPr>
              <a:t>Road Map: The User Experience</a:t>
            </a:r>
            <a:endParaRPr lang="en-GB" sz="1400" b="0" dirty="0">
              <a:solidFill>
                <a:schemeClr val="bg1"/>
              </a:solidFill>
              <a:latin typeface="Titillium Web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8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SzPct val="6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8888/notebooks/Introduction%20to%20SharpPlot.ipynb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cid:ii_15e684e716c58bef" TargetMode="External"/><Relationship Id="rId7" Type="http://schemas.openxmlformats.org/officeDocument/2006/relationships/image" Target="cid:ii_15e6850a03da5310" TargetMode="External"/><Relationship Id="rId12" Type="http://schemas.openxmlformats.org/officeDocument/2006/relationships/image" Target="../media/image39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cid:ii_15e68511a062effa" TargetMode="External"/><Relationship Id="rId5" Type="http://schemas.openxmlformats.org/officeDocument/2006/relationships/image" Target="cid:ii_15e684fec4c730fb" TargetMode="External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cid:ii_15e68558732d6879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b="1" dirty="0">
                <a:latin typeface="Titillium Web" panose="00000500000000000000" pitchFamily="2" charset="0"/>
              </a:rPr>
              <a:t>Road Map -</a:t>
            </a:r>
            <a:br>
              <a:rPr lang="en-GB" b="1" dirty="0">
                <a:latin typeface="Titillium Web" panose="00000500000000000000" pitchFamily="2" charset="0"/>
              </a:rPr>
            </a:br>
            <a:r>
              <a:rPr lang="en-GB" b="1" dirty="0">
                <a:latin typeface="Titillium Web" panose="00000500000000000000" pitchFamily="2" charset="0"/>
              </a:rPr>
              <a:t>The User</a:t>
            </a:r>
            <a:br>
              <a:rPr lang="en-GB" b="1" dirty="0">
                <a:latin typeface="Titillium Web" panose="00000500000000000000" pitchFamily="2" charset="0"/>
              </a:rPr>
            </a:br>
            <a:r>
              <a:rPr lang="en-GB" b="1" dirty="0">
                <a:latin typeface="Titillium Web" panose="00000500000000000000" pitchFamily="2" charset="0"/>
              </a:rPr>
              <a:t>Experience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47075" y="1986685"/>
            <a:ext cx="3735415" cy="99011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dirty="0">
                <a:latin typeface="Titillium Web" panose="00000500000000000000" pitchFamily="2" charset="0"/>
              </a:rPr>
              <a:t>Morten Kromberg</a:t>
            </a:r>
            <a:br>
              <a:rPr lang="en-GB" dirty="0">
                <a:latin typeface="Titillium Web" panose="00000500000000000000" pitchFamily="2" charset="0"/>
              </a:rPr>
            </a:br>
            <a:r>
              <a:rPr lang="en-GB" dirty="0">
                <a:latin typeface="Titillium Web" panose="00000500000000000000" pitchFamily="2" charset="0"/>
              </a:rPr>
              <a:t>CXO, Dyalog Ltd.</a:t>
            </a:r>
          </a:p>
        </p:txBody>
      </p:sp>
    </p:spTree>
    <p:extLst>
      <p:ext uri="{BB962C8B-B14F-4D97-AF65-F5344CB8AC3E}">
        <p14:creationId xmlns:p14="http://schemas.microsoft.com/office/powerpoint/2010/main" val="263879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045E5-8834-45D9-B8A0-5348CA8E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Preparing for Extreme Weather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5DB03-9ACB-465A-A86B-ED18F6BA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We need a new generation of developers</a:t>
            </a:r>
          </a:p>
          <a:p>
            <a:r>
              <a:rPr lang="da-DK" dirty="0"/>
              <a:t>(and managers)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B15ED-FB88-4691-972C-F2D0EE835F9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8" name="Picture 4" descr="Image result for baby with rain gear">
            <a:extLst>
              <a:ext uri="{FF2B5EF4-FFF2-40B4-BE49-F238E27FC236}">
                <a16:creationId xmlns:a16="http://schemas.microsoft.com/office/drawing/2014/main" id="{8B71795B-244B-4396-BDAC-FBCDEFA92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402" y="726545"/>
            <a:ext cx="1902071" cy="26127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8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1842-2F82-4E03-8665-BFD35001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Managers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82D17-68AC-46F5-BEB2-F8FF6E042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To be able to recruit &amp; train APLers, and to market APL internally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a-DK" dirty="0"/>
              <a:t>See evangelism and newbie sections</a:t>
            </a:r>
          </a:p>
          <a:p>
            <a:r>
              <a:rPr lang="da-DK" dirty="0"/>
              <a:t>To use industry standard tools and methodologies, like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a-DK" dirty="0"/>
              <a:t>Source code management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a-DK" dirty="0"/>
              <a:t>Continuous deployment</a:t>
            </a:r>
          </a:p>
          <a:p>
            <a:r>
              <a:rPr lang="da-DK" dirty="0"/>
              <a:t>APL Source Code in text files is KEY to supporting the above</a:t>
            </a:r>
          </a:p>
          <a:p>
            <a:pPr lvl="1"/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1827E-E3B4-4A38-A33D-6218BD3A970E}"/>
              </a:ext>
            </a:extLst>
          </p:cNvPr>
          <p:cNvSpPr txBox="1"/>
          <p:nvPr/>
        </p:nvSpPr>
        <p:spPr>
          <a:xfrm>
            <a:off x="6777245" y="591530"/>
            <a:ext cx="20168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3200" dirty="0"/>
              <a:t>Manager</a:t>
            </a:r>
            <a:br>
              <a:rPr lang="da-DK" sz="3200" dirty="0"/>
            </a:br>
            <a:r>
              <a:rPr lang="da-DK" sz="3200" dirty="0">
                <a:solidFill>
                  <a:schemeClr val="bg1">
                    <a:lumMod val="50000"/>
                  </a:schemeClr>
                </a:solidFill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232514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1842-2F82-4E03-8665-BFD35001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Managers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82D17-68AC-46F5-BEB2-F8FF6E042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To be able to recruit &amp; train APLers, and to market APL internally</a:t>
            </a:r>
          </a:p>
          <a:p>
            <a:pPr lvl="1"/>
            <a:r>
              <a:rPr lang="da-DK" dirty="0"/>
              <a:t>See evangelism and newbie sections</a:t>
            </a:r>
          </a:p>
          <a:p>
            <a:r>
              <a:rPr lang="da-DK" dirty="0"/>
              <a:t>To use industry standard tools and methodologies, like</a:t>
            </a:r>
          </a:p>
          <a:p>
            <a:pPr lvl="1"/>
            <a:r>
              <a:rPr lang="da-DK" dirty="0"/>
              <a:t>Source code management</a:t>
            </a:r>
          </a:p>
          <a:p>
            <a:pPr lvl="1"/>
            <a:r>
              <a:rPr lang="da-DK" dirty="0"/>
              <a:t>Continuous deployment</a:t>
            </a:r>
          </a:p>
          <a:p>
            <a:r>
              <a:rPr lang="da-DK" dirty="0"/>
              <a:t>APL Source Code in text files is KEY to supporting the above</a:t>
            </a:r>
          </a:p>
          <a:p>
            <a:pPr lvl="1"/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D1ECFE-4B01-4AEF-8EE9-D8574F20B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0" y="592808"/>
            <a:ext cx="6817910" cy="382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87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92AF4C3-F65D-445E-A2D8-19E5411BD5BF}"/>
              </a:ext>
            </a:extLst>
          </p:cNvPr>
          <p:cNvSpPr txBox="1"/>
          <p:nvPr/>
        </p:nvSpPr>
        <p:spPr>
          <a:xfrm>
            <a:off x="6777245" y="591530"/>
            <a:ext cx="20168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3200" dirty="0"/>
              <a:t>Manager</a:t>
            </a:r>
            <a:br>
              <a:rPr lang="da-DK" sz="3200" dirty="0"/>
            </a:br>
            <a:r>
              <a:rPr lang="da-DK" sz="3200" dirty="0">
                <a:solidFill>
                  <a:schemeClr val="bg1">
                    <a:lumMod val="50000"/>
                  </a:schemeClr>
                </a:solidFill>
              </a:rPr>
              <a:t>Experience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F1842-2F82-4E03-8665-BFD35001B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6318702" cy="594066"/>
          </a:xfrm>
        </p:spPr>
        <p:txBody>
          <a:bodyPr/>
          <a:lstStyle/>
          <a:p>
            <a:r>
              <a:rPr lang="da-DK" dirty="0"/>
              <a:t>Managers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82D17-68AC-46F5-BEB2-F8FF6E042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To be able to recruit &amp; train APLers, and to market APL internally</a:t>
            </a:r>
          </a:p>
          <a:p>
            <a:pPr lvl="1"/>
            <a:r>
              <a:rPr lang="da-DK" dirty="0"/>
              <a:t>See evangelism and newbie sections</a:t>
            </a:r>
          </a:p>
          <a:p>
            <a:r>
              <a:rPr lang="da-DK" dirty="0"/>
              <a:t>To use industry standard tools and methodologies, like</a:t>
            </a:r>
          </a:p>
          <a:p>
            <a:pPr lvl="1"/>
            <a:r>
              <a:rPr lang="da-DK" dirty="0"/>
              <a:t>Source code management</a:t>
            </a:r>
          </a:p>
          <a:p>
            <a:pPr lvl="1"/>
            <a:r>
              <a:rPr lang="da-DK" dirty="0"/>
              <a:t>Continuous deployment</a:t>
            </a:r>
          </a:p>
          <a:p>
            <a:r>
              <a:rPr lang="da-DK" dirty="0"/>
              <a:t>APL Source Code in text files is KEY to supporting the above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7651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92AF4C3-F65D-445E-A2D8-19E5411BD5BF}"/>
              </a:ext>
            </a:extLst>
          </p:cNvPr>
          <p:cNvSpPr txBox="1"/>
          <p:nvPr/>
        </p:nvSpPr>
        <p:spPr>
          <a:xfrm>
            <a:off x="6777245" y="591530"/>
            <a:ext cx="20168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3200" dirty="0"/>
              <a:t>Newbie</a:t>
            </a:r>
            <a:br>
              <a:rPr lang="da-DK" sz="3200" dirty="0"/>
            </a:br>
            <a:r>
              <a:rPr lang="da-DK" sz="3200" dirty="0">
                <a:solidFill>
                  <a:schemeClr val="bg1">
                    <a:lumMod val="50000"/>
                  </a:schemeClr>
                </a:solidFill>
              </a:rPr>
              <a:t>Experience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F1842-2F82-4E03-8665-BFD35001B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6318702" cy="594066"/>
          </a:xfrm>
        </p:spPr>
        <p:txBody>
          <a:bodyPr/>
          <a:lstStyle/>
          <a:p>
            <a:r>
              <a:rPr lang="da-DK" dirty="0"/>
              <a:t>Newbies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82D17-68AC-46F5-BEB2-F8FF6E042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To be recruited </a:t>
            </a:r>
            <a:br>
              <a:rPr lang="da-DK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by managers</a:t>
            </a:r>
          </a:p>
          <a:p>
            <a:pPr lvl="1"/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See evangelism section</a:t>
            </a:r>
          </a:p>
          <a:p>
            <a:r>
              <a:rPr lang="da-DK" dirty="0"/>
              <a:t>To use industry standard tools and methodologies, like</a:t>
            </a:r>
          </a:p>
          <a:p>
            <a:pPr lvl="1"/>
            <a:r>
              <a:rPr lang="da-DK" dirty="0"/>
              <a:t>Source code management</a:t>
            </a:r>
          </a:p>
          <a:p>
            <a:pPr lvl="1"/>
            <a:r>
              <a:rPr lang="da-DK" dirty="0"/>
              <a:t>Continuous deployment</a:t>
            </a:r>
          </a:p>
          <a:p>
            <a:r>
              <a:rPr lang="da-DK" dirty="0"/>
              <a:t>APL Source Code in text files is KEY to supporting the above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37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92AF4C3-F65D-445E-A2D8-19E5411BD5BF}"/>
              </a:ext>
            </a:extLst>
          </p:cNvPr>
          <p:cNvSpPr txBox="1"/>
          <p:nvPr/>
        </p:nvSpPr>
        <p:spPr>
          <a:xfrm>
            <a:off x="6602773" y="591530"/>
            <a:ext cx="21914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3200" dirty="0"/>
              <a:t>Developer</a:t>
            </a:r>
          </a:p>
          <a:p>
            <a:pPr algn="r"/>
            <a:r>
              <a:rPr lang="da-DK" sz="3200" dirty="0">
                <a:solidFill>
                  <a:schemeClr val="bg1">
                    <a:lumMod val="50000"/>
                  </a:schemeClr>
                </a:solidFill>
              </a:rPr>
              <a:t>Productivity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EE4EA0-3666-43F0-A620-A01D4D8C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We All Need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93FB05-6E1E-4DA0-8857-0C388965E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New and old developers need a modern set of libraries to build upon</a:t>
            </a:r>
          </a:p>
          <a:p>
            <a:r>
              <a:rPr lang="da-DK" dirty="0"/>
              <a:t>The demands of modern platforms make sharing more important than ever before</a:t>
            </a:r>
          </a:p>
          <a:p>
            <a:r>
              <a:rPr lang="da-DK" dirty="0"/>
              <a:t>Libraries need to be easy to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a-DK" dirty="0"/>
              <a:t>find, share </a:t>
            </a:r>
            <a:r>
              <a:rPr lang="da-DK" b="1" i="1" dirty="0"/>
              <a:t>AND</a:t>
            </a:r>
            <a:r>
              <a:rPr lang="da-DK" dirty="0"/>
              <a:t> contribute to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a-DK" dirty="0"/>
              <a:t>load and integrate into applications</a:t>
            </a:r>
          </a:p>
          <a:p>
            <a:r>
              <a:rPr lang="da-DK" dirty="0"/>
              <a:t>We believe GitHub is a good place to start</a:t>
            </a:r>
          </a:p>
          <a:p>
            <a:endParaRPr lang="da-DK" dirty="0"/>
          </a:p>
        </p:txBody>
      </p:sp>
      <p:pic>
        <p:nvPicPr>
          <p:cNvPr id="10" name="Picture 2" descr="Image result for github logo">
            <a:extLst>
              <a:ext uri="{FF2B5EF4-FFF2-40B4-BE49-F238E27FC236}">
                <a16:creationId xmlns:a16="http://schemas.microsoft.com/office/drawing/2014/main" id="{EF6E8810-D651-4426-B9C6-C6E68DD70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85" y="1896675"/>
            <a:ext cx="1549701" cy="58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651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EE4EA0-3666-43F0-A620-A01D4D8C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GitHub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93FB05-6E1E-4DA0-8857-0C388965E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1356616"/>
            <a:ext cx="6174000" cy="3261980"/>
          </a:xfrm>
        </p:spPr>
        <p:txBody>
          <a:bodyPr>
            <a:normAutofit fontScale="85000" lnSpcReduction="10000"/>
          </a:bodyPr>
          <a:lstStyle/>
          <a:p>
            <a:r>
              <a:rPr lang="da-DK" dirty="0"/>
              <a:t>Apparently, some people</a:t>
            </a:r>
            <a:br>
              <a:rPr lang="da-DK" dirty="0"/>
            </a:br>
            <a:r>
              <a:rPr lang="da-DK" dirty="0"/>
              <a:t>are intimidated by GitHub</a:t>
            </a:r>
          </a:p>
          <a:p>
            <a:r>
              <a:rPr lang="da-DK" dirty="0"/>
              <a:t>We will of course also include all important libraries with each Dyalog installation</a:t>
            </a:r>
          </a:p>
          <a:p>
            <a:r>
              <a:rPr lang="da-DK" dirty="0"/>
              <a:t>The use of GitHub will be optional, use it if...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a-DK" dirty="0"/>
              <a:t>You like it (apparently, some people do!)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a-DK" dirty="0"/>
              <a:t>You want to see all the changes to the source code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a-DK" dirty="0"/>
              <a:t>Or even better, you want to contribute</a:t>
            </a:r>
            <a:br>
              <a:rPr lang="da-DK" dirty="0"/>
            </a:br>
            <a:r>
              <a:rPr lang="da-DK" dirty="0"/>
              <a:t>(OK, you </a:t>
            </a:r>
            <a:r>
              <a:rPr lang="da-DK" b="1" i="1" dirty="0"/>
              <a:t>can</a:t>
            </a:r>
            <a:r>
              <a:rPr lang="da-DK" dirty="0"/>
              <a:t> also e-mail the new code to us)</a:t>
            </a:r>
          </a:p>
        </p:txBody>
      </p:sp>
      <p:pic>
        <p:nvPicPr>
          <p:cNvPr id="10" name="Picture 2" descr="Image result for github logo">
            <a:extLst>
              <a:ext uri="{FF2B5EF4-FFF2-40B4-BE49-F238E27FC236}">
                <a16:creationId xmlns:a16="http://schemas.microsoft.com/office/drawing/2014/main" id="{EF6E8810-D651-4426-B9C6-C6E68DD70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237" y="568174"/>
            <a:ext cx="2435780" cy="9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le:Don't-Panic.gif">
            <a:extLst>
              <a:ext uri="{FF2B5EF4-FFF2-40B4-BE49-F238E27FC236}">
                <a16:creationId xmlns:a16="http://schemas.microsoft.com/office/drawing/2014/main" id="{F13DA458-6BA5-4F20-9D58-1CD333B5A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2428" y="568175"/>
            <a:ext cx="1969761" cy="147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11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ithub logo">
            <a:extLst>
              <a:ext uri="{FF2B5EF4-FFF2-40B4-BE49-F238E27FC236}">
                <a16:creationId xmlns:a16="http://schemas.microsoft.com/office/drawing/2014/main" id="{232B22F1-7D92-4FD5-95A5-CB379D291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15" y="591530"/>
            <a:ext cx="2435780" cy="9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3CB0B3-43F4-4919-8E38-F9712358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What IS GitHub?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86937-92A1-45CE-B39F-E3D1C0E22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59" y="1220994"/>
            <a:ext cx="5933061" cy="3345785"/>
          </a:xfrm>
        </p:spPr>
        <p:txBody>
          <a:bodyPr>
            <a:normAutofit lnSpcReduction="10000"/>
          </a:bodyPr>
          <a:lstStyle/>
          <a:p>
            <a:r>
              <a:rPr lang="da-DK" dirty="0"/>
              <a:t>GitHub is a web-based source code management system</a:t>
            </a:r>
          </a:p>
          <a:p>
            <a:r>
              <a:rPr lang="da-DK" dirty="0"/>
              <a:t>Optionally, you can make repositories public and accept contributions</a:t>
            </a:r>
          </a:p>
          <a:p>
            <a:r>
              <a:rPr lang="da-DK" dirty="0"/>
              <a:t>If that sounds scary, close your eyes for the next minute or so</a:t>
            </a:r>
          </a:p>
          <a:p>
            <a:pPr lvl="1"/>
            <a:r>
              <a:rPr lang="da-DK" dirty="0"/>
              <a:t>(but it *is* a bit important if you want to help reach that new generation of users)</a:t>
            </a:r>
          </a:p>
          <a:p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F46EE-3DCC-4DA4-9F71-EBE05AD159D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6531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ithub logo">
            <a:extLst>
              <a:ext uri="{FF2B5EF4-FFF2-40B4-BE49-F238E27FC236}">
                <a16:creationId xmlns:a16="http://schemas.microsoft.com/office/drawing/2014/main" id="{232B22F1-7D92-4FD5-95A5-CB379D291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15" y="591530"/>
            <a:ext cx="2435780" cy="9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F46EE-3DCC-4DA4-9F71-EBE05AD15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0DCE9-2F70-4784-A168-EF61100CC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02" y="-1"/>
            <a:ext cx="7734352" cy="7123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BB3963-8512-4110-B2EA-2DF50371294F}"/>
              </a:ext>
            </a:extLst>
          </p:cNvPr>
          <p:cNvSpPr txBox="1"/>
          <p:nvPr/>
        </p:nvSpPr>
        <p:spPr>
          <a:xfrm>
            <a:off x="1456408" y="1028890"/>
            <a:ext cx="7687592" cy="29238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>
                <a:latin typeface="APL385 Unicode" panose="020B0709000202000203" pitchFamily="49" charset="0"/>
              </a:rPr>
              <a:t>⍝ In a standard v16.0 installation:</a:t>
            </a:r>
            <a:br>
              <a:rPr lang="da-DK" sz="1200" dirty="0">
                <a:latin typeface="APL385 Unicode" panose="020B0709000202000203" pitchFamily="49" charset="0"/>
              </a:rPr>
            </a:br>
            <a:endParaRPr lang="da-DK" sz="1200" dirty="0">
              <a:latin typeface="APL385 Unicode" panose="020B0709000202000203" pitchFamily="49" charset="0"/>
            </a:endParaRPr>
          </a:p>
          <a:p>
            <a:r>
              <a:rPr lang="da-DK" sz="1200" dirty="0">
                <a:latin typeface="APL385 Unicode" panose="020B0709000202000203" pitchFamily="49" charset="0"/>
              </a:rPr>
              <a:t>      ]list [dyalog]/Library/Conga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Type   Name           Versions   Size  Last Update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   </a:t>
            </a:r>
            <a:r>
              <a:rPr lang="da-DK" sz="1200" dirty="0">
                <a:solidFill>
                  <a:srgbClr val="FF0000"/>
                </a:solidFill>
                <a:latin typeface="APL385 Unicode" panose="020B0709000202000203" pitchFamily="49" charset="0"/>
              </a:rPr>
              <a:t>FtpClient</a:t>
            </a:r>
            <a:r>
              <a:rPr lang="da-DK" sz="1200" dirty="0">
                <a:latin typeface="APL385 Unicode" panose="020B0709000202000203" pitchFamily="49" charset="0"/>
              </a:rPr>
              <a:t>                 8088  2017/07/17  3:21:04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   </a:t>
            </a:r>
            <a:r>
              <a:rPr lang="da-DK" sz="1200" dirty="0">
                <a:solidFill>
                  <a:srgbClr val="FF0000"/>
                </a:solidFill>
                <a:latin typeface="APL385 Unicode" panose="020B0709000202000203" pitchFamily="49" charset="0"/>
              </a:rPr>
              <a:t>HttpCommand </a:t>
            </a:r>
            <a:r>
              <a:rPr lang="da-DK" sz="1200" dirty="0">
                <a:latin typeface="APL385 Unicode" panose="020B0709000202000203" pitchFamily="49" charset="0"/>
              </a:rPr>
              <a:t>             27688  2017/07/17  3:21:04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   </a:t>
            </a:r>
            <a:r>
              <a:rPr lang="da-DK" sz="1200" dirty="0">
                <a:solidFill>
                  <a:srgbClr val="FF0000"/>
                </a:solidFill>
                <a:latin typeface="APL385 Unicode" panose="020B0709000202000203" pitchFamily="49" charset="0"/>
              </a:rPr>
              <a:t>HttpUtils</a:t>
            </a:r>
            <a:r>
              <a:rPr lang="da-DK" sz="1200" dirty="0">
                <a:latin typeface="APL385 Unicode" panose="020B0709000202000203" pitchFamily="49" charset="0"/>
              </a:rPr>
              <a:t>                31573  2017/07/17  3:21:04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&lt;DIR&gt;  Documentation                   2017/08/27 15:15:32</a:t>
            </a:r>
          </a:p>
          <a:p>
            <a:endParaRPr lang="da-DK" sz="1200" dirty="0">
              <a:latin typeface="APL385 Unicode" panose="020B0709000202000203" pitchFamily="49" charset="0"/>
            </a:endParaRPr>
          </a:p>
          <a:p>
            <a:r>
              <a:rPr lang="da-DK" sz="1200" dirty="0">
                <a:latin typeface="APL385 Unicode" panose="020B0709000202000203" pitchFamily="49" charset="0"/>
              </a:rPr>
              <a:t>      ]load </a:t>
            </a:r>
            <a:r>
              <a:rPr lang="da-DK" sz="1200" dirty="0">
                <a:solidFill>
                  <a:srgbClr val="FF0000"/>
                </a:solidFill>
                <a:latin typeface="APL385 Unicode" panose="020B0709000202000203" pitchFamily="49" charset="0"/>
              </a:rPr>
              <a:t>HttpCommand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#.HttpCommand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 url←'http://www.hasthelargehadroncolliderdestroyedtheworldyet.com/atom.xml'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 atom←</a:t>
            </a:r>
            <a:r>
              <a:rPr lang="da-DK" sz="1200" dirty="0">
                <a:solidFill>
                  <a:srgbClr val="FF0000"/>
                </a:solidFill>
                <a:latin typeface="APL385 Unicode" panose="020B0709000202000203" pitchFamily="49" charset="0"/>
              </a:rPr>
              <a:t>HttpCommand</a:t>
            </a:r>
            <a:r>
              <a:rPr lang="da-DK" sz="1200" dirty="0">
                <a:latin typeface="APL385 Unicode" panose="020B0709000202000203" pitchFamily="49" charset="0"/>
              </a:rPr>
              <a:t>.Get url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      {(⍵[;1]∊⊂'content')⌿⍵[;2]} (⎕XML atom.Data)[;2 3]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NOPE.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B866E2-C6B7-47CC-BBAE-FBC1C42EF95B}"/>
              </a:ext>
            </a:extLst>
          </p:cNvPr>
          <p:cNvSpPr/>
          <p:nvPr/>
        </p:nvSpPr>
        <p:spPr>
          <a:xfrm>
            <a:off x="179925" y="3831890"/>
            <a:ext cx="1276483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86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B87964-CEDE-4516-9D11-A69274DB4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" y="0"/>
            <a:ext cx="3443126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A94344-80F5-40F7-B2A7-8E0A8F667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790" y="0"/>
            <a:ext cx="3443126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A24D5A-7674-4538-B28B-ECD0AB8A3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233" y="75"/>
            <a:ext cx="34517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7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FBC5F3-7969-45C7-8491-09E5189C8A77}"/>
              </a:ext>
            </a:extLst>
          </p:cNvPr>
          <p:cNvSpPr txBox="1"/>
          <p:nvPr/>
        </p:nvSpPr>
        <p:spPr>
          <a:xfrm>
            <a:off x="2051720" y="1058099"/>
            <a:ext cx="2880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APL385 Unicode" panose="020B0709000202000203" pitchFamily="49" charset="0"/>
              </a:rPr>
              <a:t>                  E</a:t>
            </a:r>
          </a:p>
          <a:p>
            <a:r>
              <a:rPr lang="da-DK" b="1" dirty="0">
                <a:latin typeface="APL385 Unicode" panose="020B0709000202000203" pitchFamily="49" charset="0"/>
              </a:rPr>
              <a:t>E               C</a:t>
            </a:r>
          </a:p>
          <a:p>
            <a:r>
              <a:rPr lang="da-DK" b="1" dirty="0">
                <a:latin typeface="APL385 Unicode" panose="020B0709000202000203" pitchFamily="49" charset="0"/>
              </a:rPr>
              <a:t>  X           N</a:t>
            </a:r>
          </a:p>
          <a:p>
            <a:r>
              <a:rPr lang="da-DK" b="1" dirty="0">
                <a:latin typeface="APL385 Unicode" panose="020B0709000202000203" pitchFamily="49" charset="0"/>
              </a:rPr>
              <a:t>    P       E</a:t>
            </a:r>
          </a:p>
          <a:p>
            <a:r>
              <a:rPr lang="da-DK" b="1" dirty="0">
                <a:latin typeface="APL385 Unicode" panose="020B0709000202000203" pitchFamily="49" charset="0"/>
              </a:rPr>
              <a:t>      E   I</a:t>
            </a:r>
          </a:p>
          <a:p>
            <a:r>
              <a:rPr lang="da-DK" b="1" dirty="0">
                <a:latin typeface="APL385 Unicode" panose="020B0709000202000203" pitchFamily="49" charset="0"/>
              </a:rPr>
              <a:t>        R</a:t>
            </a:r>
          </a:p>
          <a:p>
            <a:r>
              <a:rPr lang="da-DK" b="1" dirty="0">
                <a:latin typeface="APL385 Unicode" panose="020B0709000202000203" pitchFamily="49" charset="0"/>
              </a:rPr>
              <a:t>      E   I</a:t>
            </a:r>
          </a:p>
          <a:p>
            <a:r>
              <a:rPr lang="da-DK" b="1" dirty="0">
                <a:latin typeface="APL385 Unicode" panose="020B0709000202000203" pitchFamily="49" charset="0"/>
              </a:rPr>
              <a:t>    P       E</a:t>
            </a:r>
          </a:p>
          <a:p>
            <a:r>
              <a:rPr lang="da-DK" b="1" dirty="0">
                <a:latin typeface="APL385 Unicode" panose="020B0709000202000203" pitchFamily="49" charset="0"/>
              </a:rPr>
              <a:t>  X           N</a:t>
            </a:r>
          </a:p>
          <a:p>
            <a:r>
              <a:rPr lang="da-DK" b="1" dirty="0">
                <a:latin typeface="APL385 Unicode" panose="020B0709000202000203" pitchFamily="49" charset="0"/>
              </a:rPr>
              <a:t>E               C</a:t>
            </a:r>
          </a:p>
          <a:p>
            <a:r>
              <a:rPr lang="da-DK" b="1" dirty="0">
                <a:latin typeface="APL385 Unicode" panose="020B0709000202000203" pitchFamily="49" charset="0"/>
              </a:rPr>
              <a:t>                  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23ACB-ED7D-4916-96BB-B614492106BD}"/>
              </a:ext>
            </a:extLst>
          </p:cNvPr>
          <p:cNvSpPr txBox="1"/>
          <p:nvPr/>
        </p:nvSpPr>
        <p:spPr>
          <a:xfrm>
            <a:off x="140122" y="552308"/>
            <a:ext cx="16802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600" dirty="0">
                <a:latin typeface="APL385 Unicode" panose="020B0709000202000203" pitchFamily="49" charset="0"/>
              </a:rPr>
              <a:t>C</a:t>
            </a:r>
            <a:r>
              <a:rPr lang="da-DK" sz="3200" dirty="0">
                <a:latin typeface="APL385 Unicode" panose="020B0709000202000203" pitchFamily="49" charset="0"/>
              </a:rPr>
              <a:t>HIEF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3363EE-DA3F-41F7-8673-A104680740F6}"/>
              </a:ext>
            </a:extLst>
          </p:cNvPr>
          <p:cNvSpPr txBox="1"/>
          <p:nvPr/>
        </p:nvSpPr>
        <p:spPr>
          <a:xfrm>
            <a:off x="5112060" y="3656309"/>
            <a:ext cx="21739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600" dirty="0">
                <a:latin typeface="APL385 Unicode" panose="020B0709000202000203" pitchFamily="49" charset="0"/>
              </a:rPr>
              <a:t>O</a:t>
            </a:r>
            <a:r>
              <a:rPr lang="da-DK" sz="3200" dirty="0">
                <a:latin typeface="APL385 Unicode" panose="020B0709000202000203" pitchFamily="49" charset="0"/>
              </a:rPr>
              <a:t>FFICER</a:t>
            </a:r>
          </a:p>
        </p:txBody>
      </p:sp>
      <p:pic>
        <p:nvPicPr>
          <p:cNvPr id="1026" name="Picture 2" descr="Image result for i love my job">
            <a:extLst>
              <a:ext uri="{FF2B5EF4-FFF2-40B4-BE49-F238E27FC236}">
                <a16:creationId xmlns:a16="http://schemas.microsoft.com/office/drawing/2014/main" id="{C4D61F6C-B454-463E-A79E-B5CDAE404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45" y="726545"/>
            <a:ext cx="3034837" cy="229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4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23AB5C-0DD0-4930-8B5A-8CACBFBB746C}"/>
              </a:ext>
            </a:extLst>
          </p:cNvPr>
          <p:cNvSpPr txBox="1"/>
          <p:nvPr/>
        </p:nvSpPr>
        <p:spPr>
          <a:xfrm>
            <a:off x="2051720" y="2121700"/>
            <a:ext cx="4448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OK, safe to open eyes again...</a:t>
            </a:r>
          </a:p>
        </p:txBody>
      </p:sp>
    </p:spTree>
    <p:extLst>
      <p:ext uri="{BB962C8B-B14F-4D97-AF65-F5344CB8AC3E}">
        <p14:creationId xmlns:p14="http://schemas.microsoft.com/office/powerpoint/2010/main" val="1376825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92AF4C3-F65D-445E-A2D8-19E5411BD5BF}"/>
              </a:ext>
            </a:extLst>
          </p:cNvPr>
          <p:cNvSpPr txBox="1"/>
          <p:nvPr/>
        </p:nvSpPr>
        <p:spPr>
          <a:xfrm>
            <a:off x="7171583" y="591530"/>
            <a:ext cx="16226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3200" dirty="0"/>
              <a:t>Learning</a:t>
            </a:r>
            <a:br>
              <a:rPr lang="da-DK" sz="3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a-DK" sz="3200" dirty="0"/>
              <a:t>APL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7EA2C-69AC-44D2-B1CD-FBF04B4E1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5" y="411511"/>
            <a:ext cx="6660803" cy="437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7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92AF4C3-F65D-445E-A2D8-19E5411BD5BF}"/>
              </a:ext>
            </a:extLst>
          </p:cNvPr>
          <p:cNvSpPr txBox="1"/>
          <p:nvPr/>
        </p:nvSpPr>
        <p:spPr>
          <a:xfrm>
            <a:off x="7171647" y="591530"/>
            <a:ext cx="16225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3200" dirty="0"/>
              <a:t>Learning</a:t>
            </a:r>
          </a:p>
          <a:p>
            <a:pPr algn="r"/>
            <a:r>
              <a:rPr lang="da-DK" sz="3200" dirty="0"/>
              <a:t>APL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F93F1-2E4F-4BCA-9F47-C6ADA7353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30" y="456515"/>
            <a:ext cx="5785041" cy="4230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357B0E-2487-4BE8-9BC6-D2CAD5BFD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30" y="456515"/>
            <a:ext cx="5785040" cy="4230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17FC0C-4560-4BB0-9610-0092736EFD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0" y="442110"/>
            <a:ext cx="7546444" cy="42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92AF4C3-F65D-445E-A2D8-19E5411BD5BF}"/>
              </a:ext>
            </a:extLst>
          </p:cNvPr>
          <p:cNvSpPr txBox="1"/>
          <p:nvPr/>
        </p:nvSpPr>
        <p:spPr>
          <a:xfrm>
            <a:off x="7171647" y="591530"/>
            <a:ext cx="16225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3200" dirty="0"/>
              <a:t>Learning</a:t>
            </a:r>
          </a:p>
          <a:p>
            <a:pPr algn="r"/>
            <a:r>
              <a:rPr lang="da-DK" sz="3200" dirty="0"/>
              <a:t>APL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0DE8BF-7923-4786-9D10-EC7471ADA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30" y="0"/>
            <a:ext cx="626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19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5B8EA-B5D3-4C99-97CC-F9B6DAD9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Webinars</a:t>
            </a:r>
          </a:p>
        </p:txBody>
      </p:sp>
      <p:pic>
        <p:nvPicPr>
          <p:cNvPr id="7170" name="Picture 2" descr="Image result for dyalog webinar">
            <a:extLst>
              <a:ext uri="{FF2B5EF4-FFF2-40B4-BE49-F238E27FC236}">
                <a16:creationId xmlns:a16="http://schemas.microsoft.com/office/drawing/2014/main" id="{B4987885-16F3-4BFE-9A85-2CAFB0B14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9" y="1210741"/>
            <a:ext cx="3600401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dyalog webinar">
            <a:extLst>
              <a:ext uri="{FF2B5EF4-FFF2-40B4-BE49-F238E27FC236}">
                <a16:creationId xmlns:a16="http://schemas.microsoft.com/office/drawing/2014/main" id="{252199C2-8615-419F-94DA-90872AC4A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95" y="1430267"/>
            <a:ext cx="4019995" cy="22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dyalog webinar">
            <a:extLst>
              <a:ext uri="{FF2B5EF4-FFF2-40B4-BE49-F238E27FC236}">
                <a16:creationId xmlns:a16="http://schemas.microsoft.com/office/drawing/2014/main" id="{545B81CB-F53A-4F32-9DBD-8BB7301B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15" y="2076695"/>
            <a:ext cx="3464323" cy="257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35CDE2-4556-4E85-A064-3BB16EE5C93C}"/>
              </a:ext>
            </a:extLst>
          </p:cNvPr>
          <p:cNvSpPr txBox="1"/>
          <p:nvPr/>
        </p:nvSpPr>
        <p:spPr>
          <a:xfrm>
            <a:off x="325585" y="4038988"/>
            <a:ext cx="4714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4 monthly webinars so far; next one in October</a:t>
            </a:r>
            <a:br>
              <a:rPr lang="da-DK" dirty="0"/>
            </a:br>
            <a:r>
              <a:rPr lang="da-DK" dirty="0"/>
              <a:t>"Podcasts" also planned.</a:t>
            </a:r>
          </a:p>
        </p:txBody>
      </p:sp>
    </p:spTree>
    <p:extLst>
      <p:ext uri="{BB962C8B-B14F-4D97-AF65-F5344CB8AC3E}">
        <p14:creationId xmlns:p14="http://schemas.microsoft.com/office/powerpoint/2010/main" val="98245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1A69-1B11-45C8-8176-F49CE1DA3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Webinars so far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5D32D66-FCF0-4972-9555-B65B81F85B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135247"/>
              </p:ext>
            </p:extLst>
          </p:nvPr>
        </p:nvGraphicFramePr>
        <p:xfrm>
          <a:off x="386535" y="1311610"/>
          <a:ext cx="5058113" cy="3042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445">
                  <a:extLst>
                    <a:ext uri="{9D8B030D-6E8A-4147-A177-3AD203B41FA5}">
                      <a16:colId xmlns:a16="http://schemas.microsoft.com/office/drawing/2014/main" val="1301077851"/>
                    </a:ext>
                  </a:extLst>
                </a:gridCol>
                <a:gridCol w="3693668">
                  <a:extLst>
                    <a:ext uri="{9D8B030D-6E8A-4147-A177-3AD203B41FA5}">
                      <a16:colId xmlns:a16="http://schemas.microsoft.com/office/drawing/2014/main" val="1454862275"/>
                    </a:ext>
                  </a:extLst>
                </a:gridCol>
              </a:tblGrid>
              <a:tr h="318691">
                <a:tc>
                  <a:txBody>
                    <a:bodyPr/>
                    <a:lstStyle/>
                    <a:p>
                      <a:r>
                        <a:rPr lang="da-DK" sz="1400" dirty="0"/>
                        <a:t>Date (2017)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Subjects Covered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152091"/>
                  </a:ext>
                </a:extLst>
              </a:tr>
              <a:tr h="445295">
                <a:tc>
                  <a:txBody>
                    <a:bodyPr/>
                    <a:lstStyle/>
                    <a:p>
                      <a:r>
                        <a:rPr lang="da-DK" sz="1400" dirty="0"/>
                        <a:t>May 18th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APL385 Unicode" panose="020B0709000202000203" pitchFamily="49" charset="0"/>
                        </a:rPr>
                        <a:t>⎕NGET</a:t>
                      </a:r>
                      <a:r>
                        <a:rPr lang="da-DK" sz="1400" dirty="0"/>
                        <a:t>/</a:t>
                      </a:r>
                      <a:r>
                        <a:rPr lang="da-DK" sz="1400" dirty="0">
                          <a:latin typeface="APL385 Unicode" panose="020B0709000202000203" pitchFamily="49" charset="0"/>
                        </a:rPr>
                        <a:t>⎕NPUT</a:t>
                      </a:r>
                      <a:r>
                        <a:rPr lang="da-DK" sz="1400" dirty="0"/>
                        <a:t>, </a:t>
                      </a:r>
                      <a:r>
                        <a:rPr lang="da-DK" sz="1400" dirty="0">
                          <a:latin typeface="APL385 Unicode" panose="020B0709000202000203" pitchFamily="49" charset="0"/>
                        </a:rPr>
                        <a:t>⎕CSV</a:t>
                      </a:r>
                      <a:r>
                        <a:rPr lang="da-DK" sz="1400" dirty="0"/>
                        <a:t> (Richard Smith)</a:t>
                      </a:r>
                    </a:p>
                    <a:p>
                      <a:r>
                        <a:rPr lang="da-DK" sz="1400" dirty="0"/>
                        <a:t>HTMLRenderer preview (Morten Kromberg)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380191"/>
                  </a:ext>
                </a:extLst>
              </a:tr>
              <a:tr h="318691">
                <a:tc>
                  <a:txBody>
                    <a:bodyPr/>
                    <a:lstStyle/>
                    <a:p>
                      <a:r>
                        <a:rPr lang="da-DK" sz="1400" dirty="0"/>
                        <a:t>June 29th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Version 16.0 Highlights (Morten)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069415"/>
                  </a:ext>
                </a:extLst>
              </a:tr>
              <a:tr h="445295">
                <a:tc>
                  <a:txBody>
                    <a:bodyPr/>
                    <a:lstStyle/>
                    <a:p>
                      <a:r>
                        <a:rPr lang="da-DK" sz="1400" dirty="0"/>
                        <a:t>July 27th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Closer look at new primitives in v16.0</a:t>
                      </a:r>
                      <a:br>
                        <a:rPr lang="da-DK" sz="1400" dirty="0"/>
                      </a:br>
                      <a:r>
                        <a:rPr lang="da-DK" sz="1400" dirty="0"/>
                        <a:t>(John Scholes &amp; Morten Kromberg)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476924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r>
                        <a:rPr lang="da-DK" sz="1400" dirty="0"/>
                        <a:t>August 17th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Summer Intern Party: Robots and the APL to Python Interface (Stephanie Buettner, Becca Murray and Marinus Oosters)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441932"/>
                  </a:ext>
                </a:extLst>
              </a:tr>
              <a:tr h="318691">
                <a:tc>
                  <a:txBody>
                    <a:bodyPr/>
                    <a:lstStyle/>
                    <a:p>
                      <a:r>
                        <a:rPr lang="da-DK" sz="1400" dirty="0"/>
                        <a:t>Dyalog'17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Streaming Monday AM &amp; Weds 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713790"/>
                  </a:ext>
                </a:extLst>
              </a:tr>
              <a:tr h="318691">
                <a:tc>
                  <a:txBody>
                    <a:bodyPr/>
                    <a:lstStyle/>
                    <a:p>
                      <a:r>
                        <a:rPr lang="da-DK" sz="1400" dirty="0"/>
                        <a:t>October 19th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Let us know what you'd 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233700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A7562-E3C1-4C02-9E57-AB2773415D1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8" descr="Image result for dyalog webinar">
            <a:extLst>
              <a:ext uri="{FF2B5EF4-FFF2-40B4-BE49-F238E27FC236}">
                <a16:creationId xmlns:a16="http://schemas.microsoft.com/office/drawing/2014/main" id="{E2559F52-A294-4954-A4F3-2C2865192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70" y="1316244"/>
            <a:ext cx="2853284" cy="212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85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608D2-666C-4DA6-B460-BCAF43DA7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latest weapon added to our arsenal...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66A87-B3C3-409A-8FC0-C65619EAC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" y="1224124"/>
            <a:ext cx="7155796" cy="3394472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Jupyter Notebooks allow you to mix "markdown" text with expressions executed in a programming language</a:t>
            </a:r>
          </a:p>
          <a:p>
            <a:pPr lvl="1"/>
            <a:r>
              <a:rPr lang="da-DK" dirty="0">
                <a:hlinkClick r:id="rId2"/>
              </a:rPr>
              <a:t>http://localhost:8888/notebooks/Introduction%20to%20SharpPlot.ipynb</a:t>
            </a:r>
            <a:endParaRPr lang="da-DK" dirty="0"/>
          </a:p>
          <a:p>
            <a:r>
              <a:rPr lang="da-DK" dirty="0"/>
              <a:t>Please join us in creating Notebooks that demonstrate the power of APL!</a:t>
            </a:r>
          </a:p>
          <a:p>
            <a:r>
              <a:rPr lang="da-DK" dirty="0"/>
              <a:t>Thanks to Technology Partner in Belgrade for the prototype!</a:t>
            </a:r>
          </a:p>
          <a:p>
            <a:pPr lvl="1"/>
            <a:r>
              <a:rPr lang="da-DK" dirty="0"/>
              <a:t>Will be available to play with very soon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975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67BBB-E6A5-4667-9141-E593AC06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558EC-D989-4CA3-8135-600B3424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/>
              <a:t>Work on Performance, Documentation and Quality</a:t>
            </a:r>
          </a:p>
          <a:p>
            <a:r>
              <a:rPr lang="da-DK" dirty="0"/>
              <a:t>Industrial Strength support for APL Source in Text Files</a:t>
            </a:r>
          </a:p>
          <a:p>
            <a:pPr lvl="1"/>
            <a:r>
              <a:rPr lang="da-DK" dirty="0"/>
              <a:t>Notation for Array Constants</a:t>
            </a:r>
          </a:p>
          <a:p>
            <a:pPr lvl="1"/>
            <a:r>
              <a:rPr lang="da-DK" dirty="0"/>
              <a:t>Tools to build workspaces and other runtime "artifacts" from Source</a:t>
            </a:r>
          </a:p>
          <a:p>
            <a:r>
              <a:rPr lang="da-DK" dirty="0"/>
              <a:t>More Libraries &amp; Interfaces</a:t>
            </a:r>
          </a:p>
          <a:p>
            <a:pPr lvl="1"/>
            <a:r>
              <a:rPr lang="da-DK" dirty="0"/>
              <a:t>HTML Generation with Data Binding</a:t>
            </a:r>
          </a:p>
          <a:p>
            <a:pPr lvl="1"/>
            <a:r>
              <a:rPr lang="da-DK" dirty="0"/>
              <a:t>New Excel Interface that does not use COM</a:t>
            </a:r>
          </a:p>
          <a:p>
            <a:pPr lvl="1"/>
            <a:r>
              <a:rPr lang="da-DK" dirty="0"/>
              <a:t>MatLab, Julia bridges</a:t>
            </a:r>
          </a:p>
          <a:p>
            <a:r>
              <a:rPr lang="da-DK" dirty="0"/>
              <a:t>Integration - Cross Platform</a:t>
            </a:r>
          </a:p>
          <a:p>
            <a:pPr lvl="1"/>
            <a:r>
              <a:rPr lang="da-DK" dirty="0"/>
              <a:t>APL as a shared library (DLL/SO)</a:t>
            </a:r>
          </a:p>
          <a:p>
            <a:pPr lvl="1"/>
            <a:r>
              <a:rPr lang="da-DK" dirty="0"/>
              <a:t>APL as a scripting language (#!)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F4FA2-B6D6-46EA-8EE5-33E37F226FE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2" descr="http://www.clipartbest.com/cliparts/RcG/66X/RcG66X6pi.png">
            <a:extLst>
              <a:ext uri="{FF2B5EF4-FFF2-40B4-BE49-F238E27FC236}">
                <a16:creationId xmlns:a16="http://schemas.microsoft.com/office/drawing/2014/main" id="{D0B69FBD-9B33-4C5B-B5B2-6BB21071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41" y="726545"/>
            <a:ext cx="1901824" cy="192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04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E23E5-379E-47E5-8798-EC6CE16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CXO Dreams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06A9F-1AE8-4A69-8008-1510CA1F2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/>
              <a:t>A startup switch to start dyalog.exe as a Web Service</a:t>
            </a:r>
          </a:p>
          <a:p>
            <a:r>
              <a:rPr lang="da-DK" dirty="0"/>
              <a:t>HTMLRenderer integrated with RIDE</a:t>
            </a:r>
          </a:p>
          <a:p>
            <a:r>
              <a:rPr lang="da-DK" dirty="0"/>
              <a:t>Cross-platform tools to launch remote processes using SSH and PowerShell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3800" b="1" dirty="0"/>
              <a:t>This will give us...</a:t>
            </a:r>
          </a:p>
          <a:p>
            <a:r>
              <a:rPr lang="da-DK" dirty="0"/>
              <a:t>Portable applications on desktops, mobile and cloud-based platforms </a:t>
            </a:r>
          </a:p>
          <a:p>
            <a:pPr lvl="1"/>
            <a:r>
              <a:rPr lang="da-DK" dirty="0"/>
              <a:t>Whether the UI is rich, simple or NONE</a:t>
            </a:r>
          </a:p>
          <a:p>
            <a:r>
              <a:rPr lang="da-DK" dirty="0"/>
              <a:t>Secure, scalable personal OR corporate applications for modelling AND high performance production apps</a:t>
            </a:r>
          </a:p>
          <a:p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853CF-48DB-445C-9786-27FDE65CEF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52320" y="1167594"/>
            <a:ext cx="1440160" cy="1442805"/>
          </a:xfrm>
          <a:solidFill>
            <a:srgbClr val="FF9421"/>
          </a:solidFill>
        </p:spPr>
        <p:txBody>
          <a:bodyPr>
            <a:normAutofit lnSpcReduction="10000"/>
          </a:bodyPr>
          <a:lstStyle/>
          <a:p>
            <a:r>
              <a:rPr lang="da-DK" sz="3200" b="1" dirty="0">
                <a:latin typeface="Titillium Web" panose="00000500000000000000" pitchFamily="2" charset="0"/>
              </a:rPr>
              <a:t>APL</a:t>
            </a:r>
            <a:br>
              <a:rPr lang="da-DK" sz="3200" b="1" dirty="0">
                <a:latin typeface="Titillium Web" panose="00000500000000000000" pitchFamily="2" charset="0"/>
              </a:rPr>
            </a:br>
            <a:r>
              <a:rPr lang="da-DK" sz="3200" b="1" dirty="0">
                <a:latin typeface="Titillium Web" panose="00000500000000000000" pitchFamily="2" charset="0"/>
              </a:rPr>
              <a:t>every-</a:t>
            </a:r>
            <a:br>
              <a:rPr lang="da-DK" sz="3200" b="1" dirty="0">
                <a:latin typeface="Titillium Web" panose="00000500000000000000" pitchFamily="2" charset="0"/>
              </a:rPr>
            </a:br>
            <a:r>
              <a:rPr lang="da-DK" sz="3200" b="1" dirty="0">
                <a:latin typeface="Titillium Web" panose="00000500000000000000" pitchFamily="2" charset="0"/>
              </a:rPr>
              <a:t>where!</a:t>
            </a:r>
          </a:p>
        </p:txBody>
      </p:sp>
    </p:spTree>
    <p:extLst>
      <p:ext uri="{BB962C8B-B14F-4D97-AF65-F5344CB8AC3E}">
        <p14:creationId xmlns:p14="http://schemas.microsoft.com/office/powerpoint/2010/main" val="1005203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201D-3DE6-4E45-B2FC-5E94D20B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Version 16.0: A Milestone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7EDB-0ED4-49C6-99AA-4673D7351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dirty="0"/>
              <a:t>Some new technologies are still quite fresh:</a:t>
            </a:r>
          </a:p>
          <a:p>
            <a:r>
              <a:rPr lang="da-DK" dirty="0"/>
              <a:t>Source code libraries &amp; tools</a:t>
            </a:r>
          </a:p>
          <a:p>
            <a:r>
              <a:rPr lang="da-DK" dirty="0"/>
              <a:t>The HTMLRenderer</a:t>
            </a:r>
          </a:p>
          <a:p>
            <a:r>
              <a:rPr lang="da-DK" dirty="0"/>
              <a:t>RIDE 4.0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However, we are confident that they are important steps in the direction of </a:t>
            </a:r>
          </a:p>
          <a:p>
            <a:r>
              <a:rPr lang="da-DK" dirty="0"/>
              <a:t>Supporting new platforms including the cloud.</a:t>
            </a:r>
          </a:p>
          <a:p>
            <a:r>
              <a:rPr lang="da-DK" dirty="0"/>
              <a:t>Attracting the next generation of developers - and managers!</a:t>
            </a:r>
          </a:p>
        </p:txBody>
      </p:sp>
      <p:sp>
        <p:nvSpPr>
          <p:cNvPr id="4" name="Flowchart: Delay 3">
            <a:extLst>
              <a:ext uri="{FF2B5EF4-FFF2-40B4-BE49-F238E27FC236}">
                <a16:creationId xmlns:a16="http://schemas.microsoft.com/office/drawing/2014/main" id="{FB058CAD-E5DA-4B7D-9648-EA2E3AFF6372}"/>
              </a:ext>
            </a:extLst>
          </p:cNvPr>
          <p:cNvSpPr/>
          <p:nvPr/>
        </p:nvSpPr>
        <p:spPr>
          <a:xfrm rot="16200000">
            <a:off x="7707561" y="786339"/>
            <a:ext cx="972454" cy="1032885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a-DK" sz="2400" dirty="0">
                <a:solidFill>
                  <a:schemeClr val="tx1"/>
                </a:solidFill>
              </a:rPr>
              <a:t>16.0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188C6D-A04F-4199-A697-D1DD491E3741}"/>
              </a:ext>
            </a:extLst>
          </p:cNvPr>
          <p:cNvSpPr/>
          <p:nvPr/>
        </p:nvSpPr>
        <p:spPr>
          <a:xfrm>
            <a:off x="7677345" y="1795985"/>
            <a:ext cx="1032885" cy="32571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Release</a:t>
            </a:r>
          </a:p>
        </p:txBody>
      </p:sp>
    </p:spTree>
    <p:extLst>
      <p:ext uri="{BB962C8B-B14F-4D97-AF65-F5344CB8AC3E}">
        <p14:creationId xmlns:p14="http://schemas.microsoft.com/office/powerpoint/2010/main" val="297020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F350-6131-4EFB-B13E-B9D93E85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Believe in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BF620-0A80-4D8F-85AA-19274576B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Under any circumstances	:</a:t>
            </a:r>
          </a:p>
          <a:p>
            <a:r>
              <a:rPr lang="da-DK" dirty="0"/>
              <a:t>Cloud computing </a:t>
            </a:r>
            <a:br>
              <a:rPr lang="da-DK" dirty="0"/>
            </a:br>
            <a:r>
              <a:rPr lang="da-DK" dirty="0"/>
              <a:t>is over us!</a:t>
            </a:r>
          </a:p>
          <a:p>
            <a:r>
              <a:rPr lang="da-DK" dirty="0"/>
              <a:t>The good news is...</a:t>
            </a:r>
          </a:p>
          <a:p>
            <a:r>
              <a:rPr lang="da-DK" dirty="0"/>
              <a:t>We have been</a:t>
            </a:r>
            <a:br>
              <a:rPr lang="da-DK" dirty="0"/>
            </a:br>
            <a:r>
              <a:rPr lang="da-DK" dirty="0"/>
              <a:t>preparing </a:t>
            </a:r>
            <a:br>
              <a:rPr lang="da-DK" dirty="0"/>
            </a:br>
            <a:r>
              <a:rPr lang="da-DK" dirty="0"/>
              <a:t>for some time...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A40DC-44BE-48E9-BD7C-54CD0FBF145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2" descr="Image result for cloud computing icon">
            <a:extLst>
              <a:ext uri="{FF2B5EF4-FFF2-40B4-BE49-F238E27FC236}">
                <a16:creationId xmlns:a16="http://schemas.microsoft.com/office/drawing/2014/main" id="{92549D9A-4CB6-4EA0-B168-83F3ADC14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" b="763"/>
          <a:stretch/>
        </p:blipFill>
        <p:spPr bwMode="auto">
          <a:xfrm>
            <a:off x="6867255" y="573528"/>
            <a:ext cx="2125890" cy="154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01FEB2-7E39-4581-B9CF-C091DEA97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58" y="2375864"/>
            <a:ext cx="4920242" cy="276763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E1B02B9-57D1-42CA-B281-F4EA13C9FA91}"/>
              </a:ext>
            </a:extLst>
          </p:cNvPr>
          <p:cNvSpPr/>
          <p:nvPr/>
        </p:nvSpPr>
        <p:spPr>
          <a:xfrm>
            <a:off x="7317305" y="4776995"/>
            <a:ext cx="1485165" cy="405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290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34513B-3EE6-451E-A4E1-5BF7B4D91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8" y="951570"/>
            <a:ext cx="4778262" cy="4391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0FB8C6-4AF3-4B74-BB2E-BC2F3AD62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665" y="-106196"/>
            <a:ext cx="8363272" cy="594066"/>
          </a:xfrm>
        </p:spPr>
        <p:txBody>
          <a:bodyPr/>
          <a:lstStyle/>
          <a:p>
            <a:r>
              <a:rPr lang="da-DK" sz="2400" dirty="0"/>
              <a:t>Evangelists</a:t>
            </a:r>
          </a:p>
        </p:txBody>
      </p:sp>
      <p:pic>
        <p:nvPicPr>
          <p:cNvPr id="5122" name="Picture 2" descr="Image result for functionalconf">
            <a:extLst>
              <a:ext uri="{FF2B5EF4-FFF2-40B4-BE49-F238E27FC236}">
                <a16:creationId xmlns:a16="http://schemas.microsoft.com/office/drawing/2014/main" id="{C291E602-97E1-4DBF-8AF0-0663D5856F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501" y="2377485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Image result for ronald chan dyalog">
            <a:extLst>
              <a:ext uri="{FF2B5EF4-FFF2-40B4-BE49-F238E27FC236}">
                <a16:creationId xmlns:a16="http://schemas.microsoft.com/office/drawing/2014/main" id="{5F3F12E5-6C27-462B-B621-9E7317CC6C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2276" y="187057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AutoShape 16" descr="Image result for marinus oosters dyalog">
            <a:extLst>
              <a:ext uri="{FF2B5EF4-FFF2-40B4-BE49-F238E27FC236}">
                <a16:creationId xmlns:a16="http://schemas.microsoft.com/office/drawing/2014/main" id="{D95AC10C-233A-48D6-BC02-533B1E1603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5124" name="Picture 4" descr="Image result for lambdaconf">
            <a:extLst>
              <a:ext uri="{FF2B5EF4-FFF2-40B4-BE49-F238E27FC236}">
                <a16:creationId xmlns:a16="http://schemas.microsoft.com/office/drawing/2014/main" id="{32198997-277A-4F20-9045-A7FBD0EAF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8" y="449965"/>
            <a:ext cx="4905545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lated image">
            <a:extLst>
              <a:ext uri="{FF2B5EF4-FFF2-40B4-BE49-F238E27FC236}">
                <a16:creationId xmlns:a16="http://schemas.microsoft.com/office/drawing/2014/main" id="{FB6EFDF1-2E49-419B-9AC6-1E0F4E083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9539" y="1620095"/>
            <a:ext cx="925852" cy="9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roger hui functional conf">
            <a:extLst>
              <a:ext uri="{FF2B5EF4-FFF2-40B4-BE49-F238E27FC236}">
                <a16:creationId xmlns:a16="http://schemas.microsoft.com/office/drawing/2014/main" id="{D2741637-EE9F-460F-9B5C-1AD6F53A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988" y="557785"/>
            <a:ext cx="3485052" cy="196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www.dyalog.com/uploads/images/Business/staff/Adam_130.jpg">
            <a:extLst>
              <a:ext uri="{FF2B5EF4-FFF2-40B4-BE49-F238E27FC236}">
                <a16:creationId xmlns:a16="http://schemas.microsoft.com/office/drawing/2014/main" id="{C560F9D1-8D87-4EAF-98CC-57AD6364E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43" y="1859928"/>
            <a:ext cx="825552" cy="103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46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C454-8E42-41FD-BC5E-4F8C5DCED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a-DK" dirty="0"/>
              <a:t>Quotes from Code Golfers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A2838-09AA-40DB-A218-63BB08425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44ADA-B92A-421E-A89E-0B1F46503A8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98086" y="1924050"/>
            <a:ext cx="2078545" cy="2520885"/>
          </a:xfrm>
        </p:spPr>
        <p:txBody>
          <a:bodyPr/>
          <a:lstStyle/>
          <a:p>
            <a:endParaRPr lang="da-DK"/>
          </a:p>
        </p:txBody>
      </p:sp>
      <p:pic>
        <p:nvPicPr>
          <p:cNvPr id="2053" name="Picture 5" descr="Inline image 2">
            <a:extLst>
              <a:ext uri="{FF2B5EF4-FFF2-40B4-BE49-F238E27FC236}">
                <a16:creationId xmlns:a16="http://schemas.microsoft.com/office/drawing/2014/main" id="{20BB2E95-0D7E-46BF-B081-43F111711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32" y="1581902"/>
            <a:ext cx="7998268" cy="68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line image 3">
            <a:extLst>
              <a:ext uri="{FF2B5EF4-FFF2-40B4-BE49-F238E27FC236}">
                <a16:creationId xmlns:a16="http://schemas.microsoft.com/office/drawing/2014/main" id="{67822C1B-D27B-4E3A-893C-AAC0D0F3C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32" y="2200796"/>
            <a:ext cx="7998268" cy="65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nline image 4">
            <a:extLst>
              <a:ext uri="{FF2B5EF4-FFF2-40B4-BE49-F238E27FC236}">
                <a16:creationId xmlns:a16="http://schemas.microsoft.com/office/drawing/2014/main" id="{1C3F1F0E-D467-4A06-BC57-950AAAC2E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62" y="2793817"/>
            <a:ext cx="7971608" cy="66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line image 6">
            <a:extLst>
              <a:ext uri="{FF2B5EF4-FFF2-40B4-BE49-F238E27FC236}">
                <a16:creationId xmlns:a16="http://schemas.microsoft.com/office/drawing/2014/main" id="{29A33272-92E8-41EF-BC80-35B078DD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02" y="3366989"/>
            <a:ext cx="7998268" cy="73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Inline image 5">
            <a:extLst>
              <a:ext uri="{FF2B5EF4-FFF2-40B4-BE49-F238E27FC236}">
                <a16:creationId xmlns:a16="http://schemas.microsoft.com/office/drawing/2014/main" id="{1AE01170-A161-4433-BA7C-BD2CAA38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33" y="4060288"/>
            <a:ext cx="7998268" cy="60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CBE07D54-722B-4278-A014-CE7476394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5E831DA-AF91-4043-A867-87BD4DCBF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4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9570235-BE74-46C9-9C61-EB51B227D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0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F5E4391-1A45-4CE3-B5BB-145D2818E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70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733E9259-249C-44FF-90D0-A543AA666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54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15" name="Picture 2" descr="https://www.dyalog.com/uploads/images/Business/staff/Adam_130.jpg">
            <a:extLst>
              <a:ext uri="{FF2B5EF4-FFF2-40B4-BE49-F238E27FC236}">
                <a16:creationId xmlns:a16="http://schemas.microsoft.com/office/drawing/2014/main" id="{0961C922-97D0-41A9-9BB2-7F29B463C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4" y="493656"/>
            <a:ext cx="1125125" cy="141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08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1F50-DA56-45CB-BB6D-A0875ED77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B2AA8-E987-4971-82A4-B82D9E94A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Now Jay will tell us more about how the development team will make our dreams come true</a:t>
            </a:r>
          </a:p>
        </p:txBody>
      </p:sp>
      <p:pic>
        <p:nvPicPr>
          <p:cNvPr id="5" name="Picture 2" descr="http://www.dyalog.com/blog/wp-content/uploads/2016/01/Jay.jpg">
            <a:extLst>
              <a:ext uri="{FF2B5EF4-FFF2-40B4-BE49-F238E27FC236}">
                <a16:creationId xmlns:a16="http://schemas.microsoft.com/office/drawing/2014/main" id="{16006630-BCF7-45A2-AB75-7D2F70328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70" y="1220995"/>
            <a:ext cx="1764438" cy="220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0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Parallel Computing with Isolates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224124"/>
            <a:ext cx="4680520" cy="3394472"/>
          </a:xfrm>
        </p:spPr>
        <p:txBody>
          <a:bodyPr>
            <a:normAutofit/>
          </a:bodyPr>
          <a:lstStyle/>
          <a:p>
            <a:r>
              <a:rPr lang="da-DK" sz="2400" dirty="0"/>
              <a:t>An </a:t>
            </a:r>
            <a:r>
              <a:rPr lang="da-DK" sz="2400" b="1" i="1" dirty="0"/>
              <a:t>Isolate</a:t>
            </a:r>
            <a:r>
              <a:rPr lang="da-DK" sz="2400" dirty="0"/>
              <a:t> tastes, smells, looks like a Dyalog namespace, except that...</a:t>
            </a:r>
          </a:p>
          <a:p>
            <a:r>
              <a:rPr lang="da-DK" sz="2400" dirty="0"/>
              <a:t>Expressions executed </a:t>
            </a:r>
            <a:r>
              <a:rPr lang="da-DK" sz="2400" b="1" i="1" dirty="0"/>
              <a:t>in the isolate </a:t>
            </a:r>
            <a:r>
              <a:rPr lang="da-DK" sz="2400" dirty="0"/>
              <a:t>run in a separate process from the main interpreter thread (”in parallel”)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A2CA39-50BD-4926-87E1-16A67CD26C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C4F4DD-CEF0-4DE5-BC37-8DFE58E0003F}"/>
              </a:ext>
            </a:extLst>
          </p:cNvPr>
          <p:cNvSpPr/>
          <p:nvPr/>
        </p:nvSpPr>
        <p:spPr bwMode="auto">
          <a:xfrm>
            <a:off x="5517105" y="1241037"/>
            <a:ext cx="2938433" cy="205222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latin typeface="Times" pitchFamily="18" charset="0"/>
            </a:endParaRPr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851D1FE7-1FB3-4054-B31B-C42270E6C414}"/>
              </a:ext>
            </a:extLst>
          </p:cNvPr>
          <p:cNvSpPr/>
          <p:nvPr/>
        </p:nvSpPr>
        <p:spPr bwMode="auto">
          <a:xfrm flipH="1">
            <a:off x="6290376" y="2267151"/>
            <a:ext cx="1391890" cy="1736501"/>
          </a:xfrm>
          <a:prstGeom prst="chord">
            <a:avLst>
              <a:gd name="adj1" fmla="val 21418589"/>
              <a:gd name="adj2" fmla="val 1099454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latin typeface="Times" pitchFamily="18" charset="0"/>
            </a:endParaRPr>
          </a:p>
        </p:txBody>
      </p:sp>
      <p:sp>
        <p:nvSpPr>
          <p:cNvPr id="8" name="Chord 7">
            <a:extLst>
              <a:ext uri="{FF2B5EF4-FFF2-40B4-BE49-F238E27FC236}">
                <a16:creationId xmlns:a16="http://schemas.microsoft.com/office/drawing/2014/main" id="{D3D117F7-2F29-4EA9-8B3C-043CD1F3D182}"/>
              </a:ext>
            </a:extLst>
          </p:cNvPr>
          <p:cNvSpPr/>
          <p:nvPr/>
        </p:nvSpPr>
        <p:spPr bwMode="auto">
          <a:xfrm flipH="1">
            <a:off x="7461321" y="2089183"/>
            <a:ext cx="1237235" cy="1578637"/>
          </a:xfrm>
          <a:prstGeom prst="chord">
            <a:avLst>
              <a:gd name="adj1" fmla="val 1131296"/>
              <a:gd name="adj2" fmla="val 1437027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latin typeface="Times" pitchFamily="18" charset="0"/>
            </a:endParaRPr>
          </a:p>
        </p:txBody>
      </p:sp>
      <p:sp>
        <p:nvSpPr>
          <p:cNvPr id="9" name="Chord 8">
            <a:extLst>
              <a:ext uri="{FF2B5EF4-FFF2-40B4-BE49-F238E27FC236}">
                <a16:creationId xmlns:a16="http://schemas.microsoft.com/office/drawing/2014/main" id="{1308E0FD-3FD5-480F-8FE1-758E6E376747}"/>
              </a:ext>
            </a:extLst>
          </p:cNvPr>
          <p:cNvSpPr/>
          <p:nvPr/>
        </p:nvSpPr>
        <p:spPr bwMode="auto">
          <a:xfrm>
            <a:off x="5355087" y="2095058"/>
            <a:ext cx="1346221" cy="1578637"/>
          </a:xfrm>
          <a:prstGeom prst="chord">
            <a:avLst>
              <a:gd name="adj1" fmla="val 1131296"/>
              <a:gd name="adj2" fmla="val 1365006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latin typeface="Times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B55F59-F581-4085-BE40-BB302B02221B}"/>
              </a:ext>
            </a:extLst>
          </p:cNvPr>
          <p:cNvSpPr txBox="1"/>
          <p:nvPr/>
        </p:nvSpPr>
        <p:spPr>
          <a:xfrm>
            <a:off x="5474493" y="2981197"/>
            <a:ext cx="1107408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25" b="1" dirty="0">
                <a:latin typeface="APL385 Unicode" pitchFamily="49" charset="0"/>
              </a:rPr>
              <a:t>X←1 2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570869-B182-425D-B611-D070A77133DC}"/>
              </a:ext>
            </a:extLst>
          </p:cNvPr>
          <p:cNvSpPr txBox="1"/>
          <p:nvPr/>
        </p:nvSpPr>
        <p:spPr>
          <a:xfrm>
            <a:off x="6701308" y="3335212"/>
            <a:ext cx="883612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25" b="1" dirty="0">
                <a:latin typeface="APL385 Unicode" pitchFamily="49" charset="0"/>
              </a:rPr>
              <a:t>X←4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B8F52E-07A8-4EA5-AF31-BF3EEDA019A8}"/>
              </a:ext>
            </a:extLst>
          </p:cNvPr>
          <p:cNvSpPr txBox="1"/>
          <p:nvPr/>
        </p:nvSpPr>
        <p:spPr>
          <a:xfrm>
            <a:off x="7748928" y="2931923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>
                <a:latin typeface="APL385 Unicode" pitchFamily="49" charset="0"/>
              </a:rPr>
              <a:t>X←6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65C54E-55D4-42F5-93C3-CAACC31553DC}"/>
              </a:ext>
            </a:extLst>
          </p:cNvPr>
          <p:cNvSpPr txBox="1"/>
          <p:nvPr/>
        </p:nvSpPr>
        <p:spPr>
          <a:xfrm>
            <a:off x="5590359" y="1542285"/>
            <a:ext cx="3156797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25" b="1" dirty="0">
                <a:latin typeface="APL385 Unicode" pitchFamily="49" charset="0"/>
              </a:rPr>
              <a:t>  I3←¤¨3⍴⊂''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AFAC9-02F5-44A8-9541-8B5D0E7886F1}"/>
              </a:ext>
            </a:extLst>
          </p:cNvPr>
          <p:cNvSpPr txBox="1"/>
          <p:nvPr/>
        </p:nvSpPr>
        <p:spPr>
          <a:xfrm>
            <a:off x="5590359" y="1978610"/>
            <a:ext cx="3156797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25" b="1" dirty="0">
                <a:latin typeface="APL385 Unicode" pitchFamily="49" charset="0"/>
              </a:rPr>
              <a:t>  I3.({(+/⍵)÷≢⍵}</a:t>
            </a:r>
            <a:r>
              <a:rPr lang="da-DK" sz="1425" b="1" dirty="0">
                <a:solidFill>
                  <a:srgbClr val="333333"/>
                </a:solidFill>
                <a:latin typeface="APL385 Unicode" pitchFamily="49" charset="0"/>
              </a:rPr>
              <a:t>X)</a:t>
            </a:r>
            <a:endParaRPr lang="da-DK" sz="1425" b="1" dirty="0">
              <a:latin typeface="APL385 Unicode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99AC0C-EE9A-4366-BE37-25B54D49E26A}"/>
              </a:ext>
            </a:extLst>
          </p:cNvPr>
          <p:cNvSpPr txBox="1"/>
          <p:nvPr/>
        </p:nvSpPr>
        <p:spPr>
          <a:xfrm>
            <a:off x="5590359" y="1769050"/>
            <a:ext cx="3156797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25" b="1" dirty="0">
                <a:latin typeface="APL385 Unicode" pitchFamily="49" charset="0"/>
              </a:rPr>
              <a:t>  I3.X←(1 2 3)(4 5)6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B6662C-B759-4D25-8590-64DD54873BB2}"/>
              </a:ext>
            </a:extLst>
          </p:cNvPr>
          <p:cNvSpPr txBox="1"/>
          <p:nvPr/>
        </p:nvSpPr>
        <p:spPr>
          <a:xfrm>
            <a:off x="5628489" y="2229597"/>
            <a:ext cx="3156797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25" b="1" dirty="0">
                <a:solidFill>
                  <a:srgbClr val="333333"/>
                </a:solidFill>
                <a:latin typeface="APL385 Unicode" pitchFamily="49" charset="0"/>
              </a:rPr>
              <a:t>2 4.5 6</a:t>
            </a:r>
            <a:endParaRPr lang="da-DK" sz="1425" b="1" dirty="0">
              <a:latin typeface="APL385 Unicod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5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4064775" y="1167594"/>
            <a:ext cx="3714750" cy="3600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 2-Core Computer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How Isolates Work…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23A82-5547-4382-B388-9FCB1EDD0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121925" y="1734051"/>
            <a:ext cx="1428750" cy="1452703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 Dyalog</a:t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293625" y="1734051"/>
            <a:ext cx="1428750" cy="14859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Isolate</a:t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Process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293625" y="3287186"/>
            <a:ext cx="1428750" cy="142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Isolate</a:t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Process 2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5379225" y="1915586"/>
            <a:ext cx="1028700" cy="4424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5407800" y="2505745"/>
            <a:ext cx="1000125" cy="9528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6421372" y="2460402"/>
            <a:ext cx="1200150" cy="37147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+mj-lt"/>
                <a:cs typeface="Arial" charset="0"/>
              </a:rPr>
              <a:t>Isolate 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407925" y="4047317"/>
            <a:ext cx="1200150" cy="37147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+mj-lt"/>
                <a:cs typeface="Arial" charset="0"/>
              </a:rPr>
              <a:t>Isolate 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914571" y="73342"/>
            <a:ext cx="1428750" cy="2307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charset="0"/>
              </a:rPr>
              <a:t>Dyalog (</a:t>
            </a:r>
            <a:r>
              <a:rPr lang="en-GB" sz="1200" dirty="0" err="1">
                <a:cs typeface="Arial" charset="0"/>
              </a:rPr>
              <a:t>APLProcess</a:t>
            </a:r>
            <a:r>
              <a:rPr lang="en-GB" sz="1200" dirty="0">
                <a:cs typeface="Arial" charset="0"/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441565" y="73342"/>
            <a:ext cx="1428750" cy="23078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charset="0"/>
              </a:rPr>
              <a:t>Namespaces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236225" y="2785654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505757" y="2785654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778061" y="2785654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5064742" y="2785654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4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1773553" y="70859"/>
            <a:ext cx="1428750" cy="2307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charset="0"/>
              </a:rPr>
              <a:t>Computers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264425" y="1167595"/>
            <a:ext cx="2671218" cy="3600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dirty="0">
                <a:cs typeface="Arial" charset="0"/>
              </a:rPr>
              <a:t>Another Computer</a:t>
            </a:r>
            <a:endParaRPr lang="en-GB" sz="1050" dirty="0">
              <a:latin typeface="APL385 Unicode" panose="020B0709000202000203" pitchFamily="49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900095" y="1734051"/>
            <a:ext cx="1428750" cy="14859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Isolate</a:t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Process 1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900095" y="3287186"/>
            <a:ext cx="1428750" cy="142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Isolate</a:t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Process 2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 flipV="1">
            <a:off x="3225975" y="2002808"/>
            <a:ext cx="1067400" cy="3783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 flipV="1">
            <a:off x="3225975" y="2514401"/>
            <a:ext cx="1067400" cy="9474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097494" y="3516113"/>
            <a:ext cx="22685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latin typeface="APL385 Unicode" panose="020B0709000202000203" pitchFamily="49" charset="0"/>
              </a:rPr>
              <a:t>iss←isolate.New¨4⍴</a:t>
            </a:r>
            <a:r>
              <a:rPr lang="da-DK" sz="1350" dirty="0">
                <a:latin typeface="APL385 Unicode" panose="020B0709000202000203" pitchFamily="49" charset="0"/>
              </a:rPr>
              <a:t>⊂⍬</a:t>
            </a:r>
            <a:endParaRPr lang="en-GB" sz="1350" dirty="0">
              <a:latin typeface="APL385 Unicode" panose="020B0709000202000203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90900" y="3782211"/>
            <a:ext cx="15392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350" dirty="0">
                <a:latin typeface="APL385 Unicode" panose="020B0709000202000203" pitchFamily="49" charset="0"/>
              </a:rPr>
              <a:t>AddServer ...</a:t>
            </a:r>
            <a:endParaRPr lang="en-GB" sz="1350" dirty="0">
              <a:latin typeface="APL385 Unicode" panose="020B0709000202000203" pitchFamily="49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6610703" y="906218"/>
            <a:ext cx="1712741" cy="6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826885" y="763719"/>
            <a:ext cx="1783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CONGA / TCP Sockets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2008782" y="2423993"/>
            <a:ext cx="1200150" cy="37147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+mj-lt"/>
                <a:cs typeface="Arial" charset="0"/>
              </a:rPr>
              <a:t>Isolate 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027428" y="4082293"/>
            <a:ext cx="1200150" cy="37147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+mj-lt"/>
                <a:cs typeface="Arial" charset="0"/>
              </a:rPr>
              <a:t>Isolate 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9C6AA6A-C24C-49EF-AED9-B2C060E3341E}"/>
              </a:ext>
            </a:extLst>
          </p:cNvPr>
          <p:cNvSpPr/>
          <p:nvPr/>
        </p:nvSpPr>
        <p:spPr bwMode="auto">
          <a:xfrm>
            <a:off x="3344062" y="70859"/>
            <a:ext cx="1428750" cy="23078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charset="0"/>
              </a:rPr>
              <a:t>Dyalog (Application)</a:t>
            </a:r>
          </a:p>
        </p:txBody>
      </p:sp>
    </p:spTree>
    <p:extLst>
      <p:ext uri="{BB962C8B-B14F-4D97-AF65-F5344CB8AC3E}">
        <p14:creationId xmlns:p14="http://schemas.microsoft.com/office/powerpoint/2010/main" val="383554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4064775" y="1167594"/>
            <a:ext cx="3714750" cy="3600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 2-Core Computer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How Isolates Work…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23A82-5547-4382-B388-9FCB1EDD0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121925" y="1734051"/>
            <a:ext cx="1428750" cy="1452703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A Dyalog</a:t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293625" y="1734051"/>
            <a:ext cx="1428750" cy="14859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Isolate</a:t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Process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293625" y="3287186"/>
            <a:ext cx="1428750" cy="142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Isolate</a:t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Process 2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5379225" y="1915586"/>
            <a:ext cx="1028700" cy="4424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5407800" y="2505745"/>
            <a:ext cx="1000125" cy="9528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6421372" y="2460402"/>
            <a:ext cx="1200150" cy="37147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+mj-lt"/>
                <a:cs typeface="Arial" charset="0"/>
              </a:rPr>
              <a:t>Isolate 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407925" y="4047317"/>
            <a:ext cx="1200150" cy="37147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+mj-lt"/>
                <a:cs typeface="Arial" charset="0"/>
              </a:rPr>
              <a:t>Isolate 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914571" y="73342"/>
            <a:ext cx="1428750" cy="2307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charset="0"/>
              </a:rPr>
              <a:t>Dyalog (</a:t>
            </a:r>
            <a:r>
              <a:rPr lang="en-GB" sz="1200" dirty="0" err="1">
                <a:cs typeface="Arial" charset="0"/>
              </a:rPr>
              <a:t>APLProcess</a:t>
            </a:r>
            <a:r>
              <a:rPr lang="en-GB" sz="1200" dirty="0">
                <a:cs typeface="Arial" charset="0"/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441565" y="73342"/>
            <a:ext cx="1428750" cy="23078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charset="0"/>
              </a:rPr>
              <a:t>Namespaces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236225" y="2785654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505757" y="2785654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778061" y="2785654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5064742" y="2785654"/>
            <a:ext cx="228600" cy="2678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+mj-lt"/>
                <a:cs typeface="Arial" charset="0"/>
              </a:rPr>
              <a:t>4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1773553" y="70859"/>
            <a:ext cx="1428750" cy="2307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charset="0"/>
              </a:rPr>
              <a:t>Computers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264425" y="1167595"/>
            <a:ext cx="2671218" cy="3600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b="1" dirty="0">
                <a:solidFill>
                  <a:srgbClr val="FF0000"/>
                </a:solidFill>
                <a:cs typeface="Arial" charset="0"/>
              </a:rPr>
              <a:t>A VM in the Cloud</a:t>
            </a:r>
            <a:endParaRPr lang="en-GB" sz="1050" b="1" dirty="0">
              <a:solidFill>
                <a:srgbClr val="FF0000"/>
              </a:solidFill>
              <a:latin typeface="APL385 Unicode" panose="020B0709000202000203" pitchFamily="49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900095" y="1734051"/>
            <a:ext cx="1428750" cy="14859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Isolate</a:t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Process 1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900095" y="3287186"/>
            <a:ext cx="1428750" cy="142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cs typeface="Arial" charset="0"/>
              </a:rPr>
              <a:t>Isolate</a:t>
            </a:r>
            <a:br>
              <a:rPr lang="en-GB" dirty="0">
                <a:cs typeface="Arial" charset="0"/>
              </a:rPr>
            </a:br>
            <a:r>
              <a:rPr lang="en-GB" dirty="0">
                <a:cs typeface="Arial" charset="0"/>
              </a:rPr>
              <a:t>Process 2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 flipV="1">
            <a:off x="3225975" y="2002808"/>
            <a:ext cx="1067400" cy="3783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 flipV="1">
            <a:off x="3225975" y="2514401"/>
            <a:ext cx="1067400" cy="9474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097494" y="3516113"/>
            <a:ext cx="22685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latin typeface="APL385 Unicode" panose="020B0709000202000203" pitchFamily="49" charset="0"/>
              </a:rPr>
              <a:t>iss←isolate.New¨4⍴</a:t>
            </a:r>
            <a:r>
              <a:rPr lang="da-DK" sz="1350" dirty="0">
                <a:latin typeface="APL385 Unicode" panose="020B0709000202000203" pitchFamily="49" charset="0"/>
              </a:rPr>
              <a:t>⊂⍬</a:t>
            </a:r>
            <a:endParaRPr lang="en-GB" sz="1350" dirty="0">
              <a:latin typeface="APL385 Unicode" panose="020B0709000202000203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90900" y="3782211"/>
            <a:ext cx="15392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350" dirty="0">
                <a:latin typeface="APL385 Unicode" panose="020B0709000202000203" pitchFamily="49" charset="0"/>
              </a:rPr>
              <a:t>AddServer ...</a:t>
            </a:r>
            <a:endParaRPr lang="en-GB" sz="1350" dirty="0">
              <a:latin typeface="APL385 Unicode" panose="020B0709000202000203" pitchFamily="49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6610703" y="906218"/>
            <a:ext cx="1712741" cy="6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826885" y="763719"/>
            <a:ext cx="1783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CONGA / TCP Sockets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2008782" y="2423993"/>
            <a:ext cx="1200150" cy="37147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+mj-lt"/>
                <a:cs typeface="Arial" charset="0"/>
              </a:rPr>
              <a:t>Isolate 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027428" y="4082293"/>
            <a:ext cx="1200150" cy="37147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+mj-lt"/>
                <a:cs typeface="Arial" charset="0"/>
              </a:rPr>
              <a:t>Isolate 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9C6AA6A-C24C-49EF-AED9-B2C060E3341E}"/>
              </a:ext>
            </a:extLst>
          </p:cNvPr>
          <p:cNvSpPr/>
          <p:nvPr/>
        </p:nvSpPr>
        <p:spPr bwMode="auto">
          <a:xfrm>
            <a:off x="3344062" y="70859"/>
            <a:ext cx="1428750" cy="23078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cs typeface="Arial" charset="0"/>
              </a:rPr>
              <a:t>Dyalog (Application)</a:t>
            </a:r>
          </a:p>
        </p:txBody>
      </p:sp>
    </p:spTree>
    <p:extLst>
      <p:ext uri="{BB962C8B-B14F-4D97-AF65-F5344CB8AC3E}">
        <p14:creationId xmlns:p14="http://schemas.microsoft.com/office/powerpoint/2010/main" val="400543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6119D8-10DA-4A71-8E80-0BC892E8A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942" y="2422203"/>
            <a:ext cx="1800200" cy="1413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41528A-46DB-41F2-87D2-1B83F51B2E6F}"/>
              </a:ext>
            </a:extLst>
          </p:cNvPr>
          <p:cNvSpPr txBox="1"/>
          <p:nvPr/>
        </p:nvSpPr>
        <p:spPr>
          <a:xfrm>
            <a:off x="3941930" y="3291830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/>
              <a:t>16.0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3BF321-97CD-4C2C-B7CF-F26E8BA2D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36535"/>
            <a:ext cx="1679079" cy="900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77D2CE-B233-412C-97D1-376395B486E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83" y="1401620"/>
            <a:ext cx="1582297" cy="99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294933A9-1023-4F58-A26B-9597379E7B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21" y="2145579"/>
            <a:ext cx="1477700" cy="11082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5BBF8E-5CD7-4CB8-B890-00ACCA9AB706}"/>
              </a:ext>
            </a:extLst>
          </p:cNvPr>
          <p:cNvSpPr txBox="1"/>
          <p:nvPr/>
        </p:nvSpPr>
        <p:spPr>
          <a:xfrm>
            <a:off x="1274880" y="196091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14.1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3B9DF-9FF0-4F8C-804B-2315087559CA}"/>
              </a:ext>
            </a:extLst>
          </p:cNvPr>
          <p:cNvSpPr txBox="1"/>
          <p:nvPr/>
        </p:nvSpPr>
        <p:spPr>
          <a:xfrm>
            <a:off x="379309" y="116807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14.0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03C7CD-8D8F-4425-A20D-4F31A16B3847}"/>
              </a:ext>
            </a:extLst>
          </p:cNvPr>
          <p:cNvSpPr txBox="1"/>
          <p:nvPr/>
        </p:nvSpPr>
        <p:spPr>
          <a:xfrm>
            <a:off x="2534300" y="277007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15.0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62B37F-35B8-4FDC-AC52-C2887C223B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7115" y="2616755"/>
            <a:ext cx="2462146" cy="18902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464B3D-B42D-4AD9-AD85-82554002B57D}"/>
              </a:ext>
            </a:extLst>
          </p:cNvPr>
          <p:cNvSpPr txBox="1"/>
          <p:nvPr/>
        </p:nvSpPr>
        <p:spPr>
          <a:xfrm>
            <a:off x="5832140" y="3835428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16⅗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2AF4C3-F65D-445E-A2D8-19E5411BD5BF}"/>
              </a:ext>
            </a:extLst>
          </p:cNvPr>
          <p:cNvSpPr txBox="1"/>
          <p:nvPr/>
        </p:nvSpPr>
        <p:spPr>
          <a:xfrm>
            <a:off x="4646811" y="543796"/>
            <a:ext cx="431817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3200" dirty="0"/>
              <a:t>Raw Performance</a:t>
            </a:r>
            <a:br>
              <a:rPr lang="da-DK" sz="3200" dirty="0"/>
            </a:br>
            <a:br>
              <a:rPr lang="da-DK" sz="1000" dirty="0"/>
            </a:br>
            <a:r>
              <a:rPr lang="da-DK" sz="2000" dirty="0"/>
              <a:t>In the cloud, the true cost of computing</a:t>
            </a:r>
            <a:br>
              <a:rPr lang="da-DK" sz="2000" dirty="0"/>
            </a:br>
            <a:r>
              <a:rPr lang="da-DK" sz="2000" dirty="0"/>
              <a:t>is measured in Watts</a:t>
            </a:r>
            <a:endParaRPr lang="da-DK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1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" grpId="0"/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92AF4C3-F65D-445E-A2D8-19E5411BD5BF}"/>
              </a:ext>
            </a:extLst>
          </p:cNvPr>
          <p:cNvSpPr txBox="1"/>
          <p:nvPr/>
        </p:nvSpPr>
        <p:spPr>
          <a:xfrm>
            <a:off x="6299551" y="591530"/>
            <a:ext cx="24945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3200" dirty="0"/>
              <a:t>Cloud = Linux</a:t>
            </a:r>
            <a:br>
              <a:rPr lang="da-DK" sz="3200" dirty="0"/>
            </a:br>
            <a:r>
              <a:rPr lang="da-DK" sz="3200" dirty="0">
                <a:solidFill>
                  <a:schemeClr val="bg1">
                    <a:lumMod val="50000"/>
                  </a:schemeClr>
                </a:solidFill>
              </a:rPr>
              <a:t>"(or similar)"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88D5D-218B-49CE-AFE4-A37554346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Prepare to </a:t>
            </a:r>
            <a:r>
              <a:rPr lang="da-DK" sz="2400" b="1" i="1" dirty="0"/>
              <a:t>deploy</a:t>
            </a:r>
            <a:r>
              <a:rPr lang="da-DK" sz="2400" dirty="0"/>
              <a:t> to UNIX-like environments, even if you develop on Windows or macOS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a-DK" sz="2000" dirty="0"/>
              <a:t>Linux uses less Watts (less memory)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a-DK" sz="2000" dirty="0"/>
              <a:t>macOS and Android are UNIXes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a-DK" sz="2000" dirty="0"/>
              <a:t>Cloud-friendly Microsoft OSes are also UNIX-like</a:t>
            </a:r>
          </a:p>
          <a:p>
            <a:r>
              <a:rPr lang="da-DK" sz="2400" dirty="0"/>
              <a:t>We are working hard to make using the same code on all platforms easier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a-DK" sz="2000" dirty="0"/>
              <a:t>For example, cross-platform file functions in v15.0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76104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92AF4C3-F65D-445E-A2D8-19E5411BD5BF}"/>
              </a:ext>
            </a:extLst>
          </p:cNvPr>
          <p:cNvSpPr txBox="1"/>
          <p:nvPr/>
        </p:nvSpPr>
        <p:spPr>
          <a:xfrm>
            <a:off x="4407544" y="530421"/>
            <a:ext cx="46701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3200" dirty="0"/>
              <a:t>Cross-Platform</a:t>
            </a:r>
            <a:br>
              <a:rPr lang="da-DK" sz="3200" dirty="0"/>
            </a:br>
            <a:r>
              <a:rPr lang="da-DK" sz="3200" dirty="0"/>
              <a:t>Development Environment</a:t>
            </a:r>
            <a:endParaRPr lang="da-DK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ADD622-B0ED-438E-A15C-E303CA45E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32" y="546525"/>
            <a:ext cx="4257473" cy="26941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E677CD-FB81-4F88-8B5D-5A33DB389FD2}"/>
              </a:ext>
            </a:extLst>
          </p:cNvPr>
          <p:cNvSpPr txBox="1"/>
          <p:nvPr/>
        </p:nvSpPr>
        <p:spPr>
          <a:xfrm>
            <a:off x="1916705" y="1198081"/>
            <a:ext cx="2230867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a-DK" sz="1600" dirty="0"/>
              <a:t>2013 Conference Edition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DF52C8A-B8DD-44B2-BC5A-DC0D70EF2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566150"/>
            <a:ext cx="4857837" cy="35206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42FDC6A-A4D3-4F21-90C0-EEE7FB41DF11}"/>
              </a:ext>
            </a:extLst>
          </p:cNvPr>
          <p:cNvSpPr txBox="1"/>
          <p:nvPr/>
        </p:nvSpPr>
        <p:spPr>
          <a:xfrm>
            <a:off x="7992380" y="4596975"/>
            <a:ext cx="865943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a-DK" sz="1600" dirty="0"/>
              <a:t>RIDE 4.x</a:t>
            </a:r>
          </a:p>
        </p:txBody>
      </p:sp>
    </p:spTree>
    <p:extLst>
      <p:ext uri="{BB962C8B-B14F-4D97-AF65-F5344CB8AC3E}">
        <p14:creationId xmlns:p14="http://schemas.microsoft.com/office/powerpoint/2010/main" val="338299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theme/theme1.xml><?xml version="1.0" encoding="utf-8"?>
<a:theme xmlns:a="http://schemas.openxmlformats.org/drawingml/2006/main" name="dyalog17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dyalog17_template</Template>
  <TotalTime>11820</TotalTime>
  <Words>994</Words>
  <Application>Microsoft Office PowerPoint</Application>
  <PresentationFormat>On-screen Show (16:9)</PresentationFormat>
  <Paragraphs>226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APL385 Unicode</vt:lpstr>
      <vt:lpstr>Arial</vt:lpstr>
      <vt:lpstr>Calibri</vt:lpstr>
      <vt:lpstr>Courier New</vt:lpstr>
      <vt:lpstr>Klavika Regular</vt:lpstr>
      <vt:lpstr>Times</vt:lpstr>
      <vt:lpstr>Titillium Web</vt:lpstr>
      <vt:lpstr>Titillium Web SemiBold</vt:lpstr>
      <vt:lpstr>Wingdings</vt:lpstr>
      <vt:lpstr>dyalog17_template</vt:lpstr>
      <vt:lpstr>Road Map - The User Experience</vt:lpstr>
      <vt:lpstr>PowerPoint Presentation</vt:lpstr>
      <vt:lpstr>Believe in Climate Change?</vt:lpstr>
      <vt:lpstr>Parallel Computing with Isolates</vt:lpstr>
      <vt:lpstr>How Isolates Work…</vt:lpstr>
      <vt:lpstr>How Isolates Work…</vt:lpstr>
      <vt:lpstr>PowerPoint Presentation</vt:lpstr>
      <vt:lpstr>PowerPoint Presentation</vt:lpstr>
      <vt:lpstr>PowerPoint Presentation</vt:lpstr>
      <vt:lpstr>Preparing for Extreme Weather </vt:lpstr>
      <vt:lpstr>Managers Need</vt:lpstr>
      <vt:lpstr>Managers Need</vt:lpstr>
      <vt:lpstr>Managers Need</vt:lpstr>
      <vt:lpstr>Newbies Need</vt:lpstr>
      <vt:lpstr>We All Need</vt:lpstr>
      <vt:lpstr>GitHub</vt:lpstr>
      <vt:lpstr>What IS GitHub?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Webinars</vt:lpstr>
      <vt:lpstr>Webinars so far</vt:lpstr>
      <vt:lpstr>The latest weapon added to our arsenal...</vt:lpstr>
      <vt:lpstr>What Next?</vt:lpstr>
      <vt:lpstr>CXO Dreams</vt:lpstr>
      <vt:lpstr>Version 16.0: A Milestone Release</vt:lpstr>
      <vt:lpstr>Evangelists</vt:lpstr>
      <vt:lpstr>Quotes from Code Golfers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205</cp:revision>
  <dcterms:created xsi:type="dcterms:W3CDTF">2016-07-29T08:25:06Z</dcterms:created>
  <dcterms:modified xsi:type="dcterms:W3CDTF">2017-09-11T09:04:30Z</dcterms:modified>
</cp:coreProperties>
</file>