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3" r:id="rId3"/>
    <p:sldId id="270" r:id="rId4"/>
    <p:sldId id="272" r:id="rId5"/>
    <p:sldId id="275" r:id="rId6"/>
    <p:sldId id="277" r:id="rId7"/>
    <p:sldId id="278" r:id="rId8"/>
    <p:sldId id="273" r:id="rId9"/>
    <p:sldId id="271" r:id="rId10"/>
    <p:sldId id="280" r:id="rId11"/>
    <p:sldId id="279" r:id="rId12"/>
    <p:sldId id="264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FF9421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6" autoAdjust="0"/>
    <p:restoredTop sz="82875" autoAdjust="0"/>
  </p:normalViewPr>
  <p:slideViewPr>
    <p:cSldViewPr>
      <p:cViewPr varScale="1">
        <p:scale>
          <a:sx n="111" d="100"/>
          <a:sy n="111" d="100"/>
        </p:scale>
        <p:origin x="132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Mandelbrot Explorer I developed when trying to teach myself Dyalog GUI</a:t>
            </a:r>
          </a:p>
          <a:p>
            <a:r>
              <a:rPr lang="en-US" dirty="0"/>
              <a:t>If you want to go for that retro 80's style user interface, you can always use ⎕SM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AIX is not mentioned because it's not a desktop environment.  You would use MiServer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3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you need is… Love? </a:t>
            </a:r>
          </a:p>
          <a:p>
            <a:endParaRPr lang="en-US" dirty="0"/>
          </a:p>
          <a:p>
            <a:r>
              <a:rPr lang="en-US" dirty="0"/>
              <a:t>HTML – content</a:t>
            </a:r>
            <a:br>
              <a:rPr lang="en-US" dirty="0"/>
            </a:br>
            <a:r>
              <a:rPr lang="en-US" dirty="0"/>
              <a:t>CSS – styling</a:t>
            </a:r>
          </a:p>
          <a:p>
            <a:r>
              <a:rPr lang="en-US" dirty="0"/>
              <a:t>JavaScript – content manipulation, event handling, "programming"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Paul Mansour's Rumba has some HTML generating features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6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6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3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so, you don't need to all become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9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iona\Desktop\Dyalog '17\powerpoint template\castle-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655"/>
            <a:ext cx="9144000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90" y="726546"/>
            <a:ext cx="3422716" cy="216024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494949"/>
                </a:solidFill>
                <a:latin typeface="Klavika Bold" panose="02000803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47075" y="1896676"/>
            <a:ext cx="3735415" cy="99011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rgbClr val="494949"/>
                </a:solidFill>
                <a:latin typeface="Klavika Medium" panose="02000603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pic>
        <p:nvPicPr>
          <p:cNvPr id="2051" name="Picture 3" descr="U:\admin\conference\Dyalog17\Logo\Text_DYALOG Elsinor 2017-right_PATH.e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726545"/>
            <a:ext cx="3059112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ona\Desktop\Dyalog '17\powerpoint template\littleShip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45" y="4236935"/>
            <a:ext cx="483991" cy="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DDCC9-9F32-450E-949A-A18EEAEB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HTMLRenderer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61740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220995"/>
            <a:ext cx="2078545" cy="252088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21043-68C8-478B-9450-9EFB90C0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D4B9B-83A1-4830-B5A6-88B33CE2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79E86-6CD6-43AE-9108-9D3B1EF44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552A50-F36F-4BA1-A63E-BBDB8ACF4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/>
              <a:t>‹#›</a:t>
            </a:fld>
            <a:endParaRPr lang="en-GB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500" y="4776995"/>
            <a:ext cx="94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Klavika Regular" panose="02000503000000000000" pitchFamily="2" charset="0"/>
              </a:rPr>
              <a:t>#dyalog17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A105-3224-4D35-8E6D-428DF747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87135" y="47935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Multi-Platform</a:t>
            </a:r>
            <a:br>
              <a:rPr lang="en-GB" dirty="0"/>
            </a:br>
            <a:r>
              <a:rPr lang="en-GB" dirty="0"/>
              <a:t>User Interfaces</a:t>
            </a:r>
            <a:br>
              <a:rPr lang="en-GB" dirty="0"/>
            </a:br>
            <a:r>
              <a:rPr lang="en-GB" dirty="0"/>
              <a:t>using</a:t>
            </a:r>
            <a:br>
              <a:rPr lang="en-GB" dirty="0"/>
            </a:br>
            <a:r>
              <a:rPr lang="en-GB" dirty="0" err="1"/>
              <a:t>HTMLRenderer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47076" y="1896676"/>
            <a:ext cx="3555394" cy="990110"/>
          </a:xfrm>
        </p:spPr>
        <p:txBody>
          <a:bodyPr anchor="t"/>
          <a:lstStyle/>
          <a:p>
            <a:pPr algn="r"/>
            <a:r>
              <a:rPr lang="en-GB" dirty="0"/>
              <a:t>Brian Becker</a:t>
            </a:r>
            <a:br>
              <a:rPr lang="en-GB" dirty="0"/>
            </a:br>
            <a:r>
              <a:rPr lang="en-GB" sz="1600" dirty="0"/>
              <a:t>APL Tools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B762-EDBB-4E2A-A3BA-0F957534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Experimental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E884-63E0-4E93-AA4E-51B49C3F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HTMLRenderer</a:t>
            </a:r>
            <a:r>
              <a:rPr lang="en-US" sz="2000" dirty="0"/>
              <a:t> itself is not experimental</a:t>
            </a:r>
          </a:p>
          <a:p>
            <a:pPr lvl="1"/>
            <a:r>
              <a:rPr lang="en-US" sz="1800" dirty="0"/>
              <a:t>We expect it to continue to exist as is with backward-compatible upgrades and bug fixes.</a:t>
            </a:r>
          </a:p>
          <a:p>
            <a:r>
              <a:rPr lang="en-US" sz="2000" dirty="0"/>
              <a:t>What is experimental are the tools and frameworks we are developing for use with </a:t>
            </a:r>
            <a:r>
              <a:rPr lang="en-US" sz="2000" dirty="0" err="1"/>
              <a:t>HTMLRenderer</a:t>
            </a:r>
            <a:endParaRPr lang="en-US" sz="2000" dirty="0"/>
          </a:p>
          <a:p>
            <a:pPr lvl="1"/>
            <a:r>
              <a:rPr lang="en-US" sz="1600" dirty="0"/>
              <a:t>We need to write additional documentation</a:t>
            </a:r>
          </a:p>
          <a:p>
            <a:pPr lvl="1"/>
            <a:r>
              <a:rPr lang="en-US" sz="1600" dirty="0"/>
              <a:t>We need real-life application of the tools</a:t>
            </a:r>
          </a:p>
          <a:p>
            <a:pPr lvl="1"/>
            <a:r>
              <a:rPr lang="en-US" sz="1600" dirty="0"/>
              <a:t>We need your feedback</a:t>
            </a:r>
          </a:p>
          <a:p>
            <a:r>
              <a:rPr lang="en-US" sz="2000" dirty="0"/>
              <a:t>Don't hold back, start using it!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C4F27-F789-4F19-85D3-849D759BA4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C33A-9B93-48C8-BFF5-1E5FF9FA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E9CD-6990-4142-BFDE-44E35201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Contrasting WC2 and </a:t>
            </a:r>
            <a:r>
              <a:rPr lang="en-US" sz="2400" dirty="0">
                <a:latin typeface="APL385 Unicode" panose="020B0709000202000203" pitchFamily="49" charset="0"/>
              </a:rPr>
              <a:t>⎕WC</a:t>
            </a: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3BC0-42F2-4D8C-B1C7-38645B9B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APL385 Unicode" panose="020B0709000202000203" pitchFamily="49" charset="0"/>
              </a:rPr>
              <a:t>⎕WC</a:t>
            </a:r>
            <a:r>
              <a:rPr lang="en-US" sz="2000" dirty="0"/>
              <a:t> remains a good choice</a:t>
            </a:r>
          </a:p>
          <a:p>
            <a:r>
              <a:rPr lang="en-US" sz="2000" dirty="0"/>
              <a:t>Layout may be easier with WC2</a:t>
            </a:r>
          </a:p>
          <a:p>
            <a:pPr lvl="1"/>
            <a:r>
              <a:rPr lang="en-US" sz="1600" dirty="0"/>
              <a:t>"Responsive" layout is much easier</a:t>
            </a:r>
          </a:p>
          <a:p>
            <a:r>
              <a:rPr lang="en-US" sz="2000" dirty="0"/>
              <a:t>Extensibility - adding additional components</a:t>
            </a:r>
          </a:p>
          <a:p>
            <a:pPr lvl="1"/>
            <a:r>
              <a:rPr lang="en-US" sz="1600" dirty="0">
                <a:latin typeface="APL385 Unicode" panose="020B0709000202000203" pitchFamily="49" charset="0"/>
              </a:rPr>
              <a:t>⎕WC</a:t>
            </a:r>
            <a:r>
              <a:rPr lang="en-US" sz="1600" dirty="0"/>
              <a:t> has .NET,  ActiveX</a:t>
            </a:r>
          </a:p>
          <a:p>
            <a:pPr lvl="1"/>
            <a:r>
              <a:rPr lang="en-US" sz="1600" dirty="0"/>
              <a:t>WC2 has several built-in (Syncfusion, jQuery, </a:t>
            </a:r>
            <a:r>
              <a:rPr lang="en-US" sz="1600" dirty="0" err="1"/>
              <a:t>Datatable</a:t>
            </a:r>
            <a:r>
              <a:rPr lang="en-US" sz="1600" dirty="0"/>
              <a:t>, Bootstrap) and a gazillion resources available</a:t>
            </a:r>
          </a:p>
          <a:p>
            <a:pPr lvl="1"/>
            <a:r>
              <a:rPr lang="en-US" sz="1600" dirty="0"/>
              <a:t>It's easy! It's fun! You can do it to! (Please do!)</a:t>
            </a:r>
          </a:p>
          <a:p>
            <a:r>
              <a:rPr lang="en-US" sz="2000" dirty="0"/>
              <a:t>WC2 has some catching up to do</a:t>
            </a:r>
          </a:p>
          <a:p>
            <a:pPr lvl="1"/>
            <a:r>
              <a:rPr lang="en-US" sz="1600" dirty="0"/>
              <a:t>Documentation, supporting materials, demos, tutorials</a:t>
            </a:r>
          </a:p>
          <a:p>
            <a:r>
              <a:rPr lang="en-US" sz="2000" dirty="0">
                <a:sym typeface="Wingdings" panose="05000000000000000000" pitchFamily="2" charset="2"/>
              </a:rPr>
              <a:t>Reliability</a:t>
            </a:r>
          </a:p>
          <a:p>
            <a:pPr lvl="1"/>
            <a:r>
              <a:rPr lang="en-US" sz="1600" dirty="0">
                <a:latin typeface="APL385 Unicode" panose="020B0709000202000203" pitchFamily="49" charset="0"/>
              </a:rPr>
              <a:t>⎕WC</a:t>
            </a:r>
            <a:r>
              <a:rPr lang="en-US" sz="1600" dirty="0"/>
              <a:t> has a 25 year head start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WC2 has been around for over 3 years</a:t>
            </a:r>
          </a:p>
          <a:p>
            <a:pPr lvl="1"/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B56E3-5039-4FD1-875B-CF299E7D7EB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/>
              <a:t>If you're Windows only</a:t>
            </a:r>
          </a:p>
          <a:p>
            <a:r>
              <a:rPr lang="en-US" sz="1600" dirty="0"/>
              <a:t>No '</a:t>
            </a:r>
            <a:r>
              <a:rPr lang="en-US" sz="1600" dirty="0" err="1"/>
              <a:t>Posn</a:t>
            </a:r>
            <a:r>
              <a:rPr lang="en-US" sz="1600" dirty="0"/>
              <a:t>' or 'Size'</a:t>
            </a:r>
          </a:p>
          <a:p>
            <a:r>
              <a:rPr lang="en-US" sz="1600" dirty="0"/>
              <a:t>Adapting to different screen sizes and orientations</a:t>
            </a:r>
          </a:p>
          <a:p>
            <a:r>
              <a:rPr lang="en-US" sz="1600" dirty="0"/>
              <a:t>1 gazillion = a lot</a:t>
            </a:r>
          </a:p>
          <a:p>
            <a:r>
              <a:rPr lang="en-US" sz="1600" dirty="0"/>
              <a:t>Syncfusion renewed for 5 years</a:t>
            </a:r>
          </a:p>
          <a:p>
            <a:r>
              <a:rPr lang="en-US" sz="1600" dirty="0"/>
              <a:t>And John Daintree</a:t>
            </a:r>
          </a:p>
          <a:p>
            <a:r>
              <a:rPr lang="en-US" sz="1600" dirty="0"/>
              <a:t>And we've been using it all that while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E867B-6BB7-4391-974B-1F86D92BE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2" t="26500" r="3735" b="37346"/>
          <a:stretch/>
        </p:blipFill>
        <p:spPr>
          <a:xfrm>
            <a:off x="0" y="1815060"/>
            <a:ext cx="9144000" cy="198022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E815-F150-46D1-AC1C-3A34683A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C996-2BE8-4D57-9A52-6236C9C1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HTMLRenderer</a:t>
            </a:r>
            <a:r>
              <a:rPr lang="en-US" sz="3200" dirty="0"/>
              <a:t>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954E-B2C3-40CE-AA7B-5C45A89F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7065786" cy="3394472"/>
          </a:xfrm>
        </p:spPr>
        <p:txBody>
          <a:bodyPr>
            <a:normAutofit/>
          </a:bodyPr>
          <a:lstStyle/>
          <a:p>
            <a:r>
              <a:rPr lang="en-US" sz="2400" dirty="0"/>
              <a:t>HTML/JavaScript/CSS is here to stay</a:t>
            </a:r>
          </a:p>
          <a:p>
            <a:r>
              <a:rPr lang="en-US" sz="2400" dirty="0" err="1"/>
              <a:t>HTMLRenderer</a:t>
            </a:r>
            <a:r>
              <a:rPr lang="en-US" sz="2400" dirty="0"/>
              <a:t> is here to stay</a:t>
            </a:r>
          </a:p>
          <a:p>
            <a:r>
              <a:rPr lang="en-US" sz="2400" dirty="0"/>
              <a:t>If you want to develop GUI front ends</a:t>
            </a:r>
          </a:p>
          <a:p>
            <a:pPr lvl="2"/>
            <a:r>
              <a:rPr lang="en-US" sz="1600" dirty="0"/>
              <a:t>For platforms other than Windows desktops</a:t>
            </a:r>
          </a:p>
          <a:p>
            <a:pPr lvl="2"/>
            <a:r>
              <a:rPr lang="en-US" sz="1600" dirty="0"/>
              <a:t>Linux, Mac, Android</a:t>
            </a:r>
          </a:p>
          <a:p>
            <a:pPr lvl="2"/>
            <a:r>
              <a:rPr lang="en-US" sz="1600" dirty="0"/>
              <a:t>Tablets, Phones, TV's, Refrigerators, IoT</a:t>
            </a:r>
          </a:p>
          <a:p>
            <a:pPr lvl="1"/>
            <a:r>
              <a:rPr lang="en-US" sz="2000" dirty="0"/>
              <a:t>This is technology we think you need to learn and embrace</a:t>
            </a:r>
          </a:p>
          <a:p>
            <a:pPr lvl="2"/>
            <a:r>
              <a:rPr lang="en-US" sz="1600" dirty="0"/>
              <a:t>And help guide us in what tools you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6DF71-E75D-4632-8CD9-80B9AA6556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22A8D-8A69-4C29-9A87-AF262E19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BD29-DA1E-40B9-8A87-FFF61F02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9C19-02C5-4166-BD20-1AD385587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want to see a demo?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78F85-1EA5-4063-A55C-FCCE7C89B19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5E354-1D55-401E-9CEB-BD94EEA5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6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A149-E9B3-4D31-9A24-C98089A5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 Challenge…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9A7DF-7A92-4D0D-9E4F-8C661FF5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Your challenge</a:t>
            </a:r>
          </a:p>
          <a:p>
            <a:pPr lvl="1"/>
            <a:r>
              <a:rPr lang="en-US" sz="2000" dirty="0"/>
              <a:t>Cross-platform applications</a:t>
            </a:r>
          </a:p>
          <a:p>
            <a:pPr lvl="1"/>
            <a:r>
              <a:rPr lang="en-US" sz="2000" dirty="0">
                <a:latin typeface="APL385 Unicode" panose="020B0709000202000203" pitchFamily="49" charset="0"/>
              </a:rPr>
              <a:t>⎕WC</a:t>
            </a:r>
            <a:r>
              <a:rPr lang="en-US" sz="2000" dirty="0"/>
              <a:t> is great for Windows, but what about others?</a:t>
            </a:r>
          </a:p>
          <a:p>
            <a:r>
              <a:rPr lang="en-US" sz="2400" dirty="0"/>
              <a:t>Dyalog's challenge</a:t>
            </a:r>
          </a:p>
          <a:p>
            <a:pPr lvl="1"/>
            <a:r>
              <a:rPr lang="en-US" sz="2000" dirty="0"/>
              <a:t>Provide the same functionality across platforms</a:t>
            </a:r>
          </a:p>
          <a:p>
            <a:pPr lvl="1"/>
            <a:r>
              <a:rPr lang="en-US" sz="2000" dirty="0"/>
              <a:t>Make it easy to use</a:t>
            </a:r>
          </a:p>
          <a:p>
            <a:r>
              <a:rPr lang="en-US" sz="2400" dirty="0"/>
              <a:t>Different platforms, Different technologies</a:t>
            </a:r>
          </a:p>
          <a:p>
            <a:pPr lvl="1"/>
            <a:r>
              <a:rPr lang="en-US" sz="2000" dirty="0"/>
              <a:t>Windows – Win32, WPF, ActiveX</a:t>
            </a:r>
          </a:p>
          <a:p>
            <a:pPr lvl="1"/>
            <a:r>
              <a:rPr lang="en-US" sz="2000" dirty="0"/>
              <a:t>Mac – Cocoa</a:t>
            </a:r>
          </a:p>
          <a:p>
            <a:pPr lvl="1"/>
            <a:r>
              <a:rPr lang="en-US" sz="2000" dirty="0"/>
              <a:t>Linux, Raspberry Pi – X Window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BE48D2-B9DF-4583-94A5-69974D8CA7E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65488-9103-4EA0-8A29-745BF9451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5" y="1070784"/>
            <a:ext cx="6089255" cy="3701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1B352-958E-4FFE-90B8-E4F814660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70" y="1011677"/>
            <a:ext cx="4815535" cy="376025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37F47-EAEB-44DE-88A7-560D4DDA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HTMLRenderer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C82C-F5DF-46E0-8064-EFFA6FE5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HTMLRenderer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115B-2049-43AA-9924-369E7C13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6300699" cy="339447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/>
              <a:t>A new GUI object</a:t>
            </a:r>
            <a:endParaRPr lang="en-US" dirty="0"/>
          </a:p>
          <a:p>
            <a:pPr marL="361950" lvl="1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'R' ⎕WC '</a:t>
            </a:r>
            <a:r>
              <a:rPr lang="en-US" sz="1400" dirty="0" err="1">
                <a:latin typeface="APL385 Unicode" panose="020B0709000202000203" pitchFamily="49" charset="0"/>
              </a:rPr>
              <a:t>HTMLRenderer</a:t>
            </a:r>
            <a:r>
              <a:rPr lang="en-US" sz="1400" dirty="0">
                <a:latin typeface="APL385 Unicode" panose="020B0709000202000203" pitchFamily="49" charset="0"/>
              </a:rPr>
              <a:t>' 'Hello &lt;b&gt;&lt;i&gt;World!&lt;/i&gt;&lt;/b&gt;'</a:t>
            </a:r>
          </a:p>
          <a:p>
            <a:pPr marL="361950" lvl="1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'R' ⎕WC '</a:t>
            </a:r>
            <a:r>
              <a:rPr lang="en-US" sz="1400" dirty="0" err="1">
                <a:latin typeface="APL385 Unicode" panose="020B0709000202000203" pitchFamily="49" charset="0"/>
              </a:rPr>
              <a:t>HTMLRenderer</a:t>
            </a:r>
            <a:r>
              <a:rPr lang="en-US" sz="1400" dirty="0">
                <a:latin typeface="APL385 Unicode" panose="020B0709000202000203" pitchFamily="49" charset="0"/>
              </a:rPr>
              <a:t>' ('URL' 'http://www.dyalog.com')</a:t>
            </a:r>
            <a:endParaRPr lang="en-US" sz="1800" dirty="0">
              <a:latin typeface="APL385 Unicode" panose="020B0709000202000203" pitchFamily="49" charset="0"/>
            </a:endParaRPr>
          </a:p>
          <a:p>
            <a:r>
              <a:rPr lang="en-US" sz="2400" dirty="0"/>
              <a:t>Available wherever</a:t>
            </a:r>
            <a:r>
              <a:rPr lang="en-US" sz="2400" baseline="30000" dirty="0"/>
              <a:t>1</a:t>
            </a:r>
            <a:r>
              <a:rPr lang="en-US" sz="2400" dirty="0"/>
              <a:t> Dyalog APL runs</a:t>
            </a:r>
          </a:p>
          <a:p>
            <a:r>
              <a:rPr lang="en-US" sz="2400" dirty="0"/>
              <a:t>Make it as easy</a:t>
            </a:r>
            <a:r>
              <a:rPr lang="en-US" sz="2400" baseline="30000" dirty="0"/>
              <a:t>2</a:t>
            </a:r>
            <a:r>
              <a:rPr lang="en-US" sz="2400" dirty="0"/>
              <a:t> to use as </a:t>
            </a:r>
            <a:r>
              <a:rPr lang="en-US" sz="2000" dirty="0">
                <a:latin typeface="APL385 Unicode" panose="020B0709000202000203" pitchFamily="49" charset="0"/>
              </a:rPr>
              <a:t>⎕WC</a:t>
            </a:r>
          </a:p>
          <a:p>
            <a:r>
              <a:rPr lang="en-US" sz="2400" dirty="0"/>
              <a:t>Think of </a:t>
            </a:r>
            <a:r>
              <a:rPr lang="en-US" sz="2400" dirty="0" err="1"/>
              <a:t>HTMLRenderer</a:t>
            </a:r>
            <a:r>
              <a:rPr lang="en-US" sz="2400" dirty="0"/>
              <a:t> as a cross-platform replacement for </a:t>
            </a:r>
            <a:r>
              <a:rPr lang="en-US" sz="2000" dirty="0">
                <a:latin typeface="APL385 Unicode" panose="020B0709000202000203" pitchFamily="49" charset="0"/>
              </a:rPr>
              <a:t>⎕WC</a:t>
            </a:r>
            <a:endParaRPr lang="en-US" sz="2400" dirty="0">
              <a:latin typeface="APL385 Unicode" panose="020B0709000202000203" pitchFamily="49" charset="0"/>
            </a:endParaRPr>
          </a:p>
          <a:p>
            <a:pPr lvl="1"/>
            <a:r>
              <a:rPr lang="en-US" sz="1800" dirty="0">
                <a:latin typeface="APL385 Unicode" panose="020B0709000202000203" pitchFamily="49" charset="0"/>
              </a:rPr>
              <a:t>⎕WC</a:t>
            </a:r>
            <a:r>
              <a:rPr lang="en-US" sz="2000" dirty="0"/>
              <a:t> uses Win32</a:t>
            </a:r>
          </a:p>
          <a:p>
            <a:pPr lvl="1"/>
            <a:r>
              <a:rPr lang="en-US" sz="2000" dirty="0" err="1"/>
              <a:t>HTMLRenderer</a:t>
            </a:r>
            <a:r>
              <a:rPr lang="en-US" sz="2000" dirty="0"/>
              <a:t> uses HTML/CSS/JavaScript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269F5-16E4-4870-81E1-91788F7625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/>
              <a:t>Win, Mac, Linux now</a:t>
            </a:r>
          </a:p>
          <a:p>
            <a:r>
              <a:rPr lang="en-US" sz="1400" dirty="0"/>
              <a:t>   Pi soon</a:t>
            </a:r>
          </a:p>
          <a:p>
            <a:r>
              <a:rPr lang="en-US" sz="1400" dirty="0"/>
              <a:t>   Android planned</a:t>
            </a:r>
          </a:p>
          <a:p>
            <a:endParaRPr lang="en-US" sz="1400" dirty="0"/>
          </a:p>
          <a:p>
            <a:r>
              <a:rPr lang="en-US" sz="1400" baseline="30000" dirty="0"/>
              <a:t>2</a:t>
            </a:r>
            <a:r>
              <a:rPr lang="en-US" sz="1400" dirty="0"/>
              <a:t> or easier!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33513-D610-4E89-BDF9-6E84C4FA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65" y="1896675"/>
            <a:ext cx="5175575" cy="2916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25CB3-587B-44CE-A0C7-1CFA77B70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58" y="1230699"/>
            <a:ext cx="6017788" cy="344865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1A394D-CCE8-40AC-B3D1-0FCFCD7C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HTMLRenderer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8B2C-7983-4565-BAC9-D5D539DB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you need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8FEA-613B-43DC-A0DC-AF951785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8" y="1224124"/>
            <a:ext cx="7740861" cy="3394472"/>
          </a:xfrm>
        </p:spPr>
        <p:txBody>
          <a:bodyPr>
            <a:normAutofit/>
          </a:bodyPr>
          <a:lstStyle/>
          <a:p>
            <a:r>
              <a:rPr lang="en-US" sz="2400" dirty="0"/>
              <a:t>A way to create HTML/CSS/JavaScript content</a:t>
            </a:r>
          </a:p>
          <a:p>
            <a:r>
              <a:rPr lang="en-US" sz="2400" dirty="0"/>
              <a:t>You could roll your own</a:t>
            </a:r>
          </a:p>
          <a:p>
            <a:r>
              <a:rPr lang="en-US" sz="2400" dirty="0"/>
              <a:t>You could use WC2</a:t>
            </a:r>
          </a:p>
          <a:p>
            <a:pPr lvl="1"/>
            <a:r>
              <a:rPr lang="en-US" sz="2000" dirty="0"/>
              <a:t>WC2 is an interface between </a:t>
            </a:r>
            <a:r>
              <a:rPr lang="en-US" sz="2000" dirty="0" err="1"/>
              <a:t>HTMLRenderer</a:t>
            </a:r>
            <a:r>
              <a:rPr lang="en-US" sz="2000" dirty="0"/>
              <a:t> and Dyalog's HTML creation library</a:t>
            </a:r>
          </a:p>
          <a:p>
            <a:r>
              <a:rPr lang="en-US" sz="2400" dirty="0"/>
              <a:t>Dyalog's challenge</a:t>
            </a:r>
          </a:p>
          <a:p>
            <a:pPr lvl="1"/>
            <a:r>
              <a:rPr lang="en-US" sz="2000" dirty="0"/>
              <a:t>Provide the same functionality across platforms - </a:t>
            </a:r>
            <a:r>
              <a:rPr lang="en-US" sz="2000" dirty="0" err="1"/>
              <a:t>HTMLRenderer</a:t>
            </a:r>
            <a:endParaRPr lang="en-US" sz="2000" dirty="0"/>
          </a:p>
          <a:p>
            <a:pPr lvl="1"/>
            <a:r>
              <a:rPr lang="en-US" sz="2000" dirty="0"/>
              <a:t>Make it easy to use – WC2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0CE7-51B7-4130-8A0C-8B75B7D133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70999-D02A-4D12-9C68-138CD05A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HTMLRenderer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8B2C-7983-4565-BAC9-D5D539DB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WC2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8FEA-613B-43DC-A0DC-AF951785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0CE7-51B7-4130-8A0C-8B75B7D133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A5924-1C1E-42BC-8D45-9F614E3D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8476"/>
            <a:ext cx="4299230" cy="347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8F97C-BF3E-496D-BEA8-AEAAE8EA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16152"/>
            <a:ext cx="4299230" cy="3474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5EFB6-A927-4165-A242-4095F4B91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216152"/>
            <a:ext cx="4299230" cy="3474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A47E6-B566-418E-8DDC-35D50407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216152"/>
            <a:ext cx="4299230" cy="347472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3331-5C7A-4569-9BC6-97A9D44D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8B2C-7983-4565-BAC9-D5D539DB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WC2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8FEA-613B-43DC-A0DC-AF951785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0CE7-51B7-4130-8A0C-8B75B7D133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6EC516-BA63-44C5-9005-4547E935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594"/>
            <a:ext cx="9144000" cy="3295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A47E6-B566-418E-8DDC-35D50407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50" y="599315"/>
            <a:ext cx="2700300" cy="21824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873222-330D-4A8C-9EBC-58A0345B35B3}"/>
              </a:ext>
            </a:extLst>
          </p:cNvPr>
          <p:cNvCxnSpPr>
            <a:cxnSpLocks/>
          </p:cNvCxnSpPr>
          <p:nvPr/>
        </p:nvCxnSpPr>
        <p:spPr>
          <a:xfrm flipV="1">
            <a:off x="2240054" y="1740881"/>
            <a:ext cx="3592085" cy="26236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526700-A813-4E0B-B4E5-DFCB8F7D2C71}"/>
              </a:ext>
            </a:extLst>
          </p:cNvPr>
          <p:cNvCxnSpPr>
            <a:cxnSpLocks/>
          </p:cNvCxnSpPr>
          <p:nvPr/>
        </p:nvCxnSpPr>
        <p:spPr>
          <a:xfrm flipV="1">
            <a:off x="2321750" y="1299229"/>
            <a:ext cx="3662789" cy="99200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DF6BF4-4715-4707-BC27-6F0127B8EE20}"/>
              </a:ext>
            </a:extLst>
          </p:cNvPr>
          <p:cNvCxnSpPr>
            <a:cxnSpLocks/>
          </p:cNvCxnSpPr>
          <p:nvPr/>
        </p:nvCxnSpPr>
        <p:spPr>
          <a:xfrm flipV="1">
            <a:off x="2663280" y="1299229"/>
            <a:ext cx="3295558" cy="118221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D076D7-DC19-47C5-9C9A-92E0A27C20D5}"/>
              </a:ext>
            </a:extLst>
          </p:cNvPr>
          <p:cNvSpPr/>
          <p:nvPr/>
        </p:nvSpPr>
        <p:spPr>
          <a:xfrm>
            <a:off x="5832139" y="501520"/>
            <a:ext cx="3105345" cy="2419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D25FC59-F406-4CDC-8FF6-8F165883565C}"/>
              </a:ext>
            </a:extLst>
          </p:cNvPr>
          <p:cNvSpPr/>
          <p:nvPr/>
        </p:nvSpPr>
        <p:spPr>
          <a:xfrm>
            <a:off x="5984539" y="730950"/>
            <a:ext cx="2783957" cy="12107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999456-7F60-4F9C-A629-9D80D2A7E9E4}"/>
              </a:ext>
            </a:extLst>
          </p:cNvPr>
          <p:cNvSpPr/>
          <p:nvPr/>
        </p:nvSpPr>
        <p:spPr>
          <a:xfrm>
            <a:off x="6136940" y="883350"/>
            <a:ext cx="1900446" cy="7208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C8F66B-576A-4794-9059-D6E30B5A6859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663280" y="1243794"/>
            <a:ext cx="3473660" cy="140130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34FAE4-06F0-4A80-89A2-7381CC79F591}"/>
              </a:ext>
            </a:extLst>
          </p:cNvPr>
          <p:cNvCxnSpPr>
            <a:cxnSpLocks/>
          </p:cNvCxnSpPr>
          <p:nvPr/>
        </p:nvCxnSpPr>
        <p:spPr>
          <a:xfrm flipV="1">
            <a:off x="2546775" y="1761660"/>
            <a:ext cx="3645405" cy="154951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061935F-977B-40EF-B5A0-4C330AE7CBF7}"/>
              </a:ext>
            </a:extLst>
          </p:cNvPr>
          <p:cNvSpPr/>
          <p:nvPr/>
        </p:nvSpPr>
        <p:spPr>
          <a:xfrm>
            <a:off x="6173669" y="1961350"/>
            <a:ext cx="2403776" cy="520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9F4743-6D03-444A-AB4E-4BDAAE47E24A}"/>
              </a:ext>
            </a:extLst>
          </p:cNvPr>
          <p:cNvCxnSpPr>
            <a:cxnSpLocks/>
          </p:cNvCxnSpPr>
          <p:nvPr/>
        </p:nvCxnSpPr>
        <p:spPr>
          <a:xfrm flipV="1">
            <a:off x="5067055" y="2225924"/>
            <a:ext cx="1069885" cy="136949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4C6FD2-1E0E-4A9C-8788-C9E08CCACA19}"/>
              </a:ext>
            </a:extLst>
          </p:cNvPr>
          <p:cNvCxnSpPr>
            <a:cxnSpLocks/>
          </p:cNvCxnSpPr>
          <p:nvPr/>
        </p:nvCxnSpPr>
        <p:spPr>
          <a:xfrm flipV="1">
            <a:off x="5691343" y="1012043"/>
            <a:ext cx="1103286" cy="195744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F06AD7-3DAF-4AA0-B55D-AF660CD23E56}"/>
              </a:ext>
            </a:extLst>
          </p:cNvPr>
          <p:cNvCxnSpPr>
            <a:cxnSpLocks/>
          </p:cNvCxnSpPr>
          <p:nvPr/>
        </p:nvCxnSpPr>
        <p:spPr>
          <a:xfrm flipV="1">
            <a:off x="6202343" y="1151060"/>
            <a:ext cx="609508" cy="177947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730F1B6-D1DA-4940-A78F-9B5BEB2CA745}"/>
              </a:ext>
            </a:extLst>
          </p:cNvPr>
          <p:cNvCxnSpPr>
            <a:cxnSpLocks/>
          </p:cNvCxnSpPr>
          <p:nvPr/>
        </p:nvCxnSpPr>
        <p:spPr>
          <a:xfrm flipV="1">
            <a:off x="6921328" y="1319994"/>
            <a:ext cx="173066" cy="162725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8CF3DF-59E0-47B6-A5C8-CFFCE2FDF18C}"/>
              </a:ext>
            </a:extLst>
          </p:cNvPr>
          <p:cNvCxnSpPr>
            <a:cxnSpLocks/>
          </p:cNvCxnSpPr>
          <p:nvPr/>
        </p:nvCxnSpPr>
        <p:spPr>
          <a:xfrm flipH="1" flipV="1">
            <a:off x="6904106" y="1536635"/>
            <a:ext cx="1153085" cy="141051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8DFAD0-AC5D-4A78-AB5F-1D9D5C827A01}"/>
              </a:ext>
            </a:extLst>
          </p:cNvPr>
          <p:cNvSpPr/>
          <p:nvPr/>
        </p:nvSpPr>
        <p:spPr>
          <a:xfrm>
            <a:off x="1601670" y="3516855"/>
            <a:ext cx="2430270" cy="2567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997C92-5928-453E-B6E4-B68354C91EFA}"/>
              </a:ext>
            </a:extLst>
          </p:cNvPr>
          <p:cNvCxnSpPr>
            <a:cxnSpLocks/>
          </p:cNvCxnSpPr>
          <p:nvPr/>
        </p:nvCxnSpPr>
        <p:spPr>
          <a:xfrm flipV="1">
            <a:off x="4005117" y="2270312"/>
            <a:ext cx="2116858" cy="125063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F5A647-7324-45D0-9B41-2A2F856F7939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266855" y="1254473"/>
            <a:ext cx="2850279" cy="147340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7DC207-F451-4B54-B0EC-8B9C336B081F}"/>
              </a:ext>
            </a:extLst>
          </p:cNvPr>
          <p:cNvSpPr/>
          <p:nvPr/>
        </p:nvSpPr>
        <p:spPr>
          <a:xfrm>
            <a:off x="6117134" y="894029"/>
            <a:ext cx="644094" cy="7208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68C2D2-BA5D-4E9C-8B45-81978358E824}"/>
              </a:ext>
            </a:extLst>
          </p:cNvPr>
          <p:cNvSpPr/>
          <p:nvPr/>
        </p:nvSpPr>
        <p:spPr>
          <a:xfrm>
            <a:off x="1736685" y="2727880"/>
            <a:ext cx="3143035" cy="1902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CC0088-FB5C-473F-89A5-BA00A79F315B}"/>
              </a:ext>
            </a:extLst>
          </p:cNvPr>
          <p:cNvSpPr/>
          <p:nvPr/>
        </p:nvSpPr>
        <p:spPr>
          <a:xfrm>
            <a:off x="776278" y="3350119"/>
            <a:ext cx="2940627" cy="2567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8CCCB5B-3C95-49E6-A11B-562FB21F5B28}"/>
              </a:ext>
            </a:extLst>
          </p:cNvPr>
          <p:cNvSpPr/>
          <p:nvPr/>
        </p:nvSpPr>
        <p:spPr>
          <a:xfrm>
            <a:off x="852702" y="3524083"/>
            <a:ext cx="703963" cy="2567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226B-5AFB-4E2E-83F8-F425F024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6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31" grpId="0" animBg="1"/>
      <p:bldP spid="31" grpId="1" animBg="1"/>
      <p:bldP spid="39" grpId="0" animBg="1"/>
      <p:bldP spid="21" grpId="0" animBg="1"/>
      <p:bldP spid="27" grpId="0" animBg="1"/>
      <p:bldP spid="27" grpId="1" animBg="1"/>
      <p:bldP spid="29" grpId="0" animBg="1"/>
      <p:bldP spid="29" grpId="1" animBg="1"/>
      <p:bldP spid="33" grpId="0" animBg="1"/>
      <p:bldP spid="33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8B2C-7983-4565-BAC9-D5D539DB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WC2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8FEA-613B-43DC-A0DC-AF951785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0CE7-51B7-4130-8A0C-8B75B7D133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EAE47-7B16-45F3-9393-9E3C1A02F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2089"/>
            <a:ext cx="9144000" cy="2792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A47E6-B566-418E-8DDC-35D504071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850" y="599315"/>
            <a:ext cx="2700300" cy="21824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C8BA3F-52E6-4BA0-92CE-8AABF5461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352" b="42003"/>
          <a:stretch/>
        </p:blipFill>
        <p:spPr>
          <a:xfrm>
            <a:off x="0" y="1738875"/>
            <a:ext cx="9144000" cy="1860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68BDAF-DCE6-46E4-B9DC-C127E1AFAE73}"/>
              </a:ext>
            </a:extLst>
          </p:cNvPr>
          <p:cNvSpPr/>
          <p:nvPr/>
        </p:nvSpPr>
        <p:spPr>
          <a:xfrm>
            <a:off x="1331640" y="3156815"/>
            <a:ext cx="1350150" cy="18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2CDC5F-F3D5-4FA6-BC88-0C8EDF924749}"/>
              </a:ext>
            </a:extLst>
          </p:cNvPr>
          <p:cNvSpPr/>
          <p:nvPr/>
        </p:nvSpPr>
        <p:spPr>
          <a:xfrm>
            <a:off x="1151620" y="3336835"/>
            <a:ext cx="1350150" cy="18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DD76757-12E6-43D6-BD7B-2559C7B3D9B8}"/>
              </a:ext>
            </a:extLst>
          </p:cNvPr>
          <p:cNvSpPr/>
          <p:nvPr/>
        </p:nvSpPr>
        <p:spPr>
          <a:xfrm>
            <a:off x="3046747" y="3500077"/>
            <a:ext cx="1227409" cy="18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23574A-84CE-4E70-ADA0-CF6FAADECC43}"/>
              </a:ext>
            </a:extLst>
          </p:cNvPr>
          <p:cNvSpPr/>
          <p:nvPr/>
        </p:nvSpPr>
        <p:spPr>
          <a:xfrm>
            <a:off x="971600" y="2781749"/>
            <a:ext cx="1620180" cy="2400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55BF79-9757-4316-AE17-D83B549B2D50}"/>
              </a:ext>
            </a:extLst>
          </p:cNvPr>
          <p:cNvSpPr/>
          <p:nvPr/>
        </p:nvSpPr>
        <p:spPr>
          <a:xfrm>
            <a:off x="1061610" y="4191930"/>
            <a:ext cx="2366920" cy="225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8EC223-1C63-4154-BEFC-404B00173F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085" b="27291"/>
          <a:stretch/>
        </p:blipFill>
        <p:spPr>
          <a:xfrm>
            <a:off x="0" y="1755697"/>
            <a:ext cx="9144000" cy="15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019052-0FFC-4EF0-B574-71A6089E2F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709" b="21828"/>
          <a:stretch/>
        </p:blipFill>
        <p:spPr>
          <a:xfrm>
            <a:off x="0" y="1746634"/>
            <a:ext cx="9144000" cy="18002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914386-717A-45B0-97E9-5CD1E948EA19}"/>
              </a:ext>
            </a:extLst>
          </p:cNvPr>
          <p:cNvSpPr/>
          <p:nvPr/>
        </p:nvSpPr>
        <p:spPr>
          <a:xfrm>
            <a:off x="1676244" y="1701629"/>
            <a:ext cx="2445706" cy="2400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FC5948-79E9-4CD1-99D0-EA7E617BEC12}"/>
              </a:ext>
            </a:extLst>
          </p:cNvPr>
          <p:cNvSpPr/>
          <p:nvPr/>
        </p:nvSpPr>
        <p:spPr>
          <a:xfrm>
            <a:off x="1961710" y="1716655"/>
            <a:ext cx="1782198" cy="2400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FA0F30-9234-4308-834A-BCB17616A874}"/>
              </a:ext>
            </a:extLst>
          </p:cNvPr>
          <p:cNvSpPr/>
          <p:nvPr/>
        </p:nvSpPr>
        <p:spPr>
          <a:xfrm>
            <a:off x="791580" y="1716655"/>
            <a:ext cx="829591" cy="225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78DC6-7F9D-40CF-9887-460C9754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59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  <p:bldP spid="8" grpId="0" animBg="1"/>
      <p:bldP spid="8" grpId="1" animBg="1"/>
      <p:bldP spid="9" grpId="0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C986-6586-4E23-9FAB-6C573ED8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Run a MiServer MiSite with </a:t>
            </a:r>
            <a:r>
              <a:rPr lang="en-US" sz="3200" dirty="0" err="1"/>
              <a:t>HTMLRenderer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5FD2-EF6C-4888-A23E-C6993380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content</a:t>
            </a:r>
          </a:p>
          <a:p>
            <a:pPr lvl="1"/>
            <a:r>
              <a:rPr lang="en-US" dirty="0"/>
              <a:t>Run it on the Internet</a:t>
            </a:r>
          </a:p>
          <a:p>
            <a:pPr lvl="1"/>
            <a:r>
              <a:rPr lang="en-US" dirty="0"/>
              <a:t>Run it locally on the desktop, tablet, phone,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sz="2400" dirty="0">
                <a:latin typeface="APL385 Unicode" panose="020B0709000202000203" pitchFamily="49" charset="0"/>
              </a:rPr>
              <a:t>WC2.Run '' '</a:t>
            </a:r>
            <a:r>
              <a:rPr lang="en-US" sz="2400" dirty="0" err="1">
                <a:latin typeface="APL385 Unicode" panose="020B0709000202000203" pitchFamily="49" charset="0"/>
              </a:rPr>
              <a:t>MiSitePath</a:t>
            </a:r>
            <a:r>
              <a:rPr lang="en-US" sz="2400" dirty="0">
                <a:latin typeface="APL385 Unicode" panose="020B0709000202000203" pitchFamily="49" charset="0"/>
              </a:rPr>
              <a:t>'</a:t>
            </a:r>
          </a:p>
          <a:p>
            <a:r>
              <a:rPr lang="en-US" dirty="0"/>
              <a:t>Not going to demo today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00CE4-4FA6-4D66-B7C8-593DB54415F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62209" y="1220995"/>
            <a:ext cx="2258565" cy="2520885"/>
          </a:xfrm>
        </p:spPr>
        <p:txBody>
          <a:bodyPr/>
          <a:lstStyle/>
          <a:p>
            <a:r>
              <a:rPr lang="en-US" dirty="0"/>
              <a:t>No time to show it</a:t>
            </a:r>
          </a:p>
          <a:p>
            <a:r>
              <a:rPr lang="en-US" dirty="0"/>
              <a:t>Not working as I'd like</a:t>
            </a:r>
          </a:p>
          <a:p>
            <a:r>
              <a:rPr lang="en-US" dirty="0"/>
              <a:t>Okay, there's a bug</a:t>
            </a:r>
          </a:p>
          <a:p>
            <a:r>
              <a:rPr lang="en-US" dirty="0"/>
              <a:t>Maybe two</a:t>
            </a:r>
          </a:p>
          <a:p>
            <a:r>
              <a:rPr lang="en-US" dirty="0"/>
              <a:t>But it'll work soon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E343-13B4-4C12-9193-7735469E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30D7-2BEB-4C12-9C30-4530CD8D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Standalone Components - </a:t>
            </a:r>
            <a:r>
              <a:rPr lang="en-US" dirty="0" err="1"/>
              <a:t>MsgBox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065F-2535-4EAF-8C4D-FC56FCC9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787587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  </a:t>
            </a:r>
            <a:r>
              <a:rPr lang="en-US" sz="1400" dirty="0" err="1">
                <a:latin typeface="APL385 Unicode" panose="020B0709000202000203" pitchFamily="49" charset="0"/>
              </a:rPr>
              <a:t>mb</a:t>
            </a:r>
            <a:r>
              <a:rPr lang="en-US" sz="1400" dirty="0">
                <a:latin typeface="APL385 Unicode" panose="020B0709000202000203" pitchFamily="49" charset="0"/>
              </a:rPr>
              <a:t>←⎕NEW </a:t>
            </a:r>
            <a:r>
              <a:rPr lang="en-US" sz="1400" dirty="0" err="1">
                <a:latin typeface="APL385 Unicode" panose="020B0709000202000203" pitchFamily="49" charset="0"/>
              </a:rPr>
              <a:t>MsgBox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  </a:t>
            </a:r>
            <a:r>
              <a:rPr lang="en-US" sz="1400" dirty="0" err="1">
                <a:latin typeface="APL385 Unicode" panose="020B0709000202000203" pitchFamily="49" charset="0"/>
              </a:rPr>
              <a:t>mb.Caption←'Are</a:t>
            </a:r>
            <a:r>
              <a:rPr lang="en-US" sz="1400" dirty="0">
                <a:latin typeface="APL385 Unicode" panose="020B0709000202000203" pitchFamily="49" charset="0"/>
              </a:rPr>
              <a:t> you sure?'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  </a:t>
            </a:r>
            <a:r>
              <a:rPr lang="en-US" sz="1400" dirty="0" err="1">
                <a:latin typeface="APL385 Unicode" panose="020B0709000202000203" pitchFamily="49" charset="0"/>
              </a:rPr>
              <a:t>mb.Style←'query</a:t>
            </a:r>
            <a:r>
              <a:rPr lang="en-US" sz="1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  </a:t>
            </a:r>
            <a:r>
              <a:rPr lang="en-US" sz="1400" dirty="0" err="1">
                <a:latin typeface="APL385 Unicode" panose="020B0709000202000203" pitchFamily="49" charset="0"/>
              </a:rPr>
              <a:t>mb.Text←'Captain</a:t>
            </a:r>
            <a:r>
              <a:rPr lang="en-US" sz="1400" dirty="0">
                <a:latin typeface="APL385 Unicode" panose="020B0709000202000203" pitchFamily="49" charset="0"/>
              </a:rPr>
              <a:t>, the engines could explode!&lt;</a:t>
            </a:r>
            <a:r>
              <a:rPr lang="en-US" sz="1400" dirty="0" err="1">
                <a:latin typeface="APL385 Unicode" panose="020B0709000202000203" pitchFamily="49" charset="0"/>
              </a:rPr>
              <a:t>br</a:t>
            </a:r>
            <a:r>
              <a:rPr lang="en-US" sz="1400" dirty="0">
                <a:latin typeface="APL385 Unicode" panose="020B0709000202000203" pitchFamily="49" charset="0"/>
              </a:rPr>
              <a:t>&gt;Do you really want to engage &lt;b&gt;ludicrous&lt;/b&gt; speed??'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  mb.</a:t>
            </a:r>
            <a:r>
              <a:rPr lang="en-US" sz="1400" dirty="0" err="1">
                <a:latin typeface="APL385 Unicode" panose="020B0709000202000203" pitchFamily="49" charset="0"/>
              </a:rPr>
              <a:t>Btns</a:t>
            </a:r>
            <a:r>
              <a:rPr lang="en-US" sz="1400" dirty="0">
                <a:latin typeface="APL385 Unicode" panose="020B0709000202000203" pitchFamily="49" charset="0"/>
              </a:rPr>
              <a:t>←'Go for it!' 'Oh heck no!'</a:t>
            </a:r>
          </a:p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  </a:t>
            </a:r>
            <a:r>
              <a:rPr lang="en-US" sz="1400" dirty="0" err="1">
                <a:latin typeface="APL385 Unicode" panose="020B0709000202000203" pitchFamily="49" charset="0"/>
              </a:rPr>
              <a:t>mb.Run</a:t>
            </a:r>
            <a:endParaRPr lang="en-US" sz="1400" dirty="0">
              <a:latin typeface="APL385 Unicode" panose="020B0709000202000203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62504-4039-4C97-9AD7-023AFC4D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1165879"/>
            <a:ext cx="6570730" cy="32853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53981-AC00-45A5-BB49-A614A1C1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HTMLRenderer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5686</TotalTime>
  <Words>702</Words>
  <Application>Microsoft Office PowerPoint</Application>
  <PresentationFormat>On-screen Show (16:9)</PresentationFormat>
  <Paragraphs>124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APL385 Unicode</vt:lpstr>
      <vt:lpstr>Arial</vt:lpstr>
      <vt:lpstr>Calibri</vt:lpstr>
      <vt:lpstr>Courier New</vt:lpstr>
      <vt:lpstr>Klavika Bold</vt:lpstr>
      <vt:lpstr>Klavika Medium</vt:lpstr>
      <vt:lpstr>Klavika Regular</vt:lpstr>
      <vt:lpstr>Wingdings</vt:lpstr>
      <vt:lpstr>Office Theme</vt:lpstr>
      <vt:lpstr>Multi-Platform User Interfaces using HTMLRenderer</vt:lpstr>
      <vt:lpstr>The GUI Challenge…</vt:lpstr>
      <vt:lpstr>Introducing HTMLRenderer</vt:lpstr>
      <vt:lpstr>All you need is…</vt:lpstr>
      <vt:lpstr>WC2 in Action</vt:lpstr>
      <vt:lpstr>WC2 in Action</vt:lpstr>
      <vt:lpstr>WC2 in Action</vt:lpstr>
      <vt:lpstr>Run a MiServer MiSite with HTMLRenderer</vt:lpstr>
      <vt:lpstr>Building Standalone Components - MsgBox</vt:lpstr>
      <vt:lpstr>Experimental</vt:lpstr>
      <vt:lpstr>Contrasting WC2 and ⎕WC</vt:lpstr>
      <vt:lpstr>HTMLRenderer Future</vt:lpstr>
      <vt:lpstr>One more thing…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142</cp:revision>
  <dcterms:created xsi:type="dcterms:W3CDTF">2016-07-29T08:25:06Z</dcterms:created>
  <dcterms:modified xsi:type="dcterms:W3CDTF">2017-09-12T07:48:22Z</dcterms:modified>
</cp:coreProperties>
</file>