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70" r:id="rId1"/>
  </p:sldMasterIdLst>
  <p:notesMasterIdLst>
    <p:notesMasterId r:id="rId15"/>
  </p:notesMasterIdLst>
  <p:handoutMasterIdLst>
    <p:handoutMasterId r:id="rId16"/>
  </p:handoutMasterIdLst>
  <p:sldIdLst>
    <p:sldId id="262" r:id="rId2"/>
    <p:sldId id="290" r:id="rId3"/>
    <p:sldId id="296" r:id="rId4"/>
    <p:sldId id="298" r:id="rId5"/>
    <p:sldId id="299" r:id="rId6"/>
    <p:sldId id="267" r:id="rId7"/>
    <p:sldId id="274" r:id="rId8"/>
    <p:sldId id="275" r:id="rId9"/>
    <p:sldId id="272" r:id="rId10"/>
    <p:sldId id="288" r:id="rId11"/>
    <p:sldId id="287" r:id="rId12"/>
    <p:sldId id="300" r:id="rId13"/>
    <p:sldId id="301" r:id="rId14"/>
  </p:sldIdLst>
  <p:sldSz cx="9144000" cy="5143500" type="screen16x9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rten Kromberg" initials="MK" lastIdx="1" clrIdx="0">
    <p:extLst>
      <p:ext uri="{19B8F6BF-5375-455C-9EA6-DF929625EA0E}">
        <p15:presenceInfo xmlns:p15="http://schemas.microsoft.com/office/powerpoint/2012/main" userId="Morten Kromber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7DCF"/>
    <a:srgbClr val="494949"/>
    <a:srgbClr val="FF9421"/>
    <a:srgbClr val="EFEFBE"/>
    <a:srgbClr val="F6F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1861" autoAdjust="0"/>
  </p:normalViewPr>
  <p:slideViewPr>
    <p:cSldViewPr>
      <p:cViewPr varScale="1">
        <p:scale>
          <a:sx n="109" d="100"/>
          <a:sy n="109" d="100"/>
        </p:scale>
        <p:origin x="1140" y="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1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130" y="-86"/>
      </p:cViewPr>
      <p:guideLst>
        <p:guide orient="horz" pos="3110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/>
              <a:t>10/09/2017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AEF8A-5BB8-41C8-B8C2-160617C17EF4}" type="datetimeFigureOut">
              <a:rPr lang="en-GB" smtClean="0"/>
              <a:t>10/09/2017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660A-27FD-4528-AE7F-EC6080404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55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285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391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fiona\Desktop\Dyalog '17\powerpoint template\castle-blac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655"/>
            <a:ext cx="9144000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4190" y="726546"/>
            <a:ext cx="3422716" cy="216024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rgbClr val="494949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247075" y="1896676"/>
            <a:ext cx="3735415" cy="990110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aseline="0">
                <a:solidFill>
                  <a:srgbClr val="494949"/>
                </a:solidFill>
                <a:latin typeface="Titillium Web SemiBold" panose="00000700000000000000" pitchFamily="2" charset="0"/>
              </a:defRPr>
            </a:lvl1pPr>
          </a:lstStyle>
          <a:p>
            <a:pPr lvl="0"/>
            <a:r>
              <a:rPr lang="en-US" dirty="0"/>
              <a:t>Presenter(s)</a:t>
            </a:r>
            <a:endParaRPr lang="en-GB" dirty="0"/>
          </a:p>
        </p:txBody>
      </p:sp>
      <p:pic>
        <p:nvPicPr>
          <p:cNvPr id="2051" name="Picture 3" descr="U:\admin\conference\Dyalog17\Logo\Text_DYALOG Elsinor 2017-right_PATH.e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25" y="726545"/>
            <a:ext cx="3059112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iona\Desktop\Dyalog '17\powerpoint template\littleShi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45" y="4236935"/>
            <a:ext cx="483991" cy="39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3" name="Rounded Rectangle 2"/>
          <p:cNvSpPr/>
          <p:nvPr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54716B-73FF-4862-A6D6-6052958B0D12}"/>
              </a:ext>
            </a:extLst>
          </p:cNvPr>
          <p:cNvSpPr txBox="1"/>
          <p:nvPr/>
        </p:nvSpPr>
        <p:spPr>
          <a:xfrm>
            <a:off x="1106614" y="4776995"/>
            <a:ext cx="8001890" cy="307777"/>
          </a:xfrm>
          <a:prstGeom prst="rect">
            <a:avLst/>
          </a:prstGeom>
          <a:solidFill>
            <a:srgbClr val="FF9421"/>
          </a:solidFill>
        </p:spPr>
        <p:txBody>
          <a:bodyPr wrap="square" rtlCol="0">
            <a:spAutoFit/>
          </a:bodyPr>
          <a:lstStyle/>
          <a:p>
            <a:pPr algn="r"/>
            <a:endParaRPr lang="en-GB" sz="1400" b="1" dirty="0">
              <a:solidFill>
                <a:schemeClr val="bg1"/>
              </a:solidFill>
              <a:latin typeface="Klavika Regular" panose="02000503000000000000" pitchFamily="2" charset="0"/>
            </a:endParaRPr>
          </a:p>
        </p:txBody>
      </p:sp>
      <p:pic>
        <p:nvPicPr>
          <p:cNvPr id="11" name="Picture 6" descr="C:\Users\fiona\Desktop\Dyalog '17\powerpoint template\castle-black.png">
            <a:extLst>
              <a:ext uri="{FF2B5EF4-FFF2-40B4-BE49-F238E27FC236}">
                <a16:creationId xmlns:a16="http://schemas.microsoft.com/office/drawing/2014/main" id="{F6E9CB3F-6F07-4771-B308-576668F50E9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655"/>
            <a:ext cx="9144000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U:\admin\conference\Dyalog17\Logo\Text_DYALOG Elsinor 2017-right_PATH.emf">
            <a:extLst>
              <a:ext uri="{FF2B5EF4-FFF2-40B4-BE49-F238E27FC236}">
                <a16:creationId xmlns:a16="http://schemas.microsoft.com/office/drawing/2014/main" id="{A0409FD7-6F5E-4C48-8A4E-5528FE3A87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25" y="726545"/>
            <a:ext cx="3059112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fiona\Desktop\Dyalog '17\powerpoint template\littleShip.png">
            <a:extLst>
              <a:ext uri="{FF2B5EF4-FFF2-40B4-BE49-F238E27FC236}">
                <a16:creationId xmlns:a16="http://schemas.microsoft.com/office/drawing/2014/main" id="{8D3D4D0A-C9A3-4BE5-92E0-D936AB9531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45" y="4236935"/>
            <a:ext cx="483991" cy="39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4" name="Rounded Rectangle 11">
            <a:extLst>
              <a:ext uri="{FF2B5EF4-FFF2-40B4-BE49-F238E27FC236}">
                <a16:creationId xmlns:a16="http://schemas.microsoft.com/office/drawing/2014/main" id="{B4C38BB5-C97B-449D-8A07-17E312E4E90D}"/>
              </a:ext>
            </a:extLst>
          </p:cNvPr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51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Wingdings" panose="05000000000000000000" pitchFamily="2" charset="2"/>
              <a:buChar char="v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642229" y="1220995"/>
            <a:ext cx="2078545" cy="252088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{⍺+⍵}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BE9799-5054-4417-A816-C5EAED8822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645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352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819150" indent="-4572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1834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FC24CF-F269-46C3-87CC-F5FCCAB304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355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345ED5-5D4B-4A68-B7C8-DA8E9BCF8F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468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900A84-2BCE-43B8-8EB4-DF54BA20C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3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200151"/>
            <a:ext cx="836327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9" name="Date Placeholder 3"/>
          <p:cNvSpPr txBox="1">
            <a:spLocks/>
          </p:cNvSpPr>
          <p:nvPr/>
        </p:nvSpPr>
        <p:spPr>
          <a:xfrm>
            <a:off x="8388424" y="0"/>
            <a:ext cx="720080" cy="357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600" smtClean="0">
                <a:latin typeface="Titillium Web" panose="00000500000000000000" pitchFamily="2" charset="0"/>
              </a:rPr>
              <a:t>‹#›</a:t>
            </a:fld>
            <a:endParaRPr lang="en-GB" sz="1600" dirty="0">
              <a:latin typeface="Titillium Web" panose="000005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500" y="4776995"/>
            <a:ext cx="1035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chemeClr val="bg1"/>
                </a:solidFill>
                <a:latin typeface="Titillium Web SemiBold" panose="00000700000000000000" pitchFamily="2" charset="0"/>
              </a:rPr>
              <a:t>#dyalog17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E59278-C495-4A54-A3EC-8F0D9681D706}"/>
              </a:ext>
            </a:extLst>
          </p:cNvPr>
          <p:cNvSpPr txBox="1"/>
          <p:nvPr/>
        </p:nvSpPr>
        <p:spPr>
          <a:xfrm>
            <a:off x="1106614" y="4776995"/>
            <a:ext cx="8001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1400" b="0" dirty="0">
                <a:solidFill>
                  <a:schemeClr val="bg1"/>
                </a:solidFill>
                <a:latin typeface="Titillium Web SemiBold" panose="00000700000000000000" pitchFamily="2" charset="0"/>
              </a:rPr>
              <a:t>Starting and Managing Processes</a:t>
            </a:r>
            <a:endParaRPr lang="en-GB" sz="1400" b="0" dirty="0">
              <a:solidFill>
                <a:schemeClr val="bg1"/>
              </a:solidFill>
              <a:latin typeface="Titillium Web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36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942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9421"/>
        </a:buClr>
        <a:buSzPct val="60000"/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9421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Titillium Web" panose="00000500000000000000" pitchFamily="2" charset="0"/>
              </a:rPr>
              <a:t>Services and Multi-Process Applications</a:t>
            </a:r>
            <a:br>
              <a:rPr lang="en-GB" b="1" dirty="0">
                <a:latin typeface="Titillium Web" panose="00000500000000000000" pitchFamily="2" charset="0"/>
              </a:rPr>
            </a:br>
            <a:r>
              <a:rPr lang="en-GB" sz="1800" dirty="0"/>
              <a:t>Session 2/3</a:t>
            </a:r>
            <a:endParaRPr lang="en-GB" b="1" dirty="0">
              <a:latin typeface="Titillium Web" panose="00000500000000000000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37085" y="2031690"/>
            <a:ext cx="3735415" cy="990110"/>
          </a:xfrm>
        </p:spPr>
        <p:txBody>
          <a:bodyPr/>
          <a:lstStyle/>
          <a:p>
            <a:r>
              <a:rPr lang="en-GB" sz="2400" dirty="0"/>
              <a:t>Bjørn Christensen </a:t>
            </a:r>
          </a:p>
          <a:p>
            <a:r>
              <a:rPr lang="en-GB" sz="2400" dirty="0"/>
              <a:t>Morten Kromberg</a:t>
            </a:r>
          </a:p>
        </p:txBody>
      </p:sp>
    </p:spTree>
    <p:extLst>
      <p:ext uri="{BB962C8B-B14F-4D97-AF65-F5344CB8AC3E}">
        <p14:creationId xmlns:p14="http://schemas.microsoft.com/office/powerpoint/2010/main" val="2638798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E3781-DAC1-4235-9C0C-9359422BE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Common Certificate File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D7C5F-ED2A-4750-A3CF-0513D9555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346286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da-DK" dirty="0">
                <a:cs typeface="Courier New" panose="02070309020205020404" pitchFamily="49" charset="0"/>
              </a:rPr>
              <a:t>Generally speaking (but there are exceptions):</a:t>
            </a:r>
          </a:p>
          <a:p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.der</a:t>
            </a:r>
            <a:r>
              <a:rPr lang="da-DK" dirty="0"/>
              <a:t> files contain binary X509 data, typically</a:t>
            </a:r>
          </a:p>
          <a:p>
            <a:pPr lvl="1"/>
            <a:r>
              <a:rPr lang="da-DK" dirty="0"/>
              <a:t>The public key + metadata, signed by the CA, OR</a:t>
            </a:r>
          </a:p>
          <a:p>
            <a:pPr lvl="1"/>
            <a:r>
              <a:rPr lang="da-DK" dirty="0"/>
              <a:t>The private key (but generally it is bad practice to have this in an un-encrypted file format)</a:t>
            </a:r>
          </a:p>
          <a:p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.pem</a:t>
            </a:r>
            <a:r>
              <a:rPr lang="da-DK" dirty="0"/>
              <a:t> files are ASCII/Base64 encodings suitable for transmission via e-mail within an "envelope", e.g.</a:t>
            </a:r>
            <a:br>
              <a:rPr lang="da-DK" dirty="0"/>
            </a:br>
            <a:r>
              <a:rPr lang="da-DK" dirty="0"/>
              <a:t>    </a:t>
            </a:r>
            <a:r>
              <a:rPr lang="da-DK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-----BEGIN CERTIFICATE-----</a:t>
            </a:r>
            <a:br>
              <a:rPr lang="da-DK" sz="2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a-DK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 -----END CERTIFICATE-----</a:t>
            </a:r>
          </a:p>
          <a:p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.p12</a:t>
            </a:r>
            <a:r>
              <a:rPr lang="da-DK" dirty="0"/>
              <a:t> and </a:t>
            </a:r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.cer</a:t>
            </a:r>
            <a:r>
              <a:rPr lang="da-DK" dirty="0"/>
              <a:t> files are typically </a:t>
            </a:r>
            <a:r>
              <a:rPr lang="da-DK" b="1" i="1" dirty="0"/>
              <a:t>encrypted containers</a:t>
            </a:r>
            <a:r>
              <a:rPr lang="da-DK" dirty="0"/>
              <a:t> (sometimes called "bags") needing a password to be unlocked</a:t>
            </a:r>
          </a:p>
          <a:p>
            <a:pPr lvl="1"/>
            <a:r>
              <a:rPr lang="da-DK" dirty="0"/>
              <a:t>Typically contain private keys</a:t>
            </a:r>
          </a:p>
          <a:p>
            <a:pPr lvl="1"/>
            <a:r>
              <a:rPr lang="da-DK" dirty="0"/>
              <a:t>Could contain any combination of certificate parts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576040-9BFF-48BF-91D6-DC188009C49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15883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Solution 2 - Secure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sz="1400" b="1" dirty="0"/>
              <a:t>On client:</a:t>
            </a:r>
            <a:br>
              <a:rPr lang="da-DK" sz="1400" dirty="0">
                <a:latin typeface="APL385 Unicode" panose="020B0709000202000203" pitchFamily="49" charset="0"/>
              </a:rPr>
            </a:b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DRC.Clt 'C1' 'localhost' 5002</a:t>
            </a:r>
            <a:br>
              <a:rPr lang="da-DK" sz="1400" dirty="0">
                <a:latin typeface="APL385 Unicode" panose="020B0709000202000203" pitchFamily="49" charset="0"/>
              </a:rPr>
            </a:br>
            <a:r>
              <a:rPr lang="da-DK" sz="1400" dirty="0">
                <a:latin typeface="APL385 Unicode" panose="020B0709000202000203" pitchFamily="49" charset="0"/>
              </a:rPr>
              <a:t>           </a:t>
            </a:r>
            <a:r>
              <a:rPr lang="da-DK" sz="1400" dirty="0">
                <a:solidFill>
                  <a:srgbClr val="FF0000"/>
                </a:solidFill>
                <a:latin typeface="APL385 Unicode" panose="020B0709000202000203" pitchFamily="49" charset="0"/>
              </a:rPr>
              <a:t>('X509' empty)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DRC.Send 'C1' (3 4⍴⍳12)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DRC.Wait 'C1'  10000</a:t>
            </a:r>
            <a:br>
              <a:rPr lang="da-DK" sz="1400" dirty="0">
                <a:latin typeface="APL385 Unicode" panose="020B0709000202000203" pitchFamily="49" charset="0"/>
              </a:rPr>
            </a:br>
            <a:r>
              <a:rPr lang="da-DK" sz="1400" dirty="0">
                <a:latin typeface="APL385 Unicode" panose="020B0709000202000203" pitchFamily="49" charset="0"/>
              </a:rPr>
              <a:t> </a:t>
            </a:r>
            <a:r>
              <a:rPr lang="da-DK" sz="1400" dirty="0"/>
              <a:t>(should Receive an array)</a:t>
            </a: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DRC.Close 'C1'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a-DK" sz="1600" b="1" dirty="0"/>
              <a:t>On Server:</a:t>
            </a:r>
            <a:br>
              <a:rPr lang="da-DK" sz="1600" b="1" dirty="0"/>
            </a:br>
            <a:br>
              <a:rPr lang="da-DK" sz="1600" dirty="0">
                <a:latin typeface="APL385 Unicode" panose="020B0709000202000203" pitchFamily="49" charset="0"/>
              </a:rPr>
            </a:br>
            <a:r>
              <a:rPr lang="da-DK" sz="1600" dirty="0">
                <a:latin typeface="APL385 Unicode" panose="020B0709000202000203" pitchFamily="49" charset="0"/>
              </a:rPr>
              <a:t>t←DRC.Srv 'S1' '' 5002</a:t>
            </a: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        </a:t>
            </a:r>
            <a:r>
              <a:rPr lang="da-DK" sz="1600" dirty="0">
                <a:solidFill>
                  <a:srgbClr val="FF0000"/>
                </a:solidFill>
                <a:latin typeface="APL385 Unicode" panose="020B0709000202000203" pitchFamily="49" charset="0"/>
              </a:rPr>
              <a:t>('X509' localhost)</a:t>
            </a:r>
            <a:br>
              <a:rPr lang="da-DK" sz="1600" dirty="0">
                <a:solidFill>
                  <a:srgbClr val="FF0000"/>
                </a:solidFill>
                <a:latin typeface="APL385 Unicode" panose="020B0709000202000203" pitchFamily="49" charset="0"/>
              </a:rPr>
            </a:br>
            <a:r>
              <a:rPr lang="da-DK" sz="1600" dirty="0">
                <a:solidFill>
                  <a:srgbClr val="FF0000"/>
                </a:solidFill>
                <a:latin typeface="APL385 Unicode" panose="020B0709000202000203" pitchFamily="49" charset="0"/>
              </a:rPr>
              <a:t>        ('SSLValidation' 64)</a:t>
            </a:r>
          </a:p>
          <a:p>
            <a:pPr marL="0" indent="0">
              <a:buNone/>
            </a:pP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DRC.Wait 'S1' 10000</a:t>
            </a:r>
            <a:br>
              <a:rPr lang="da-DK" sz="1600" dirty="0">
                <a:latin typeface="APL385 Unicode" panose="020B0709000202000203" pitchFamily="49" charset="0"/>
              </a:rPr>
            </a:br>
            <a:r>
              <a:rPr lang="da-DK" sz="1600" dirty="0"/>
              <a:t>            (should give a Connect event)</a:t>
            </a:r>
            <a:br>
              <a:rPr lang="da-DK" sz="1600" dirty="0">
                <a:latin typeface="APL385 Unicode" panose="020B0709000202000203" pitchFamily="49" charset="0"/>
              </a:rPr>
            </a:b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R←DRC.Wait 'S1' 10000</a:t>
            </a:r>
            <a:br>
              <a:rPr lang="da-DK" sz="1600" dirty="0">
                <a:latin typeface="APL385 Unicode" panose="020B0709000202000203" pitchFamily="49" charset="0"/>
              </a:rPr>
            </a:br>
            <a:r>
              <a:rPr lang="da-DK" sz="1600" dirty="0">
                <a:latin typeface="APL385 Unicode" panose="020B0709000202000203" pitchFamily="49" charset="0"/>
              </a:rPr>
              <a:t>    </a:t>
            </a:r>
            <a:r>
              <a:rPr lang="da-DK" sz="1600" dirty="0"/>
              <a:t>(should Receive the array)</a:t>
            </a: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DRC.Send (2⊃r) (⌽4⊃r)</a:t>
            </a: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    </a:t>
            </a:r>
            <a:r>
              <a:rPr lang="da-DK" sz="1600" dirty="0"/>
              <a:t>(take a look at </a:t>
            </a:r>
            <a:r>
              <a:rPr lang="da-DK" sz="1600" dirty="0">
                <a:latin typeface="APL385 Unicode" panose="020B0709000202000203" pitchFamily="49" charset="0"/>
              </a:rPr>
              <a:t>2⊃r</a:t>
            </a:r>
            <a:r>
              <a:rPr lang="da-DK" sz="1600" dirty="0"/>
              <a:t>)</a:t>
            </a: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DRC.Wait 'S1' 10000</a:t>
            </a: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 </a:t>
            </a:r>
            <a:r>
              <a:rPr lang="da-DK" sz="1600" dirty="0"/>
              <a:t>(Connection closed, will result in one of BlockLast,  Error 1119 or Close event)</a:t>
            </a:r>
          </a:p>
          <a:p>
            <a:pPr marL="0" indent="0">
              <a:buNone/>
            </a:pPr>
            <a:endParaRPr lang="da-DK" sz="16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97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NB: Secure Conga.Client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025" y="1167594"/>
            <a:ext cx="8266440" cy="3294366"/>
          </a:xfrm>
        </p:spPr>
        <p:txBody>
          <a:bodyPr>
            <a:normAutofit/>
          </a:bodyPr>
          <a:lstStyle/>
          <a:p>
            <a:r>
              <a:rPr lang="da-DK" sz="1800" dirty="0"/>
              <a:t>The version of Conga.Client distributed with v16.0 does not</a:t>
            </a:r>
            <a:br>
              <a:rPr lang="da-DK" sz="1800" dirty="0"/>
            </a:br>
            <a:r>
              <a:rPr lang="da-DK" sz="1800" dirty="0"/>
              <a:t>support the use of a certificate.</a:t>
            </a:r>
          </a:p>
          <a:p>
            <a:r>
              <a:rPr lang="da-DK" sz="1800" dirty="0"/>
              <a:t>There is an updated version which you can load as follows:</a:t>
            </a:r>
            <a:br>
              <a:rPr lang="da-DK" sz="1800" dirty="0"/>
            </a:br>
            <a:r>
              <a:rPr lang="da-DK" sz="1800" dirty="0">
                <a:solidFill>
                  <a:srgbClr val="FF0000"/>
                </a:solidFill>
                <a:latin typeface="APL385 Unicode" panose="020B0709000202000203" pitchFamily="49" charset="0"/>
              </a:rPr>
              <a:t>]load c:\sa2\conga\Client -target=Conga</a:t>
            </a:r>
          </a:p>
          <a:p>
            <a:endParaRPr lang="da-DK" sz="1800" dirty="0"/>
          </a:p>
          <a:p>
            <a:r>
              <a:rPr lang="da-DK" sz="1800" dirty="0"/>
              <a:t>Once this is done, you should be able to create secure clients as follows:</a:t>
            </a:r>
            <a:br>
              <a:rPr lang="da-DK" sz="1800" dirty="0"/>
            </a:br>
            <a:br>
              <a:rPr lang="da-DK" sz="1800" dirty="0"/>
            </a:br>
            <a:r>
              <a:rPr lang="da-DK" sz="1800" dirty="0">
                <a:latin typeface="APL385 Unicode" panose="020B0709000202000203" pitchFamily="49" charset="0"/>
              </a:rPr>
              <a:t>clt←Conga.Clt 'localhost' 8123 </a:t>
            </a:r>
            <a:br>
              <a:rPr lang="da-DK" sz="1800" dirty="0">
                <a:latin typeface="APL385 Unicode" panose="020B0709000202000203" pitchFamily="49" charset="0"/>
              </a:rPr>
            </a:br>
            <a:r>
              <a:rPr lang="da-DK" sz="1800" dirty="0">
                <a:latin typeface="APL385 Unicode" panose="020B0709000202000203" pitchFamily="49" charset="0"/>
              </a:rPr>
              <a:t>clt.certificate←cert ⍝ cert must be an X509 certificate </a:t>
            </a:r>
            <a:br>
              <a:rPr lang="da-DK" sz="1800" dirty="0">
                <a:latin typeface="APL385 Unicode" panose="020B0709000202000203" pitchFamily="49" charset="0"/>
              </a:rPr>
            </a:br>
            <a:r>
              <a:rPr lang="da-DK" sz="1800" dirty="0">
                <a:latin typeface="APL385 Unicode" panose="020B0709000202000203" pitchFamily="49" charset="0"/>
              </a:rPr>
              <a:t>clt.Connect          ⍝ Make the connection</a:t>
            </a:r>
            <a:endParaRPr lang="da-DK" sz="1800" dirty="0"/>
          </a:p>
        </p:txBody>
      </p:sp>
    </p:spTree>
    <p:extLst>
      <p:ext uri="{BB962C8B-B14F-4D97-AF65-F5344CB8AC3E}">
        <p14:creationId xmlns:p14="http://schemas.microsoft.com/office/powerpoint/2010/main" val="2872777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Exercise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025" y="1167594"/>
            <a:ext cx="7785864" cy="1674187"/>
          </a:xfrm>
        </p:spPr>
        <p:txBody>
          <a:bodyPr>
            <a:normAutofit fontScale="85000" lnSpcReduction="10000"/>
          </a:bodyPr>
          <a:lstStyle/>
          <a:p>
            <a:r>
              <a:rPr lang="da-DK" sz="1800" dirty="0"/>
              <a:t>Upgrade </a:t>
            </a:r>
            <a:r>
              <a:rPr lang="da-DK" sz="1800" dirty="0">
                <a:latin typeface="APL385 Unicode" panose="020B0709000202000203" pitchFamily="49" charset="0"/>
              </a:rPr>
              <a:t>PrimeServer</a:t>
            </a:r>
            <a:r>
              <a:rPr lang="da-DK" sz="1800" dirty="0"/>
              <a:t> to use the localhost certificate found in the TestCertificates folder</a:t>
            </a:r>
          </a:p>
          <a:p>
            <a:r>
              <a:rPr lang="da-DK" sz="1800" dirty="0"/>
              <a:t>Update the </a:t>
            </a:r>
            <a:r>
              <a:rPr lang="da-DK" sz="1800" b="1" i="1" dirty="0"/>
              <a:t>CountPrimes</a:t>
            </a:r>
            <a:r>
              <a:rPr lang="da-DK" sz="1800" dirty="0"/>
              <a:t> function to also return the subject name of the client's certificate (you will need to modify </a:t>
            </a:r>
            <a:r>
              <a:rPr lang="da-DK" sz="1800" b="1" i="1" dirty="0"/>
              <a:t>onReceive</a:t>
            </a:r>
            <a:r>
              <a:rPr lang="da-DK" sz="1800" dirty="0"/>
              <a:t> to access the connection object).</a:t>
            </a:r>
          </a:p>
          <a:p>
            <a:r>
              <a:rPr lang="da-DK" sz="1800" dirty="0"/>
              <a:t>Make a client connection using geoff-cert (or john-cert), and verify that the result is correct.</a:t>
            </a:r>
          </a:p>
          <a:p>
            <a:r>
              <a:rPr lang="da-DK" sz="1800" dirty="0"/>
              <a:t>If you have time: Update the function to return an error unless the client is on a list of accepted certificates and run the new server via </a:t>
            </a:r>
            <a:r>
              <a:rPr lang="da-DK" sz="1800" dirty="0">
                <a:latin typeface="APL385 Unicode" panose="020B0709000202000203" pitchFamily="49" charset="0"/>
              </a:rPr>
              <a:t>APLProcess</a:t>
            </a:r>
            <a:r>
              <a:rPr lang="da-DK" sz="1800" dirty="0"/>
              <a:t>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491025" y="2616755"/>
            <a:ext cx="8234840" cy="2160240"/>
          </a:xfrm>
        </p:spPr>
        <p:txBody>
          <a:bodyPr>
            <a:normAutofit fontScale="85000" lnSpcReduction="20000"/>
          </a:bodyPr>
          <a:lstStyle/>
          <a:p>
            <a:r>
              <a:rPr lang="da-DK" b="1" dirty="0"/>
              <a:t>Cheat sheet:</a:t>
            </a:r>
            <a:endParaRPr lang="da-DK" sz="1600" b="1" dirty="0">
              <a:latin typeface="APL385 Unicode" panose="020B0709000202000203" pitchFamily="49" charset="0"/>
            </a:endParaRPr>
          </a:p>
          <a:p>
            <a:r>
              <a:rPr lang="da-DK" sz="1400" dirty="0">
                <a:latin typeface="APL385 Unicode" panose="020B0709000202000203" pitchFamily="49" charset="0"/>
              </a:rPr>
              <a:t>tc←(2 ⎕NQ '.' 'GetEnvironment' 'Dyalog'),'/TestCertificates'</a:t>
            </a:r>
          </a:p>
          <a:p>
            <a:r>
              <a:rPr lang="da-DK" sz="1400" dirty="0">
                <a:latin typeface="APL385 Unicode" panose="020B0709000202000203" pitchFamily="49" charset="0"/>
              </a:rPr>
              <a:t>DRC.SetProp '.' 'RootCertDir' (tc,'/ca')</a:t>
            </a:r>
          </a:p>
          <a:p>
            <a:r>
              <a:rPr lang="da-DK" sz="1400" dirty="0">
                <a:latin typeface="APL385 Unicode" panose="020B0709000202000203" pitchFamily="49" charset="0"/>
              </a:rPr>
              <a:t>localhost←⊃DRC.X509Cert.ReadCertFromFile tc,'/server/localhost-cert.pem'</a:t>
            </a:r>
            <a:br>
              <a:rPr lang="da-DK" sz="1400" dirty="0">
                <a:latin typeface="APL385 Unicode" panose="020B0709000202000203" pitchFamily="49" charset="0"/>
              </a:rPr>
            </a:br>
            <a:r>
              <a:rPr lang="da-DK" sz="1400" dirty="0">
                <a:latin typeface="APL385 Unicode" panose="020B0709000202000203" pitchFamily="49" charset="0"/>
              </a:rPr>
              <a:t>localhost.KeyOrigin←'DER' (tc,'/server/localhost-key.pem')</a:t>
            </a:r>
            <a:br>
              <a:rPr lang="da-DK" sz="1400" dirty="0">
                <a:latin typeface="APL385 Unicode" panose="020B0709000202000203" pitchFamily="49" charset="0"/>
              </a:rPr>
            </a:br>
            <a:br>
              <a:rPr lang="da-DK" sz="1400" dirty="0">
                <a:latin typeface="APL385 Unicode" panose="020B0709000202000203" pitchFamily="49" charset="0"/>
              </a:rPr>
            </a:br>
            <a:r>
              <a:rPr lang="da-DK" sz="1400" dirty="0"/>
              <a:t>Inside onReceive, you can refer call GetProp to retrieve the PeerCert of a connection as follows:</a:t>
            </a:r>
          </a:p>
          <a:p>
            <a:r>
              <a:rPr lang="da-DK" sz="1400" dirty="0">
                <a:latin typeface="APL385 Unicode" panose="020B0709000202000203" pitchFamily="49" charset="0"/>
              </a:rPr>
              <a:t>(rc cert)←srv.LIB.GetProp conn 'PeerCert'</a:t>
            </a:r>
          </a:p>
          <a:p>
            <a:r>
              <a:rPr lang="da-DK" sz="1400" dirty="0"/>
              <a:t>But beware that "obj" passed to onReceive is the </a:t>
            </a:r>
            <a:r>
              <a:rPr lang="da-DK" sz="1400" b="1" i="1" dirty="0"/>
              <a:t>command</a:t>
            </a:r>
            <a:r>
              <a:rPr lang="da-DK" sz="1400" dirty="0"/>
              <a:t> name, not the </a:t>
            </a:r>
            <a:r>
              <a:rPr lang="da-DK" sz="1400" b="1" i="1" dirty="0"/>
              <a:t>connection</a:t>
            </a:r>
            <a:r>
              <a:rPr lang="da-DK" sz="1400" dirty="0"/>
              <a:t> name.</a:t>
            </a:r>
            <a:endParaRPr lang="da-DK" sz="1400" dirty="0">
              <a:latin typeface="APL385 Unicode" panose="020B0709000202000203" pitchFamily="49" charset="0"/>
            </a:endParaRPr>
          </a:p>
          <a:p>
            <a:endParaRPr lang="da-DK" sz="1400" dirty="0">
              <a:latin typeface="APL385 Unicode" panose="020B0709000202000203" pitchFamily="49" charset="0"/>
            </a:endParaRPr>
          </a:p>
          <a:p>
            <a:r>
              <a:rPr lang="da-DK" sz="1400" dirty="0"/>
              <a:t>P.S. Remember to stop old servers before trying to start new ones.</a:t>
            </a:r>
          </a:p>
          <a:p>
            <a:endParaRPr lang="da-DK" sz="1400" dirty="0">
              <a:latin typeface="APL385 Unicode" panose="020B0709000202000203" pitchFamily="49" charset="0"/>
            </a:endParaRPr>
          </a:p>
          <a:p>
            <a:endParaRPr lang="da-DK" sz="14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459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EADF7-3DAB-4F2F-8739-185FBF74A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The APLProcess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42899-D569-45A2-AD46-4B570749B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a-DK" dirty="0"/>
              <a:t>Starts a new process using the following parameters:</a:t>
            </a:r>
          </a:p>
          <a:p>
            <a:pPr lvl="1"/>
            <a:r>
              <a:rPr lang="da-DK" dirty="0"/>
              <a:t>workspace name to load</a:t>
            </a:r>
          </a:p>
          <a:p>
            <a:pPr lvl="1"/>
            <a:r>
              <a:rPr lang="da-DK" dirty="0"/>
              <a:t>other startup parameters</a:t>
            </a:r>
          </a:p>
          <a:p>
            <a:pPr lvl="1"/>
            <a:r>
              <a:rPr lang="da-DK" dirty="0"/>
              <a:t>runtime (1) or development (0) or a string which the the name of an executable file</a:t>
            </a:r>
          </a:p>
          <a:p>
            <a:pPr lvl="1"/>
            <a:r>
              <a:rPr lang="da-DK" dirty="0"/>
              <a:t>optional ssh parameters for remote processes</a:t>
            </a:r>
          </a:p>
          <a:p>
            <a:r>
              <a:rPr lang="da-DK" dirty="0"/>
              <a:t>For example:</a:t>
            </a:r>
            <a:br>
              <a:rPr lang="da-DK" dirty="0"/>
            </a:br>
            <a:br>
              <a:rPr lang="da-DK" dirty="0"/>
            </a:br>
            <a:r>
              <a:rPr lang="da-DK" sz="2300" dirty="0">
                <a:latin typeface="APL385 Unicode" panose="020B0709000202000203" pitchFamily="49" charset="0"/>
              </a:rPr>
              <a:t>proc←⎕NEW APLProcess ('dfns' 'MAXWS=100M' 0)</a:t>
            </a:r>
          </a:p>
          <a:p>
            <a:endParaRPr lang="da-DK" dirty="0"/>
          </a:p>
          <a:p>
            <a:r>
              <a:rPr lang="da-DK" dirty="0"/>
              <a:t>NB: For a runtime system, the workspace needs to be fully qualified or in the same folder as dyalogrt.exe; runtime systems do not pick up wspath from the registry.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528BE4-9C77-47B2-8E90-6BEE465846D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51608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093E6-237B-4751-BE63-0B2C90D28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APLProcess: How it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E57E3-4D7E-4302-A373-2EBD81849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a-DK" dirty="0"/>
              <a:t>Under Windows:</a:t>
            </a:r>
          </a:p>
          <a:p>
            <a:pPr lvl="1"/>
            <a:r>
              <a:rPr lang="da-DK" dirty="0"/>
              <a:t>Uses .NET class System.Diagnostics.Process</a:t>
            </a:r>
          </a:p>
          <a:p>
            <a:pPr lvl="1"/>
            <a:r>
              <a:rPr lang="da-DK" dirty="0"/>
              <a:t>Which has lots of nice properties like </a:t>
            </a:r>
            <a:r>
              <a:rPr lang="da-DK" i="1" dirty="0"/>
              <a:t>MainWindowHandle</a:t>
            </a:r>
            <a:r>
              <a:rPr lang="da-DK" dirty="0"/>
              <a:t> and </a:t>
            </a:r>
            <a:r>
              <a:rPr lang="da-DK" i="1" dirty="0"/>
              <a:t>TotalProcessorTime</a:t>
            </a:r>
            <a:r>
              <a:rPr lang="da-DK" dirty="0"/>
              <a:t> and methods like </a:t>
            </a:r>
            <a:r>
              <a:rPr lang="da-DK" i="1" dirty="0"/>
              <a:t>HasExited</a:t>
            </a:r>
            <a:r>
              <a:rPr lang="da-DK" dirty="0"/>
              <a:t> and </a:t>
            </a:r>
            <a:r>
              <a:rPr lang="da-DK" i="1" dirty="0"/>
              <a:t>Kill</a:t>
            </a:r>
            <a:r>
              <a:rPr lang="da-DK" dirty="0"/>
              <a:t>.</a:t>
            </a:r>
          </a:p>
          <a:p>
            <a:r>
              <a:rPr lang="da-DK" dirty="0"/>
              <a:t>Under UNIX:</a:t>
            </a:r>
          </a:p>
          <a:p>
            <a:pPr lvl="1"/>
            <a:r>
              <a:rPr lang="da-DK" dirty="0"/>
              <a:t>Uses </a:t>
            </a:r>
            <a:r>
              <a:rPr lang="da-DK" dirty="0">
                <a:latin typeface="APL385 Unicode" panose="020B0709000202000203" pitchFamily="49" charset="0"/>
              </a:rPr>
              <a:t>⎕SH</a:t>
            </a:r>
          </a:p>
          <a:p>
            <a:pPr lvl="1"/>
            <a:r>
              <a:rPr lang="da-DK" dirty="0"/>
              <a:t>Which allows you to use UNIX commands like </a:t>
            </a:r>
            <a:r>
              <a:rPr lang="da-DK" i="1" dirty="0"/>
              <a:t>ps</a:t>
            </a:r>
            <a:r>
              <a:rPr lang="da-DK" dirty="0"/>
              <a:t> and </a:t>
            </a:r>
            <a:r>
              <a:rPr lang="da-DK" i="1" dirty="0"/>
              <a:t>kill</a:t>
            </a:r>
            <a:r>
              <a:rPr lang="da-DK" dirty="0"/>
              <a:t> to try and emulate the Process methods and properties</a:t>
            </a:r>
          </a:p>
          <a:p>
            <a:r>
              <a:rPr lang="da-DK" dirty="0"/>
              <a:t>And now, also SSH:</a:t>
            </a:r>
          </a:p>
          <a:p>
            <a:pPr lvl="1"/>
            <a:r>
              <a:rPr lang="da-DK" dirty="0"/>
              <a:t>Which is the same as </a:t>
            </a:r>
            <a:r>
              <a:rPr lang="da-DK" dirty="0">
                <a:latin typeface="APL385 Unicode" panose="020B0709000202000203" pitchFamily="49" charset="0"/>
              </a:rPr>
              <a:t>⎕SH </a:t>
            </a:r>
            <a:r>
              <a:rPr lang="da-DK" dirty="0"/>
              <a:t>to a remote machine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CDAFF8-B536-40BD-B540-5DAA00E3500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82018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8C062-4658-4FC9-A24D-AB96F43B1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Multiple APLProcesses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FB88E-94F1-4CBE-BAF4-C12A0A331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29" y="1224124"/>
            <a:ext cx="8802471" cy="3394472"/>
          </a:xfrm>
        </p:spPr>
        <p:txBody>
          <a:bodyPr>
            <a:normAutofit fontScale="62500" lnSpcReduction="20000"/>
          </a:bodyPr>
          <a:lstStyle/>
          <a:p>
            <a:r>
              <a:rPr lang="da-DK" dirty="0"/>
              <a:t>You can create multiple instances of APLProcess</a:t>
            </a:r>
          </a:p>
          <a:p>
            <a:pPr lvl="1"/>
            <a:r>
              <a:rPr lang="da-DK" dirty="0"/>
              <a:t>Until you run out of virtual memory</a:t>
            </a:r>
          </a:p>
          <a:p>
            <a:pPr lvl="1"/>
            <a:r>
              <a:rPr lang="da-DK" dirty="0"/>
              <a:t>... but only one can listen on a TCP port</a:t>
            </a:r>
          </a:p>
          <a:p>
            <a:r>
              <a:rPr lang="da-DK" dirty="0"/>
              <a:t>We can pass command line parameters:</a:t>
            </a:r>
            <a:br>
              <a:rPr lang="da-DK" dirty="0"/>
            </a:br>
            <a:br>
              <a:rPr lang="da-DK" dirty="0"/>
            </a:br>
            <a:r>
              <a:rPr lang="da-DK" dirty="0"/>
              <a:t>         </a:t>
            </a:r>
            <a:r>
              <a:rPr lang="da-DK" dirty="0">
                <a:latin typeface="APL385 Unicode" panose="020B0709000202000203" pitchFamily="49" charset="0"/>
              </a:rPr>
              <a:t>proc←⎕NEW APLProcess (wsid 'MAXWS=100M PORT=8123' 0)</a:t>
            </a:r>
          </a:p>
          <a:p>
            <a:endParaRPr lang="da-DK" dirty="0"/>
          </a:p>
          <a:p>
            <a:r>
              <a:rPr lang="da-DK" dirty="0"/>
              <a:t>The processes can read values from the registry</a:t>
            </a:r>
            <a:br>
              <a:rPr lang="da-DK" dirty="0"/>
            </a:br>
            <a:r>
              <a:rPr lang="da-DK" dirty="0"/>
              <a:t>(under Windows), the environment and the </a:t>
            </a:r>
            <a:br>
              <a:rPr lang="da-DK" dirty="0"/>
            </a:br>
            <a:r>
              <a:rPr lang="da-DK" dirty="0"/>
              <a:t>command line with:</a:t>
            </a:r>
            <a:br>
              <a:rPr lang="da-DK" dirty="0"/>
            </a:br>
            <a:br>
              <a:rPr lang="da-DK" dirty="0"/>
            </a:br>
            <a:r>
              <a:rPr lang="da-DK" dirty="0">
                <a:latin typeface="APL385 Unicode" panose="020B0709000202000203" pitchFamily="49" charset="0"/>
              </a:rPr>
              <a:t>    2 ⎕NQ '.' 'GetEnvironment' 'PORT'</a:t>
            </a:r>
            <a:br>
              <a:rPr lang="da-DK" dirty="0">
                <a:latin typeface="APL385 Unicode" panose="020B0709000202000203" pitchFamily="49" charset="0"/>
              </a:rPr>
            </a:br>
            <a:r>
              <a:rPr lang="da-DK" dirty="0">
                <a:latin typeface="APL385 Unicode" panose="020B0709000202000203" pitchFamily="49" charset="0"/>
              </a:rPr>
              <a:t>8123</a:t>
            </a:r>
          </a:p>
          <a:p>
            <a:endParaRPr lang="da-DK" dirty="0"/>
          </a:p>
          <a:p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D90D23-FADF-4C68-B06B-8D61A411F17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4191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Exercise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6" y="1167593"/>
            <a:ext cx="6975774" cy="1674187"/>
          </a:xfrm>
        </p:spPr>
        <p:txBody>
          <a:bodyPr>
            <a:normAutofit/>
          </a:bodyPr>
          <a:lstStyle/>
          <a:p>
            <a:r>
              <a:rPr lang="da-DK" sz="1800" dirty="0"/>
              <a:t>Create a workspace which will start a </a:t>
            </a:r>
            <a:r>
              <a:rPr lang="da-DK" sz="1800" dirty="0">
                <a:latin typeface="APL385 Unicode" panose="020B0709000202000203" pitchFamily="49" charset="0"/>
              </a:rPr>
              <a:t>PrimeServer</a:t>
            </a:r>
            <a:r>
              <a:rPr lang="da-DK" sz="1800" dirty="0"/>
              <a:t> on a given port </a:t>
            </a:r>
          </a:p>
          <a:p>
            <a:r>
              <a:rPr lang="da-DK" sz="1800" dirty="0"/>
              <a:t>Using APLProcess, start 2 instances of it on different ports</a:t>
            </a:r>
          </a:p>
          <a:p>
            <a:r>
              <a:rPr lang="da-DK" sz="1800" dirty="0"/>
              <a:t>Write a function which uses the 2 instances to compute the number of primes in a range by sharing the task between the instances.</a:t>
            </a:r>
            <a:endParaRPr lang="da-DK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431540" y="2616755"/>
            <a:ext cx="5715635" cy="2070230"/>
          </a:xfrm>
        </p:spPr>
        <p:txBody>
          <a:bodyPr>
            <a:normAutofit fontScale="92500" lnSpcReduction="10000"/>
          </a:bodyPr>
          <a:lstStyle/>
          <a:p>
            <a:r>
              <a:rPr lang="da-DK" sz="1900" b="1" dirty="0"/>
              <a:t>Cheat sheet:</a:t>
            </a:r>
            <a:endParaRPr lang="da-DK" sz="1700" b="1" dirty="0">
              <a:latin typeface="APL385 Unicode" panose="020B0709000202000203" pitchFamily="49" charset="0"/>
            </a:endParaRPr>
          </a:p>
          <a:p>
            <a:r>
              <a:rPr lang="da-DK" sz="1600" dirty="0">
                <a:latin typeface="APL385 Unicode" panose="020B0709000202000203" pitchFamily="49" charset="0"/>
              </a:rPr>
              <a:t>]load APLProcess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]load c:\sa2\Solutions\PrimeServer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proc←⎕NEW APLProcess (wsid 'PORT=8123' runtime)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2 ⎕NQ '.' 'GetEnvironment' 'PORT'</a:t>
            </a:r>
            <a:br>
              <a:rPr lang="da-DK" sz="1600" dirty="0">
                <a:latin typeface="APL385 Unicode" panose="020B0709000202000203" pitchFamily="49" charset="0"/>
              </a:rPr>
            </a:br>
            <a:r>
              <a:rPr lang="da-DK" sz="1600" dirty="0">
                <a:latin typeface="APL385 Unicode" panose="020B0709000202000203" pitchFamily="49" charset="0"/>
              </a:rPr>
              <a:t>srv←Conga.Srv port PrimeServer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clt←Conga.Clt addr port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clt.SendRecv function rarg [larg]</a:t>
            </a:r>
          </a:p>
        </p:txBody>
      </p:sp>
    </p:spTree>
    <p:extLst>
      <p:ext uri="{BB962C8B-B14F-4D97-AF65-F5344CB8AC3E}">
        <p14:creationId xmlns:p14="http://schemas.microsoft.com/office/powerpoint/2010/main" val="2675799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Secure Connections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29" y="1224124"/>
            <a:ext cx="6840761" cy="33944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a-DK" dirty="0"/>
              <a:t>Conga supports TLS connections (Transport Level Security), based on </a:t>
            </a:r>
            <a:r>
              <a:rPr lang="da-DK" b="1" i="1" dirty="0"/>
              <a:t>Certificates</a:t>
            </a:r>
          </a:p>
          <a:p>
            <a:r>
              <a:rPr lang="da-DK" dirty="0"/>
              <a:t>Insecure Connection</a:t>
            </a:r>
          </a:p>
          <a:p>
            <a:pPr lvl="1"/>
            <a:r>
              <a:rPr lang="da-DK" dirty="0"/>
              <a:t>What we have looked at so far – no encryption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Encrypted Connections:</a:t>
            </a:r>
          </a:p>
          <a:p>
            <a:r>
              <a:rPr lang="da-DK" dirty="0"/>
              <a:t>Authenticated Server</a:t>
            </a:r>
          </a:p>
          <a:p>
            <a:pPr lvl="1"/>
            <a:r>
              <a:rPr lang="da-DK" dirty="0"/>
              <a:t>If the server has a certificate, an anonymous client can</a:t>
            </a:r>
            <a:br>
              <a:rPr lang="da-DK" dirty="0"/>
            </a:br>
            <a:r>
              <a:rPr lang="da-DK" dirty="0"/>
              <a:t>still know the identity of the server</a:t>
            </a:r>
          </a:p>
          <a:p>
            <a:pPr lvl="1"/>
            <a:r>
              <a:rPr lang="da-DK" dirty="0"/>
              <a:t>This is the most common form of Browser connection</a:t>
            </a:r>
          </a:p>
          <a:p>
            <a:r>
              <a:rPr lang="da-DK" dirty="0"/>
              <a:t>Authenticated Server and User</a:t>
            </a:r>
          </a:p>
          <a:p>
            <a:pPr lvl="1"/>
            <a:r>
              <a:rPr lang="da-DK" dirty="0"/>
              <a:t>If both ends have certificates, they know each others identity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5C29915-C8C4-48AE-8DDF-414E937842B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2050" name="Picture 2" descr="Image result for secure connection icon">
            <a:extLst>
              <a:ext uri="{FF2B5EF4-FFF2-40B4-BE49-F238E27FC236}">
                <a16:creationId xmlns:a16="http://schemas.microsoft.com/office/drawing/2014/main" id="{D6AF22A0-A228-4DF1-828E-754728863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229" y="2664367"/>
            <a:ext cx="2261828" cy="1130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099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Lightning Introduction to Certificates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 </a:t>
            </a:r>
            <a:r>
              <a:rPr lang="en-US" b="1" i="1" dirty="0"/>
              <a:t>Certificate</a:t>
            </a:r>
            <a:r>
              <a:rPr lang="en-US" dirty="0"/>
              <a:t> is pair of keys + metadata</a:t>
            </a:r>
          </a:p>
          <a:p>
            <a:pPr lvl="1"/>
            <a:r>
              <a:rPr lang="en-US" dirty="0"/>
              <a:t>Public key – shared with others</a:t>
            </a:r>
          </a:p>
          <a:p>
            <a:pPr lvl="1"/>
            <a:r>
              <a:rPr lang="en-US" dirty="0"/>
              <a:t>Private key – </a:t>
            </a:r>
            <a:r>
              <a:rPr lang="en-US" b="1" u="sng" dirty="0"/>
              <a:t>NEVER</a:t>
            </a:r>
            <a:r>
              <a:rPr lang="en-US" dirty="0"/>
              <a:t> shared with others</a:t>
            </a:r>
          </a:p>
          <a:p>
            <a:pPr lvl="1"/>
            <a:r>
              <a:rPr lang="en-US" dirty="0"/>
              <a:t>Metadata identifying the </a:t>
            </a:r>
            <a:r>
              <a:rPr lang="en-US" b="1" i="1" dirty="0"/>
              <a:t>Subject</a:t>
            </a:r>
            <a:r>
              <a:rPr lang="en-US" dirty="0"/>
              <a:t> of the Public key</a:t>
            </a:r>
          </a:p>
          <a:p>
            <a:r>
              <a:rPr lang="en-US" dirty="0"/>
              <a:t>Certificate Authorities verify the metadata and guarantee that it is correct</a:t>
            </a:r>
          </a:p>
          <a:p>
            <a:pPr lvl="1"/>
            <a:r>
              <a:rPr lang="en-US" dirty="0"/>
              <a:t>Like your government does when it issues you with a passport</a:t>
            </a:r>
          </a:p>
          <a:p>
            <a:r>
              <a:rPr lang="en-US" dirty="0"/>
              <a:t>Generally ASN1 Encoded using the X.509 standard for PKI (public key infrastructure)</a:t>
            </a:r>
          </a:p>
          <a:p>
            <a:pPr lvl="1"/>
            <a:r>
              <a:rPr lang="en-US" dirty="0"/>
              <a:t>See the X509 class in the Conga workspace</a:t>
            </a:r>
            <a:endParaRPr lang="da-DK" dirty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3074" name="Picture 2" descr="Image result for ssl certificate icon">
            <a:extLst>
              <a:ext uri="{FF2B5EF4-FFF2-40B4-BE49-F238E27FC236}">
                <a16:creationId xmlns:a16="http://schemas.microsoft.com/office/drawing/2014/main" id="{C4FFDC73-5A21-43A4-96BE-0B6C11C0F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512" y="1220995"/>
            <a:ext cx="2331050" cy="193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127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Certificate chain of trust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45" y="1167594"/>
            <a:ext cx="4901044" cy="339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5922151" y="1220995"/>
            <a:ext cx="2798624" cy="3195960"/>
          </a:xfrm>
        </p:spPr>
        <p:txBody>
          <a:bodyPr>
            <a:normAutofit lnSpcReduction="10000"/>
          </a:bodyPr>
          <a:lstStyle/>
          <a:p>
            <a:r>
              <a:rPr lang="da-DK" sz="1600" dirty="0"/>
              <a:t>Certificates can be </a:t>
            </a:r>
            <a:r>
              <a:rPr lang="da-DK" sz="1600" b="1" i="1" dirty="0"/>
              <a:t>Chained</a:t>
            </a:r>
          </a:p>
          <a:p>
            <a:r>
              <a:rPr lang="da-DK" sz="1600" dirty="0"/>
              <a:t>At each level, the certificate authority has been verified by the parent CA.</a:t>
            </a:r>
          </a:p>
          <a:p>
            <a:r>
              <a:rPr lang="da-DK" sz="1600" dirty="0"/>
              <a:t>Dyalog has a certificate from Globalsign. We can sign documents and generate certificates, and users can see that Globalsign authorised </a:t>
            </a:r>
            <a:br>
              <a:rPr lang="da-DK" sz="1600" dirty="0"/>
            </a:br>
            <a:r>
              <a:rPr lang="da-DK" sz="1600" dirty="0"/>
              <a:t>us.</a:t>
            </a:r>
          </a:p>
          <a:p>
            <a:r>
              <a:rPr lang="da-DK" sz="1600" dirty="0"/>
              <a:t>NB: The Test Certificates</a:t>
            </a:r>
            <a:br>
              <a:rPr lang="da-DK" sz="1600" dirty="0"/>
            </a:br>
            <a:r>
              <a:rPr lang="da-DK" sz="1600" dirty="0"/>
              <a:t>are NOT signed using</a:t>
            </a:r>
            <a:br>
              <a:rPr lang="da-DK" sz="1600" dirty="0"/>
            </a:br>
            <a:r>
              <a:rPr lang="da-DK" sz="1600" dirty="0"/>
              <a:t>these credentials!</a:t>
            </a:r>
          </a:p>
        </p:txBody>
      </p:sp>
    </p:spTree>
    <p:extLst>
      <p:ext uri="{BB962C8B-B14F-4D97-AF65-F5344CB8AC3E}">
        <p14:creationId xmlns:p14="http://schemas.microsoft.com/office/powerpoint/2010/main" val="2521506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Loading Certificates with Conga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639071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dyalog←2 ⎕NQ '.' 'GetEnvironment' 'Dyalog'</a:t>
            </a: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tc←dyalog,'/TestCertificates/'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localhost←⊃DRC.X509Cert.ReadCertFromFile</a:t>
            </a:r>
            <a:br>
              <a:rPr lang="da-DK" sz="1400" dirty="0">
                <a:latin typeface="APL385 Unicode" panose="020B0709000202000203" pitchFamily="49" charset="0"/>
              </a:rPr>
            </a:br>
            <a:r>
              <a:rPr lang="da-DK" sz="1400" dirty="0">
                <a:latin typeface="APL385 Unicode" panose="020B0709000202000203" pitchFamily="49" charset="0"/>
              </a:rPr>
              <a:t>       tc,'Server/localhost-cert.pem'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localhost.KeyOrigin←'DER' (tc,'Server/localhost-key.pem')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DRC.SetProp '.' 'RootCertDir' (tc,'ca')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empty←⎕NEW DRC.X509Cert</a:t>
            </a:r>
            <a:br>
              <a:rPr lang="da-DK" sz="1400" dirty="0">
                <a:latin typeface="APL385 Unicode" panose="020B0709000202000203" pitchFamily="49" charset="0"/>
              </a:rPr>
            </a:br>
            <a:r>
              <a:rPr lang="da-DK" sz="1400" dirty="0">
                <a:latin typeface="APL385 Unicode" panose="020B0709000202000203" pitchFamily="49" charset="0"/>
              </a:rPr>
              <a:t> </a:t>
            </a:r>
          </a:p>
          <a:p>
            <a:pPr marL="0" indent="0">
              <a:buNone/>
            </a:pPr>
            <a:r>
              <a:rPr lang="da-DK" sz="1400" dirty="0"/>
              <a:t>(empty certificates are used to request encryption without providing credentials)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6758000" y="1194294"/>
            <a:ext cx="2250250" cy="3559895"/>
          </a:xfrm>
        </p:spPr>
        <p:txBody>
          <a:bodyPr>
            <a:normAutofit/>
          </a:bodyPr>
          <a:lstStyle/>
          <a:p>
            <a:r>
              <a:rPr lang="da-DK" sz="1400" dirty="0"/>
              <a:t>A v16.0 Installation contains samples in TestCertificates </a:t>
            </a:r>
          </a:p>
          <a:p>
            <a:endParaRPr lang="da-DK" sz="1400" dirty="0"/>
          </a:p>
          <a:p>
            <a:r>
              <a:rPr lang="da-DK" sz="1400" dirty="0"/>
              <a:t>Define server certificate</a:t>
            </a:r>
          </a:p>
          <a:p>
            <a:r>
              <a:rPr lang="da-DK" sz="1400" dirty="0"/>
              <a:t>using localhost-cert</a:t>
            </a:r>
          </a:p>
          <a:p>
            <a:endParaRPr lang="da-DK" sz="1400" dirty="0"/>
          </a:p>
          <a:p>
            <a:r>
              <a:rPr lang="da-DK" sz="1400" dirty="0"/>
              <a:t>Set Location of private key</a:t>
            </a:r>
          </a:p>
          <a:p>
            <a:endParaRPr lang="da-DK" sz="1400" dirty="0"/>
          </a:p>
          <a:p>
            <a:r>
              <a:rPr lang="da-DK" sz="1400" dirty="0"/>
              <a:t>Where the CA certificate chain is to be found</a:t>
            </a:r>
          </a:p>
          <a:p>
            <a:endParaRPr lang="da-DK" sz="1400" dirty="0"/>
          </a:p>
          <a:p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246376597"/>
      </p:ext>
    </p:extLst>
  </p:cSld>
  <p:clrMapOvr>
    <a:masterClrMapping/>
  </p:clrMapOvr>
</p:sld>
</file>

<file path=ppt/theme/theme1.xml><?xml version="1.0" encoding="utf-8"?>
<a:theme xmlns:a="http://schemas.openxmlformats.org/drawingml/2006/main" name="dyalog17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dyalog17_template</Template>
  <TotalTime>17853</TotalTime>
  <Words>705</Words>
  <Application>Microsoft Office PowerPoint</Application>
  <PresentationFormat>On-screen Show (16:9)</PresentationFormat>
  <Paragraphs>134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APL385 Unicode</vt:lpstr>
      <vt:lpstr>Arial</vt:lpstr>
      <vt:lpstr>Calibri</vt:lpstr>
      <vt:lpstr>Courier New</vt:lpstr>
      <vt:lpstr>Klavika Regular</vt:lpstr>
      <vt:lpstr>Titillium Web</vt:lpstr>
      <vt:lpstr>Titillium Web SemiBold</vt:lpstr>
      <vt:lpstr>Wingdings</vt:lpstr>
      <vt:lpstr>dyalog17_template</vt:lpstr>
      <vt:lpstr>Services and Multi-Process Applications Session 2/3</vt:lpstr>
      <vt:lpstr>The APLProcess Class</vt:lpstr>
      <vt:lpstr>APLProcess: How it works</vt:lpstr>
      <vt:lpstr>Multiple APLProcesses</vt:lpstr>
      <vt:lpstr>Exercise 4</vt:lpstr>
      <vt:lpstr>Secure Connections</vt:lpstr>
      <vt:lpstr>Lightning Introduction to Certificates</vt:lpstr>
      <vt:lpstr>Certificate chain of trust</vt:lpstr>
      <vt:lpstr>Loading Certificates with Conga</vt:lpstr>
      <vt:lpstr>Common Certificate File Types</vt:lpstr>
      <vt:lpstr>Solution 2 - Secure</vt:lpstr>
      <vt:lpstr>NB: Secure Conga.Client</vt:lpstr>
      <vt:lpstr>Exercise 5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Morten Kromberg</cp:lastModifiedBy>
  <cp:revision>170</cp:revision>
  <cp:lastPrinted>2017-09-06T11:24:09Z</cp:lastPrinted>
  <dcterms:created xsi:type="dcterms:W3CDTF">2016-07-29T08:25:06Z</dcterms:created>
  <dcterms:modified xsi:type="dcterms:W3CDTF">2017-09-10T11:04:10Z</dcterms:modified>
</cp:coreProperties>
</file>