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70" r:id="rId1"/>
  </p:sldMasterIdLst>
  <p:notesMasterIdLst>
    <p:notesMasterId r:id="rId25"/>
  </p:notesMasterIdLst>
  <p:handoutMasterIdLst>
    <p:handoutMasterId r:id="rId26"/>
  </p:handoutMasterIdLst>
  <p:sldIdLst>
    <p:sldId id="262" r:id="rId2"/>
    <p:sldId id="276" r:id="rId3"/>
    <p:sldId id="278" r:id="rId4"/>
    <p:sldId id="280" r:id="rId5"/>
    <p:sldId id="281" r:id="rId6"/>
    <p:sldId id="282" r:id="rId7"/>
    <p:sldId id="283" r:id="rId8"/>
    <p:sldId id="284" r:id="rId9"/>
    <p:sldId id="277" r:id="rId10"/>
    <p:sldId id="285" r:id="rId11"/>
    <p:sldId id="263" r:id="rId12"/>
    <p:sldId id="289" r:id="rId13"/>
    <p:sldId id="264" r:id="rId14"/>
    <p:sldId id="269" r:id="rId15"/>
    <p:sldId id="266" r:id="rId16"/>
    <p:sldId id="265" r:id="rId17"/>
    <p:sldId id="286" r:id="rId18"/>
    <p:sldId id="296" r:id="rId19"/>
    <p:sldId id="290" r:id="rId20"/>
    <p:sldId id="291" r:id="rId21"/>
    <p:sldId id="292" r:id="rId22"/>
    <p:sldId id="293" r:id="rId23"/>
    <p:sldId id="295" r:id="rId24"/>
  </p:sldIdLst>
  <p:sldSz cx="9144000" cy="5143500" type="screen16x9"/>
  <p:notesSz cx="6797675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94949"/>
    <a:srgbClr val="FF9421"/>
    <a:srgbClr val="EFEFBE"/>
    <a:srgbClr val="F6F6D9"/>
    <a:srgbClr val="7C7D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1861" autoAdjust="0"/>
  </p:normalViewPr>
  <p:slideViewPr>
    <p:cSldViewPr>
      <p:cViewPr varScale="1">
        <p:scale>
          <a:sx n="108" d="100"/>
          <a:sy n="108" d="100"/>
        </p:scale>
        <p:origin x="1132" y="7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11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3130" y="-86"/>
      </p:cViewPr>
      <p:guideLst>
        <p:guide orient="horz" pos="3110"/>
        <p:guide pos="2141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A6A3BD-28BD-4949-B52F-24E999822598}" type="datetimeFigureOut">
              <a:rPr lang="en-GB" smtClean="0"/>
              <a:t>10/09/2017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7370AB-76A5-41F1-9753-9FE7E667F0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47182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EAEF8A-5BB8-41C8-B8C2-160617C17EF4}" type="datetimeFigureOut">
              <a:rPr lang="en-GB" smtClean="0"/>
              <a:t>10/09/2017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9538" y="741363"/>
            <a:ext cx="657860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20660A-27FD-4528-AE7F-EC6080404E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2133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7598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2388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/>
              <a:t>Multi-Process</a:t>
            </a:r>
            <a:r>
              <a:rPr lang="da-DK" baseline="0" dirty="0"/>
              <a:t> Applications requires communication.</a:t>
            </a:r>
            <a:endParaRPr lang="da-DK" dirty="0"/>
          </a:p>
          <a:p>
            <a:r>
              <a:rPr lang="da-DK" dirty="0"/>
              <a:t>When two parts starts a communication</a:t>
            </a:r>
            <a:r>
              <a:rPr lang="da-DK" baseline="0" dirty="0"/>
              <a:t> one part Server are ready, listens for new communications and the other part the client initiates the communication.</a:t>
            </a:r>
          </a:p>
          <a:p>
            <a:r>
              <a:rPr lang="da-DK" baseline="0" dirty="0"/>
              <a:t>Conga is based on the TCP/IP protocol and to allow for multiple servers on the same machine there is a concept of Ports 0-65535.</a:t>
            </a:r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206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/>
              <a:t>Text, Raw no</a:t>
            </a:r>
            <a:r>
              <a:rPr lang="da-DK" baseline="0" dirty="0"/>
              <a:t> protocol, communicate with non APL</a:t>
            </a:r>
          </a:p>
          <a:p>
            <a:r>
              <a:rPr lang="da-DK" baseline="0" dirty="0"/>
              <a:t>Command, send/receive APL Arrays, protocol allows multiple outstanding requests.</a:t>
            </a:r>
          </a:p>
          <a:p>
            <a:r>
              <a:rPr lang="da-DK" baseline="0" dirty="0"/>
              <a:t>BlockText, Block Raw simple protocol where the data is prefixed with a length and optional magic number</a:t>
            </a:r>
          </a:p>
          <a:p>
            <a:r>
              <a:rPr lang="da-DK" baseline="0" dirty="0"/>
              <a:t>Http WebSocket when you want to work with browsers or web servers. </a:t>
            </a:r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58468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75167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94596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fiona\Desktop\Dyalog '17\powerpoint template\castle-black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16655"/>
            <a:ext cx="9144000" cy="2970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94190" y="726546"/>
            <a:ext cx="3422716" cy="2160240"/>
          </a:xfrm>
        </p:spPr>
        <p:txBody>
          <a:bodyPr>
            <a:noAutofit/>
          </a:bodyPr>
          <a:lstStyle>
            <a:lvl1pPr algn="l">
              <a:defRPr sz="3600" b="1">
                <a:solidFill>
                  <a:srgbClr val="494949"/>
                </a:solidFill>
                <a:latin typeface="Titillium Web" panose="00000500000000000000" pitchFamily="2" charset="0"/>
              </a:defRPr>
            </a:lvl1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247075" y="1896676"/>
            <a:ext cx="3735415" cy="990110"/>
          </a:xfrm>
        </p:spPr>
        <p:txBody>
          <a:bodyPr anchor="ctr">
            <a:noAutofit/>
          </a:bodyPr>
          <a:lstStyle>
            <a:lvl1pPr marL="0" indent="0" algn="l">
              <a:buNone/>
              <a:defRPr sz="2800" baseline="0">
                <a:solidFill>
                  <a:srgbClr val="494949"/>
                </a:solidFill>
                <a:latin typeface="Titillium Web SemiBold" panose="00000700000000000000" pitchFamily="2" charset="0"/>
              </a:defRPr>
            </a:lvl1pPr>
          </a:lstStyle>
          <a:p>
            <a:pPr lvl="0"/>
            <a:r>
              <a:rPr lang="en-US" dirty="0"/>
              <a:t>Presenter(s)</a:t>
            </a:r>
            <a:endParaRPr lang="en-GB" dirty="0"/>
          </a:p>
        </p:txBody>
      </p:sp>
      <p:pic>
        <p:nvPicPr>
          <p:cNvPr id="2051" name="Picture 3" descr="U:\admin\conference\Dyalog17\Logo\Text_DYALOG Elsinor 2017-right_PATH.e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7125" y="726545"/>
            <a:ext cx="3059112" cy="1042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fiona\Desktop\Dyalog '17\powerpoint template\littleShip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7445" y="4236935"/>
            <a:ext cx="483991" cy="394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3" name="Rounded Rectangle 2"/>
          <p:cNvSpPr/>
          <p:nvPr/>
        </p:nvSpPr>
        <p:spPr>
          <a:xfrm>
            <a:off x="8616917" y="51470"/>
            <a:ext cx="405045" cy="27003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F54716B-73FF-4862-A6D6-6052958B0D12}"/>
              </a:ext>
            </a:extLst>
          </p:cNvPr>
          <p:cNvSpPr txBox="1"/>
          <p:nvPr/>
        </p:nvSpPr>
        <p:spPr>
          <a:xfrm>
            <a:off x="1106614" y="4776995"/>
            <a:ext cx="8001890" cy="307777"/>
          </a:xfrm>
          <a:prstGeom prst="rect">
            <a:avLst/>
          </a:prstGeom>
          <a:solidFill>
            <a:srgbClr val="FF9421"/>
          </a:solidFill>
        </p:spPr>
        <p:txBody>
          <a:bodyPr wrap="square" rtlCol="0">
            <a:spAutoFit/>
          </a:bodyPr>
          <a:lstStyle/>
          <a:p>
            <a:pPr algn="r"/>
            <a:endParaRPr lang="en-GB" sz="1400" b="1" dirty="0">
              <a:solidFill>
                <a:schemeClr val="bg1"/>
              </a:solidFill>
              <a:latin typeface="Klavika Regular" panose="02000503000000000000" pitchFamily="2" charset="0"/>
            </a:endParaRPr>
          </a:p>
        </p:txBody>
      </p:sp>
      <p:pic>
        <p:nvPicPr>
          <p:cNvPr id="11" name="Picture 6" descr="C:\Users\fiona\Desktop\Dyalog '17\powerpoint template\castle-black.png">
            <a:extLst>
              <a:ext uri="{FF2B5EF4-FFF2-40B4-BE49-F238E27FC236}">
                <a16:creationId xmlns:a16="http://schemas.microsoft.com/office/drawing/2014/main" id="{F6E9CB3F-6F07-4771-B308-576668F50E9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16655"/>
            <a:ext cx="9144000" cy="2970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U:\admin\conference\Dyalog17\Logo\Text_DYALOG Elsinor 2017-right_PATH.emf">
            <a:extLst>
              <a:ext uri="{FF2B5EF4-FFF2-40B4-BE49-F238E27FC236}">
                <a16:creationId xmlns:a16="http://schemas.microsoft.com/office/drawing/2014/main" id="{A0409FD7-6F5E-4C48-8A4E-5528FE3A87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7125" y="726545"/>
            <a:ext cx="3059112" cy="1042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C:\Users\fiona\Desktop\Dyalog '17\powerpoint template\littleShip.png">
            <a:extLst>
              <a:ext uri="{FF2B5EF4-FFF2-40B4-BE49-F238E27FC236}">
                <a16:creationId xmlns:a16="http://schemas.microsoft.com/office/drawing/2014/main" id="{8D3D4D0A-C9A3-4BE5-92E0-D936AB95313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7445" y="4236935"/>
            <a:ext cx="483991" cy="394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14" name="Rounded Rectangle 11">
            <a:extLst>
              <a:ext uri="{FF2B5EF4-FFF2-40B4-BE49-F238E27FC236}">
                <a16:creationId xmlns:a16="http://schemas.microsoft.com/office/drawing/2014/main" id="{B4C38BB5-C97B-449D-8A07-17E312E4E90D}"/>
              </a:ext>
            </a:extLst>
          </p:cNvPr>
          <p:cNvSpPr/>
          <p:nvPr userDrawn="1"/>
        </p:nvSpPr>
        <p:spPr>
          <a:xfrm>
            <a:off x="8616917" y="51470"/>
            <a:ext cx="405045" cy="27003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510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530" y="1224124"/>
            <a:ext cx="6174000" cy="3394472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/>
            </a:lvl1pPr>
            <a:lvl2pPr marL="717550" indent="-355600">
              <a:buSzPct val="60000"/>
              <a:buFont typeface="Wingdings" panose="05000000000000000000" pitchFamily="2" charset="2"/>
              <a:buChar char="v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395" y="3876895"/>
            <a:ext cx="906523" cy="741701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642229" y="1220995"/>
            <a:ext cx="2078545" cy="2520885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800"/>
            </a:lvl1pPr>
            <a:lvl2pPr marL="717550" indent="-355600">
              <a:buSzPct val="60000"/>
              <a:buFont typeface="Courier New" panose="02070309020205020404" pitchFamily="49" charset="0"/>
              <a:buChar char="o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r>
              <a:rPr lang="da-DK" dirty="0"/>
              <a:t>Space here </a:t>
            </a:r>
            <a:br>
              <a:rPr lang="da-DK" dirty="0"/>
            </a:br>
            <a:r>
              <a:rPr lang="da-DK" dirty="0"/>
              <a:t>for code </a:t>
            </a:r>
            <a:r>
              <a:rPr lang="da-DK" dirty="0">
                <a:latin typeface="APL385 Unicode" panose="020B0709000202000203" pitchFamily="49" charset="0"/>
              </a:rPr>
              <a:t>{⍺+⍵}</a:t>
            </a:r>
            <a:br>
              <a:rPr lang="da-DK" dirty="0"/>
            </a:br>
            <a:r>
              <a:rPr lang="da-DK" dirty="0"/>
              <a:t>pictures</a:t>
            </a:r>
            <a:br>
              <a:rPr lang="da-DK" dirty="0"/>
            </a:br>
            <a:r>
              <a:rPr lang="da-DK" dirty="0"/>
              <a:t>etc.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9BE9799-5054-4417-A816-C5EAED8822F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395" y="3876895"/>
            <a:ext cx="906523" cy="741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645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573528"/>
            <a:ext cx="8363272" cy="594066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395" y="3876895"/>
            <a:ext cx="906523" cy="741701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 hasCustomPrompt="1"/>
          </p:nvPr>
        </p:nvSpPr>
        <p:spPr>
          <a:xfrm>
            <a:off x="323528" y="1200151"/>
            <a:ext cx="4068452" cy="3394472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/>
            </a:lvl1pPr>
            <a:lvl2pPr marL="819150" indent="-457200">
              <a:buSzPct val="60000"/>
              <a:buFont typeface="Courier New" panose="02070309020205020404" pitchFamily="49" charset="0"/>
              <a:buChar char="o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0" hasCustomPrompt="1"/>
          </p:nvPr>
        </p:nvSpPr>
        <p:spPr>
          <a:xfrm>
            <a:off x="4618348" y="1200151"/>
            <a:ext cx="4068452" cy="3394472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/>
            </a:lvl1pPr>
            <a:lvl2pPr marL="717550" indent="-355600">
              <a:buSzPct val="60000"/>
              <a:buFont typeface="Courier New" panose="02070309020205020404" pitchFamily="49" charset="0"/>
              <a:buChar char="o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4FC24CF-F269-46C3-87CC-F5FCCAB3041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395" y="3876895"/>
            <a:ext cx="906523" cy="741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355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395" y="3876895"/>
            <a:ext cx="906523" cy="74170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D345ED5-5D4B-4A68-B7C8-DA8E9BCF8F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395" y="3876895"/>
            <a:ext cx="906523" cy="741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468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395" y="3876895"/>
            <a:ext cx="906523" cy="74170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0900A84-2BCE-43B8-8EB4-DF54BA20C04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395" y="3876895"/>
            <a:ext cx="906523" cy="741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835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3528" y="573528"/>
            <a:ext cx="8363272" cy="594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528" y="1200151"/>
            <a:ext cx="8363272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9" name="Date Placeholder 3"/>
          <p:cNvSpPr txBox="1">
            <a:spLocks/>
          </p:cNvSpPr>
          <p:nvPr/>
        </p:nvSpPr>
        <p:spPr>
          <a:xfrm>
            <a:off x="8388424" y="0"/>
            <a:ext cx="720080" cy="3575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2000" b="0" kern="1200">
                <a:solidFill>
                  <a:schemeClr val="bg1"/>
                </a:solidFill>
                <a:latin typeface="Klavika Medium" panose="02000603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2EDF88B-1B61-4481-9BD6-D2E23BF0DCD8}" type="slidenum">
              <a:rPr lang="en-GB" sz="1600" smtClean="0">
                <a:latin typeface="Titillium Web" panose="00000500000000000000" pitchFamily="2" charset="0"/>
              </a:rPr>
              <a:t>‹#›</a:t>
            </a:fld>
            <a:endParaRPr lang="en-GB" sz="1600" dirty="0">
              <a:latin typeface="Titillium Web" panose="00000500000000000000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500" y="4776995"/>
            <a:ext cx="10351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0" dirty="0">
                <a:solidFill>
                  <a:schemeClr val="bg1"/>
                </a:solidFill>
                <a:latin typeface="Titillium Web SemiBold" panose="00000700000000000000" pitchFamily="2" charset="0"/>
              </a:rPr>
              <a:t>#dyalog17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0E59278-C495-4A54-A3EC-8F0D9681D706}"/>
              </a:ext>
            </a:extLst>
          </p:cNvPr>
          <p:cNvSpPr txBox="1"/>
          <p:nvPr/>
        </p:nvSpPr>
        <p:spPr>
          <a:xfrm>
            <a:off x="1106614" y="4776995"/>
            <a:ext cx="80018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a-DK" sz="1400" b="0" dirty="0">
                <a:solidFill>
                  <a:schemeClr val="bg1"/>
                </a:solidFill>
                <a:latin typeface="Titillium Web SemiBold" panose="00000700000000000000" pitchFamily="2" charset="0"/>
              </a:rPr>
              <a:t>Starting and Managing Processes</a:t>
            </a:r>
            <a:endParaRPr lang="en-GB" sz="1400" b="0" dirty="0">
              <a:solidFill>
                <a:schemeClr val="bg1"/>
              </a:solidFill>
              <a:latin typeface="Titillium Web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1366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9421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FF9421"/>
        </a:buClr>
        <a:buSzPct val="60000"/>
        <a:buFont typeface="Courier New" panose="02070309020205020404" pitchFamily="49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FF9421"/>
        </a:buClr>
        <a:buSzPct val="75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FF9421"/>
        </a:buClr>
        <a:buFont typeface="Calibri" panose="020F050202020403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spcBef>
          <a:spcPct val="20000"/>
        </a:spcBef>
        <a:buClr>
          <a:srgbClr val="FF9421"/>
        </a:buClr>
        <a:buFont typeface="Calibri" panose="020F050202020403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Titillium Web" panose="00000500000000000000" pitchFamily="2" charset="0"/>
              </a:rPr>
              <a:t>Services and Multi-Process Applications</a:t>
            </a:r>
            <a:br>
              <a:rPr lang="en-GB" b="1" dirty="0">
                <a:latin typeface="Titillium Web" panose="00000500000000000000" pitchFamily="2" charset="0"/>
              </a:rPr>
            </a:br>
            <a:r>
              <a:rPr lang="en-GB" sz="1800" b="1" dirty="0">
                <a:latin typeface="Titillium Web" panose="00000500000000000000" pitchFamily="2" charset="0"/>
              </a:rPr>
              <a:t>Session 1/3</a:t>
            </a:r>
            <a:endParaRPr lang="en-GB" b="1" dirty="0">
              <a:latin typeface="Titillium Web" panose="00000500000000000000" pitchFamily="2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337085" y="2031690"/>
            <a:ext cx="3735415" cy="990110"/>
          </a:xfrm>
        </p:spPr>
        <p:txBody>
          <a:bodyPr/>
          <a:lstStyle/>
          <a:p>
            <a:r>
              <a:rPr lang="en-GB" sz="2400" dirty="0"/>
              <a:t>Bjørn Christensen </a:t>
            </a:r>
          </a:p>
          <a:p>
            <a:r>
              <a:rPr lang="en-GB" sz="2400" dirty="0"/>
              <a:t>Morten Kromberg</a:t>
            </a:r>
          </a:p>
        </p:txBody>
      </p:sp>
    </p:spTree>
    <p:extLst>
      <p:ext uri="{BB962C8B-B14F-4D97-AF65-F5344CB8AC3E}">
        <p14:creationId xmlns:p14="http://schemas.microsoft.com/office/powerpoint/2010/main" val="26387985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38F5E8-AB11-4014-A3C0-85984E813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The DIY (Do It Youself) Section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72B56A-7BE6-44BF-967E-D2AE8EFEB3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a-DK" dirty="0"/>
              <a:t>Frameworks like Isolates and MiServer have requirements that may be awkward</a:t>
            </a:r>
          </a:p>
          <a:p>
            <a:r>
              <a:rPr lang="da-DK" dirty="0"/>
              <a:t>The frameworks are built upon:</a:t>
            </a:r>
          </a:p>
          <a:p>
            <a:pPr lvl="1"/>
            <a:r>
              <a:rPr lang="da-DK" dirty="0"/>
              <a:t>Conga for communications</a:t>
            </a:r>
          </a:p>
          <a:p>
            <a:pPr lvl="1"/>
            <a:r>
              <a:rPr lang="da-DK" dirty="0"/>
              <a:t>APLProcess for launching processes</a:t>
            </a:r>
          </a:p>
          <a:p>
            <a:pPr lvl="1"/>
            <a:r>
              <a:rPr lang="da-DK" dirty="0"/>
              <a:t>SimpleRPC and HTTP Sample servers</a:t>
            </a:r>
          </a:p>
          <a:p>
            <a:pPr lvl="1"/>
            <a:r>
              <a:rPr lang="da-DK" dirty="0"/>
              <a:t>Secure solutions using keys and certificates</a:t>
            </a:r>
          </a:p>
          <a:p>
            <a:pPr lvl="1"/>
            <a:r>
              <a:rPr lang="da-DK" dirty="0"/>
              <a:t>Running as services / daemons</a:t>
            </a:r>
          </a:p>
          <a:p>
            <a:r>
              <a:rPr lang="da-DK" dirty="0"/>
              <a:t>This workshop will provide an introduction to these components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CCBCFE-805B-4BE6-B6CB-2916D48801B8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1579666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Conga for TCP-based Communication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530" y="1224124"/>
            <a:ext cx="5715635" cy="3394472"/>
          </a:xfrm>
        </p:spPr>
        <p:txBody>
          <a:bodyPr>
            <a:normAutofit fontScale="77500" lnSpcReduction="20000"/>
          </a:bodyPr>
          <a:lstStyle/>
          <a:p>
            <a:r>
              <a:rPr lang="da-DK" dirty="0"/>
              <a:t>A Conga </a:t>
            </a:r>
            <a:r>
              <a:rPr lang="da-DK" b="1" i="1" dirty="0"/>
              <a:t>Server</a:t>
            </a:r>
            <a:r>
              <a:rPr lang="da-DK" dirty="0"/>
              <a:t> corresponds to a TCP/IP "listener"; it waits for incoming connections</a:t>
            </a:r>
          </a:p>
          <a:p>
            <a:r>
              <a:rPr lang="da-DK" dirty="0"/>
              <a:t>A Conga </a:t>
            </a:r>
            <a:r>
              <a:rPr lang="da-DK" b="1" i="1" dirty="0"/>
              <a:t>Client</a:t>
            </a:r>
            <a:r>
              <a:rPr lang="da-DK" dirty="0"/>
              <a:t> can connect to a Conga Server (and often some other TCP/IP listener)</a:t>
            </a:r>
          </a:p>
          <a:p>
            <a:r>
              <a:rPr lang="da-DK" dirty="0"/>
              <a:t>TCP  uses addresses (like 192.168.0.42) and port numbers (like 80 or 5123)</a:t>
            </a:r>
          </a:p>
          <a:p>
            <a:r>
              <a:rPr lang="da-DK" dirty="0"/>
              <a:t>A Server has one </a:t>
            </a:r>
            <a:r>
              <a:rPr lang="da-DK" b="1" i="1" dirty="0"/>
              <a:t>Connection</a:t>
            </a:r>
            <a:r>
              <a:rPr lang="da-DK" dirty="0"/>
              <a:t> per Client</a:t>
            </a:r>
          </a:p>
          <a:p>
            <a:r>
              <a:rPr lang="da-DK" dirty="0"/>
              <a:t>Client makes requests, Server responds</a:t>
            </a:r>
          </a:p>
          <a:p>
            <a:r>
              <a:rPr lang="da-DK" dirty="0"/>
              <a:t>Conga Connections have a </a:t>
            </a:r>
            <a:r>
              <a:rPr lang="da-DK" b="1" i="1" dirty="0"/>
              <a:t>mode</a:t>
            </a:r>
            <a:r>
              <a:rPr lang="da-DK" dirty="0"/>
              <a:t>:</a:t>
            </a:r>
            <a:br>
              <a:rPr lang="da-DK" dirty="0"/>
            </a:br>
            <a:r>
              <a:rPr lang="da-DK" dirty="0"/>
              <a:t>         </a:t>
            </a:r>
            <a:r>
              <a:rPr lang="da-DK" b="1" i="1" dirty="0"/>
              <a:t>Text</a:t>
            </a:r>
            <a:r>
              <a:rPr lang="da-DK" dirty="0"/>
              <a:t>, </a:t>
            </a:r>
            <a:r>
              <a:rPr lang="da-DK" b="1" i="1" dirty="0"/>
              <a:t>Raw</a:t>
            </a:r>
            <a:r>
              <a:rPr lang="da-DK" dirty="0"/>
              <a:t> or </a:t>
            </a:r>
            <a:r>
              <a:rPr lang="da-DK" b="1" i="1" dirty="0"/>
              <a:t>Command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6327194" y="1220995"/>
            <a:ext cx="2565285" cy="2520885"/>
          </a:xfrm>
        </p:spPr>
        <p:txBody>
          <a:bodyPr>
            <a:normAutofit/>
          </a:bodyPr>
          <a:lstStyle/>
          <a:p>
            <a:r>
              <a:rPr lang="da-DK" sz="1400" dirty="0">
                <a:latin typeface="APL385 Unicode" panose="020B0709000202000203" pitchFamily="49" charset="0"/>
              </a:rPr>
              <a:t>DRC.Init ''</a:t>
            </a:r>
            <a:br>
              <a:rPr lang="da-DK" sz="1400" dirty="0">
                <a:latin typeface="APL385 Unicode" panose="020B0709000202000203" pitchFamily="49" charset="0"/>
              </a:rPr>
            </a:br>
            <a:r>
              <a:rPr lang="da-DK" sz="1400" dirty="0">
                <a:latin typeface="APL385 Unicode" panose="020B0709000202000203" pitchFamily="49" charset="0"/>
              </a:rPr>
              <a:t>addr←'192.168.0.42'</a:t>
            </a:r>
          </a:p>
          <a:p>
            <a:r>
              <a:rPr lang="da-DK" sz="1400" dirty="0">
                <a:latin typeface="APL385 Unicode" panose="020B0709000202000203" pitchFamily="49" charset="0"/>
              </a:rPr>
              <a:t>DRC.Srv 'S1' ''  5123 </a:t>
            </a:r>
          </a:p>
          <a:p>
            <a:r>
              <a:rPr lang="da-DK" sz="1400" dirty="0">
                <a:latin typeface="APL385 Unicode" panose="020B0709000202000203" pitchFamily="49" charset="0"/>
              </a:rPr>
              <a:t>DRC.Clt 'C1' addr 5123</a:t>
            </a:r>
          </a:p>
        </p:txBody>
      </p:sp>
    </p:spTree>
    <p:extLst>
      <p:ext uri="{BB962C8B-B14F-4D97-AF65-F5344CB8AC3E}">
        <p14:creationId xmlns:p14="http://schemas.microsoft.com/office/powerpoint/2010/main" val="40610082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573528"/>
            <a:ext cx="8363272" cy="594066"/>
          </a:xfrm>
        </p:spPr>
        <p:txBody>
          <a:bodyPr/>
          <a:lstStyle/>
          <a:p>
            <a:r>
              <a:rPr lang="da-DK" dirty="0"/>
              <a:t>Conga Communication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Server is Event Handling (like ⎕DQ)</a:t>
            </a:r>
          </a:p>
          <a:p>
            <a:pPr marL="0" indent="0">
              <a:buNone/>
            </a:pPr>
            <a:endParaRPr lang="da-DK" dirty="0"/>
          </a:p>
          <a:p>
            <a:endParaRPr lang="da-DK" dirty="0"/>
          </a:p>
          <a:p>
            <a:r>
              <a:rPr lang="da-DK" dirty="0"/>
              <a:t>Client sends request waits for answer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6462209" y="1220995"/>
            <a:ext cx="2385265" cy="2520885"/>
          </a:xfrm>
        </p:spPr>
        <p:txBody>
          <a:bodyPr>
            <a:normAutofit lnSpcReduction="10000"/>
          </a:bodyPr>
          <a:lstStyle/>
          <a:p>
            <a:r>
              <a:rPr lang="da-DK" dirty="0"/>
              <a:t>:While ~done</a:t>
            </a:r>
          </a:p>
          <a:p>
            <a:r>
              <a:rPr lang="da-DK" dirty="0"/>
              <a:t>  event ←DRC.Wait ‘S1’ </a:t>
            </a:r>
          </a:p>
          <a:p>
            <a:r>
              <a:rPr lang="da-DK" dirty="0"/>
              <a:t>  Handle event</a:t>
            </a:r>
          </a:p>
          <a:p>
            <a:r>
              <a:rPr lang="da-DK" dirty="0"/>
              <a:t>:EndWhile</a:t>
            </a:r>
          </a:p>
          <a:p>
            <a:endParaRPr lang="da-DK" dirty="0"/>
          </a:p>
          <a:p>
            <a:endParaRPr lang="da-DK" dirty="0"/>
          </a:p>
          <a:p>
            <a:r>
              <a:rPr lang="da-DK" dirty="0"/>
              <a:t>DRC.Send request</a:t>
            </a:r>
            <a:br>
              <a:rPr lang="da-DK" dirty="0"/>
            </a:br>
            <a:r>
              <a:rPr lang="da-DK" dirty="0"/>
              <a:t>response←DRC.Wait...</a:t>
            </a:r>
          </a:p>
        </p:txBody>
      </p:sp>
    </p:spTree>
    <p:extLst>
      <p:ext uri="{BB962C8B-B14F-4D97-AF65-F5344CB8AC3E}">
        <p14:creationId xmlns:p14="http://schemas.microsoft.com/office/powerpoint/2010/main" val="15692309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Exercise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530" y="1224124"/>
            <a:ext cx="4815535" cy="3394472"/>
          </a:xfrm>
        </p:spPr>
        <p:txBody>
          <a:bodyPr>
            <a:normAutofit lnSpcReduction="10000"/>
          </a:bodyPr>
          <a:lstStyle/>
          <a:p>
            <a:r>
              <a:rPr lang="da-DK" dirty="0"/>
              <a:t>Start two APL interpreters</a:t>
            </a:r>
          </a:p>
          <a:p>
            <a:r>
              <a:rPr lang="da-DK" dirty="0"/>
              <a:t>Create a text mode Server </a:t>
            </a:r>
          </a:p>
          <a:p>
            <a:r>
              <a:rPr lang="da-DK" dirty="0"/>
              <a:t>Connect a text mode Client</a:t>
            </a:r>
          </a:p>
          <a:p>
            <a:r>
              <a:rPr lang="da-DK" dirty="0"/>
              <a:t>Send a request </a:t>
            </a:r>
          </a:p>
          <a:p>
            <a:r>
              <a:rPr lang="da-DK" dirty="0"/>
              <a:t>Respond to it</a:t>
            </a:r>
          </a:p>
          <a:p>
            <a:r>
              <a:rPr lang="da-DK" dirty="0"/>
              <a:t>Close the Connection</a:t>
            </a:r>
          </a:p>
          <a:p>
            <a:r>
              <a:rPr lang="da-DK" dirty="0"/>
              <a:t>Extra: Send/collect chunks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5542865" y="681540"/>
            <a:ext cx="3465385" cy="2655900"/>
          </a:xfrm>
        </p:spPr>
        <p:txBody>
          <a:bodyPr>
            <a:normAutofit/>
          </a:bodyPr>
          <a:lstStyle/>
          <a:p>
            <a:r>
              <a:rPr lang="da-DK" dirty="0"/>
              <a:t>Cheat Sheet:</a:t>
            </a:r>
            <a:br>
              <a:rPr lang="da-DK" dirty="0"/>
            </a:br>
            <a:endParaRPr lang="da-DK" dirty="0"/>
          </a:p>
          <a:p>
            <a:r>
              <a:rPr lang="da-DK" sz="1400" dirty="0">
                <a:latin typeface="APL385 Unicode" panose="020B0709000202000203" pitchFamily="49" charset="0"/>
              </a:rPr>
              <a:t>DRC.Init ''</a:t>
            </a:r>
          </a:p>
          <a:p>
            <a:r>
              <a:rPr lang="da-DK" sz="1400" dirty="0">
                <a:latin typeface="APL385 Unicode" panose="020B0709000202000203" pitchFamily="49" charset="0"/>
              </a:rPr>
              <a:t>DRC.Srv obj addr port mode</a:t>
            </a:r>
          </a:p>
          <a:p>
            <a:r>
              <a:rPr lang="da-DK" sz="1400" dirty="0">
                <a:latin typeface="APL385 Unicode" panose="020B0709000202000203" pitchFamily="49" charset="0"/>
              </a:rPr>
              <a:t>DRC.Clt obj addr port mode</a:t>
            </a:r>
          </a:p>
          <a:p>
            <a:r>
              <a:rPr lang="da-DK" sz="1400" dirty="0">
                <a:latin typeface="APL385 Unicode" panose="020B0709000202000203" pitchFamily="49" charset="0"/>
              </a:rPr>
              <a:t>DRC.Send obj data</a:t>
            </a:r>
            <a:br>
              <a:rPr lang="da-DK" sz="1400" dirty="0">
                <a:latin typeface="APL385 Unicode" panose="020B0709000202000203" pitchFamily="49" charset="0"/>
              </a:rPr>
            </a:br>
            <a:r>
              <a:rPr lang="da-DK" sz="1400" dirty="0">
                <a:latin typeface="APL385 Unicode" panose="020B0709000202000203" pitchFamily="49" charset="0"/>
              </a:rPr>
              <a:t>(error obj event data)←</a:t>
            </a:r>
            <a:br>
              <a:rPr lang="da-DK" sz="1400" dirty="0">
                <a:latin typeface="APL385 Unicode" panose="020B0709000202000203" pitchFamily="49" charset="0"/>
              </a:rPr>
            </a:br>
            <a:r>
              <a:rPr lang="da-DK" sz="1400" dirty="0">
                <a:latin typeface="APL385 Unicode" panose="020B0709000202000203" pitchFamily="49" charset="0"/>
              </a:rPr>
              <a:t>          DRC.Wait obj timeout</a:t>
            </a:r>
          </a:p>
          <a:p>
            <a:r>
              <a:rPr lang="da-DK" sz="1400" dirty="0">
                <a:latin typeface="APL385 Unicode" panose="020B0709000202000203" pitchFamily="49" charset="0"/>
              </a:rPr>
              <a:t>DRC.Close obj</a:t>
            </a: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813479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Solution 1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a-DK" sz="1400" b="1" dirty="0"/>
              <a:t>On client:</a:t>
            </a:r>
            <a:br>
              <a:rPr lang="da-DK" sz="1400" dirty="0">
                <a:latin typeface="APL385 Unicode" panose="020B0709000202000203" pitchFamily="49" charset="0"/>
              </a:rPr>
            </a:br>
            <a:endParaRPr lang="da-DK" sz="14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da-DK" sz="1400" dirty="0">
                <a:latin typeface="APL385 Unicode" panose="020B0709000202000203" pitchFamily="49" charset="0"/>
              </a:rPr>
              <a:t>DRC.Clt 'C1' 'localhost' 5000 'Text'</a:t>
            </a:r>
          </a:p>
          <a:p>
            <a:pPr marL="0" indent="0">
              <a:buNone/>
            </a:pPr>
            <a:endParaRPr lang="da-DK" sz="14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da-DK" sz="1400" dirty="0">
                <a:latin typeface="APL385 Unicode" panose="020B0709000202000203" pitchFamily="49" charset="0"/>
              </a:rPr>
              <a:t>	</a:t>
            </a:r>
          </a:p>
          <a:p>
            <a:pPr marL="0" indent="0">
              <a:buNone/>
            </a:pPr>
            <a:r>
              <a:rPr lang="da-DK" sz="1400" dirty="0">
                <a:latin typeface="APL385 Unicode" panose="020B0709000202000203" pitchFamily="49" charset="0"/>
              </a:rPr>
              <a:t>DRC.Send 'C1' 'Racecar'</a:t>
            </a:r>
          </a:p>
          <a:p>
            <a:pPr marL="0" indent="0">
              <a:buNone/>
            </a:pPr>
            <a:endParaRPr lang="da-DK" sz="14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endParaRPr lang="da-DK" sz="14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da-DK" sz="1400" dirty="0">
                <a:latin typeface="APL385 Unicode" panose="020B0709000202000203" pitchFamily="49" charset="0"/>
              </a:rPr>
              <a:t>DRC.Wait 'C1'  10000</a:t>
            </a:r>
            <a:br>
              <a:rPr lang="da-DK" sz="1400" dirty="0">
                <a:latin typeface="APL385 Unicode" panose="020B0709000202000203" pitchFamily="49" charset="0"/>
              </a:rPr>
            </a:br>
            <a:r>
              <a:rPr lang="da-DK" sz="1400" dirty="0">
                <a:latin typeface="APL385 Unicode" panose="020B0709000202000203" pitchFamily="49" charset="0"/>
              </a:rPr>
              <a:t> </a:t>
            </a:r>
            <a:r>
              <a:rPr lang="da-DK" sz="1400" dirty="0"/>
              <a:t>(should Receive a result)</a:t>
            </a:r>
            <a:endParaRPr lang="da-DK" sz="14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da-DK" sz="1400" dirty="0">
                <a:latin typeface="APL385 Unicode" panose="020B0709000202000203" pitchFamily="49" charset="0"/>
              </a:rPr>
              <a:t>DRC.Close 'C1' 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0"/>
          </p:nvPr>
        </p:nvSpPr>
        <p:spPr>
          <a:xfrm>
            <a:off x="4618348" y="1200150"/>
            <a:ext cx="4068452" cy="362184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da-DK" sz="1600" b="1" dirty="0"/>
              <a:t>On Server:</a:t>
            </a:r>
            <a:br>
              <a:rPr lang="da-DK" sz="1600" b="1" dirty="0"/>
            </a:br>
            <a:br>
              <a:rPr lang="da-DK" sz="1600" dirty="0">
                <a:latin typeface="APL385 Unicode" panose="020B0709000202000203" pitchFamily="49" charset="0"/>
              </a:rPr>
            </a:br>
            <a:r>
              <a:rPr lang="da-DK" sz="1600" dirty="0">
                <a:latin typeface="APL385 Unicode" panose="020B0709000202000203" pitchFamily="49" charset="0"/>
              </a:rPr>
              <a:t>DRC.Srv 'S1' '' 5000 'Text'</a:t>
            </a:r>
          </a:p>
          <a:p>
            <a:pPr marL="0" indent="0">
              <a:buNone/>
            </a:pPr>
            <a:endParaRPr lang="da-DK" sz="16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da-DK" sz="1600" dirty="0">
                <a:latin typeface="APL385 Unicode" panose="020B0709000202000203" pitchFamily="49" charset="0"/>
              </a:rPr>
              <a:t>DRC.Wait 'S1' 10000</a:t>
            </a:r>
            <a:br>
              <a:rPr lang="da-DK" sz="1600" dirty="0">
                <a:latin typeface="APL385 Unicode" panose="020B0709000202000203" pitchFamily="49" charset="0"/>
              </a:rPr>
            </a:br>
            <a:r>
              <a:rPr lang="da-DK" sz="1600" dirty="0"/>
              <a:t>            (should give a Connect event)</a:t>
            </a:r>
            <a:br>
              <a:rPr lang="da-DK" sz="1600" dirty="0">
                <a:latin typeface="APL385 Unicode" panose="020B0709000202000203" pitchFamily="49" charset="0"/>
              </a:rPr>
            </a:br>
            <a:endParaRPr lang="da-DK" sz="16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da-DK" sz="1600" dirty="0">
                <a:latin typeface="APL385 Unicode" panose="020B0709000202000203" pitchFamily="49" charset="0"/>
              </a:rPr>
              <a:t>R←DRC.Wait 'S1' 10000</a:t>
            </a:r>
            <a:br>
              <a:rPr lang="da-DK" sz="1600" dirty="0">
                <a:latin typeface="APL385 Unicode" panose="020B0709000202000203" pitchFamily="49" charset="0"/>
              </a:rPr>
            </a:br>
            <a:r>
              <a:rPr lang="da-DK" sz="1600" dirty="0">
                <a:latin typeface="APL385 Unicode" panose="020B0709000202000203" pitchFamily="49" charset="0"/>
              </a:rPr>
              <a:t>    </a:t>
            </a:r>
            <a:r>
              <a:rPr lang="da-DK" sz="1600" dirty="0"/>
              <a:t>(should Receive a Block)</a:t>
            </a:r>
          </a:p>
          <a:p>
            <a:pPr marL="0" indent="0">
              <a:buNone/>
            </a:pPr>
            <a:r>
              <a:rPr lang="da-DK" sz="1600" dirty="0">
                <a:latin typeface="APL385 Unicode" panose="020B0709000202000203" pitchFamily="49" charset="0"/>
              </a:rPr>
              <a:t>DRC.Send (2⊃r) (⌽4⊃r)</a:t>
            </a:r>
          </a:p>
          <a:p>
            <a:pPr marL="0" indent="0">
              <a:buNone/>
            </a:pPr>
            <a:endParaRPr lang="da-DK" sz="16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endParaRPr lang="da-DK" sz="16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endParaRPr lang="da-DK" sz="16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da-DK" sz="1600" dirty="0">
                <a:latin typeface="APL385 Unicode" panose="020B0709000202000203" pitchFamily="49" charset="0"/>
              </a:rPr>
              <a:t>DRC.Wait 'S1' 1000</a:t>
            </a:r>
          </a:p>
          <a:p>
            <a:pPr marL="0" indent="0">
              <a:buNone/>
            </a:pPr>
            <a:r>
              <a:rPr lang="da-DK" sz="1600" dirty="0">
                <a:latin typeface="APL385 Unicode" panose="020B0709000202000203" pitchFamily="49" charset="0"/>
              </a:rPr>
              <a:t> </a:t>
            </a:r>
            <a:r>
              <a:rPr lang="da-DK" sz="1600" dirty="0"/>
              <a:t>(Connection closed, will result in one of BlockLast,  Error 1119 or Close event)</a:t>
            </a:r>
          </a:p>
          <a:p>
            <a:pPr marL="0" indent="0">
              <a:buNone/>
            </a:pPr>
            <a:endParaRPr lang="da-DK" sz="1600" dirty="0">
              <a:latin typeface="APL385 Unicode" panose="020B0709000202000203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08698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Conga Modes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530" y="1224124"/>
            <a:ext cx="6840760" cy="3394472"/>
          </a:xfrm>
        </p:spPr>
        <p:txBody>
          <a:bodyPr>
            <a:normAutofit fontScale="85000" lnSpcReduction="20000"/>
          </a:bodyPr>
          <a:lstStyle/>
          <a:p>
            <a:r>
              <a:rPr lang="da-DK" dirty="0"/>
              <a:t>Text &amp; Raw</a:t>
            </a:r>
          </a:p>
          <a:p>
            <a:pPr lvl="1"/>
            <a:r>
              <a:rPr lang="da-DK" dirty="0"/>
              <a:t>Unformatted byte streams</a:t>
            </a:r>
          </a:p>
          <a:p>
            <a:r>
              <a:rPr lang="da-DK" dirty="0"/>
              <a:t>Command</a:t>
            </a:r>
          </a:p>
          <a:p>
            <a:pPr lvl="1"/>
            <a:r>
              <a:rPr lang="da-DK" dirty="0"/>
              <a:t>Send entire APL arrays</a:t>
            </a:r>
          </a:p>
          <a:p>
            <a:pPr lvl="1"/>
            <a:r>
              <a:rPr lang="da-DK" dirty="0"/>
              <a:t>Allows multiple simultaneous commands</a:t>
            </a:r>
          </a:p>
          <a:p>
            <a:r>
              <a:rPr lang="da-DK" dirty="0"/>
              <a:t>BlkText, BlkRaw</a:t>
            </a:r>
          </a:p>
          <a:p>
            <a:pPr lvl="1"/>
            <a:r>
              <a:rPr lang="da-DK" dirty="0"/>
              <a:t>Data blocks with length</a:t>
            </a:r>
          </a:p>
          <a:p>
            <a:r>
              <a:rPr lang="da-DK" dirty="0"/>
              <a:t>HTTP</a:t>
            </a:r>
          </a:p>
          <a:p>
            <a:pPr lvl="1"/>
            <a:r>
              <a:rPr lang="da-DK" dirty="0"/>
              <a:t>Events are complete HTTP messages</a:t>
            </a:r>
          </a:p>
          <a:p>
            <a:pPr lvl="1"/>
            <a:r>
              <a:rPr lang="da-DK" dirty="0"/>
              <a:t>Also supports bi-directional WebSockets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6642229" y="1220995"/>
            <a:ext cx="2078545" cy="2790915"/>
          </a:xfrm>
        </p:spPr>
        <p:txBody>
          <a:bodyPr>
            <a:normAutofit/>
          </a:bodyPr>
          <a:lstStyle/>
          <a:p>
            <a:r>
              <a:rPr lang="da-DK" dirty="0"/>
              <a:t>NB:</a:t>
            </a:r>
          </a:p>
          <a:p>
            <a:endParaRPr lang="da-DK" dirty="0"/>
          </a:p>
          <a:p>
            <a:r>
              <a:rPr lang="da-DK" dirty="0"/>
              <a:t>Client and Server</a:t>
            </a:r>
            <a:br>
              <a:rPr lang="da-DK" dirty="0"/>
            </a:br>
            <a:r>
              <a:rPr lang="da-DK" dirty="0"/>
              <a:t>should use the</a:t>
            </a:r>
            <a:br>
              <a:rPr lang="da-DK" dirty="0"/>
            </a:br>
            <a:r>
              <a:rPr lang="da-DK" dirty="0"/>
              <a:t>same mode!</a:t>
            </a:r>
          </a:p>
        </p:txBody>
      </p:sp>
    </p:spTree>
    <p:extLst>
      <p:ext uri="{BB962C8B-B14F-4D97-AF65-F5344CB8AC3E}">
        <p14:creationId xmlns:p14="http://schemas.microsoft.com/office/powerpoint/2010/main" val="3494710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Exercise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530" y="1224124"/>
            <a:ext cx="4815536" cy="3394472"/>
          </a:xfrm>
        </p:spPr>
        <p:txBody>
          <a:bodyPr>
            <a:normAutofit fontScale="85000" lnSpcReduction="10000"/>
          </a:bodyPr>
          <a:lstStyle/>
          <a:p>
            <a:r>
              <a:rPr lang="da-DK" dirty="0"/>
              <a:t>Start two APL interpreters</a:t>
            </a:r>
          </a:p>
          <a:p>
            <a:r>
              <a:rPr lang="da-DK" dirty="0"/>
              <a:t>Create a Command mode Server</a:t>
            </a:r>
          </a:p>
          <a:p>
            <a:r>
              <a:rPr lang="da-DK" dirty="0"/>
              <a:t>Connect a Command mode Client</a:t>
            </a:r>
          </a:p>
          <a:p>
            <a:r>
              <a:rPr lang="da-DK" dirty="0"/>
              <a:t>Send a Command (an array)</a:t>
            </a:r>
          </a:p>
          <a:p>
            <a:r>
              <a:rPr lang="da-DK" dirty="0"/>
              <a:t>Respond to it</a:t>
            </a:r>
          </a:p>
          <a:p>
            <a:r>
              <a:rPr lang="da-DK" dirty="0"/>
              <a:t>Close Connection</a:t>
            </a:r>
          </a:p>
          <a:p>
            <a:r>
              <a:rPr lang="da-DK" dirty="0"/>
              <a:t>Extra: Send 2 Commands before responding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5427095" y="1167594"/>
            <a:ext cx="3923750" cy="3105950"/>
          </a:xfrm>
        </p:spPr>
        <p:txBody>
          <a:bodyPr>
            <a:normAutofit lnSpcReduction="10000"/>
          </a:bodyPr>
          <a:lstStyle/>
          <a:p>
            <a:r>
              <a:rPr lang="da-DK" dirty="0"/>
              <a:t>Cheat sheet:</a:t>
            </a:r>
            <a:br>
              <a:rPr lang="da-DK" sz="1600" dirty="0">
                <a:latin typeface="APL385 Unicode" panose="020B0709000202000203" pitchFamily="49" charset="0"/>
              </a:rPr>
            </a:br>
            <a:endParaRPr lang="da-DK" sz="1600" dirty="0">
              <a:latin typeface="APL385 Unicode" panose="020B0709000202000203" pitchFamily="49" charset="0"/>
            </a:endParaRPr>
          </a:p>
          <a:p>
            <a:r>
              <a:rPr lang="da-DK" sz="1600" dirty="0">
                <a:latin typeface="APL385 Unicode" panose="020B0709000202000203" pitchFamily="49" charset="0"/>
              </a:rPr>
              <a:t>DRC.Init ''</a:t>
            </a:r>
          </a:p>
          <a:p>
            <a:r>
              <a:rPr lang="da-DK" sz="1600" dirty="0">
                <a:latin typeface="APL385 Unicode" panose="020B0709000202000203" pitchFamily="49" charset="0"/>
              </a:rPr>
              <a:t>DRC.Srv obj addr port </a:t>
            </a:r>
          </a:p>
          <a:p>
            <a:r>
              <a:rPr lang="da-DK" sz="1600" dirty="0">
                <a:latin typeface="APL385 Unicode" panose="020B0709000202000203" pitchFamily="49" charset="0"/>
              </a:rPr>
              <a:t>DRC.Clt obj addr port</a:t>
            </a:r>
          </a:p>
          <a:p>
            <a:r>
              <a:rPr lang="da-DK" sz="1600" dirty="0">
                <a:latin typeface="APL385 Unicode" panose="020B0709000202000203" pitchFamily="49" charset="0"/>
              </a:rPr>
              <a:t>DRC.Send obj array</a:t>
            </a:r>
          </a:p>
          <a:p>
            <a:r>
              <a:rPr lang="da-DK" sz="1600" dirty="0">
                <a:latin typeface="APL385 Unicode" panose="020B0709000202000203" pitchFamily="49" charset="0"/>
              </a:rPr>
              <a:t>(error obj event data)←</a:t>
            </a:r>
            <a:br>
              <a:rPr lang="da-DK" sz="1600" dirty="0">
                <a:latin typeface="APL385 Unicode" panose="020B0709000202000203" pitchFamily="49" charset="0"/>
              </a:rPr>
            </a:br>
            <a:r>
              <a:rPr lang="da-DK" sz="1600" dirty="0">
                <a:latin typeface="APL385 Unicode" panose="020B0709000202000203" pitchFamily="49" charset="0"/>
              </a:rPr>
              <a:t>       DRC.Wait obj timeout</a:t>
            </a:r>
          </a:p>
          <a:p>
            <a:r>
              <a:rPr lang="da-DK" sz="1600" dirty="0">
                <a:latin typeface="APL385 Unicode" panose="020B0709000202000203" pitchFamily="49" charset="0"/>
              </a:rPr>
              <a:t>DRC.Respond obj array</a:t>
            </a:r>
          </a:p>
          <a:p>
            <a:r>
              <a:rPr lang="da-DK" sz="1600" dirty="0">
                <a:latin typeface="APL385 Unicode" panose="020B0709000202000203" pitchFamily="49" charset="0"/>
              </a:rPr>
              <a:t>DRC.Close obj</a:t>
            </a:r>
            <a:br>
              <a:rPr lang="da-DK" sz="1600" dirty="0">
                <a:latin typeface="APL385 Unicode" panose="020B0709000202000203" pitchFamily="49" charset="0"/>
              </a:rPr>
            </a:br>
            <a:r>
              <a:rPr lang="da-DK" sz="1600" dirty="0">
                <a:latin typeface="APL385 Unicode" panose="020B0709000202000203" pitchFamily="49" charset="0"/>
              </a:rPr>
              <a:t>DRC.Tree obj </a:t>
            </a:r>
          </a:p>
        </p:txBody>
      </p:sp>
    </p:spTree>
    <p:extLst>
      <p:ext uri="{BB962C8B-B14F-4D97-AF65-F5344CB8AC3E}">
        <p14:creationId xmlns:p14="http://schemas.microsoft.com/office/powerpoint/2010/main" val="1024247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Solution 2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a-DK" sz="1400" b="1" dirty="0"/>
              <a:t>On client:</a:t>
            </a:r>
            <a:br>
              <a:rPr lang="da-DK" sz="1400" dirty="0">
                <a:latin typeface="APL385 Unicode" panose="020B0709000202000203" pitchFamily="49" charset="0"/>
              </a:rPr>
            </a:br>
            <a:endParaRPr lang="da-DK" sz="14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da-DK" sz="1400" dirty="0">
                <a:latin typeface="APL385 Unicode" panose="020B0709000202000203" pitchFamily="49" charset="0"/>
              </a:rPr>
              <a:t>DRC.Clt 'C1' 'localhost' 5001</a:t>
            </a:r>
          </a:p>
          <a:p>
            <a:pPr marL="0" indent="0">
              <a:buNone/>
            </a:pPr>
            <a:endParaRPr lang="da-DK" sz="14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da-DK" sz="1400" dirty="0">
                <a:latin typeface="APL385 Unicode" panose="020B0709000202000203" pitchFamily="49" charset="0"/>
              </a:rPr>
              <a:t>	</a:t>
            </a:r>
          </a:p>
          <a:p>
            <a:pPr marL="0" indent="0">
              <a:buNone/>
            </a:pPr>
            <a:r>
              <a:rPr lang="da-DK" sz="1400" dirty="0">
                <a:latin typeface="APL385 Unicode" panose="020B0709000202000203" pitchFamily="49" charset="0"/>
              </a:rPr>
              <a:t>DRC.Send 'C1' (3 4⍴⍳12)</a:t>
            </a:r>
          </a:p>
          <a:p>
            <a:pPr marL="0" indent="0">
              <a:buNone/>
            </a:pPr>
            <a:endParaRPr lang="da-DK" sz="14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endParaRPr lang="da-DK" sz="14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da-DK" sz="1400" dirty="0">
                <a:latin typeface="APL385 Unicode" panose="020B0709000202000203" pitchFamily="49" charset="0"/>
              </a:rPr>
              <a:t>DRC.Wait 'C1'  10000</a:t>
            </a:r>
            <a:br>
              <a:rPr lang="da-DK" sz="1400" dirty="0">
                <a:latin typeface="APL385 Unicode" panose="020B0709000202000203" pitchFamily="49" charset="0"/>
              </a:rPr>
            </a:br>
            <a:r>
              <a:rPr lang="da-DK" sz="1400" dirty="0">
                <a:latin typeface="APL385 Unicode" panose="020B0709000202000203" pitchFamily="49" charset="0"/>
              </a:rPr>
              <a:t> </a:t>
            </a:r>
            <a:r>
              <a:rPr lang="da-DK" sz="1400" dirty="0"/>
              <a:t>(should Receive an array)</a:t>
            </a:r>
            <a:endParaRPr lang="da-DK" sz="14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da-DK" sz="1400" dirty="0">
                <a:latin typeface="APL385 Unicode" panose="020B0709000202000203" pitchFamily="49" charset="0"/>
              </a:rPr>
              <a:t>DRC.Close 'C1' 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0"/>
          </p:nvPr>
        </p:nvSpPr>
        <p:spPr>
          <a:xfrm>
            <a:off x="4618348" y="1200151"/>
            <a:ext cx="4068452" cy="357684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da-DK" sz="1600" b="1" dirty="0"/>
              <a:t>On Server:</a:t>
            </a:r>
            <a:br>
              <a:rPr lang="da-DK" sz="1600" b="1" dirty="0"/>
            </a:br>
            <a:br>
              <a:rPr lang="da-DK" sz="1600" dirty="0">
                <a:latin typeface="APL385 Unicode" panose="020B0709000202000203" pitchFamily="49" charset="0"/>
              </a:rPr>
            </a:br>
            <a:r>
              <a:rPr lang="da-DK" sz="1600" dirty="0">
                <a:latin typeface="APL385 Unicode" panose="020B0709000202000203" pitchFamily="49" charset="0"/>
              </a:rPr>
              <a:t>DRC.Srv 'S1' '' 5001</a:t>
            </a:r>
          </a:p>
          <a:p>
            <a:pPr marL="0" indent="0">
              <a:buNone/>
            </a:pPr>
            <a:endParaRPr lang="da-DK" sz="16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da-DK" sz="1600" dirty="0">
                <a:latin typeface="APL385 Unicode" panose="020B0709000202000203" pitchFamily="49" charset="0"/>
              </a:rPr>
              <a:t>DRC.Wait 'S1' 10000</a:t>
            </a:r>
            <a:br>
              <a:rPr lang="da-DK" sz="1600" dirty="0">
                <a:latin typeface="APL385 Unicode" panose="020B0709000202000203" pitchFamily="49" charset="0"/>
              </a:rPr>
            </a:br>
            <a:r>
              <a:rPr lang="da-DK" sz="1600" dirty="0"/>
              <a:t>            (should give a Connect event)</a:t>
            </a:r>
            <a:br>
              <a:rPr lang="da-DK" sz="1600" dirty="0">
                <a:latin typeface="APL385 Unicode" panose="020B0709000202000203" pitchFamily="49" charset="0"/>
              </a:rPr>
            </a:br>
            <a:endParaRPr lang="da-DK" sz="16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da-DK" sz="1600" dirty="0">
                <a:latin typeface="APL385 Unicode" panose="020B0709000202000203" pitchFamily="49" charset="0"/>
              </a:rPr>
              <a:t>R←DRC.Wait 'S1' 10000</a:t>
            </a:r>
            <a:br>
              <a:rPr lang="da-DK" sz="1600" dirty="0">
                <a:latin typeface="APL385 Unicode" panose="020B0709000202000203" pitchFamily="49" charset="0"/>
              </a:rPr>
            </a:br>
            <a:r>
              <a:rPr lang="da-DK" sz="1600" dirty="0">
                <a:latin typeface="APL385 Unicode" panose="020B0709000202000203" pitchFamily="49" charset="0"/>
              </a:rPr>
              <a:t>    </a:t>
            </a:r>
            <a:r>
              <a:rPr lang="da-DK" sz="1600" dirty="0"/>
              <a:t>(should Receive the array)</a:t>
            </a:r>
          </a:p>
          <a:p>
            <a:pPr marL="0" indent="0">
              <a:buNone/>
            </a:pPr>
            <a:r>
              <a:rPr lang="da-DK" sz="1600" dirty="0">
                <a:latin typeface="APL385 Unicode" panose="020B0709000202000203" pitchFamily="49" charset="0"/>
              </a:rPr>
              <a:t>DRC.Send (2⊃r) (⌽4⊃r)</a:t>
            </a:r>
          </a:p>
          <a:p>
            <a:pPr marL="0" indent="0">
              <a:buNone/>
            </a:pPr>
            <a:r>
              <a:rPr lang="da-DK" sz="1600" dirty="0">
                <a:latin typeface="APL385 Unicode" panose="020B0709000202000203" pitchFamily="49" charset="0"/>
              </a:rPr>
              <a:t>    </a:t>
            </a:r>
            <a:r>
              <a:rPr lang="da-DK" sz="1600" dirty="0"/>
              <a:t>(take a look at </a:t>
            </a:r>
            <a:r>
              <a:rPr lang="da-DK" sz="1600" dirty="0">
                <a:latin typeface="APL385 Unicode" panose="020B0709000202000203" pitchFamily="49" charset="0"/>
              </a:rPr>
              <a:t>2⊃r</a:t>
            </a:r>
            <a:r>
              <a:rPr lang="da-DK" sz="1600" dirty="0"/>
              <a:t>)</a:t>
            </a:r>
            <a:endParaRPr lang="da-DK" sz="16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endParaRPr lang="da-DK" sz="16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endParaRPr lang="da-DK" sz="16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da-DK" sz="1600" dirty="0">
                <a:latin typeface="APL385 Unicode" panose="020B0709000202000203" pitchFamily="49" charset="0"/>
              </a:rPr>
              <a:t>DRC.Wait 'S1' 1000</a:t>
            </a:r>
          </a:p>
          <a:p>
            <a:pPr marL="0" indent="0">
              <a:buNone/>
            </a:pPr>
            <a:r>
              <a:rPr lang="da-DK" sz="1600" dirty="0">
                <a:latin typeface="APL385 Unicode" panose="020B0709000202000203" pitchFamily="49" charset="0"/>
              </a:rPr>
              <a:t> </a:t>
            </a:r>
            <a:r>
              <a:rPr lang="da-DK" sz="1600" dirty="0"/>
              <a:t>(Connection closed, will result in one of BlockLast,  Error 1119 or Close event)</a:t>
            </a:r>
          </a:p>
          <a:p>
            <a:pPr marL="0" indent="0">
              <a:buNone/>
            </a:pPr>
            <a:endParaRPr lang="da-DK" sz="1600" dirty="0">
              <a:latin typeface="APL385 Unicode" panose="020B0709000202000203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20725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3E2131-4312-4D36-81C7-11A37D4E2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"Classy" Conga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58A949-623F-48E1-8D98-B6BCCD0BA7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530" y="1224124"/>
            <a:ext cx="5535615" cy="3394472"/>
          </a:xfrm>
        </p:spPr>
        <p:txBody>
          <a:bodyPr>
            <a:normAutofit fontScale="92500" lnSpcReduction="10000"/>
          </a:bodyPr>
          <a:lstStyle/>
          <a:p>
            <a:r>
              <a:rPr lang="da-DK" dirty="0"/>
              <a:t>With v16.0, we have attempted to provide a framework to make it easier to implement common patterns</a:t>
            </a:r>
          </a:p>
          <a:p>
            <a:r>
              <a:rPr lang="da-DK" dirty="0"/>
              <a:t>We have attempted to take advantage of Object Oriented inheritance</a:t>
            </a:r>
          </a:p>
          <a:p>
            <a:r>
              <a:rPr lang="da-DK" dirty="0"/>
              <a:t>Hence the name, "Classy" Conga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2E7AC9A-00D5-4A15-9092-2C4477892D92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877145" y="1220995"/>
            <a:ext cx="2843629" cy="3105950"/>
          </a:xfrm>
        </p:spPr>
        <p:txBody>
          <a:bodyPr>
            <a:normAutofit fontScale="85000" lnSpcReduction="10000"/>
          </a:bodyPr>
          <a:lstStyle/>
          <a:p>
            <a:r>
              <a:rPr lang="da-DK" b="1" i="1" dirty="0">
                <a:solidFill>
                  <a:schemeClr val="tx2"/>
                </a:solidFill>
              </a:rPr>
              <a:t>Within the Conga namespace:</a:t>
            </a:r>
          </a:p>
          <a:p>
            <a:r>
              <a:rPr lang="da-DK" b="1" i="1" dirty="0"/>
              <a:t>Server</a:t>
            </a:r>
            <a:r>
              <a:rPr lang="da-DK" dirty="0"/>
              <a:t> class: One instance per listener</a:t>
            </a:r>
          </a:p>
          <a:p>
            <a:r>
              <a:rPr lang="da-DK" b="1" i="1" dirty="0"/>
              <a:t>Connection</a:t>
            </a:r>
            <a:r>
              <a:rPr lang="da-DK" dirty="0"/>
              <a:t> class: One instance per connection to the Server</a:t>
            </a:r>
          </a:p>
          <a:p>
            <a:r>
              <a:rPr lang="da-DK" b="1" i="1" dirty="0"/>
              <a:t>Client</a:t>
            </a:r>
            <a:r>
              <a:rPr lang="da-DK" dirty="0"/>
              <a:t> class: One instance per connection to a Server</a:t>
            </a:r>
          </a:p>
          <a:p>
            <a:endParaRPr lang="da-DK" dirty="0"/>
          </a:p>
          <a:p>
            <a:r>
              <a:rPr lang="da-DK" b="1" i="1" dirty="0">
                <a:solidFill>
                  <a:schemeClr val="tx2"/>
                </a:solidFill>
              </a:rPr>
              <a:t>In the Samples/Conga folder:</a:t>
            </a:r>
          </a:p>
          <a:p>
            <a:r>
              <a:rPr lang="da-DK" dirty="0"/>
              <a:t>Example classes deriving from </a:t>
            </a:r>
            <a:r>
              <a:rPr lang="da-DK" b="1" i="1" dirty="0"/>
              <a:t>Conga.Connection</a:t>
            </a:r>
            <a:r>
              <a:rPr lang="da-DK" dirty="0"/>
              <a:t>: SimpleRPC, HttpServerStatic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73493E7-AFDE-4A36-B343-C1860EFC6E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04" y="1167594"/>
            <a:ext cx="5734342" cy="264159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ED4D3F0-32CB-489A-9EF5-BEB542FF76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03" y="2613370"/>
            <a:ext cx="5734341" cy="2519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515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Conga.Server – Server Framework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530" y="1224124"/>
            <a:ext cx="6174000" cy="1527646"/>
          </a:xfrm>
        </p:spPr>
        <p:txBody>
          <a:bodyPr>
            <a:normAutofit/>
          </a:bodyPr>
          <a:lstStyle/>
          <a:p>
            <a:r>
              <a:rPr lang="da-DK" sz="1600" dirty="0"/>
              <a:t>Factory syntax:   </a:t>
            </a:r>
            <a:r>
              <a:rPr lang="da-DK" sz="1600" dirty="0">
                <a:latin typeface="APL385 Unicode" panose="020B0709000202000203" pitchFamily="49" charset="0"/>
              </a:rPr>
              <a:t>srv←Conga.Srv port connclass</a:t>
            </a:r>
            <a:endParaRPr lang="da-DK" sz="1600" dirty="0"/>
          </a:p>
          <a:p>
            <a:r>
              <a:rPr lang="da-DK" sz="1600" dirty="0"/>
              <a:t>Example:         </a:t>
            </a:r>
            <a:r>
              <a:rPr lang="da-DK" sz="700" dirty="0"/>
              <a:t> </a:t>
            </a:r>
            <a:r>
              <a:rPr lang="da-DK" sz="1600" dirty="0"/>
              <a:t>    </a:t>
            </a:r>
            <a:r>
              <a:rPr lang="da-DK" sz="1600" dirty="0">
                <a:latin typeface="APL385 Unicode" panose="020B0709000202000203" pitchFamily="49" charset="0"/>
              </a:rPr>
              <a:t>srv←Conga.Srv 8123 SimpleRPC</a:t>
            </a:r>
          </a:p>
          <a:p>
            <a:r>
              <a:rPr lang="da-DK" sz="1600" dirty="0"/>
              <a:t>Creates a listener; each incoming connection causes a new instance of </a:t>
            </a:r>
            <a:r>
              <a:rPr lang="da-DK" sz="1600" dirty="0">
                <a:latin typeface="APL385 Unicode" panose="020B0709000202000203" pitchFamily="49" charset="0"/>
              </a:rPr>
              <a:t>connclass</a:t>
            </a:r>
            <a:r>
              <a:rPr lang="da-DK" sz="1600" dirty="0"/>
              <a:t> to be instantiated to handle events.	</a:t>
            </a:r>
          </a:p>
          <a:p>
            <a:r>
              <a:rPr lang="da-DK" sz="1600" dirty="0">
                <a:latin typeface="APL385 Unicode" panose="020B0709000202000203" pitchFamily="49" charset="0"/>
              </a:rPr>
              <a:t>connclass</a:t>
            </a:r>
            <a:r>
              <a:rPr lang="da-DK" sz="1600" dirty="0"/>
              <a:t> may </a:t>
            </a:r>
            <a:r>
              <a:rPr lang="da-DK" sz="1600" b="1" i="1" dirty="0"/>
              <a:t>override</a:t>
            </a:r>
            <a:r>
              <a:rPr lang="da-DK" sz="1600" dirty="0"/>
              <a:t> the following functions (methods).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DF24E00-17BF-4DFD-A9C9-00CB0B2D8DA9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683077" y="1209027"/>
            <a:ext cx="2344418" cy="2520885"/>
          </a:xfrm>
        </p:spPr>
        <p:txBody>
          <a:bodyPr>
            <a:normAutofit/>
          </a:bodyPr>
          <a:lstStyle/>
          <a:p>
            <a:r>
              <a:rPr lang="da-DK" sz="1600" dirty="0">
                <a:latin typeface="APL385 Unicode" panose="020B0709000202000203" pitchFamily="49" charset="0"/>
              </a:rPr>
              <a:t>connclass</a:t>
            </a:r>
            <a:r>
              <a:rPr lang="da-DK" sz="1600" dirty="0"/>
              <a:t> </a:t>
            </a:r>
            <a:br>
              <a:rPr lang="da-DK" sz="1600" dirty="0"/>
            </a:br>
            <a:r>
              <a:rPr lang="da-DK" sz="1600" dirty="0"/>
              <a:t>must derive from </a:t>
            </a:r>
            <a:r>
              <a:rPr lang="da-DK" sz="1600" dirty="0">
                <a:latin typeface="APL385 Unicode" panose="020B0709000202000203" pitchFamily="49" charset="0"/>
              </a:rPr>
              <a:t>Conga.Connection</a:t>
            </a:r>
          </a:p>
        </p:txBody>
      </p:sp>
      <p:graphicFrame>
        <p:nvGraphicFramePr>
          <p:cNvPr id="7" name="Content Placeholder 11">
            <a:extLst>
              <a:ext uri="{FF2B5EF4-FFF2-40B4-BE49-F238E27FC236}">
                <a16:creationId xmlns:a16="http://schemas.microsoft.com/office/drawing/2014/main" id="{ACCAD5D4-590A-41EB-AA22-5A6697B4B94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8090651"/>
              </p:ext>
            </p:extLst>
          </p:nvPr>
        </p:nvGraphicFramePr>
        <p:xfrm>
          <a:off x="476545" y="2751770"/>
          <a:ext cx="6975775" cy="18397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5195">
                  <a:extLst>
                    <a:ext uri="{9D8B030D-6E8A-4147-A177-3AD203B41FA5}">
                      <a16:colId xmlns:a16="http://schemas.microsoft.com/office/drawing/2014/main" val="2279353174"/>
                    </a:ext>
                  </a:extLst>
                </a:gridCol>
                <a:gridCol w="5220580">
                  <a:extLst>
                    <a:ext uri="{9D8B030D-6E8A-4147-A177-3AD203B41FA5}">
                      <a16:colId xmlns:a16="http://schemas.microsoft.com/office/drawing/2014/main" val="4247565376"/>
                    </a:ext>
                  </a:extLst>
                </a:gridCol>
              </a:tblGrid>
              <a:tr h="338916">
                <a:tc>
                  <a:txBody>
                    <a:bodyPr/>
                    <a:lstStyle/>
                    <a:p>
                      <a:r>
                        <a:rPr lang="da-DK" sz="1600" dirty="0"/>
                        <a:t>Syntax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600" dirty="0"/>
                        <a:t>Called with (</a:t>
                      </a:r>
                      <a:r>
                        <a:rPr lang="da-DK" sz="1600" dirty="0">
                          <a:latin typeface="APL385 Unicode" panose="020B0709000202000203" pitchFamily="49" charset="0"/>
                        </a:rPr>
                        <a:t>obj data</a:t>
                      </a:r>
                      <a:r>
                        <a:rPr lang="da-DK" sz="1600" dirty="0"/>
                        <a:t>) argument when...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9920553"/>
                  </a:ext>
                </a:extLst>
              </a:tr>
              <a:tr h="338916">
                <a:tc>
                  <a:txBody>
                    <a:bodyPr/>
                    <a:lstStyle/>
                    <a:p>
                      <a:r>
                        <a:rPr lang="da-DK" sz="1600" dirty="0">
                          <a:latin typeface="APL385 Unicode" panose="020B0709000202000203" pitchFamily="49" charset="0"/>
                        </a:rPr>
                        <a:t>onReceive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600" dirty="0"/>
                        <a:t>Data arrived on the socket. Use </a:t>
                      </a:r>
                      <a:r>
                        <a:rPr lang="da-DK" sz="1600" dirty="0">
                          <a:latin typeface="APL385 Unicode" panose="020B0709000202000203" pitchFamily="49" charset="0"/>
                        </a:rPr>
                        <a:t>obj.Respond</a:t>
                      </a:r>
                      <a:r>
                        <a:rPr lang="da-DK" sz="1600" dirty="0"/>
                        <a:t> or </a:t>
                      </a:r>
                      <a:r>
                        <a:rPr lang="da-DK" sz="1600" dirty="0">
                          <a:latin typeface="APL385 Unicode" panose="020B0709000202000203" pitchFamily="49" charset="0"/>
                        </a:rPr>
                        <a:t>obj.Progress</a:t>
                      </a:r>
                      <a:r>
                        <a:rPr lang="da-DK" sz="1600" dirty="0"/>
                        <a:t> to send a result, or </a:t>
                      </a:r>
                      <a:r>
                        <a:rPr lang="da-DK" sz="1600" dirty="0">
                          <a:latin typeface="APL385 Unicode" panose="020B0709000202000203" pitchFamily="49" charset="0"/>
                        </a:rPr>
                        <a:t>obj.Close</a:t>
                      </a:r>
                      <a:r>
                        <a:rPr lang="da-DK" sz="1600" dirty="0"/>
                        <a:t> if that is the correct reaction to the incoming data.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7218313"/>
                  </a:ext>
                </a:extLst>
              </a:tr>
              <a:tr h="338916">
                <a:tc>
                  <a:txBody>
                    <a:bodyPr/>
                    <a:lstStyle/>
                    <a:p>
                      <a:r>
                        <a:rPr lang="da-DK" sz="1600" dirty="0">
                          <a:latin typeface="APL385 Unicode" panose="020B0709000202000203" pitchFamily="49" charset="0"/>
                        </a:rPr>
                        <a:t>onError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600" dirty="0"/>
                        <a:t>Called when there is an error (the socket will be closed)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6971065"/>
                  </a:ext>
                </a:extLst>
              </a:tr>
              <a:tr h="338916">
                <a:tc>
                  <a:txBody>
                    <a:bodyPr/>
                    <a:lstStyle/>
                    <a:p>
                      <a:r>
                        <a:rPr lang="da-DK" sz="1600" dirty="0">
                          <a:latin typeface="APL385 Unicode" panose="020B0709000202000203" pitchFamily="49" charset="0"/>
                        </a:rPr>
                        <a:t>onClose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600" dirty="0"/>
                        <a:t>Called when the socket is closed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81021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2291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550D0F-8E6F-419B-9949-B201D742D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Agenda: Starting and Managing Processes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A4DC84-7FF8-41B9-967F-208AC71516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a-DK" dirty="0"/>
              <a:t>Frameworks we will briefly mention:</a:t>
            </a:r>
          </a:p>
          <a:p>
            <a:pPr lvl="1"/>
            <a:r>
              <a:rPr lang="da-DK" dirty="0"/>
              <a:t>Futures and Isolates</a:t>
            </a:r>
          </a:p>
          <a:p>
            <a:pPr lvl="1"/>
            <a:r>
              <a:rPr lang="da-DK" dirty="0"/>
              <a:t>MiServer as a WebService Provider</a:t>
            </a:r>
          </a:p>
          <a:p>
            <a:r>
              <a:rPr lang="da-DK" dirty="0"/>
              <a:t>Tools we (YOU) will play with today:</a:t>
            </a:r>
          </a:p>
          <a:p>
            <a:pPr lvl="1"/>
            <a:r>
              <a:rPr lang="da-DK" dirty="0"/>
              <a:t>Conga for communications</a:t>
            </a:r>
          </a:p>
          <a:p>
            <a:pPr lvl="2"/>
            <a:r>
              <a:rPr lang="da-DK" dirty="0"/>
              <a:t>Secure connections using keys and certificates</a:t>
            </a:r>
          </a:p>
          <a:p>
            <a:pPr lvl="1"/>
            <a:r>
              <a:rPr lang="da-DK" dirty="0"/>
              <a:t>APLProcess for launching processes</a:t>
            </a:r>
          </a:p>
          <a:p>
            <a:pPr lvl="1"/>
            <a:r>
              <a:rPr lang="da-DK" dirty="0"/>
              <a:t>SimpleRPC and HTTP Sample servers</a:t>
            </a:r>
          </a:p>
          <a:p>
            <a:r>
              <a:rPr lang="da-DK" dirty="0"/>
              <a:t>Demos &amp; Discussions:</a:t>
            </a:r>
          </a:p>
          <a:p>
            <a:pPr lvl="1"/>
            <a:r>
              <a:rPr lang="da-DK" dirty="0"/>
              <a:t>Running as a Windows Service / Linux "daemon"</a:t>
            </a:r>
          </a:p>
          <a:p>
            <a:pPr lvl="1"/>
            <a:endParaRPr lang="da-DK" dirty="0"/>
          </a:p>
          <a:p>
            <a:pPr lvl="1"/>
            <a:endParaRPr lang="da-DK" dirty="0"/>
          </a:p>
          <a:p>
            <a:endParaRPr lang="da-DK" dirty="0"/>
          </a:p>
          <a:p>
            <a:endParaRPr lang="da-DK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5237D5-A4AB-4B83-850A-AB9587AC81E4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85601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880E3D-161A-442B-9E8F-3A7FBF648C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530" y="573528"/>
            <a:ext cx="8345270" cy="43384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a-DK" sz="1600" dirty="0"/>
              <a:t>The </a:t>
            </a:r>
            <a:r>
              <a:rPr lang="da-DK" sz="1600" dirty="0">
                <a:latin typeface="APL385 Unicode" panose="020B0709000202000203" pitchFamily="49" charset="0"/>
              </a:rPr>
              <a:t>SimpleRPC</a:t>
            </a:r>
            <a:r>
              <a:rPr lang="da-DK" sz="1600" dirty="0"/>
              <a:t> example overrides </a:t>
            </a:r>
            <a:r>
              <a:rPr lang="da-DK" sz="1600" dirty="0">
                <a:latin typeface="APL385 Unicode" panose="020B0709000202000203" pitchFamily="49" charset="0"/>
              </a:rPr>
              <a:t>onReceive</a:t>
            </a:r>
            <a:r>
              <a:rPr lang="da-DK" sz="1600" dirty="0"/>
              <a:t> only (</a:t>
            </a:r>
            <a:r>
              <a:rPr lang="da-DK" sz="1600" dirty="0">
                <a:latin typeface="APL385 Unicode" panose="020B0709000202000203" pitchFamily="49" charset="0"/>
              </a:rPr>
              <a:t>onError</a:t>
            </a:r>
            <a:r>
              <a:rPr lang="da-DK" sz="1600" dirty="0"/>
              <a:t> and </a:t>
            </a:r>
            <a:r>
              <a:rPr lang="da-DK" sz="1600" dirty="0">
                <a:latin typeface="APL385 Unicode" panose="020B0709000202000203" pitchFamily="49" charset="0"/>
              </a:rPr>
              <a:t>onClose</a:t>
            </a:r>
            <a:r>
              <a:rPr lang="da-DK" sz="1600" dirty="0"/>
              <a:t> are fine)</a:t>
            </a:r>
          </a:p>
          <a:p>
            <a:pPr marL="0" indent="0">
              <a:buNone/>
            </a:pPr>
            <a:br>
              <a:rPr lang="da-DK" sz="900" dirty="0">
                <a:latin typeface="APL385 Unicode" panose="020B0709000202000203" pitchFamily="49" charset="0"/>
              </a:rPr>
            </a:br>
            <a:r>
              <a:rPr lang="da-DK" sz="1050" dirty="0">
                <a:latin typeface="APL385 Unicode" panose="020B0709000202000203" pitchFamily="49" charset="0"/>
              </a:rPr>
              <a:t>    </a:t>
            </a:r>
            <a:r>
              <a:rPr lang="da-DK" sz="1100" dirty="0">
                <a:latin typeface="APL385 Unicode" panose="020B0709000202000203" pitchFamily="49" charset="0"/>
              </a:rPr>
              <a:t>∇ onReceive(obj data);cmd;fi;n;_</a:t>
            </a:r>
          </a:p>
          <a:p>
            <a:pPr marL="0" indent="0">
              <a:buNone/>
            </a:pPr>
            <a:r>
              <a:rPr lang="da-DK" sz="1100" dirty="0">
                <a:latin typeface="APL385 Unicode" panose="020B0709000202000203" pitchFamily="49" charset="0"/>
              </a:rPr>
              <a:t>      :Access Public </a:t>
            </a:r>
            <a:r>
              <a:rPr lang="da-DK" sz="1100" dirty="0">
                <a:solidFill>
                  <a:srgbClr val="C00000"/>
                </a:solidFill>
                <a:latin typeface="APL385 Unicode" panose="020B0709000202000203" pitchFamily="49" charset="0"/>
              </a:rPr>
              <a:t>Override</a:t>
            </a:r>
          </a:p>
          <a:p>
            <a:pPr marL="0" indent="0">
              <a:buNone/>
            </a:pPr>
            <a:r>
              <a:rPr lang="da-DK" sz="1100" dirty="0">
                <a:latin typeface="APL385 Unicode" panose="020B0709000202000203" pitchFamily="49" charset="0"/>
              </a:rPr>
              <a:t>      :If (⊃⍴Methods)&lt;fi←Methods[;1]⍳⊂cmd←1⊃data </a:t>
            </a:r>
            <a:br>
              <a:rPr lang="da-DK" sz="1100" dirty="0">
                <a:latin typeface="APL385 Unicode" panose="020B0709000202000203" pitchFamily="49" charset="0"/>
              </a:rPr>
            </a:br>
            <a:r>
              <a:rPr lang="da-DK" sz="1100" dirty="0">
                <a:latin typeface="APL385 Unicode" panose="020B0709000202000203" pitchFamily="49" charset="0"/>
              </a:rPr>
              <a:t>          _←Respond obj(999('Illegal command: ',cmd)) ⋄ :Return</a:t>
            </a:r>
          </a:p>
          <a:p>
            <a:pPr marL="0" indent="0">
              <a:buNone/>
            </a:pPr>
            <a:r>
              <a:rPr lang="da-DK" sz="1100" dirty="0">
                <a:latin typeface="APL385 Unicode" panose="020B0709000202000203" pitchFamily="49" charset="0"/>
              </a:rPr>
              <a:t>      :EndIf     </a:t>
            </a:r>
          </a:p>
          <a:p>
            <a:pPr marL="0" indent="0">
              <a:buNone/>
            </a:pPr>
            <a:r>
              <a:rPr lang="da-DK" sz="1100" dirty="0">
                <a:latin typeface="APL385 Unicode" panose="020B0709000202000203" pitchFamily="49" charset="0"/>
              </a:rPr>
              <a:t>      :If (n←⊃Methods[fi;2])≠¯1+⍴data  ⍝ Number of argument need to match the intance methode</a:t>
            </a:r>
          </a:p>
          <a:p>
            <a:pPr marL="0" indent="0">
              <a:buNone/>
            </a:pPr>
            <a:r>
              <a:rPr lang="da-DK" sz="1100" dirty="0">
                <a:latin typeface="APL385 Unicode" panose="020B0709000202000203" pitchFamily="49" charset="0"/>
              </a:rPr>
              <a:t>          _←Respond obj(999(cmd, ' expects ',(⍕n), 'arguments')) ⋄ :Return</a:t>
            </a:r>
          </a:p>
          <a:p>
            <a:pPr marL="0" indent="0">
              <a:buNone/>
            </a:pPr>
            <a:r>
              <a:rPr lang="da-DK" sz="1100" dirty="0">
                <a:latin typeface="APL385 Unicode" panose="020B0709000202000203" pitchFamily="49" charset="0"/>
              </a:rPr>
              <a:t>      :EndIf</a:t>
            </a:r>
          </a:p>
          <a:p>
            <a:pPr marL="0" indent="0">
              <a:buNone/>
            </a:pPr>
            <a:r>
              <a:rPr lang="da-DK" sz="1100" dirty="0">
                <a:latin typeface="APL385 Unicode" panose="020B0709000202000203" pitchFamily="49" charset="0"/>
              </a:rPr>
              <a:t>      :Select ≢data</a:t>
            </a:r>
          </a:p>
          <a:p>
            <a:pPr marL="0" indent="0">
              <a:buNone/>
            </a:pPr>
            <a:r>
              <a:rPr lang="da-DK" sz="1100" dirty="0">
                <a:latin typeface="APL385 Unicode" panose="020B0709000202000203" pitchFamily="49" charset="0"/>
              </a:rPr>
              <a:t>      :Case 1 ⍝ Niladic:  fn</a:t>
            </a:r>
          </a:p>
          <a:p>
            <a:pPr marL="0" indent="0">
              <a:buNone/>
            </a:pPr>
            <a:r>
              <a:rPr lang="da-DK" sz="1100" dirty="0">
                <a:latin typeface="APL385 Unicode" panose="020B0709000202000203" pitchFamily="49" charset="0"/>
              </a:rPr>
              <a:t>          _←Respond obj ({0::⎕EN ⎕DM ⋄ 0(⍎⊃⍵)}data)</a:t>
            </a:r>
          </a:p>
          <a:p>
            <a:pPr marL="0" indent="0">
              <a:buNone/>
            </a:pPr>
            <a:r>
              <a:rPr lang="da-DK" sz="1100" dirty="0">
                <a:latin typeface="APL385 Unicode" panose="020B0709000202000203" pitchFamily="49" charset="0"/>
              </a:rPr>
              <a:t>      :Case 2 ⍝ Mondadic: fn rarg</a:t>
            </a:r>
          </a:p>
          <a:p>
            <a:pPr marL="0" indent="0">
              <a:buNone/>
            </a:pPr>
            <a:r>
              <a:rPr lang="da-DK" sz="1100" dirty="0">
                <a:latin typeface="APL385 Unicode" panose="020B0709000202000203" pitchFamily="49" charset="0"/>
              </a:rPr>
              <a:t>          _←Respond obj ({0::⎕EN ⎕DM ⋄ 0((⍎1⊃⍵)(2⊃⍵))}data)</a:t>
            </a:r>
          </a:p>
          <a:p>
            <a:pPr marL="0" indent="0">
              <a:buNone/>
            </a:pPr>
            <a:r>
              <a:rPr lang="da-DK" sz="1100" dirty="0">
                <a:latin typeface="APL385 Unicode" panose="020B0709000202000203" pitchFamily="49" charset="0"/>
              </a:rPr>
              <a:t>      :Case 3 ⍝ Dyadic:   fn larg rarg</a:t>
            </a:r>
          </a:p>
          <a:p>
            <a:pPr marL="0" indent="0">
              <a:buNone/>
            </a:pPr>
            <a:r>
              <a:rPr lang="da-DK" sz="1100" dirty="0">
                <a:latin typeface="APL385 Unicode" panose="020B0709000202000203" pitchFamily="49" charset="0"/>
              </a:rPr>
              <a:t>          _←Respond obj ({0::⎕EN ⎕DM ⋄ 0((2⊃⍵)(⍎1⊃⍵)(3⊃⍵))}data)</a:t>
            </a:r>
          </a:p>
          <a:p>
            <a:pPr marL="0" indent="0">
              <a:buNone/>
            </a:pPr>
            <a:r>
              <a:rPr lang="da-DK" sz="1100" dirty="0">
                <a:latin typeface="APL385 Unicode" panose="020B0709000202000203" pitchFamily="49" charset="0"/>
              </a:rPr>
              <a:t>      :Else ⋄ _←Respond obj (999 'Ill-formed RPC call')</a:t>
            </a:r>
          </a:p>
          <a:p>
            <a:pPr marL="0" indent="0">
              <a:buNone/>
            </a:pPr>
            <a:r>
              <a:rPr lang="da-DK" sz="1100" dirty="0">
                <a:latin typeface="APL385 Unicode" panose="020B0709000202000203" pitchFamily="49" charset="0"/>
              </a:rPr>
              <a:t>      :EndSelect</a:t>
            </a:r>
          </a:p>
          <a:p>
            <a:pPr marL="0" indent="0">
              <a:buNone/>
            </a:pPr>
            <a:r>
              <a:rPr lang="da-DK" sz="1100" dirty="0">
                <a:latin typeface="APL385 Unicode" panose="020B0709000202000203" pitchFamily="49" charset="0"/>
              </a:rPr>
              <a:t>    ∇</a:t>
            </a:r>
            <a:endParaRPr lang="da-DK" sz="1050" dirty="0">
              <a:latin typeface="APL385 Unicode" panose="020B0709000202000203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05368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D93C9-943B-4157-A5A5-6CFC1B53B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SimpleRPC "Business Logic"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BB4D67-0263-4F9F-A920-0522C998E7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a-DK" sz="1050" dirty="0">
                <a:latin typeface="APL385 Unicode" panose="020B0709000202000203" pitchFamily="49" charset="0"/>
              </a:rPr>
              <a:t>    ∇ MakeN arg</a:t>
            </a:r>
          </a:p>
          <a:p>
            <a:pPr marL="0" indent="0">
              <a:buNone/>
            </a:pPr>
            <a:r>
              <a:rPr lang="da-DK" sz="1050" dirty="0">
                <a:latin typeface="APL385 Unicode" panose="020B0709000202000203" pitchFamily="49" charset="0"/>
              </a:rPr>
              <a:t>      :Access Public</a:t>
            </a:r>
          </a:p>
          <a:p>
            <a:pPr marL="0" indent="0">
              <a:buNone/>
            </a:pPr>
            <a:r>
              <a:rPr lang="da-DK" sz="1050" dirty="0">
                <a:latin typeface="APL385 Unicode" panose="020B0709000202000203" pitchFamily="49" charset="0"/>
              </a:rPr>
              <a:t>      :Implements Constructor </a:t>
            </a:r>
            <a:r>
              <a:rPr lang="da-DK" sz="1050" dirty="0">
                <a:solidFill>
                  <a:srgbClr val="C00000"/>
                </a:solidFill>
                <a:latin typeface="APL385 Unicode" panose="020B0709000202000203" pitchFamily="49" charset="0"/>
              </a:rPr>
              <a:t>:Base arg</a:t>
            </a:r>
          </a:p>
          <a:p>
            <a:pPr marL="0" indent="0">
              <a:buNone/>
            </a:pPr>
            <a:r>
              <a:rPr lang="da-DK" sz="1050" dirty="0">
                <a:latin typeface="APL385 Unicode" panose="020B0709000202000203" pitchFamily="49" charset="0"/>
              </a:rPr>
              <a:t>      Methods←{⍵,⍪1 2∘⊃¨⎕AT¨⍵} 'Reverse' 'Rotate' ⍝ methods and valences</a:t>
            </a:r>
          </a:p>
          <a:p>
            <a:pPr marL="0" indent="0">
              <a:buNone/>
            </a:pPr>
            <a:r>
              <a:rPr lang="da-DK" sz="1050" dirty="0">
                <a:latin typeface="APL385 Unicode" panose="020B0709000202000203" pitchFamily="49" charset="0"/>
              </a:rPr>
              <a:t>    ∇</a:t>
            </a:r>
          </a:p>
          <a:p>
            <a:pPr marL="0" indent="0">
              <a:buNone/>
            </a:pPr>
            <a:endParaRPr lang="da-DK" sz="105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da-DK" sz="1050" dirty="0">
                <a:latin typeface="APL385 Unicode" panose="020B0709000202000203" pitchFamily="49" charset="0"/>
              </a:rPr>
              <a:t>    ∇ r←Reverse arg</a:t>
            </a:r>
          </a:p>
          <a:p>
            <a:pPr marL="0" indent="0">
              <a:buNone/>
            </a:pPr>
            <a:r>
              <a:rPr lang="da-DK" sz="1050" dirty="0">
                <a:latin typeface="APL385 Unicode" panose="020B0709000202000203" pitchFamily="49" charset="0"/>
              </a:rPr>
              <a:t>      :Access Public Instance</a:t>
            </a:r>
          </a:p>
          <a:p>
            <a:pPr marL="0" indent="0">
              <a:buNone/>
            </a:pPr>
            <a:r>
              <a:rPr lang="da-DK" sz="1050" dirty="0">
                <a:latin typeface="APL385 Unicode" panose="020B0709000202000203" pitchFamily="49" charset="0"/>
              </a:rPr>
              <a:t>      r←⌽arg</a:t>
            </a:r>
          </a:p>
          <a:p>
            <a:pPr marL="0" indent="0">
              <a:buNone/>
            </a:pPr>
            <a:r>
              <a:rPr lang="da-DK" sz="1050" dirty="0">
                <a:latin typeface="APL385 Unicode" panose="020B0709000202000203" pitchFamily="49" charset="0"/>
              </a:rPr>
              <a:t>    ∇</a:t>
            </a:r>
          </a:p>
          <a:p>
            <a:pPr marL="0" indent="0">
              <a:buNone/>
            </a:pPr>
            <a:endParaRPr lang="da-DK" sz="105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da-DK" sz="1050" dirty="0">
                <a:latin typeface="APL385 Unicode" panose="020B0709000202000203" pitchFamily="49" charset="0"/>
              </a:rPr>
              <a:t>    ∇ r←left Rotate right</a:t>
            </a:r>
          </a:p>
          <a:p>
            <a:pPr marL="0" indent="0">
              <a:buNone/>
            </a:pPr>
            <a:r>
              <a:rPr lang="da-DK" sz="1050" dirty="0">
                <a:latin typeface="APL385 Unicode" panose="020B0709000202000203" pitchFamily="49" charset="0"/>
              </a:rPr>
              <a:t>      :Access Public Instance</a:t>
            </a:r>
          </a:p>
          <a:p>
            <a:pPr marL="0" indent="0">
              <a:buNone/>
            </a:pPr>
            <a:r>
              <a:rPr lang="da-DK" sz="1050" dirty="0">
                <a:latin typeface="APL385 Unicode" panose="020B0709000202000203" pitchFamily="49" charset="0"/>
              </a:rPr>
              <a:t>      r←left⌽right</a:t>
            </a:r>
          </a:p>
          <a:p>
            <a:pPr marL="0" indent="0">
              <a:buNone/>
            </a:pPr>
            <a:r>
              <a:rPr lang="da-DK" sz="1050" dirty="0">
                <a:latin typeface="APL385 Unicode" panose="020B0709000202000203" pitchFamily="49" charset="0"/>
              </a:rPr>
              <a:t>    ∇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D3F937-48E8-495C-B197-1B5BFDCC2936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159667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Conga.Client – Cover Class for Conga Clients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529" y="1224125"/>
            <a:ext cx="8055895" cy="1437636"/>
          </a:xfrm>
        </p:spPr>
        <p:txBody>
          <a:bodyPr>
            <a:normAutofit/>
          </a:bodyPr>
          <a:lstStyle/>
          <a:p>
            <a:r>
              <a:rPr lang="da-DK" sz="2400" dirty="0"/>
              <a:t>Factory syntax:   </a:t>
            </a:r>
            <a:r>
              <a:rPr lang="da-DK" sz="2400" dirty="0">
                <a:latin typeface="APL385 Unicode" panose="020B0709000202000203" pitchFamily="49" charset="0"/>
              </a:rPr>
              <a:t>srv←Conga.Clt address port</a:t>
            </a:r>
            <a:endParaRPr lang="da-DK" sz="2400" dirty="0"/>
          </a:p>
          <a:p>
            <a:r>
              <a:rPr lang="da-DK" sz="2400" dirty="0"/>
              <a:t>Example:         </a:t>
            </a:r>
            <a:r>
              <a:rPr lang="da-DK" sz="800" dirty="0"/>
              <a:t> </a:t>
            </a:r>
            <a:r>
              <a:rPr lang="da-DK" sz="2400" dirty="0"/>
              <a:t>    </a:t>
            </a:r>
            <a:r>
              <a:rPr lang="da-DK" sz="2400" dirty="0">
                <a:latin typeface="APL385 Unicode" panose="020B0709000202000203" pitchFamily="49" charset="0"/>
              </a:rPr>
              <a:t>srv←Conga.Clt 'localhost' 8123</a:t>
            </a:r>
          </a:p>
          <a:p>
            <a:r>
              <a:rPr lang="da-DK" sz="2000" dirty="0"/>
              <a:t>Suitable for any Command mode server. Functions provided: </a:t>
            </a:r>
          </a:p>
        </p:txBody>
      </p:sp>
      <p:graphicFrame>
        <p:nvGraphicFramePr>
          <p:cNvPr id="12" name="Content Placeholder 11">
            <a:extLst>
              <a:ext uri="{FF2B5EF4-FFF2-40B4-BE49-F238E27FC236}">
                <a16:creationId xmlns:a16="http://schemas.microsoft.com/office/drawing/2014/main" id="{C3FD5AF9-9884-4190-98F3-B77DC9650EA0}"/>
              </a:ext>
            </a:extLst>
          </p:cNvPr>
          <p:cNvGraphicFramePr>
            <a:graphicFrameLocks noGrp="1"/>
          </p:cNvGraphicFramePr>
          <p:nvPr>
            <p:ph idx="10"/>
            <p:extLst>
              <p:ext uri="{D42A27DB-BD31-4B8C-83A1-F6EECF244321}">
                <p14:modId xmlns:p14="http://schemas.microsoft.com/office/powerpoint/2010/main" val="206579742"/>
              </p:ext>
            </p:extLst>
          </p:nvPr>
        </p:nvGraphicFramePr>
        <p:xfrm>
          <a:off x="791579" y="2592344"/>
          <a:ext cx="7155794" cy="20702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6138">
                  <a:extLst>
                    <a:ext uri="{9D8B030D-6E8A-4147-A177-3AD203B41FA5}">
                      <a16:colId xmlns:a16="http://schemas.microsoft.com/office/drawing/2014/main" val="2279353174"/>
                    </a:ext>
                  </a:extLst>
                </a:gridCol>
                <a:gridCol w="4319656">
                  <a:extLst>
                    <a:ext uri="{9D8B030D-6E8A-4147-A177-3AD203B41FA5}">
                      <a16:colId xmlns:a16="http://schemas.microsoft.com/office/drawing/2014/main" val="4247565376"/>
                    </a:ext>
                  </a:extLst>
                </a:gridCol>
              </a:tblGrid>
              <a:tr h="224676">
                <a:tc>
                  <a:txBody>
                    <a:bodyPr/>
                    <a:lstStyle/>
                    <a:p>
                      <a:r>
                        <a:rPr lang="da-DK" sz="1600" dirty="0"/>
                        <a:t>Syntax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600" dirty="0"/>
                        <a:t>Effect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9920553"/>
                  </a:ext>
                </a:extLst>
              </a:tr>
              <a:tr h="314686">
                <a:tc>
                  <a:txBody>
                    <a:bodyPr/>
                    <a:lstStyle/>
                    <a:p>
                      <a:r>
                        <a:rPr lang="da-DK" sz="1600" dirty="0">
                          <a:latin typeface="APL385 Unicode" panose="020B0709000202000203" pitchFamily="49" charset="0"/>
                        </a:rPr>
                        <a:t>cmd←clt.Send req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600" dirty="0"/>
                        <a:t>Send a request, return command name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7218313"/>
                  </a:ext>
                </a:extLst>
              </a:tr>
              <a:tr h="314686">
                <a:tc>
                  <a:txBody>
                    <a:bodyPr/>
                    <a:lstStyle/>
                    <a:p>
                      <a:r>
                        <a:rPr lang="da-DK" sz="1600" dirty="0">
                          <a:latin typeface="APL385 Unicode" panose="020B0709000202000203" pitchFamily="49" charset="0"/>
                        </a:rPr>
                        <a:t>res←clt.Recv cmd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600" dirty="0"/>
                        <a:t>Wait for response to command, return result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6971065"/>
                  </a:ext>
                </a:extLst>
              </a:tr>
              <a:tr h="314686">
                <a:tc>
                  <a:txBody>
                    <a:bodyPr/>
                    <a:lstStyle/>
                    <a:p>
                      <a:r>
                        <a:rPr lang="da-DK" sz="1600" dirty="0">
                          <a:latin typeface="APL385 Unicode" panose="020B0709000202000203" pitchFamily="49" charset="0"/>
                        </a:rPr>
                        <a:t>res←clt.SendRecv req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600" dirty="0"/>
                        <a:t>Send, then immediately Recv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8102181"/>
                  </a:ext>
                </a:extLst>
              </a:tr>
              <a:tr h="314686">
                <a:tc>
                  <a:txBody>
                    <a:bodyPr/>
                    <a:lstStyle/>
                    <a:p>
                      <a:r>
                        <a:rPr lang="da-DK" sz="1600" dirty="0">
                          <a:latin typeface="APL385 Unicode" panose="020B0709000202000203" pitchFamily="49" charset="0"/>
                        </a:rPr>
                        <a:t>clt.Close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600" dirty="0"/>
                        <a:t>Close the connection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3361523"/>
                  </a:ext>
                </a:extLst>
              </a:tr>
              <a:tr h="393830">
                <a:tc>
                  <a:txBody>
                    <a:bodyPr/>
                    <a:lstStyle/>
                    <a:p>
                      <a:r>
                        <a:rPr lang="da-DK" sz="1600" dirty="0">
                          <a:latin typeface="APL385 Unicode" panose="020B0709000202000203" pitchFamily="49" charset="0"/>
                        </a:rPr>
                        <a:t>clt.Connect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600" dirty="0"/>
                        <a:t>Explicit Connect (Send &amp; SendRecv will Connect)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62762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06551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Exercise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638" y="1221600"/>
            <a:ext cx="4011337" cy="1620180"/>
          </a:xfrm>
        </p:spPr>
        <p:txBody>
          <a:bodyPr>
            <a:normAutofit/>
          </a:bodyPr>
          <a:lstStyle/>
          <a:p>
            <a:r>
              <a:rPr lang="da-DK" sz="1800" dirty="0"/>
              <a:t>Enhance SimpleRPC with a function </a:t>
            </a:r>
            <a:br>
              <a:rPr lang="da-DK" sz="1800" dirty="0"/>
            </a:br>
            <a:r>
              <a:rPr lang="da-DK" sz="1800" dirty="0"/>
              <a:t>to return primes ≤ n</a:t>
            </a:r>
          </a:p>
          <a:p>
            <a:r>
              <a:rPr lang="da-DK" sz="1800" dirty="0"/>
              <a:t>Call it using </a:t>
            </a:r>
          </a:p>
          <a:p>
            <a:pPr lvl="1"/>
            <a:r>
              <a:rPr lang="da-DK" sz="1400" dirty="0"/>
              <a:t>a Conga Command Mode connection</a:t>
            </a:r>
          </a:p>
          <a:p>
            <a:pPr lvl="1"/>
            <a:r>
              <a:rPr lang="da-DK" sz="1400" dirty="0"/>
              <a:t>Conga.Clt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335638" y="3021800"/>
            <a:ext cx="8919305" cy="1521774"/>
          </a:xfrm>
        </p:spPr>
        <p:txBody>
          <a:bodyPr>
            <a:normAutofit fontScale="92500" lnSpcReduction="20000"/>
          </a:bodyPr>
          <a:lstStyle/>
          <a:p>
            <a:r>
              <a:rPr lang="da-DK" dirty="0"/>
              <a:t>Cheat sheet:</a:t>
            </a:r>
            <a:endParaRPr lang="da-DK" sz="1600" dirty="0">
              <a:latin typeface="APL385 Unicode" panose="020B0709000202000203" pitchFamily="49" charset="0"/>
            </a:endParaRPr>
          </a:p>
          <a:p>
            <a:r>
              <a:rPr lang="da-DK" sz="1600" dirty="0">
                <a:latin typeface="APL385 Unicode" panose="020B0709000202000203" pitchFamily="49" charset="0"/>
              </a:rPr>
              <a:t>]load [dyalog]/Samples/Conga/RPCServices/SimpleRPC</a:t>
            </a:r>
          </a:p>
          <a:p>
            <a:r>
              <a:rPr lang="da-DK" sz="1600" dirty="0">
                <a:latin typeface="APL385 Unicode" panose="020B0709000202000203" pitchFamily="49" charset="0"/>
              </a:rPr>
              <a:t>srv←Conga.Srv port SimpleRPC</a:t>
            </a:r>
          </a:p>
          <a:p>
            <a:r>
              <a:rPr lang="da-DK" sz="1600" dirty="0">
                <a:latin typeface="APL385 Unicode" panose="020B0709000202000203" pitchFamily="49" charset="0"/>
              </a:rPr>
              <a:t>srv.Start</a:t>
            </a:r>
          </a:p>
          <a:p>
            <a:r>
              <a:rPr lang="da-DK" sz="1600" dirty="0">
                <a:latin typeface="APL385 Unicode" panose="020B0709000202000203" pitchFamily="49" charset="0"/>
              </a:rPr>
              <a:t>clt←Conga.Clt addr port</a:t>
            </a:r>
          </a:p>
          <a:p>
            <a:r>
              <a:rPr lang="da-DK" sz="1600" dirty="0">
                <a:latin typeface="APL385 Unicode" panose="020B0709000202000203" pitchFamily="49" charset="0"/>
              </a:rPr>
              <a:t>res←clt.SendRecv array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D1C7934-F582-47A6-B5D7-6C4440E8F202}"/>
              </a:ext>
            </a:extLst>
          </p:cNvPr>
          <p:cNvSpPr txBox="1"/>
          <p:nvPr/>
        </p:nvSpPr>
        <p:spPr>
          <a:xfrm>
            <a:off x="5067055" y="1221600"/>
            <a:ext cx="30796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>
                <a:latin typeface="APL385 Unicode" panose="020B0709000202000203" pitchFamily="49" charset="0"/>
              </a:rPr>
              <a:t>    ∇ r←Primes n</a:t>
            </a:r>
          </a:p>
          <a:p>
            <a:r>
              <a:rPr lang="da-DK" dirty="0">
                <a:latin typeface="APL385 Unicode" panose="020B0709000202000203" pitchFamily="49" charset="0"/>
              </a:rPr>
              <a:t>      r←⍸2=+⌿0=∘.|⍨⍳n</a:t>
            </a:r>
          </a:p>
          <a:p>
            <a:r>
              <a:rPr lang="da-DK" dirty="0">
                <a:latin typeface="APL385 Unicode" panose="020B0709000202000203" pitchFamily="49" charset="0"/>
              </a:rPr>
              <a:t>    ∇</a:t>
            </a:r>
          </a:p>
        </p:txBody>
      </p:sp>
    </p:spTree>
    <p:extLst>
      <p:ext uri="{BB962C8B-B14F-4D97-AF65-F5344CB8AC3E}">
        <p14:creationId xmlns:p14="http://schemas.microsoft.com/office/powerpoint/2010/main" val="2675799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Isolates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530" y="1224124"/>
            <a:ext cx="4680520" cy="3394472"/>
          </a:xfrm>
        </p:spPr>
        <p:txBody>
          <a:bodyPr>
            <a:normAutofit/>
          </a:bodyPr>
          <a:lstStyle/>
          <a:p>
            <a:r>
              <a:rPr lang="da-DK" sz="2400" dirty="0"/>
              <a:t>An </a:t>
            </a:r>
            <a:r>
              <a:rPr lang="da-DK" sz="2400" b="1" i="1" dirty="0"/>
              <a:t>Isolate</a:t>
            </a:r>
            <a:r>
              <a:rPr lang="da-DK" sz="2400" dirty="0"/>
              <a:t> tastes, smells, looks like a Dyalog namespace, except that...</a:t>
            </a:r>
          </a:p>
          <a:p>
            <a:r>
              <a:rPr lang="da-DK" sz="2400" dirty="0"/>
              <a:t>Expressions executed </a:t>
            </a:r>
            <a:r>
              <a:rPr lang="da-DK" sz="2400" b="1" i="1" dirty="0"/>
              <a:t>in the isolate </a:t>
            </a:r>
            <a:r>
              <a:rPr lang="da-DK" sz="2400" dirty="0"/>
              <a:t>run in a separate process from the main interpreter thread (”in parallel”)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2A2CA39-50BD-4926-87E1-16A67CD26C21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8C4F4DD-CEF0-4DE5-BC37-8DFE58E0003F}"/>
              </a:ext>
            </a:extLst>
          </p:cNvPr>
          <p:cNvSpPr/>
          <p:nvPr/>
        </p:nvSpPr>
        <p:spPr bwMode="auto">
          <a:xfrm>
            <a:off x="5517105" y="1241037"/>
            <a:ext cx="2938433" cy="2052228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da-DK">
              <a:latin typeface="Times" pitchFamily="18" charset="0"/>
            </a:endParaRPr>
          </a:p>
        </p:txBody>
      </p:sp>
      <p:sp>
        <p:nvSpPr>
          <p:cNvPr id="7" name="Chord 6">
            <a:extLst>
              <a:ext uri="{FF2B5EF4-FFF2-40B4-BE49-F238E27FC236}">
                <a16:creationId xmlns:a16="http://schemas.microsoft.com/office/drawing/2014/main" id="{851D1FE7-1FB3-4054-B31B-C42270E6C414}"/>
              </a:ext>
            </a:extLst>
          </p:cNvPr>
          <p:cNvSpPr/>
          <p:nvPr/>
        </p:nvSpPr>
        <p:spPr bwMode="auto">
          <a:xfrm flipH="1">
            <a:off x="6290376" y="2267151"/>
            <a:ext cx="1391890" cy="1736501"/>
          </a:xfrm>
          <a:prstGeom prst="chord">
            <a:avLst>
              <a:gd name="adj1" fmla="val 21418589"/>
              <a:gd name="adj2" fmla="val 10994542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da-DK">
              <a:latin typeface="Times" pitchFamily="18" charset="0"/>
            </a:endParaRPr>
          </a:p>
        </p:txBody>
      </p:sp>
      <p:sp>
        <p:nvSpPr>
          <p:cNvPr id="8" name="Chord 7">
            <a:extLst>
              <a:ext uri="{FF2B5EF4-FFF2-40B4-BE49-F238E27FC236}">
                <a16:creationId xmlns:a16="http://schemas.microsoft.com/office/drawing/2014/main" id="{D3D117F7-2F29-4EA9-8B3C-043CD1F3D182}"/>
              </a:ext>
            </a:extLst>
          </p:cNvPr>
          <p:cNvSpPr/>
          <p:nvPr/>
        </p:nvSpPr>
        <p:spPr bwMode="auto">
          <a:xfrm flipH="1">
            <a:off x="7461321" y="2089183"/>
            <a:ext cx="1237235" cy="1578637"/>
          </a:xfrm>
          <a:prstGeom prst="chord">
            <a:avLst>
              <a:gd name="adj1" fmla="val 1131296"/>
              <a:gd name="adj2" fmla="val 14370271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da-DK">
              <a:latin typeface="Times" pitchFamily="18" charset="0"/>
            </a:endParaRPr>
          </a:p>
        </p:txBody>
      </p:sp>
      <p:sp>
        <p:nvSpPr>
          <p:cNvPr id="9" name="Chord 8">
            <a:extLst>
              <a:ext uri="{FF2B5EF4-FFF2-40B4-BE49-F238E27FC236}">
                <a16:creationId xmlns:a16="http://schemas.microsoft.com/office/drawing/2014/main" id="{1308E0FD-3FD5-480F-8FE1-758E6E376747}"/>
              </a:ext>
            </a:extLst>
          </p:cNvPr>
          <p:cNvSpPr/>
          <p:nvPr/>
        </p:nvSpPr>
        <p:spPr bwMode="auto">
          <a:xfrm>
            <a:off x="5355087" y="2095058"/>
            <a:ext cx="1346221" cy="1578637"/>
          </a:xfrm>
          <a:prstGeom prst="chord">
            <a:avLst>
              <a:gd name="adj1" fmla="val 1131296"/>
              <a:gd name="adj2" fmla="val 13650061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da-DK">
              <a:latin typeface="Times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AB55F59-F581-4085-BE40-BB302B02221B}"/>
              </a:ext>
            </a:extLst>
          </p:cNvPr>
          <p:cNvSpPr txBox="1"/>
          <p:nvPr/>
        </p:nvSpPr>
        <p:spPr>
          <a:xfrm>
            <a:off x="5474493" y="2981197"/>
            <a:ext cx="1107408" cy="311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425" b="1" dirty="0">
                <a:latin typeface="APL385 Unicode" pitchFamily="49" charset="0"/>
              </a:rPr>
              <a:t>X←1 2 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F570869-B182-425D-B611-D070A77133DC}"/>
              </a:ext>
            </a:extLst>
          </p:cNvPr>
          <p:cNvSpPr txBox="1"/>
          <p:nvPr/>
        </p:nvSpPr>
        <p:spPr>
          <a:xfrm>
            <a:off x="6701308" y="3335212"/>
            <a:ext cx="883612" cy="311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425" b="1" dirty="0">
                <a:latin typeface="APL385 Unicode" pitchFamily="49" charset="0"/>
              </a:rPr>
              <a:t>X←4 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B8F52E-07A8-4EA5-AF31-BF3EEDA019A8}"/>
              </a:ext>
            </a:extLst>
          </p:cNvPr>
          <p:cNvSpPr txBox="1"/>
          <p:nvPr/>
        </p:nvSpPr>
        <p:spPr>
          <a:xfrm>
            <a:off x="7748928" y="2931923"/>
            <a:ext cx="86409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500" b="1" dirty="0">
                <a:latin typeface="APL385 Unicode" pitchFamily="49" charset="0"/>
              </a:rPr>
              <a:t>X←6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565C54E-55D4-42F5-93C3-CAACC31553DC}"/>
              </a:ext>
            </a:extLst>
          </p:cNvPr>
          <p:cNvSpPr txBox="1"/>
          <p:nvPr/>
        </p:nvSpPr>
        <p:spPr>
          <a:xfrm>
            <a:off x="5590359" y="1542285"/>
            <a:ext cx="3156797" cy="311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425" b="1" dirty="0">
                <a:latin typeface="APL385 Unicode" pitchFamily="49" charset="0"/>
              </a:rPr>
              <a:t>  I3←isolate.New¨3⍴⊂''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8CAFAC9-02F5-44A8-9541-8B5D0E7886F1}"/>
              </a:ext>
            </a:extLst>
          </p:cNvPr>
          <p:cNvSpPr txBox="1"/>
          <p:nvPr/>
        </p:nvSpPr>
        <p:spPr>
          <a:xfrm>
            <a:off x="5590359" y="1978610"/>
            <a:ext cx="3156797" cy="311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425" b="1" dirty="0">
                <a:latin typeface="APL385 Unicode" pitchFamily="49" charset="0"/>
              </a:rPr>
              <a:t>  I3.({(+/⍵)÷≢⍵}</a:t>
            </a:r>
            <a:r>
              <a:rPr lang="da-DK" sz="1425" b="1" dirty="0">
                <a:solidFill>
                  <a:srgbClr val="333333"/>
                </a:solidFill>
                <a:latin typeface="APL385 Unicode" pitchFamily="49" charset="0"/>
              </a:rPr>
              <a:t>X)</a:t>
            </a:r>
            <a:endParaRPr lang="da-DK" sz="1425" b="1" dirty="0">
              <a:latin typeface="APL385 Unicode" pitchFamily="49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899AC0C-EE9A-4366-BE37-25B54D49E26A}"/>
              </a:ext>
            </a:extLst>
          </p:cNvPr>
          <p:cNvSpPr txBox="1"/>
          <p:nvPr/>
        </p:nvSpPr>
        <p:spPr>
          <a:xfrm>
            <a:off x="5590359" y="1769050"/>
            <a:ext cx="3156797" cy="311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425" b="1" dirty="0">
                <a:latin typeface="APL385 Unicode" pitchFamily="49" charset="0"/>
              </a:rPr>
              <a:t>  I3.X←(1 2 3)(4 5)6  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1B6662C-B759-4D25-8590-64DD54873BB2}"/>
              </a:ext>
            </a:extLst>
          </p:cNvPr>
          <p:cNvSpPr txBox="1"/>
          <p:nvPr/>
        </p:nvSpPr>
        <p:spPr>
          <a:xfrm>
            <a:off x="5628489" y="2229597"/>
            <a:ext cx="3156797" cy="311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425" b="1" dirty="0">
                <a:solidFill>
                  <a:srgbClr val="333333"/>
                </a:solidFill>
                <a:latin typeface="APL385 Unicode" pitchFamily="49" charset="0"/>
              </a:rPr>
              <a:t>2 4.5 6</a:t>
            </a:r>
            <a:endParaRPr lang="da-DK" sz="1425" b="1" dirty="0">
              <a:latin typeface="APL385 Unicode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2855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7" presetClass="emph" presetSubtype="0" fill="remove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3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54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5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59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60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3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64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65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  <p:bldP spid="8" grpId="0" animBg="1"/>
      <p:bldP spid="9" grpId="0" animBg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 bwMode="auto">
          <a:xfrm>
            <a:off x="4064775" y="1167594"/>
            <a:ext cx="3714750" cy="36004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cs typeface="Arial" charset="0"/>
              </a:rPr>
              <a:t>A 2-Core Computer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How Isolates Work…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023A82-5547-4382-B388-9FCB1EDD04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6" name="Rectangle 5"/>
          <p:cNvSpPr/>
          <p:nvPr/>
        </p:nvSpPr>
        <p:spPr bwMode="auto">
          <a:xfrm>
            <a:off x="4121925" y="1734051"/>
            <a:ext cx="1428750" cy="1452703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cs typeface="Arial" charset="0"/>
              </a:rPr>
              <a:t>A Dyalog</a:t>
            </a:r>
            <a:br>
              <a:rPr lang="en-GB" dirty="0">
                <a:cs typeface="Arial" charset="0"/>
              </a:rPr>
            </a:br>
            <a:r>
              <a:rPr lang="en-GB" dirty="0">
                <a:cs typeface="Arial" charset="0"/>
              </a:rPr>
              <a:t>Application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6293625" y="1734051"/>
            <a:ext cx="1428750" cy="14859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cs typeface="Arial" charset="0"/>
              </a:rPr>
              <a:t>Isolate</a:t>
            </a:r>
            <a:br>
              <a:rPr lang="en-GB" dirty="0">
                <a:cs typeface="Arial" charset="0"/>
              </a:rPr>
            </a:br>
            <a:r>
              <a:rPr lang="en-GB" dirty="0">
                <a:cs typeface="Arial" charset="0"/>
              </a:rPr>
              <a:t>Process 1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6293625" y="3287186"/>
            <a:ext cx="1428750" cy="142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cs typeface="Arial" charset="0"/>
              </a:rPr>
              <a:t>Isolate</a:t>
            </a:r>
            <a:br>
              <a:rPr lang="en-GB" dirty="0">
                <a:cs typeface="Arial" charset="0"/>
              </a:rPr>
            </a:br>
            <a:r>
              <a:rPr lang="en-GB" dirty="0">
                <a:cs typeface="Arial" charset="0"/>
              </a:rPr>
              <a:t>Process 2</a:t>
            </a:r>
          </a:p>
        </p:txBody>
      </p:sp>
      <p:cxnSp>
        <p:nvCxnSpPr>
          <p:cNvPr id="10" name="Straight Arrow Connector 9"/>
          <p:cNvCxnSpPr/>
          <p:nvPr/>
        </p:nvCxnSpPr>
        <p:spPr bwMode="auto">
          <a:xfrm flipV="1">
            <a:off x="5379225" y="1915586"/>
            <a:ext cx="1028700" cy="44240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 bwMode="auto">
          <a:xfrm>
            <a:off x="5407800" y="2505745"/>
            <a:ext cx="1000125" cy="95289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 bwMode="auto">
          <a:xfrm>
            <a:off x="6421372" y="2410103"/>
            <a:ext cx="1200150" cy="371475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latin typeface="+mj-lt"/>
                <a:cs typeface="Arial" charset="0"/>
              </a:rPr>
              <a:t>Isolate 1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6421372" y="3881378"/>
            <a:ext cx="1200150" cy="371475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latin typeface="+mj-lt"/>
                <a:cs typeface="Arial" charset="0"/>
              </a:rPr>
              <a:t>Isolate 2</a:t>
            </a:r>
          </a:p>
        </p:txBody>
      </p:sp>
      <p:sp>
        <p:nvSpPr>
          <p:cNvPr id="20" name="Rectangle 19"/>
          <p:cNvSpPr/>
          <p:nvPr/>
        </p:nvSpPr>
        <p:spPr bwMode="auto">
          <a:xfrm>
            <a:off x="4914571" y="73342"/>
            <a:ext cx="1428750" cy="23078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cs typeface="Arial" charset="0"/>
              </a:rPr>
              <a:t>Dyalog (</a:t>
            </a:r>
            <a:r>
              <a:rPr lang="en-GB" sz="1200" dirty="0" err="1">
                <a:cs typeface="Arial" charset="0"/>
              </a:rPr>
              <a:t>APLProcess</a:t>
            </a:r>
            <a:r>
              <a:rPr lang="en-GB" sz="1200" dirty="0">
                <a:cs typeface="Arial" charset="0"/>
              </a:rPr>
              <a:t>)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6441565" y="73342"/>
            <a:ext cx="1428750" cy="230786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cs typeface="Arial" charset="0"/>
              </a:rPr>
              <a:t>Namespaces</a:t>
            </a:r>
          </a:p>
        </p:txBody>
      </p:sp>
      <p:sp>
        <p:nvSpPr>
          <p:cNvPr id="24" name="Rectangle 23"/>
          <p:cNvSpPr/>
          <p:nvPr/>
        </p:nvSpPr>
        <p:spPr bwMode="auto">
          <a:xfrm>
            <a:off x="4236225" y="2785654"/>
            <a:ext cx="228600" cy="26789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latin typeface="+mj-lt"/>
                <a:cs typeface="Arial" charset="0"/>
              </a:rPr>
              <a:t>1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4505757" y="2785654"/>
            <a:ext cx="228600" cy="26789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latin typeface="+mj-lt"/>
                <a:cs typeface="Arial" charset="0"/>
              </a:rPr>
              <a:t>2</a:t>
            </a:r>
          </a:p>
        </p:txBody>
      </p:sp>
      <p:sp>
        <p:nvSpPr>
          <p:cNvPr id="26" name="Rectangle 25"/>
          <p:cNvSpPr/>
          <p:nvPr/>
        </p:nvSpPr>
        <p:spPr bwMode="auto">
          <a:xfrm>
            <a:off x="4778061" y="2785654"/>
            <a:ext cx="228600" cy="26789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latin typeface="+mj-lt"/>
                <a:cs typeface="Arial" charset="0"/>
              </a:rPr>
              <a:t>3</a:t>
            </a:r>
          </a:p>
        </p:txBody>
      </p:sp>
      <p:sp>
        <p:nvSpPr>
          <p:cNvPr id="27" name="Rectangle 26"/>
          <p:cNvSpPr/>
          <p:nvPr/>
        </p:nvSpPr>
        <p:spPr bwMode="auto">
          <a:xfrm>
            <a:off x="5064742" y="2785654"/>
            <a:ext cx="228600" cy="26789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latin typeface="+mj-lt"/>
                <a:cs typeface="Arial" charset="0"/>
              </a:rPr>
              <a:t>4</a:t>
            </a:r>
          </a:p>
        </p:txBody>
      </p:sp>
      <p:sp>
        <p:nvSpPr>
          <p:cNvPr id="32" name="Rectangle 31"/>
          <p:cNvSpPr/>
          <p:nvPr/>
        </p:nvSpPr>
        <p:spPr bwMode="auto">
          <a:xfrm>
            <a:off x="1773553" y="70859"/>
            <a:ext cx="1428750" cy="2307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cs typeface="Arial" charset="0"/>
              </a:rPr>
              <a:t>Computers</a:t>
            </a:r>
          </a:p>
        </p:txBody>
      </p:sp>
      <p:sp>
        <p:nvSpPr>
          <p:cNvPr id="33" name="Rectangle 32"/>
          <p:cNvSpPr/>
          <p:nvPr/>
        </p:nvSpPr>
        <p:spPr bwMode="auto">
          <a:xfrm>
            <a:off x="1264425" y="1167595"/>
            <a:ext cx="2671218" cy="36004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dirty="0">
                <a:cs typeface="Arial" charset="0"/>
              </a:rPr>
              <a:t>Another Computer</a:t>
            </a:r>
            <a:endParaRPr lang="en-GB" sz="1050" dirty="0">
              <a:latin typeface="APL385 Unicode" panose="020B0709000202000203" pitchFamily="49" charset="0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1900095" y="1734051"/>
            <a:ext cx="1428750" cy="14859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cs typeface="Arial" charset="0"/>
              </a:rPr>
              <a:t>Isolate</a:t>
            </a:r>
            <a:br>
              <a:rPr lang="en-GB" dirty="0">
                <a:cs typeface="Arial" charset="0"/>
              </a:rPr>
            </a:br>
            <a:r>
              <a:rPr lang="en-GB" dirty="0">
                <a:cs typeface="Arial" charset="0"/>
              </a:rPr>
              <a:t>Process 1</a:t>
            </a:r>
          </a:p>
        </p:txBody>
      </p:sp>
      <p:sp>
        <p:nvSpPr>
          <p:cNvPr id="36" name="Rectangle 35"/>
          <p:cNvSpPr/>
          <p:nvPr/>
        </p:nvSpPr>
        <p:spPr bwMode="auto">
          <a:xfrm>
            <a:off x="1900095" y="3287186"/>
            <a:ext cx="1428750" cy="142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cs typeface="Arial" charset="0"/>
              </a:rPr>
              <a:t>Isolate</a:t>
            </a:r>
            <a:br>
              <a:rPr lang="en-GB" dirty="0">
                <a:cs typeface="Arial" charset="0"/>
              </a:rPr>
            </a:br>
            <a:r>
              <a:rPr lang="en-GB" dirty="0">
                <a:cs typeface="Arial" charset="0"/>
              </a:rPr>
              <a:t>Process 2</a:t>
            </a:r>
          </a:p>
        </p:txBody>
      </p:sp>
      <p:cxnSp>
        <p:nvCxnSpPr>
          <p:cNvPr id="37" name="Straight Arrow Connector 36"/>
          <p:cNvCxnSpPr/>
          <p:nvPr/>
        </p:nvCxnSpPr>
        <p:spPr bwMode="auto">
          <a:xfrm flipH="1" flipV="1">
            <a:off x="3225975" y="2002808"/>
            <a:ext cx="1067400" cy="37838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 bwMode="auto">
          <a:xfrm flipV="1">
            <a:off x="3225975" y="2514401"/>
            <a:ext cx="1067400" cy="94744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4097494" y="3516113"/>
            <a:ext cx="226857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latin typeface="APL385 Unicode" panose="020B0709000202000203" pitchFamily="49" charset="0"/>
              </a:rPr>
              <a:t>iss←isolate.New¨4⍴</a:t>
            </a:r>
            <a:r>
              <a:rPr lang="da-DK" sz="1350" dirty="0">
                <a:latin typeface="APL385 Unicode" panose="020B0709000202000203" pitchFamily="49" charset="0"/>
              </a:rPr>
              <a:t>⊂⍬</a:t>
            </a:r>
            <a:endParaRPr lang="en-GB" sz="1350" dirty="0">
              <a:latin typeface="APL385 Unicode" panose="020B0709000202000203" pitchFamily="49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090900" y="3782211"/>
            <a:ext cx="153920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350" dirty="0">
                <a:latin typeface="APL385 Unicode" panose="020B0709000202000203" pitchFamily="49" charset="0"/>
              </a:rPr>
              <a:t>AddServer ...</a:t>
            </a:r>
            <a:endParaRPr lang="en-GB" sz="1350" dirty="0">
              <a:latin typeface="APL385 Unicode" panose="020B0709000202000203" pitchFamily="49" charset="0"/>
            </a:endParaRPr>
          </a:p>
        </p:txBody>
      </p:sp>
      <p:cxnSp>
        <p:nvCxnSpPr>
          <p:cNvPr id="57" name="Straight Arrow Connector 56"/>
          <p:cNvCxnSpPr/>
          <p:nvPr/>
        </p:nvCxnSpPr>
        <p:spPr bwMode="auto">
          <a:xfrm>
            <a:off x="6610703" y="906218"/>
            <a:ext cx="1712741" cy="65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4826885" y="763719"/>
            <a:ext cx="17838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400" dirty="0"/>
              <a:t>CONGA / TCP Sockets</a:t>
            </a:r>
            <a:endParaRPr lang="en-GB" sz="1400" dirty="0"/>
          </a:p>
        </p:txBody>
      </p:sp>
      <p:sp>
        <p:nvSpPr>
          <p:cNvPr id="18" name="Rectangle 17"/>
          <p:cNvSpPr/>
          <p:nvPr/>
        </p:nvSpPr>
        <p:spPr bwMode="auto">
          <a:xfrm>
            <a:off x="6419355" y="2815279"/>
            <a:ext cx="1200150" cy="371475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latin typeface="+mj-lt"/>
                <a:cs typeface="Arial" charset="0"/>
              </a:rPr>
              <a:t>Isolate 3</a:t>
            </a:r>
          </a:p>
        </p:txBody>
      </p:sp>
      <p:sp>
        <p:nvSpPr>
          <p:cNvPr id="19" name="Rectangle 18"/>
          <p:cNvSpPr/>
          <p:nvPr/>
        </p:nvSpPr>
        <p:spPr bwMode="auto">
          <a:xfrm>
            <a:off x="6419355" y="4291094"/>
            <a:ext cx="1200150" cy="371475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latin typeface="+mj-lt"/>
                <a:cs typeface="Arial" charset="0"/>
              </a:rPr>
              <a:t>Isolate 4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9C6AA6A-C24C-49EF-AED9-B2C060E3341E}"/>
              </a:ext>
            </a:extLst>
          </p:cNvPr>
          <p:cNvSpPr/>
          <p:nvPr/>
        </p:nvSpPr>
        <p:spPr bwMode="auto">
          <a:xfrm>
            <a:off x="3344062" y="70859"/>
            <a:ext cx="1428750" cy="230786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cs typeface="Arial" charset="0"/>
              </a:rPr>
              <a:t>Dyalog (Application)</a:t>
            </a:r>
          </a:p>
        </p:txBody>
      </p:sp>
    </p:spTree>
    <p:extLst>
      <p:ext uri="{BB962C8B-B14F-4D97-AF65-F5344CB8AC3E}">
        <p14:creationId xmlns:p14="http://schemas.microsoft.com/office/powerpoint/2010/main" val="3835546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33333E-6 L -0.48177 -0.07777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097" y="-3889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7037E-7 L -0.48177 -0.06914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097" y="-34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6" grpId="0" animBg="1"/>
      <p:bldP spid="17" grpId="0" animBg="1"/>
      <p:bldP spid="21" grpId="0" animBg="1"/>
      <p:bldP spid="24" grpId="0" animBg="1"/>
      <p:bldP spid="25" grpId="0" animBg="1"/>
      <p:bldP spid="26" grpId="0" animBg="1"/>
      <p:bldP spid="27" grpId="0" animBg="1"/>
      <p:bldP spid="33" grpId="0" animBg="1"/>
      <p:bldP spid="35" grpId="0" animBg="1"/>
      <p:bldP spid="36" grpId="0" animBg="1"/>
      <p:bldP spid="55" grpId="0"/>
      <p:bldP spid="56" grpId="0"/>
      <p:bldP spid="59" grpId="0"/>
      <p:bldP spid="18" grpId="0" animBg="1"/>
      <p:bldP spid="18" grpId="1" animBg="1"/>
      <p:bldP spid="19" grpId="0" animBg="1"/>
      <p:bldP spid="19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573528"/>
            <a:ext cx="3303367" cy="594066"/>
          </a:xfrm>
        </p:spPr>
        <p:txBody>
          <a:bodyPr/>
          <a:lstStyle/>
          <a:p>
            <a:r>
              <a:rPr lang="da-DK" dirty="0"/>
              <a:t>Futures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a-DK" sz="2100" dirty="0"/>
              <a:t>A Future is a new element type which can exist in any nested array:</a:t>
            </a:r>
          </a:p>
          <a:p>
            <a:r>
              <a:rPr lang="da-DK" sz="2100" dirty="0"/>
              <a:t>The result of an expression executed in an Isolate is a </a:t>
            </a:r>
            <a:r>
              <a:rPr lang="da-DK" sz="2100" b="1" i="1" dirty="0"/>
              <a:t>Future</a:t>
            </a:r>
          </a:p>
          <a:p>
            <a:r>
              <a:rPr lang="da-DK" sz="2100" dirty="0"/>
              <a:t>Futures can be passed as arguments to functions without blocking</a:t>
            </a:r>
          </a:p>
          <a:p>
            <a:r>
              <a:rPr lang="da-DK" sz="2100" dirty="0"/>
              <a:t>Structural functions can work on arrays containing futures without blocking</a:t>
            </a:r>
          </a:p>
          <a:p>
            <a:r>
              <a:rPr lang="da-DK" sz="2100" dirty="0"/>
              <a:t>Primitives which need to reference the </a:t>
            </a:r>
            <a:r>
              <a:rPr lang="da-DK" sz="2100" b="1" i="1" dirty="0"/>
              <a:t>value</a:t>
            </a:r>
            <a:r>
              <a:rPr lang="da-DK" sz="2100" dirty="0"/>
              <a:t> will block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D9D0E49-DA28-4E24-94AC-131D9A2B5906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618348" y="1165962"/>
            <a:ext cx="4364142" cy="3394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a-DK" sz="1900" dirty="0">
                <a:solidFill>
                  <a:srgbClr val="FF0000"/>
                </a:solidFill>
                <a:latin typeface="APL385 Unicode" panose="020B0709000202000203" pitchFamily="49" charset="0"/>
              </a:rPr>
              <a:t>f∥</a:t>
            </a:r>
            <a:r>
              <a:rPr lang="da-DK" sz="1900" dirty="0"/>
              <a:t> , or  (</a:t>
            </a:r>
            <a:r>
              <a:rPr lang="da-DK" sz="1900" dirty="0">
                <a:solidFill>
                  <a:srgbClr val="FF0000"/>
                </a:solidFill>
                <a:latin typeface="APL385 Unicode" panose="020B0709000202000203" pitchFamily="49" charset="0"/>
              </a:rPr>
              <a:t>f ll</a:t>
            </a:r>
            <a:r>
              <a:rPr lang="da-DK" sz="1900" dirty="0"/>
              <a:t>) in the model, derives a function which:</a:t>
            </a:r>
          </a:p>
          <a:p>
            <a:r>
              <a:rPr lang="da-DK" sz="1900" dirty="0"/>
              <a:t>Creates an empty isolate</a:t>
            </a:r>
          </a:p>
          <a:p>
            <a:r>
              <a:rPr lang="da-DK" sz="1900" dirty="0"/>
              <a:t>If f is not primitive/system, transfers </a:t>
            </a:r>
            <a:r>
              <a:rPr lang="da-DK" sz="1900" dirty="0">
                <a:solidFill>
                  <a:srgbClr val="FF0000"/>
                </a:solidFill>
                <a:latin typeface="APL385 Unicode" panose="020B0709000202000203" pitchFamily="49" charset="0"/>
              </a:rPr>
              <a:t>f</a:t>
            </a:r>
            <a:r>
              <a:rPr lang="da-DK" sz="1900" dirty="0"/>
              <a:t>into the isolate.</a:t>
            </a:r>
          </a:p>
          <a:p>
            <a:r>
              <a:rPr lang="da-DK" sz="1900" dirty="0"/>
              <a:t>Immeduately returns a future</a:t>
            </a:r>
          </a:p>
          <a:p>
            <a:r>
              <a:rPr lang="da-DK" sz="1900" dirty="0"/>
              <a:t>Executes </a:t>
            </a:r>
            <a:r>
              <a:rPr lang="da-DK" sz="1900" dirty="0">
                <a:solidFill>
                  <a:srgbClr val="FF0000"/>
                </a:solidFill>
                <a:latin typeface="APL385 Unicode" panose="020B0709000202000203" pitchFamily="49" charset="0"/>
              </a:rPr>
              <a:t>f</a:t>
            </a:r>
            <a:r>
              <a:rPr lang="da-DK" sz="1900" dirty="0"/>
              <a:t> inside the isolate, passing arguments to it from the current space</a:t>
            </a:r>
          </a:p>
          <a:p>
            <a:r>
              <a:rPr lang="da-DK" sz="1900" dirty="0"/>
              <a:t>Discards the isolate when the</a:t>
            </a:r>
            <a:br>
              <a:rPr lang="da-DK" sz="1900" dirty="0"/>
            </a:br>
            <a:r>
              <a:rPr lang="da-DK" sz="1900" dirty="0"/>
              <a:t>result has been returned</a:t>
            </a:r>
          </a:p>
          <a:p>
            <a:endParaRPr lang="da-DK" sz="190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DC89B15-92A7-46B8-AB43-22648BC2043F}"/>
              </a:ext>
            </a:extLst>
          </p:cNvPr>
          <p:cNvSpPr txBox="1">
            <a:spLocks/>
          </p:cNvSpPr>
          <p:nvPr/>
        </p:nvSpPr>
        <p:spPr>
          <a:xfrm>
            <a:off x="4609254" y="573528"/>
            <a:ext cx="4077546" cy="594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a-DK" dirty="0"/>
              <a:t>Parallel Operator</a:t>
            </a:r>
          </a:p>
        </p:txBody>
      </p:sp>
    </p:spTree>
    <p:extLst>
      <p:ext uri="{BB962C8B-B14F-4D97-AF65-F5344CB8AC3E}">
        <p14:creationId xmlns:p14="http://schemas.microsoft.com/office/powerpoint/2010/main" val="3518668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The Parallel Operator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530" y="1224124"/>
            <a:ext cx="4635515" cy="3394472"/>
          </a:xfrm>
        </p:spPr>
        <p:txBody>
          <a:bodyPr>
            <a:normAutofit/>
          </a:bodyPr>
          <a:lstStyle/>
          <a:p>
            <a:pPr marL="0" indent="0">
              <a:buNone/>
            </a:pPr>
            <a:br>
              <a:rPr lang="da-DK" sz="1800" dirty="0"/>
            </a:br>
            <a:endParaRPr lang="da-DK" sz="1100" dirty="0"/>
          </a:p>
          <a:p>
            <a:pPr marL="0" indent="0">
              <a:buNone/>
            </a:pPr>
            <a:endParaRPr lang="da-DK" sz="1100" dirty="0">
              <a:latin typeface="APL385 Unicode" pitchFamily="49" charset="0"/>
            </a:endParaRPr>
          </a:p>
          <a:p>
            <a:pPr marL="0" indent="0">
              <a:buNone/>
            </a:pPr>
            <a:r>
              <a:rPr lang="da-DK" sz="1800" dirty="0"/>
              <a:t>Launch 100 threads</a:t>
            </a:r>
          </a:p>
          <a:p>
            <a:pPr marL="0" indent="0">
              <a:buNone/>
            </a:pPr>
            <a:r>
              <a:rPr lang="da-DK" sz="1800" dirty="0"/>
              <a:t>Partition into 4×25 futures</a:t>
            </a:r>
          </a:p>
          <a:p>
            <a:pPr marL="0" indent="0">
              <a:buNone/>
            </a:pPr>
            <a:r>
              <a:rPr lang="da-DK" sz="1800" dirty="0"/>
              <a:t>Launch 4 threads to sum each group of 25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4F7DFF-6D81-4D15-B186-9778F1B776F0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977045" y="1941680"/>
            <a:ext cx="3809327" cy="1193641"/>
          </a:xfrm>
        </p:spPr>
        <p:txBody>
          <a:bodyPr>
            <a:normAutofit fontScale="92500" lnSpcReduction="10000"/>
          </a:bodyPr>
          <a:lstStyle/>
          <a:p>
            <a:r>
              <a:rPr lang="da-DK" kern="0" dirty="0">
                <a:latin typeface="APL385 Unicode" pitchFamily="49" charset="0"/>
              </a:rPr>
              <a:t>   sums←{+/⍳⍵}</a:t>
            </a:r>
            <a:r>
              <a:rPr lang="da-DK" b="1" kern="0" dirty="0">
                <a:solidFill>
                  <a:srgbClr val="FF0000"/>
                </a:solidFill>
                <a:latin typeface="APL385 Unicode" pitchFamily="49" charset="0"/>
              </a:rPr>
              <a:t>∥</a:t>
            </a:r>
            <a:r>
              <a:rPr lang="da-DK" kern="0" dirty="0">
                <a:latin typeface="APL385 Unicode" pitchFamily="49" charset="0"/>
              </a:rPr>
              <a:t>¨⍳100</a:t>
            </a:r>
          </a:p>
          <a:p>
            <a:r>
              <a:rPr lang="da-DK" kern="0" dirty="0">
                <a:latin typeface="APL385 Unicode" pitchFamily="49" charset="0"/>
              </a:rPr>
              <a:t>   quarts←(100⍴25↑1)⊂sums</a:t>
            </a:r>
          </a:p>
          <a:p>
            <a:r>
              <a:rPr lang="da-DK" kern="0" dirty="0">
                <a:latin typeface="APL385 Unicode" pitchFamily="49" charset="0"/>
              </a:rPr>
              <a:t>   +/+/</a:t>
            </a:r>
            <a:r>
              <a:rPr lang="da-DK" b="1" kern="0" dirty="0">
                <a:solidFill>
                  <a:srgbClr val="FF0000"/>
                </a:solidFill>
                <a:latin typeface="APL385 Unicode" pitchFamily="49" charset="0"/>
              </a:rPr>
              <a:t>∥</a:t>
            </a:r>
            <a:r>
              <a:rPr lang="da-DK" kern="0" dirty="0">
                <a:latin typeface="APL385 Unicode" pitchFamily="49" charset="0"/>
              </a:rPr>
              <a:t>¨quarts</a:t>
            </a:r>
            <a:br>
              <a:rPr lang="da-DK" kern="0" dirty="0">
                <a:latin typeface="APL385 Unicode" pitchFamily="49" charset="0"/>
              </a:rPr>
            </a:br>
            <a:r>
              <a:rPr lang="da-DK" kern="0" dirty="0">
                <a:latin typeface="APL385 Unicode" pitchFamily="49" charset="0"/>
              </a:rPr>
              <a:t>171700</a:t>
            </a: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511364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i="1" dirty="0" err="1"/>
              <a:t>Deterministic</a:t>
            </a:r>
            <a:r>
              <a:rPr lang="da-DK" dirty="0"/>
              <a:t> </a:t>
            </a:r>
            <a:r>
              <a:rPr lang="da-DK" dirty="0" err="1"/>
              <a:t>Parallelism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a-DK" sz="1600" dirty="0" err="1"/>
              <a:t>Inserting</a:t>
            </a:r>
            <a:r>
              <a:rPr lang="da-DK" sz="1600" dirty="0"/>
              <a:t> or </a:t>
            </a:r>
            <a:r>
              <a:rPr lang="da-DK" sz="1600" dirty="0" err="1"/>
              <a:t>removing</a:t>
            </a:r>
            <a:r>
              <a:rPr lang="da-DK" sz="1600" dirty="0"/>
              <a:t> Parallel operators </a:t>
            </a:r>
            <a:r>
              <a:rPr lang="da-DK" sz="1600" dirty="0" err="1"/>
              <a:t>does</a:t>
            </a:r>
            <a:r>
              <a:rPr lang="da-DK" sz="1600" dirty="0"/>
              <a:t> not </a:t>
            </a:r>
            <a:r>
              <a:rPr lang="da-DK" sz="1600" dirty="0" err="1"/>
              <a:t>change</a:t>
            </a:r>
            <a:r>
              <a:rPr lang="da-DK" sz="1600" dirty="0"/>
              <a:t> the </a:t>
            </a:r>
            <a:r>
              <a:rPr lang="da-DK" sz="1600" dirty="0" err="1"/>
              <a:t>meaning</a:t>
            </a:r>
            <a:r>
              <a:rPr lang="da-DK" sz="1600" dirty="0"/>
              <a:t> of the </a:t>
            </a:r>
            <a:r>
              <a:rPr lang="da-DK" sz="1600" dirty="0" err="1"/>
              <a:t>code</a:t>
            </a:r>
            <a:r>
              <a:rPr lang="da-DK" sz="1600" dirty="0"/>
              <a:t>. Thus, </a:t>
            </a:r>
            <a:r>
              <a:rPr lang="da-DK" sz="1600" dirty="0" err="1"/>
              <a:t>parallelism</a:t>
            </a:r>
            <a:r>
              <a:rPr lang="da-DK" sz="1600" dirty="0"/>
              <a:t> </a:t>
            </a:r>
            <a:r>
              <a:rPr lang="da-DK" sz="1600" dirty="0" err="1"/>
              <a:t>does</a:t>
            </a:r>
            <a:r>
              <a:rPr lang="da-DK" sz="1600" dirty="0"/>
              <a:t> not </a:t>
            </a:r>
            <a:r>
              <a:rPr lang="da-DK" sz="1600" dirty="0" err="1"/>
              <a:t>interfere</a:t>
            </a:r>
            <a:r>
              <a:rPr lang="da-DK" sz="1600" dirty="0"/>
              <a:t> with the notation.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8F3F6B-9A6D-45C9-93BF-89CB1E81C9EF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979712" y="1931494"/>
            <a:ext cx="4257473" cy="156662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•"/>
              <a:defRPr sz="3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–"/>
              <a:defRPr sz="2800">
                <a:solidFill>
                  <a:srgbClr val="333333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•"/>
              <a:defRPr sz="2400">
                <a:solidFill>
                  <a:srgbClr val="333333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–"/>
              <a:defRPr sz="2000">
                <a:solidFill>
                  <a:srgbClr val="333333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da-DK" sz="1600" kern="0" dirty="0">
                <a:latin typeface="APL385 Unicode" pitchFamily="49" charset="0"/>
              </a:rPr>
              <a:t>   sums←{+/⍳⍵}</a:t>
            </a:r>
            <a:r>
              <a:rPr lang="da-DK" sz="1600" b="1" kern="0" dirty="0">
                <a:solidFill>
                  <a:srgbClr val="FF0000"/>
                </a:solidFill>
                <a:latin typeface="APL385 Unicode" pitchFamily="49" charset="0"/>
              </a:rPr>
              <a:t> </a:t>
            </a:r>
            <a:r>
              <a:rPr lang="da-DK" sz="1600" kern="0" dirty="0">
                <a:latin typeface="APL385 Unicode" pitchFamily="49" charset="0"/>
              </a:rPr>
              <a:t>¨⍳100 </a:t>
            </a:r>
            <a:br>
              <a:rPr lang="da-DK" sz="1600" kern="0" dirty="0">
                <a:latin typeface="APL385 Unicode" pitchFamily="49" charset="0"/>
              </a:rPr>
            </a:br>
            <a:r>
              <a:rPr lang="da-DK" sz="1600" kern="0" dirty="0">
                <a:latin typeface="APL385 Unicode" pitchFamily="49" charset="0"/>
              </a:rPr>
              <a:t>   partitions←(100⍴25↑1)⊂sums</a:t>
            </a:r>
            <a:br>
              <a:rPr lang="da-DK" sz="1600" kern="0" dirty="0">
                <a:latin typeface="APL385 Unicode" pitchFamily="49" charset="0"/>
              </a:rPr>
            </a:br>
            <a:r>
              <a:rPr lang="da-DK" sz="1600" kern="0" dirty="0">
                <a:latin typeface="APL385 Unicode" pitchFamily="49" charset="0"/>
              </a:rPr>
              <a:t>   +/+/</a:t>
            </a:r>
            <a:r>
              <a:rPr lang="da-DK" sz="1600" b="1" kern="0" dirty="0">
                <a:solidFill>
                  <a:srgbClr val="FF0000"/>
                </a:solidFill>
                <a:latin typeface="APL385 Unicode" pitchFamily="49" charset="0"/>
              </a:rPr>
              <a:t> </a:t>
            </a:r>
            <a:r>
              <a:rPr lang="da-DK" sz="1600" kern="0" dirty="0">
                <a:latin typeface="APL385 Unicode" pitchFamily="49" charset="0"/>
              </a:rPr>
              <a:t>¨partitions</a:t>
            </a:r>
            <a:br>
              <a:rPr lang="da-DK" sz="1600" kern="0" dirty="0">
                <a:latin typeface="APL385 Unicode" pitchFamily="49" charset="0"/>
              </a:rPr>
            </a:br>
            <a:r>
              <a:rPr lang="da-DK" sz="1600" kern="0" dirty="0">
                <a:latin typeface="APL385 Unicode" pitchFamily="49" charset="0"/>
              </a:rPr>
              <a:t>171700</a:t>
            </a:r>
          </a:p>
          <a:p>
            <a:pPr marL="0" indent="0">
              <a:buNone/>
            </a:pPr>
            <a:endParaRPr lang="da-DK" sz="1200" kern="0" dirty="0">
              <a:latin typeface="APL385 Unicode" pitchFamily="49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979712" y="1935580"/>
            <a:ext cx="5724637" cy="156662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•"/>
              <a:defRPr sz="3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–"/>
              <a:defRPr sz="2800">
                <a:solidFill>
                  <a:srgbClr val="333333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•"/>
              <a:defRPr sz="2400">
                <a:solidFill>
                  <a:srgbClr val="333333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–"/>
              <a:defRPr sz="2000">
                <a:solidFill>
                  <a:srgbClr val="333333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da-DK" sz="1600" kern="0" dirty="0">
                <a:latin typeface="APL385 Unicode" pitchFamily="49" charset="0"/>
              </a:rPr>
              <a:t>   sums←{+/⍳⍵}</a:t>
            </a:r>
            <a:r>
              <a:rPr lang="da-DK" sz="1600" b="1" kern="0" dirty="0">
                <a:solidFill>
                  <a:srgbClr val="FF0000"/>
                </a:solidFill>
                <a:latin typeface="APL385 Unicode" pitchFamily="49" charset="0"/>
              </a:rPr>
              <a:t>∥</a:t>
            </a:r>
            <a:r>
              <a:rPr lang="da-DK" sz="1600" kern="0" dirty="0">
                <a:latin typeface="APL385 Unicode" pitchFamily="49" charset="0"/>
              </a:rPr>
              <a:t>¨⍳100</a:t>
            </a:r>
            <a:br>
              <a:rPr lang="da-DK" sz="1600" kern="0" dirty="0">
                <a:latin typeface="APL385 Unicode" pitchFamily="49" charset="0"/>
              </a:rPr>
            </a:br>
            <a:r>
              <a:rPr lang="da-DK" sz="1600" kern="0" dirty="0">
                <a:latin typeface="APL385 Unicode" pitchFamily="49" charset="0"/>
              </a:rPr>
              <a:t>   partitions←(100⍴25↑1)⊂sums</a:t>
            </a:r>
            <a:br>
              <a:rPr lang="da-DK" sz="1600" kern="0" dirty="0">
                <a:latin typeface="APL385 Unicode" pitchFamily="49" charset="0"/>
              </a:rPr>
            </a:br>
            <a:r>
              <a:rPr lang="da-DK" sz="1600" kern="0" dirty="0">
                <a:latin typeface="APL385 Unicode" pitchFamily="49" charset="0"/>
              </a:rPr>
              <a:t>   +/+/</a:t>
            </a:r>
            <a:r>
              <a:rPr lang="da-DK" sz="1600" b="1" kern="0" dirty="0">
                <a:solidFill>
                  <a:srgbClr val="FF0000"/>
                </a:solidFill>
                <a:latin typeface="APL385 Unicode" pitchFamily="49" charset="0"/>
              </a:rPr>
              <a:t>∥</a:t>
            </a:r>
            <a:r>
              <a:rPr lang="da-DK" sz="1600" kern="0" dirty="0">
                <a:latin typeface="APL385 Unicode" pitchFamily="49" charset="0"/>
              </a:rPr>
              <a:t>¨partitions</a:t>
            </a:r>
            <a:br>
              <a:rPr lang="da-DK" sz="1600" kern="0" dirty="0">
                <a:latin typeface="APL385 Unicode" pitchFamily="49" charset="0"/>
              </a:rPr>
            </a:br>
            <a:r>
              <a:rPr lang="da-DK" sz="1600" kern="0" dirty="0">
                <a:latin typeface="APL385 Unicode" pitchFamily="49" charset="0"/>
              </a:rPr>
              <a:t>171700</a:t>
            </a:r>
          </a:p>
          <a:p>
            <a:pPr marL="0" indent="0">
              <a:buNone/>
            </a:pPr>
            <a:endParaRPr lang="da-DK" sz="1200" kern="0" dirty="0">
              <a:latin typeface="APL385 Unicode" pitchFamily="49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731903" y="3613941"/>
            <a:ext cx="5724637" cy="307959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•"/>
              <a:defRPr sz="3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–"/>
              <a:defRPr sz="2800">
                <a:solidFill>
                  <a:srgbClr val="333333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•"/>
              <a:defRPr sz="2400">
                <a:solidFill>
                  <a:srgbClr val="333333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–"/>
              <a:defRPr sz="2000">
                <a:solidFill>
                  <a:srgbClr val="333333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da-DK" sz="1600" kern="0" dirty="0"/>
              <a:t>(as long as </a:t>
            </a:r>
            <a:r>
              <a:rPr lang="da-DK" sz="1600" kern="0" dirty="0" err="1"/>
              <a:t>your</a:t>
            </a:r>
            <a:r>
              <a:rPr lang="da-DK" sz="1600" kern="0" dirty="0"/>
              <a:t> </a:t>
            </a:r>
            <a:r>
              <a:rPr lang="da-DK" sz="1600" kern="0" dirty="0" err="1"/>
              <a:t>functions</a:t>
            </a:r>
            <a:r>
              <a:rPr lang="da-DK" sz="1600" kern="0" dirty="0"/>
              <a:t> have </a:t>
            </a:r>
            <a:r>
              <a:rPr lang="da-DK" sz="1600" kern="0" dirty="0" err="1"/>
              <a:t>no</a:t>
            </a:r>
            <a:r>
              <a:rPr lang="da-DK" sz="1600" kern="0" dirty="0"/>
              <a:t> side </a:t>
            </a:r>
            <a:r>
              <a:rPr lang="da-DK" sz="1600" kern="0" dirty="0" err="1"/>
              <a:t>effects</a:t>
            </a:r>
            <a:r>
              <a:rPr lang="da-DK" sz="1600" kern="0" dirty="0"/>
              <a:t>)</a:t>
            </a:r>
            <a:endParaRPr lang="da-DK" sz="1050" kern="0" dirty="0">
              <a:latin typeface="APL385 Unicode" pitchFamily="49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731903" y="3906347"/>
            <a:ext cx="5724637" cy="307959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•"/>
              <a:defRPr sz="3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–"/>
              <a:defRPr sz="2800">
                <a:solidFill>
                  <a:srgbClr val="333333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•"/>
              <a:defRPr sz="2400">
                <a:solidFill>
                  <a:srgbClr val="333333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–"/>
              <a:defRPr sz="2000">
                <a:solidFill>
                  <a:srgbClr val="333333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da-DK" sz="1600" kern="0" dirty="0"/>
              <a:t>(… and </a:t>
            </a:r>
            <a:r>
              <a:rPr lang="da-DK" sz="1600" kern="0" dirty="0" err="1"/>
              <a:t>there</a:t>
            </a:r>
            <a:r>
              <a:rPr lang="da-DK" sz="1600" kern="0" dirty="0"/>
              <a:t> </a:t>
            </a:r>
            <a:r>
              <a:rPr lang="da-DK" sz="1600" kern="0" dirty="0" err="1"/>
              <a:t>are</a:t>
            </a:r>
            <a:r>
              <a:rPr lang="da-DK" sz="1600" kern="0" dirty="0"/>
              <a:t> </a:t>
            </a:r>
            <a:r>
              <a:rPr lang="da-DK" sz="1600" kern="0" dirty="0" err="1"/>
              <a:t>no</a:t>
            </a:r>
            <a:r>
              <a:rPr lang="da-DK" sz="1600" kern="0" dirty="0"/>
              <a:t> </a:t>
            </a:r>
            <a:r>
              <a:rPr lang="da-DK" sz="1600" kern="0" dirty="0" err="1"/>
              <a:t>errors</a:t>
            </a:r>
            <a:r>
              <a:rPr lang="da-DK" sz="1600" kern="0" dirty="0"/>
              <a:t>)</a:t>
            </a:r>
            <a:endParaRPr lang="da-DK" sz="1050" kern="0" dirty="0">
              <a:latin typeface="APL385 Unicode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4285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0" grpId="0"/>
      <p:bldP spid="10" grpId="1"/>
      <p:bldP spid="11" grpId="0" uiExpand="1" build="p"/>
      <p:bldP spid="12" grpId="0" build="p"/>
      <p:bldP spid="1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Demo - Isolates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ED8A084-40C8-409F-9919-DD8294CA26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F5B247-1E35-4483-898E-320AD6C4839C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1684908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D0D93-E8B7-4400-8BF2-47AE85C75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MiServer as a WebService Provider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EBA83E-F71B-4BD2-9F92-BC7B0BAFB1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a-DK" dirty="0"/>
              <a:t>MiServer provides a framework for hosting RESTFUL web services.</a:t>
            </a:r>
          </a:p>
          <a:p>
            <a:r>
              <a:rPr lang="da-DK" dirty="0"/>
              <a:t>Allows you to offer services using a well-known protocol that many languages have libraries for</a:t>
            </a:r>
          </a:p>
          <a:p>
            <a:r>
              <a:rPr lang="da-DK" dirty="0"/>
              <a:t>However, it runs as a single process.</a:t>
            </a:r>
          </a:p>
          <a:p>
            <a:r>
              <a:rPr lang="da-DK" dirty="0"/>
              <a:t>If you want </a:t>
            </a:r>
            <a:r>
              <a:rPr lang="da-DK"/>
              <a:t>to scale, you will need to use APLProcess and Conga "under the covers"</a:t>
            </a:r>
            <a:endParaRPr lang="da-DK" dirty="0"/>
          </a:p>
          <a:p>
            <a:endParaRPr lang="da-DK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5940F1-1D65-4C6E-9941-BA69D9166345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108565812"/>
      </p:ext>
    </p:extLst>
  </p:cSld>
  <p:clrMapOvr>
    <a:masterClrMapping/>
  </p:clrMapOvr>
</p:sld>
</file>

<file path=ppt/theme/theme1.xml><?xml version="1.0" encoding="utf-8"?>
<a:theme xmlns:a="http://schemas.openxmlformats.org/drawingml/2006/main" name="dyalog17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dyalog17_template</Template>
  <TotalTime>19187</TotalTime>
  <Words>1354</Words>
  <Application>Microsoft Office PowerPoint</Application>
  <PresentationFormat>On-screen Show (16:9)</PresentationFormat>
  <Paragraphs>300</Paragraphs>
  <Slides>23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3" baseType="lpstr">
      <vt:lpstr>APL385 Unicode</vt:lpstr>
      <vt:lpstr>Arial</vt:lpstr>
      <vt:lpstr>Calibri</vt:lpstr>
      <vt:lpstr>Courier New</vt:lpstr>
      <vt:lpstr>Klavika Regular</vt:lpstr>
      <vt:lpstr>Times</vt:lpstr>
      <vt:lpstr>Titillium Web</vt:lpstr>
      <vt:lpstr>Titillium Web SemiBold</vt:lpstr>
      <vt:lpstr>Wingdings</vt:lpstr>
      <vt:lpstr>dyalog17_template</vt:lpstr>
      <vt:lpstr>Services and Multi-Process Applications Session 1/3</vt:lpstr>
      <vt:lpstr>Agenda: Starting and Managing Processes</vt:lpstr>
      <vt:lpstr>Isolates</vt:lpstr>
      <vt:lpstr>How Isolates Work…</vt:lpstr>
      <vt:lpstr>Futures</vt:lpstr>
      <vt:lpstr>The Parallel Operator</vt:lpstr>
      <vt:lpstr>Deterministic Parallelism</vt:lpstr>
      <vt:lpstr>Demo - Isolates</vt:lpstr>
      <vt:lpstr>MiServer as a WebService Provider</vt:lpstr>
      <vt:lpstr>The DIY (Do It Youself) Section</vt:lpstr>
      <vt:lpstr>Conga for TCP-based Communication </vt:lpstr>
      <vt:lpstr>Conga Communication</vt:lpstr>
      <vt:lpstr>Exercise 1</vt:lpstr>
      <vt:lpstr>Solution 1</vt:lpstr>
      <vt:lpstr>Conga Modes</vt:lpstr>
      <vt:lpstr>Exercise 2</vt:lpstr>
      <vt:lpstr>Solution 2</vt:lpstr>
      <vt:lpstr>"Classy" Conga</vt:lpstr>
      <vt:lpstr>Conga.Server – Server Framework</vt:lpstr>
      <vt:lpstr>PowerPoint Presentation</vt:lpstr>
      <vt:lpstr>SimpleRPC "Business Logic"</vt:lpstr>
      <vt:lpstr>Conga.Client – Cover Class for Conga Clients</vt:lpstr>
      <vt:lpstr>Exercise 3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Fiona Smith</dc:creator>
  <cp:lastModifiedBy>Morten Kromberg</cp:lastModifiedBy>
  <cp:revision>154</cp:revision>
  <cp:lastPrinted>2017-09-06T11:24:09Z</cp:lastPrinted>
  <dcterms:created xsi:type="dcterms:W3CDTF">2016-07-29T08:25:06Z</dcterms:created>
  <dcterms:modified xsi:type="dcterms:W3CDTF">2017-09-10T12:20:27Z</dcterms:modified>
</cp:coreProperties>
</file>