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03" r:id="rId1"/>
  </p:sldMasterIdLst>
  <p:notesMasterIdLst>
    <p:notesMasterId r:id="rId77"/>
  </p:notesMasterIdLst>
  <p:handoutMasterIdLst>
    <p:handoutMasterId r:id="rId78"/>
  </p:handoutMasterIdLst>
  <p:sldIdLst>
    <p:sldId id="256" r:id="rId2"/>
    <p:sldId id="449" r:id="rId3"/>
    <p:sldId id="437" r:id="rId4"/>
    <p:sldId id="438" r:id="rId5"/>
    <p:sldId id="439" r:id="rId6"/>
    <p:sldId id="441" r:id="rId7"/>
    <p:sldId id="442" r:id="rId8"/>
    <p:sldId id="440" r:id="rId9"/>
    <p:sldId id="443" r:id="rId10"/>
    <p:sldId id="444" r:id="rId11"/>
    <p:sldId id="445" r:id="rId12"/>
    <p:sldId id="446" r:id="rId13"/>
    <p:sldId id="447" r:id="rId14"/>
    <p:sldId id="408" r:id="rId15"/>
    <p:sldId id="429" r:id="rId16"/>
    <p:sldId id="418" r:id="rId17"/>
    <p:sldId id="409" r:id="rId18"/>
    <p:sldId id="410" r:id="rId19"/>
    <p:sldId id="467" r:id="rId20"/>
    <p:sldId id="419" r:id="rId21"/>
    <p:sldId id="411" r:id="rId22"/>
    <p:sldId id="412" r:id="rId23"/>
    <p:sldId id="468" r:id="rId24"/>
    <p:sldId id="420" r:id="rId25"/>
    <p:sldId id="414" r:id="rId26"/>
    <p:sldId id="413" r:id="rId27"/>
    <p:sldId id="464" r:id="rId28"/>
    <p:sldId id="465" r:id="rId29"/>
    <p:sldId id="415" r:id="rId30"/>
    <p:sldId id="417" r:id="rId31"/>
    <p:sldId id="421" r:id="rId32"/>
    <p:sldId id="423" r:id="rId33"/>
    <p:sldId id="424" r:id="rId34"/>
    <p:sldId id="416" r:id="rId35"/>
    <p:sldId id="425" r:id="rId36"/>
    <p:sldId id="426" r:id="rId37"/>
    <p:sldId id="427" r:id="rId38"/>
    <p:sldId id="428" r:id="rId39"/>
    <p:sldId id="436" r:id="rId40"/>
    <p:sldId id="430" r:id="rId41"/>
    <p:sldId id="432" r:id="rId42"/>
    <p:sldId id="433" r:id="rId43"/>
    <p:sldId id="434" r:id="rId44"/>
    <p:sldId id="435" r:id="rId45"/>
    <p:sldId id="392" r:id="rId46"/>
    <p:sldId id="472" r:id="rId47"/>
    <p:sldId id="473" r:id="rId48"/>
    <p:sldId id="479" r:id="rId49"/>
    <p:sldId id="474" r:id="rId50"/>
    <p:sldId id="475" r:id="rId51"/>
    <p:sldId id="476" r:id="rId52"/>
    <p:sldId id="478" r:id="rId53"/>
    <p:sldId id="480" r:id="rId54"/>
    <p:sldId id="453" r:id="rId55"/>
    <p:sldId id="454" r:id="rId56"/>
    <p:sldId id="455" r:id="rId57"/>
    <p:sldId id="456" r:id="rId58"/>
    <p:sldId id="457" r:id="rId59"/>
    <p:sldId id="458" r:id="rId60"/>
    <p:sldId id="459" r:id="rId61"/>
    <p:sldId id="460" r:id="rId62"/>
    <p:sldId id="469" r:id="rId63"/>
    <p:sldId id="461" r:id="rId64"/>
    <p:sldId id="462" r:id="rId65"/>
    <p:sldId id="463" r:id="rId66"/>
    <p:sldId id="470" r:id="rId67"/>
    <p:sldId id="481" r:id="rId68"/>
    <p:sldId id="482" r:id="rId69"/>
    <p:sldId id="483" r:id="rId70"/>
    <p:sldId id="484" r:id="rId71"/>
    <p:sldId id="485" r:id="rId72"/>
    <p:sldId id="486" r:id="rId73"/>
    <p:sldId id="488" r:id="rId74"/>
    <p:sldId id="489" r:id="rId75"/>
    <p:sldId id="466" r:id="rId76"/>
  </p:sldIdLst>
  <p:sldSz cx="12192000" cy="6858000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7"/>
    <a:srgbClr val="CBCBCB"/>
    <a:srgbClr val="F6FFD9"/>
    <a:srgbClr val="333333"/>
    <a:srgbClr val="837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01" autoAdjust="0"/>
    <p:restoredTop sz="86462" autoAdjust="0"/>
  </p:normalViewPr>
  <p:slideViewPr>
    <p:cSldViewPr>
      <p:cViewPr varScale="1">
        <p:scale>
          <a:sx n="113" d="100"/>
          <a:sy n="113" d="100"/>
        </p:scale>
        <p:origin x="114" y="1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1AB7B-2C46-4ABB-8AE6-37FF3EB2B182}" type="datetimeFigureOut">
              <a:rPr lang="en-GB" smtClean="0"/>
              <a:t>10/09/2017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77690-1AEC-4B6C-AE14-3CA635DF3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771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4613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fiona\Desktop\Dyalog '17\powerpoint template\castle-blac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8874"/>
            <a:ext cx="12192000" cy="39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2254" y="968728"/>
            <a:ext cx="4563621" cy="2880320"/>
          </a:xfrm>
        </p:spPr>
        <p:txBody>
          <a:bodyPr>
            <a:noAutofit/>
          </a:bodyPr>
          <a:lstStyle>
            <a:lvl1pPr algn="l">
              <a:defRPr sz="4800" b="1">
                <a:solidFill>
                  <a:srgbClr val="494949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996101" y="2528901"/>
            <a:ext cx="4980553" cy="1320147"/>
          </a:xfrm>
        </p:spPr>
        <p:txBody>
          <a:bodyPr anchor="ctr">
            <a:noAutofit/>
          </a:bodyPr>
          <a:lstStyle>
            <a:lvl1pPr marL="0" indent="0" algn="l">
              <a:buNone/>
              <a:defRPr sz="3733" baseline="0">
                <a:solidFill>
                  <a:srgbClr val="494949"/>
                </a:solidFill>
                <a:latin typeface="Titillium Web SemiBold" panose="00000700000000000000" pitchFamily="2" charset="0"/>
              </a:defRPr>
            </a:lvl1pPr>
          </a:lstStyle>
          <a:p>
            <a:pPr lvl="0"/>
            <a:r>
              <a:rPr lang="en-US" dirty="0"/>
              <a:t>Presenter(s)</a:t>
            </a:r>
            <a:endParaRPr lang="en-GB" dirty="0"/>
          </a:p>
        </p:txBody>
      </p:sp>
      <p:pic>
        <p:nvPicPr>
          <p:cNvPr id="2051" name="Picture 3" descr="U:\admin\conference\Dyalog17\Logo\Text_DYALOG Elsinor 2017-right_PATH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67" y="968727"/>
            <a:ext cx="4078816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iona\Desktop\Dyalog '17\powerpoint template\littleShi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594" y="5649247"/>
            <a:ext cx="645321" cy="526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" name="Rounded Rectangle 2"/>
          <p:cNvSpPr/>
          <p:nvPr/>
        </p:nvSpPr>
        <p:spPr>
          <a:xfrm>
            <a:off x="11489223" y="68627"/>
            <a:ext cx="540060" cy="3600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54716B-73FF-4862-A6D6-6052958B0D12}"/>
              </a:ext>
            </a:extLst>
          </p:cNvPr>
          <p:cNvSpPr txBox="1"/>
          <p:nvPr/>
        </p:nvSpPr>
        <p:spPr>
          <a:xfrm>
            <a:off x="1475485" y="6369327"/>
            <a:ext cx="10669187" cy="379656"/>
          </a:xfrm>
          <a:prstGeom prst="rect">
            <a:avLst/>
          </a:prstGeom>
          <a:solidFill>
            <a:srgbClr val="FF9421"/>
          </a:solidFill>
        </p:spPr>
        <p:txBody>
          <a:bodyPr wrap="square" rtlCol="0">
            <a:spAutoFit/>
          </a:bodyPr>
          <a:lstStyle/>
          <a:p>
            <a:pPr algn="r"/>
            <a:endParaRPr lang="en-GB" sz="1867" b="1" dirty="0">
              <a:solidFill>
                <a:schemeClr val="bg1"/>
              </a:solidFill>
              <a:latin typeface="Klavika Regular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341478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373" y="1632165"/>
            <a:ext cx="8232000" cy="4525963"/>
          </a:xfrm>
        </p:spPr>
        <p:txBody>
          <a:bodyPr/>
          <a:lstStyle>
            <a:lvl1pPr marL="457189" indent="-457189">
              <a:buFont typeface="Arial" panose="020B0604020202020204" pitchFamily="34" charset="0"/>
              <a:buChar char="•"/>
              <a:defRPr/>
            </a:lvl1pPr>
            <a:lvl2pPr marL="956709" indent="-474121">
              <a:buSzPct val="60000"/>
              <a:buFont typeface="Courier New" panose="02070309020205020404" pitchFamily="49" charset="0"/>
              <a:buChar char="o"/>
              <a:defRPr/>
            </a:lvl2pPr>
            <a:lvl3pPr marL="1439297" indent="-482588">
              <a:buFont typeface="Wingdings" panose="05000000000000000000" pitchFamily="2" charset="2"/>
              <a:buChar char="§"/>
              <a:defRPr/>
            </a:lvl3pPr>
            <a:lvl4pPr marL="1911303" indent="-472006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6528" y="5169194"/>
            <a:ext cx="1208697" cy="988935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8856306" y="1627994"/>
            <a:ext cx="2771393" cy="3361180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956709" indent="-474121">
              <a:buSzPct val="60000"/>
              <a:buFont typeface="Courier New" panose="02070309020205020404" pitchFamily="49" charset="0"/>
              <a:buChar char="o"/>
              <a:defRPr/>
            </a:lvl2pPr>
            <a:lvl3pPr marL="1439297" indent="-482588">
              <a:buFont typeface="Wingdings" panose="05000000000000000000" pitchFamily="2" charset="2"/>
              <a:buChar char="§"/>
              <a:defRPr/>
            </a:lvl3pPr>
            <a:lvl4pPr marL="1911303" indent="-472006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{⍺+⍵}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949878033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371" y="764704"/>
            <a:ext cx="11151029" cy="792088"/>
          </a:xfrm>
        </p:spPr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6528" y="5169194"/>
            <a:ext cx="1208697" cy="9889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431371" y="1600201"/>
            <a:ext cx="5424603" cy="4525963"/>
          </a:xfrm>
        </p:spPr>
        <p:txBody>
          <a:bodyPr/>
          <a:lstStyle>
            <a:lvl1pPr marL="457189" indent="-457189">
              <a:buFont typeface="Arial" panose="020B0604020202020204" pitchFamily="34" charset="0"/>
              <a:buChar char="•"/>
              <a:defRPr/>
            </a:lvl1pPr>
            <a:lvl2pPr marL="1092173" indent="-609585">
              <a:buSzPct val="60000"/>
              <a:buFont typeface="Courier New" panose="02070309020205020404" pitchFamily="49" charset="0"/>
              <a:buChar char="o"/>
              <a:defRPr/>
            </a:lvl2pPr>
            <a:lvl3pPr marL="1439297" indent="-482588">
              <a:buFont typeface="Wingdings" panose="05000000000000000000" pitchFamily="2" charset="2"/>
              <a:buChar char="§"/>
              <a:defRPr/>
            </a:lvl3pPr>
            <a:lvl4pPr marL="1911303" indent="-472006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157797" y="1600201"/>
            <a:ext cx="5424603" cy="4525963"/>
          </a:xfrm>
        </p:spPr>
        <p:txBody>
          <a:bodyPr/>
          <a:lstStyle>
            <a:lvl1pPr marL="457189" indent="-457189">
              <a:buFont typeface="Arial" panose="020B0604020202020204" pitchFamily="34" charset="0"/>
              <a:buChar char="•"/>
              <a:defRPr/>
            </a:lvl1pPr>
            <a:lvl2pPr marL="956709" indent="-474121">
              <a:buSzPct val="60000"/>
              <a:buFont typeface="Courier New" panose="02070309020205020404" pitchFamily="49" charset="0"/>
              <a:buChar char="o"/>
              <a:defRPr/>
            </a:lvl2pPr>
            <a:lvl3pPr marL="1439297" indent="-482588">
              <a:buFont typeface="Wingdings" panose="05000000000000000000" pitchFamily="2" charset="2"/>
              <a:buChar char="§"/>
              <a:defRPr/>
            </a:lvl3pPr>
            <a:lvl4pPr marL="1911303" indent="-472006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70068211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6528" y="5169194"/>
            <a:ext cx="1208697" cy="98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352285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6528" y="5169194"/>
            <a:ext cx="1208697" cy="98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33452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slid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1047709" y="1201744"/>
            <a:ext cx="10177132" cy="72017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047709" y="2708921"/>
            <a:ext cx="10177132" cy="6954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/>
            </a:lvl1pPr>
          </a:lstStyle>
          <a:p>
            <a:pPr lvl="0"/>
            <a:r>
              <a:rPr lang="en-US" dirty="0"/>
              <a:t>Click to edit name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15186" y="4869160"/>
            <a:ext cx="10176933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aseline="0"/>
            </a:lvl1pPr>
          </a:lstStyle>
          <a:p>
            <a:pPr lvl="0"/>
            <a:r>
              <a:rPr lang="en-US" dirty="0"/>
              <a:t>Click to edit event</a:t>
            </a:r>
            <a:endParaRPr lang="en-GB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007632" y="5517234"/>
            <a:ext cx="10176933" cy="43204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aseline="0"/>
            </a:lvl1pPr>
          </a:lstStyle>
          <a:p>
            <a:pPr lvl="0"/>
            <a:r>
              <a:rPr lang="en-US" dirty="0"/>
              <a:t>Click to edit date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21801" y="3548391"/>
            <a:ext cx="10177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333333"/>
                </a:solidFill>
                <a:latin typeface="+mj-lt"/>
              </a:rPr>
              <a:t>Dyalog</a:t>
            </a:r>
            <a:r>
              <a:rPr lang="en-GB" sz="3200" baseline="0" dirty="0">
                <a:solidFill>
                  <a:srgbClr val="333333"/>
                </a:solidFill>
                <a:latin typeface="+mj-lt"/>
              </a:rPr>
              <a:t> Ltd.</a:t>
            </a:r>
            <a:endParaRPr lang="en-GB" sz="2000" dirty="0">
              <a:solidFill>
                <a:srgbClr val="33333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6740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7434" y="692696"/>
            <a:ext cx="10177132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007434" y="1700214"/>
            <a:ext cx="10177132" cy="432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96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90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371" y="764704"/>
            <a:ext cx="11151029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371" y="1600201"/>
            <a:ext cx="111510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9" name="Date Placeholder 3"/>
          <p:cNvSpPr txBox="1">
            <a:spLocks/>
          </p:cNvSpPr>
          <p:nvPr/>
        </p:nvSpPr>
        <p:spPr>
          <a:xfrm>
            <a:off x="11184565" y="0"/>
            <a:ext cx="960107" cy="476672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2133" smtClean="0">
                <a:latin typeface="Titillium Web" panose="00000500000000000000" pitchFamily="2" charset="0"/>
              </a:rPr>
              <a:t>‹#›</a:t>
            </a:fld>
            <a:endParaRPr lang="en-GB" sz="2133" dirty="0">
              <a:latin typeface="Titillium Web" panose="000005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333" y="6369327"/>
            <a:ext cx="1380152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7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#dyalog17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E59278-C495-4A54-A3EC-8F0D9681D706}"/>
              </a:ext>
            </a:extLst>
          </p:cNvPr>
          <p:cNvSpPr txBox="1"/>
          <p:nvPr/>
        </p:nvSpPr>
        <p:spPr>
          <a:xfrm>
            <a:off x="1475485" y="6369327"/>
            <a:ext cx="1066918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67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Processing non-APL Data Files (Part 1)</a:t>
            </a:r>
            <a:endParaRPr lang="en-GB" sz="1867" b="0" dirty="0">
              <a:solidFill>
                <a:schemeClr val="bg1"/>
              </a:solidFill>
              <a:latin typeface="Titillium Web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531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0" r:id="rId6"/>
    <p:sldLayoutId id="2147483701" r:id="rId7"/>
    <p:sldLayoutId id="2147483702" r:id="rId8"/>
  </p:sldLayoutIdLst>
  <p:hf hdr="0" dt="0"/>
  <p:txStyles>
    <p:titleStyle>
      <a:lvl1pPr algn="l" defTabSz="121917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Clr>
          <a:srgbClr val="FF9421"/>
        </a:buClr>
        <a:buSzPct val="60000"/>
        <a:buFont typeface="Courier New" panose="02070309020205020404" pitchFamily="49" charset="0"/>
        <a:buChar char="o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Clr>
          <a:srgbClr val="FF9421"/>
        </a:buClr>
        <a:buSzPct val="75000"/>
        <a:buFont typeface="Wingdings" panose="05000000000000000000" pitchFamily="2" charset="2"/>
        <a:buChar char="§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indent="0" algn="l" defTabSz="121917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Processing non-APL Data Files (Part 1)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Richard Smith</a:t>
            </a:r>
          </a:p>
          <a:p>
            <a:r>
              <a:rPr lang="en-GB"/>
              <a:t>Michael Baas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37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596443"/>
              </p:ext>
            </p:extLst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—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nbsp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shy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6535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AE688-DCE6-401B-A970-EC124E1B5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 encodings: Unicode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A2054-9C12-4850-8C5D-1E0F33F6B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Extends ASCII</a:t>
            </a:r>
          </a:p>
          <a:p>
            <a:r>
              <a:rPr lang="en-GB" dirty="0"/>
              <a:t>Many (&gt;65536) codepoints</a:t>
            </a:r>
          </a:p>
          <a:p>
            <a:r>
              <a:rPr lang="en-GB" dirty="0"/>
              <a:t>UCS-1 UCS-2 UCS-4</a:t>
            </a:r>
          </a:p>
          <a:p>
            <a:r>
              <a:rPr lang="en-GB" dirty="0"/>
              <a:t>UTF-16 UTF-32 UTF-8</a:t>
            </a:r>
          </a:p>
          <a:p>
            <a:r>
              <a:rPr lang="en-GB" dirty="0"/>
              <a:t>Byte order and BOMs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D4B00C-4827-48BE-8EBF-7DE2FD43192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29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8EF69-5C70-43AD-AD18-254A769C9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 ending representation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06CB28-B395-4E77-9A74-B528DE89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 LF</a:t>
            </a:r>
          </a:p>
          <a:p>
            <a:r>
              <a:rPr lang="en-GB" dirty="0"/>
              <a:t>LF CR</a:t>
            </a:r>
          </a:p>
          <a:p>
            <a:r>
              <a:rPr lang="en-GB" dirty="0"/>
              <a:t>CR</a:t>
            </a:r>
          </a:p>
          <a:p>
            <a:r>
              <a:rPr lang="en-GB" dirty="0"/>
              <a:t>LF</a:t>
            </a:r>
          </a:p>
          <a:p>
            <a:r>
              <a:rPr lang="en-GB" dirty="0"/>
              <a:t>NEL</a:t>
            </a:r>
          </a:p>
          <a:p>
            <a:r>
              <a:rPr lang="en-GB" dirty="0"/>
              <a:t>VT, FF, LS, 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5D4B0-826C-434E-8048-9FFDC76E052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93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30326-9DE3-402B-8B4E-D2C53E923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B985AF-4217-424F-8172-831ADEC2C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2C2B785-A692-482E-BA5E-1B336F93764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588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File encoding deduction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>
              <a:buNone/>
            </a:pPr>
            <a:r>
              <a:rPr lang="en-GB" dirty="0"/>
              <a:t>Supported:</a:t>
            </a:r>
          </a:p>
          <a:p>
            <a:pPr lvl="1"/>
            <a:r>
              <a:rPr lang="en-GB" dirty="0"/>
              <a:t>UTF-8 (including ASCII)</a:t>
            </a:r>
          </a:p>
          <a:p>
            <a:pPr lvl="1"/>
            <a:r>
              <a:rPr lang="en-GB" dirty="0"/>
              <a:t>Windows-1252</a:t>
            </a:r>
          </a:p>
          <a:p>
            <a:pPr lvl="1"/>
            <a:r>
              <a:rPr lang="en-GB" dirty="0"/>
              <a:t>UTF-16LE and UTF-16BE</a:t>
            </a:r>
          </a:p>
          <a:p>
            <a:pPr lvl="1"/>
            <a:r>
              <a:rPr lang="en-GB" dirty="0"/>
              <a:t>UTF-32LE and UTF-32BE</a:t>
            </a:r>
          </a:p>
          <a:p>
            <a:r>
              <a:rPr lang="en-GB" dirty="0"/>
              <a:t>How does the interpreter know which it is?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FC4C6-EAE5-47DB-82D1-735B2932FE07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66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35F48-C61C-4626-92F0-5322C45FC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File encoding deduction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1B3319-1B33-4CF6-BCE5-B8FC6C6DC1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BOM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User specification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Heuristics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- In that order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4334AD-954F-4249-A269-3BB20626420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24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EE07E-5A04-47A0-8994-FE6719077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Hueristics</a:t>
            </a:r>
            <a:r>
              <a:rPr lang="en-GB" dirty="0"/>
              <a:t> - background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EBCB88-1866-43C2-A4F5-9271DEE0D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ASCII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5C8B79-9378-47BF-8C14-FAC8B7B1E74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53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24496"/>
              </p:ext>
            </p:extLst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314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860014"/>
              </p:ext>
            </p:extLst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532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069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E1AF6-D990-42A4-B9BD-DA9C47D29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7F5C5-B988-4092-A8E3-130D93B6E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Predominantly presentation</a:t>
            </a:r>
          </a:p>
          <a:p>
            <a:r>
              <a:rPr lang="en-GB" dirty="0"/>
              <a:t>Tips, worked examples, diversions</a:t>
            </a:r>
          </a:p>
          <a:p>
            <a:r>
              <a:rPr lang="en-GB" dirty="0"/>
              <a:t>A couple of exercises</a:t>
            </a:r>
          </a:p>
          <a:p>
            <a:r>
              <a:rPr lang="en-GB" dirty="0"/>
              <a:t>Hand over to Michael for second half</a:t>
            </a:r>
            <a:br>
              <a:rPr lang="en-GB" dirty="0"/>
            </a:br>
            <a:r>
              <a:rPr lang="en-GB"/>
              <a:t>(Excel, .TXT)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FAA81-BB21-4CF3-A72D-12ECFF2DE707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22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6E6C9-6D64-4394-8F63-B4E57B1E6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Heuristics - background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458DC-A4C4-4FE3-B4CA-08057BAF8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Windows-1252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509994-A6A8-4C09-A17D-5F094F7C8397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87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504108"/>
              </p:ext>
            </p:extLst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—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nbsp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shy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3913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408743"/>
              </p:ext>
            </p:extLst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—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nbsp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shy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5354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—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nbsp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shy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9505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E899-1E88-4749-AE03-898BAE721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Heuristics - background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3E302B-05CF-4E34-8D4F-1DC0C5B98B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UTF-8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B437EF-AE57-4385-A53E-AD61493D66C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D61E8F9-CE6B-44CA-8139-B1166F8104CE}"/>
              </a:ext>
            </a:extLst>
          </p:cNvPr>
          <p:cNvSpPr/>
          <p:nvPr/>
        </p:nvSpPr>
        <p:spPr bwMode="auto">
          <a:xfrm>
            <a:off x="2855640" y="2151162"/>
            <a:ext cx="864096" cy="28803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B883B0-4B7E-4520-BBB3-1740811FC4EE}"/>
              </a:ext>
            </a:extLst>
          </p:cNvPr>
          <p:cNvSpPr/>
          <p:nvPr/>
        </p:nvSpPr>
        <p:spPr bwMode="auto">
          <a:xfrm>
            <a:off x="2855640" y="2420888"/>
            <a:ext cx="864096" cy="207207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FFB351-2271-4A30-A48A-C400D6E5048C}"/>
              </a:ext>
            </a:extLst>
          </p:cNvPr>
          <p:cNvSpPr/>
          <p:nvPr/>
        </p:nvSpPr>
        <p:spPr bwMode="auto">
          <a:xfrm>
            <a:off x="4007768" y="2411034"/>
            <a:ext cx="3384376" cy="2081924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0B2E616-4A3F-4C28-BFE8-652C148F8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Code Points          Byte 1     Byte 2      Byte 3     Byte 4</a:t>
            </a:r>
          </a:p>
          <a:p>
            <a:pPr marL="0" indent="0">
              <a:buNone/>
            </a:pP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U+0000 -   U+007F   00 - 7F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U+0080 -   U+07FF   C2 - DF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U+0800 -   U+0FFF   E0         A0 - BF 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U+1000 -   U+CFFF   E1 - EC    80 - BF 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U+D000 -   U+D7FF   ED         80 - 9F 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U+E000 -   U+FFFF   EE - EF    80 - BF 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U+10000 -  U+3FFFF   F0         90 - BF     80 - BF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U+40000 -  U+FFFFF   F1 - F3    80 - BF     80 - BF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U+100000 - U+10FFFF   F4         80 - 8F     80 - BF    80 – BF</a:t>
            </a:r>
          </a:p>
          <a:p>
            <a:pPr marL="0" indent="0">
              <a:buNone/>
            </a:pP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Missing: C0 C1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F5 F6 F7 F8 F9 FA FB FC FD FE FF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323FAA0-04C4-4122-81A5-3EB9B3B2637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00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159781"/>
              </p:ext>
            </p:extLst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949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D61E8F9-CE6B-44CA-8139-B1166F8104CE}"/>
              </a:ext>
            </a:extLst>
          </p:cNvPr>
          <p:cNvSpPr/>
          <p:nvPr/>
        </p:nvSpPr>
        <p:spPr bwMode="auto">
          <a:xfrm>
            <a:off x="2855640" y="2132856"/>
            <a:ext cx="864096" cy="28803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7C987A-B26B-4E1E-AEE7-EF375DA25450}"/>
              </a:ext>
            </a:extLst>
          </p:cNvPr>
          <p:cNvSpPr/>
          <p:nvPr/>
        </p:nvSpPr>
        <p:spPr bwMode="auto">
          <a:xfrm>
            <a:off x="695400" y="2132856"/>
            <a:ext cx="3024336" cy="28803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B883B0-4B7E-4520-BBB3-1740811FC4EE}"/>
              </a:ext>
            </a:extLst>
          </p:cNvPr>
          <p:cNvSpPr/>
          <p:nvPr/>
        </p:nvSpPr>
        <p:spPr bwMode="auto">
          <a:xfrm>
            <a:off x="2855640" y="2420888"/>
            <a:ext cx="864096" cy="207207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FFB351-2271-4A30-A48A-C400D6E5048C}"/>
              </a:ext>
            </a:extLst>
          </p:cNvPr>
          <p:cNvSpPr/>
          <p:nvPr/>
        </p:nvSpPr>
        <p:spPr bwMode="auto">
          <a:xfrm>
            <a:off x="4007768" y="2411034"/>
            <a:ext cx="3384376" cy="2081924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0B2E616-4A3F-4C28-BFE8-652C148F8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Code Points          Byte 1     Byte 2      Byte 3     Byte 4</a:t>
            </a:r>
          </a:p>
          <a:p>
            <a:pPr marL="0" indent="0">
              <a:buNone/>
            </a:pP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U+0000 -   U+007F   00 - 7F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U+0080 -   U+07FF   C2 - DF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U+0800 -   U+0FFF   E0         A0 - BF 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U+1000 -   U+CFFF   E1 - EC    80 - BF 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U+D000 -   U+D7FF   ED         80 - 9F 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U+E000 -   U+FFFF   EE - EF    80 - BF 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U+10000 -  U+3FFFF   F0         90 - BF     80 - BF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U+40000 -  U+FFFFF   F1 - F3    80 - BF     80 - BF    80 - BF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U+100000 - U+10FFFF   F4         80 - 8F     80 - BF    80 – BF</a:t>
            </a:r>
          </a:p>
          <a:p>
            <a:pPr marL="0" indent="0">
              <a:buNone/>
            </a:pP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Missing: C0 C1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F5 F6 F7 F8 F9 FA FB FC FD FE FF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323FAA0-04C4-4122-81A5-3EB9B3B2637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39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78390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973550"/>
              </p:ext>
            </p:extLst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88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C88F0-A375-4F43-8BFF-8983C64CC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E9F59B-7FF8-4366-A3CF-AA51EE2DE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Text file encodings</a:t>
            </a:r>
          </a:p>
          <a:p>
            <a:r>
              <a:rPr lang="en-GB" dirty="0"/>
              <a:t>Tools to read and write text files</a:t>
            </a:r>
          </a:p>
          <a:p>
            <a:r>
              <a:rPr lang="en-GB" dirty="0"/>
              <a:t>"Non-plain" plain text</a:t>
            </a:r>
          </a:p>
          <a:p>
            <a:pPr lvl="1"/>
            <a:r>
              <a:rPr lang="en-GB" dirty="0"/>
              <a:t>XML</a:t>
            </a:r>
          </a:p>
          <a:p>
            <a:pPr lvl="1"/>
            <a:r>
              <a:rPr lang="en-GB" dirty="0"/>
              <a:t>JSON</a:t>
            </a:r>
          </a:p>
          <a:p>
            <a:pPr lvl="1"/>
            <a:r>
              <a:rPr lang="en-GB" dirty="0"/>
              <a:t>CSV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66FE22-A56B-418C-B9D6-AFD62B71508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78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C198-CFF8-4906-930F-440DA79E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Heuristics - background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A33812-BCE0-4DF1-ADEF-E709CAB07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UTF-16BE (&amp; UTF-16LE)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F64138-B595-4EA5-8397-F91276C1193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39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D1DEC4-9874-4B88-B67D-189B3561E232}"/>
              </a:ext>
            </a:extLst>
          </p:cNvPr>
          <p:cNvSpPr/>
          <p:nvPr/>
        </p:nvSpPr>
        <p:spPr bwMode="auto">
          <a:xfrm>
            <a:off x="2855640" y="2132856"/>
            <a:ext cx="864096" cy="28803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DE92FA-8344-4465-8637-9E11F29E5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Code Points          Byte 1     Byte 2      Byte 3     Byte 4</a:t>
            </a:r>
          </a:p>
          <a:p>
            <a:pPr marL="0" indent="0">
              <a:buNone/>
            </a:pP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U+0000 -   U+00FF   00         00 - FF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U+0100 -   U+D7FF   01 – D7    00 – FF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U+E000 -   U+FFFF   E0 – FF    00 – FF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U+10000 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pl-P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U+10FFFF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D8 – DB    00 – FF     DC – DF    00 - FF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13871A2-41F1-4EE3-A39F-EF5D9AD5335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50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C198-CFF8-4906-930F-440DA79E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Heuristics - background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A33812-BCE0-4DF1-ADEF-E709CAB07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UTF-32BE (&amp; UTF-32LE)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D0D0AE-CAA3-4DB9-96FB-764B935D887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9799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735799-7787-4DDC-B277-4D83E966496E}"/>
              </a:ext>
            </a:extLst>
          </p:cNvPr>
          <p:cNvSpPr/>
          <p:nvPr/>
        </p:nvSpPr>
        <p:spPr bwMode="auto">
          <a:xfrm>
            <a:off x="2855640" y="2132856"/>
            <a:ext cx="1944216" cy="576064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E3B311-C2D4-4D93-92A7-7E7F3A66D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Code Points          Byte 1     Byte 2      Byte 3     Byte 4</a:t>
            </a:r>
          </a:p>
          <a:p>
            <a:pPr marL="0" indent="0">
              <a:buNone/>
            </a:pP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U+0000 -   U+D7FF   00         00          00 – D7    00 - FF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U+E000 -   U+FFFF   00         00          E0 – FF    00 - FF</a:t>
            </a:r>
          </a:p>
          <a:p>
            <a:pPr marL="0" indent="0"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l-P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U+10000 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pl-P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U+10FFFF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00         00 - 10     00 – FF    00 - FF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F778FD-9B06-411C-A80F-86D1988CA43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74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24368-F3B1-47FC-8B8F-174DB6519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1F4F42-F379-41BF-BC42-8A009DA0E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Scan the file byte-by-byte</a:t>
            </a:r>
          </a:p>
          <a:p>
            <a:r>
              <a:rPr lang="en-GB" dirty="0"/>
              <a:t>Eliminate ASCII, Windows-1252 and/or UTF-8 as possibilities</a:t>
            </a:r>
          </a:p>
          <a:p>
            <a:r>
              <a:rPr lang="en-GB" dirty="0"/>
              <a:t>If </a:t>
            </a:r>
            <a:r>
              <a:rPr lang="en-GB" i="1" dirty="0"/>
              <a:t>any</a:t>
            </a:r>
            <a:r>
              <a:rPr lang="en-GB" dirty="0"/>
              <a:t> remain possibilities, the file does not contain 0x00 so is almost certainly not UTF-16 or UTF-32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554C80-C18C-4757-A542-EEB64567307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74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F582E-C2A2-4A3D-B551-50047A9E2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B5324C-7761-492A-BD9E-BED532AC1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If ASCII remains: conclude UTF-8</a:t>
            </a:r>
          </a:p>
          <a:p>
            <a:r>
              <a:rPr lang="en-GB" dirty="0"/>
              <a:t>Else, if UTF-8 remains:</a:t>
            </a:r>
          </a:p>
          <a:p>
            <a:pPr lvl="1"/>
            <a:r>
              <a:rPr lang="en-GB" dirty="0"/>
              <a:t>Check entire file validly decodes</a:t>
            </a:r>
          </a:p>
          <a:p>
            <a:pPr lvl="1"/>
            <a:r>
              <a:rPr lang="en-GB" dirty="0"/>
              <a:t>Check all characters are valid and likely</a:t>
            </a:r>
          </a:p>
          <a:p>
            <a:pPr lvl="1"/>
            <a:r>
              <a:rPr lang="en-GB" dirty="0"/>
              <a:t>If ok, conclude UTF-8</a:t>
            </a:r>
          </a:p>
          <a:p>
            <a:r>
              <a:rPr lang="en-GB" dirty="0"/>
              <a:t>Else, if Windows-1252 remains: conclude Windows-1252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0C8F10-60CF-47D6-BDB6-AAC2E5D8CB2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56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8D6EE-8F4C-4DB1-AEEC-A1FC3C4E8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78FBCC-7C5A-4C2F-9BF3-51C07C0B6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File is valid UTF-16BE if</a:t>
            </a:r>
          </a:p>
          <a:p>
            <a:pPr lvl="1"/>
            <a:r>
              <a:rPr lang="en-GB" dirty="0"/>
              <a:t>Length is a multiple of 2</a:t>
            </a:r>
          </a:p>
          <a:p>
            <a:pPr lvl="1"/>
            <a:r>
              <a:rPr lang="en-GB" dirty="0"/>
              <a:t>The entire file validly decodes</a:t>
            </a:r>
          </a:p>
          <a:p>
            <a:pPr lvl="1"/>
            <a:r>
              <a:rPr lang="en-GB" dirty="0"/>
              <a:t>All characters are valid and likely</a:t>
            </a:r>
          </a:p>
          <a:p>
            <a:r>
              <a:rPr lang="en-GB" dirty="0"/>
              <a:t>Similarly for UTF-16LE, UTF-32BE/LE</a:t>
            </a:r>
          </a:p>
          <a:p>
            <a:r>
              <a:rPr lang="en-GB" dirty="0"/>
              <a:t>If UTF-16 remains possible, the file does not contain U+0000 so is almost certainly not UTF-32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F1F09A-E705-40D2-B070-F3BA8E06310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9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0FF75-88AA-4002-BD44-5B07A3E4C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3 continued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11D57-9AC0-4497-9DCE-134805F36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If one UTF-16 encoding remains: conclude this</a:t>
            </a:r>
          </a:p>
          <a:p>
            <a:r>
              <a:rPr lang="en-GB" dirty="0"/>
              <a:t>If both UTF-16 encodings remain: conclude the one which produced the most spaces and line endings</a:t>
            </a:r>
          </a:p>
          <a:p>
            <a:r>
              <a:rPr lang="en-GB" dirty="0"/>
              <a:t>Similarly for UTF-32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B0600B-37D7-4F99-8867-F9F8829CC52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4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C5631-C21D-4D36-954C-AFC4C729D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82230-F3BA-4599-AD00-6312276CE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Conclude UTF-8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9A7E7D-A423-4C43-A323-5F1D877EBD2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30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138EB-904B-4846-BF75-0AB7FC008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Could trusting the BOM fail?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52F27-B444-4BA2-8BC0-CE676D7AF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Yes, if the file does not contain a BOM and does contain leading chars that look like one</a:t>
            </a:r>
          </a:p>
          <a:p>
            <a:r>
              <a:rPr lang="en-GB" dirty="0"/>
              <a:t>Such as: ï»¿</a:t>
            </a:r>
          </a:p>
          <a:p>
            <a:r>
              <a:rPr lang="en-GB" dirty="0"/>
              <a:t>Or: </a:t>
            </a:r>
            <a:r>
              <a:rPr lang="en-GB" dirty="0" err="1"/>
              <a:t>þÿ</a:t>
            </a:r>
            <a:endParaRPr lang="en-GB" dirty="0"/>
          </a:p>
          <a:p>
            <a:r>
              <a:rPr lang="en-GB" dirty="0"/>
              <a:t>In practice it would be </a:t>
            </a:r>
            <a:r>
              <a:rPr lang="en-GB" i="1" dirty="0"/>
              <a:t>very</a:t>
            </a:r>
            <a:r>
              <a:rPr lang="en-GB" dirty="0"/>
              <a:t> unlikely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7D3FF7-405B-4255-9E22-7113E4F96ED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2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6CD86-FA66-4248-BB96-79D856EE7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Text file encodings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F75BC6-DB73-4EF3-8CA4-60EDE31A8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Character encodings</a:t>
            </a:r>
          </a:p>
          <a:p>
            <a:r>
              <a:rPr lang="en-GB" dirty="0"/>
              <a:t>Line ending representation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477652-617D-41E1-B25E-FFB71288528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71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BAEAD-B877-49BD-8580-09C912ACE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Could the heuristics fail?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FF897B-D859-4F42-9A00-27253CD89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Yes, if:</a:t>
            </a:r>
          </a:p>
          <a:p>
            <a:pPr lvl="1"/>
            <a:r>
              <a:rPr lang="en-GB" dirty="0"/>
              <a:t>File is corrupt</a:t>
            </a:r>
          </a:p>
          <a:p>
            <a:pPr lvl="1"/>
            <a:r>
              <a:rPr lang="en-GB" dirty="0"/>
              <a:t>File contains chars that don't belong in text files (e.g. U+0000)</a:t>
            </a:r>
          </a:p>
          <a:p>
            <a:pPr lvl="1"/>
            <a:r>
              <a:rPr lang="en-GB" dirty="0"/>
              <a:t>"Windows-1252" but all chars &lt;128</a:t>
            </a:r>
          </a:p>
          <a:p>
            <a:pPr lvl="1"/>
            <a:r>
              <a:rPr lang="en-GB" dirty="0"/>
              <a:t>Windows-1252 but all chars ≥128 combine as valid UTF-8…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F58514-6592-4554-88D9-2CB341B8089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10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091254"/>
              </p:ext>
            </p:extLst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ƒ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„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—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nbsp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shy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×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ß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14029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029383"/>
              </p:ext>
            </p:extLst>
          </p:nvPr>
        </p:nvGraphicFramePr>
        <p:xfrm>
          <a:off x="983432" y="692696"/>
          <a:ext cx="7956000" cy="550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8-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€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‚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ƒ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„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…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†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‡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ˆ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‰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Š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‹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63173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9-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‘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’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—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˜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™</a:t>
                      </a:r>
                      <a:endParaRPr lang="en-GB" sz="1050" b="1" dirty="0">
                        <a:latin typeface="+mn-lt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latin typeface="+mn-lt"/>
                        </a:rPr>
                        <a:t>š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›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œ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ž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4309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nbsp</a:t>
                      </a:r>
                      <a:endParaRPr lang="en-GB" sz="1050" b="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¡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¢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£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¤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¥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¦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§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¨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©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ª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«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¬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shy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®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¯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03028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°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±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²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³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´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µ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¶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·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¸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¹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º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»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¼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½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¾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¿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834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226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32727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31299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1973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01078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BAEAD-B877-49BD-8580-09C912ACE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Could the heuristics fail?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FF897B-D859-4F42-9A00-27253CD89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Yes, if:</a:t>
            </a:r>
          </a:p>
          <a:p>
            <a:pPr lvl="1"/>
            <a:r>
              <a:rPr lang="en-GB" dirty="0"/>
              <a:t>File is corrupt</a:t>
            </a:r>
          </a:p>
          <a:p>
            <a:pPr lvl="1"/>
            <a:r>
              <a:rPr lang="en-GB" dirty="0"/>
              <a:t>File contains chars we think should not be in text files (e.g. U+0000)</a:t>
            </a:r>
          </a:p>
          <a:p>
            <a:pPr lvl="1"/>
            <a:r>
              <a:rPr lang="en-GB" dirty="0"/>
              <a:t>"Windows-1252" but all chars &lt;128</a:t>
            </a:r>
          </a:p>
          <a:p>
            <a:pPr lvl="1"/>
            <a:r>
              <a:rPr lang="en-GB" dirty="0"/>
              <a:t>Windows-1252 but all chars ≥128 combine as valid UTF-8…</a:t>
            </a:r>
          </a:p>
          <a:p>
            <a:pPr lvl="1"/>
            <a:r>
              <a:rPr lang="en-GB" dirty="0"/>
              <a:t>UTF-16/UTF-32 with all chars ≥U+0700 and decodes as UTF-8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10633B-79BE-490C-97E2-D78A480BFB8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09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D8500-EC76-4BE7-90D1-0D97C8C84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Could the heuristics fail?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7BC6E-AB89-4285-8AF2-12C356E1A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practice, it would be </a:t>
            </a:r>
            <a:r>
              <a:rPr lang="en-GB" i="1" dirty="0"/>
              <a:t>very</a:t>
            </a:r>
            <a:r>
              <a:rPr lang="en-GB" dirty="0"/>
              <a:t> unlikely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3E3C1D-1B14-4B1A-8560-9643766EBE87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46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 to 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CDFC12-F7A3-4BD9-8301-FA0F42360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BFA29F-0201-47BA-8ED2-8C55159671F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1977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09DD0-65E9-428B-AC4A-94D279F0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FCD43-7B00-4BAB-8570-01BE806F3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2" y="1632165"/>
            <a:ext cx="902500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&lt;html&gt;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&lt;head&gt;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&lt;title&gt;Maecenas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&lt;/title&gt;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&lt;/head&gt;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&lt;body&gt;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&lt;h1&gt;Maecenas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&lt;/h1&gt;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&lt;p&gt;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Lorem ipsum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dolor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consectetur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adipiscing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&lt;b&gt;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turpis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fringilla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pharetra.&lt;/b&gt;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Aenean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ante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feugiat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&lt;/p&gt;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&lt;/body&gt;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&lt;/html&gt;</a:t>
            </a:r>
            <a:endParaRPr lang="en-GB" sz="1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41136-96E3-4F73-832E-96CD8863F32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21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09DD0-65E9-428B-AC4A-94D279F0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FCD43-7B00-4BAB-8570-01BE806F3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2" y="1632165"/>
            <a:ext cx="9025004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0   &lt;html&gt;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&lt;head&gt;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&lt;title&gt;Maecenas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&lt;/title&gt;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&lt;/head&gt;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&lt;body&gt;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&lt;h1&gt;Maecenas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&lt;/h1&gt;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&lt;p&gt;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Lorem ipsum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dolor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consectetur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adipiscing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&lt;b&gt;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turpis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fringilla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pharetra.&lt;/b&gt;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Aenean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ante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feugiat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&lt;/p&gt;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&lt;/body&gt;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0   &lt;/html&gt;</a:t>
            </a:r>
            <a:br>
              <a:rPr lang="en-GB" dirty="0"/>
            </a:b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41136-96E3-4F73-832E-96CD8863F32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1058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09DD0-65E9-428B-AC4A-94D279F0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FCD43-7B00-4BAB-8570-01BE806F3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2" y="1632165"/>
            <a:ext cx="9025004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0   &lt;html&gt;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&lt;head&gt;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&lt;title&gt;Maecenas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GB" sz="2300" b="1" strike="sngStrike" dirty="0">
                <a:latin typeface="Courier New" panose="02070309020205020404" pitchFamily="49" charset="0"/>
                <a:cs typeface="Courier New" panose="02070309020205020404" pitchFamily="49" charset="0"/>
              </a:rPr>
              <a:t>&lt;/title&gt;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</a:t>
            </a:r>
            <a:r>
              <a:rPr lang="en-GB" sz="2300" b="1" strike="sngStrike" dirty="0">
                <a:latin typeface="Courier New" panose="02070309020205020404" pitchFamily="49" charset="0"/>
                <a:cs typeface="Courier New" panose="02070309020205020404" pitchFamily="49" charset="0"/>
              </a:rPr>
              <a:t>&lt;/head&gt;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&lt;body&gt;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&lt;h1&gt;Maecenas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r>
              <a:rPr lang="en-GB" sz="2300" b="1" strike="sngStrike" dirty="0">
                <a:latin typeface="Courier New" panose="02070309020205020404" pitchFamily="49" charset="0"/>
                <a:cs typeface="Courier New" panose="02070309020205020404" pitchFamily="49" charset="0"/>
              </a:rPr>
              <a:t>&lt;/h1&gt;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&lt;p&gt;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Lorem ipsum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dolor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consectetur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adipiscing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&lt;b&gt;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turpis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fringilla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pharetra.</a:t>
            </a:r>
            <a:r>
              <a:rPr lang="en-GB" sz="2300" b="1" strike="sngStrike" dirty="0">
                <a:latin typeface="Courier New" panose="02070309020205020404" pitchFamily="49" charset="0"/>
                <a:cs typeface="Courier New" panose="02070309020205020404" pitchFamily="49" charset="0"/>
              </a:rPr>
              <a:t>&lt;/b&gt;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Aenean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ante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feugiat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</a:t>
            </a:r>
            <a:r>
              <a:rPr lang="en-GB" sz="2300" b="1" strike="sngStrike" dirty="0">
                <a:latin typeface="Courier New" panose="02070309020205020404" pitchFamily="49" charset="0"/>
                <a:cs typeface="Courier New" panose="02070309020205020404" pitchFamily="49" charset="0"/>
              </a:rPr>
              <a:t>&lt;/p&gt;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</a:t>
            </a:r>
            <a:r>
              <a:rPr lang="en-GB" sz="2300" b="1" strike="sngStrike" dirty="0">
                <a:latin typeface="Courier New" panose="02070309020205020404" pitchFamily="49" charset="0"/>
                <a:cs typeface="Courier New" panose="02070309020205020404" pitchFamily="49" charset="0"/>
              </a:rPr>
              <a:t>&lt;/body&gt;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300" b="1" dirty="0">
                <a:latin typeface="Courier New" panose="02070309020205020404" pitchFamily="49" charset="0"/>
                <a:cs typeface="Courier New" panose="02070309020205020404" pitchFamily="49" charset="0"/>
              </a:rPr>
              <a:t>0   </a:t>
            </a:r>
            <a:r>
              <a:rPr lang="en-GB" sz="2300" b="1" strike="sngStrike" dirty="0">
                <a:latin typeface="Courier New" panose="02070309020205020404" pitchFamily="49" charset="0"/>
                <a:cs typeface="Courier New" panose="02070309020205020404" pitchFamily="49" charset="0"/>
              </a:rPr>
              <a:t>&lt;/html&gt;</a:t>
            </a:r>
            <a:br>
              <a:rPr lang="en-GB" strike="sngStrike" dirty="0"/>
            </a:br>
            <a:endParaRPr lang="en-GB" strike="sngStrik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41136-96E3-4F73-832E-96CD8863F32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1172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09DD0-65E9-428B-AC4A-94D279F0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FCD43-7B00-4BAB-8570-01BE806F3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2" y="1632165"/>
            <a:ext cx="902500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0   &lt;html&gt;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&lt;head&gt;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&lt;title&gt;Maecenas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&lt;body&gt;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&lt;h1&gt;Maecenas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&lt;p&gt;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Lorem ipsum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dolor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consectetur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adipiscing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&lt;b&gt;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turpis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fringilla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pharetra.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Aenean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ante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feugiat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en-GB" sz="16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41136-96E3-4F73-832E-96CD8863F32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90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9AE4A-63B6-4ED9-8559-F4DD268C0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 encodings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385D3-69B9-42DA-84CA-F0D96F9B9E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Early serial transmission: short codes and small range</a:t>
            </a:r>
          </a:p>
          <a:p>
            <a:pPr lvl="1"/>
            <a:r>
              <a:rPr lang="en-GB" dirty="0"/>
              <a:t>Morse (variable width) (1830s)</a:t>
            </a:r>
          </a:p>
          <a:p>
            <a:pPr lvl="1"/>
            <a:r>
              <a:rPr lang="en-GB" dirty="0" err="1"/>
              <a:t>Baudot</a:t>
            </a:r>
            <a:r>
              <a:rPr lang="en-GB" dirty="0"/>
              <a:t> (5-bit) (1870s)</a:t>
            </a:r>
          </a:p>
          <a:p>
            <a:pPr lvl="1"/>
            <a:r>
              <a:rPr lang="en-GB" dirty="0"/>
              <a:t>ASCII (7-bit) (1960s)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D13A0-1C11-4FD8-B756-6CA3AA50CF7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95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09DD0-65E9-428B-AC4A-94D279F0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FCD43-7B00-4BAB-8570-01BE806F3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2" y="1632165"/>
            <a:ext cx="902500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0   &lt;html&gt;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&lt;head&gt;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&lt;title&gt;Maecenas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  &lt;body&gt;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&lt;h1&gt;Maecenas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    &lt;p&gt;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Lorem ipsum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dolor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consectetur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adipiscing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&lt;b&gt;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turpis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fringilla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pharetra.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Aenean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ante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feugiat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41136-96E3-4F73-832E-96CD8863F32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51484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09DD0-65E9-428B-AC4A-94D279F0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FCD43-7B00-4BAB-8570-01BE806F3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2" y="1632165"/>
            <a:ext cx="924102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0  &lt;html&gt;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&lt;head&gt;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&lt;title&gt;  Maecenas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&lt;body&gt;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&lt;h1&gt;     Maecenas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&lt;p&gt;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  Lorem ipsum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dolor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consectetur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adipiscing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&lt;b&gt;     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turpis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fringilla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pharetra.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 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Aenean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ante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feugiat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41136-96E3-4F73-832E-96CD8863F32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4872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73DAEB3-28C3-40D6-A847-06954ADF99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1755079"/>
              </p:ext>
            </p:extLst>
          </p:nvPr>
        </p:nvGraphicFramePr>
        <p:xfrm>
          <a:off x="476779" y="1916832"/>
          <a:ext cx="9265029" cy="26642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8046">
                  <a:extLst>
                    <a:ext uri="{9D8B030D-6E8A-4147-A177-3AD203B41FA5}">
                      <a16:colId xmlns:a16="http://schemas.microsoft.com/office/drawing/2014/main" val="338672585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744885479"/>
                    </a:ext>
                  </a:extLst>
                </a:gridCol>
                <a:gridCol w="7848871">
                  <a:extLst>
                    <a:ext uri="{9D8B030D-6E8A-4147-A177-3AD203B41FA5}">
                      <a16:colId xmlns:a16="http://schemas.microsoft.com/office/drawing/2014/main" val="2262316251"/>
                    </a:ext>
                  </a:extLst>
                </a:gridCol>
              </a:tblGrid>
              <a:tr h="296033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721155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191475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126313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817694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825480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79856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314781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628127"/>
                  </a:ext>
                </a:extLst>
              </a:tr>
              <a:tr h="296033"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699194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9C09DD0-65E9-428B-AC4A-94D279F0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FCD43-7B00-4BAB-8570-01BE806F3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2" y="1632165"/>
            <a:ext cx="924102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0   html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head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title   Maecenas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 body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h1      Maecenas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risus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sem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2   p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  Lorem ipsum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dolor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sit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amet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consectetur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adipiscing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b      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Donec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commodo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turpis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mauris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fringilla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pharetra.</a:t>
            </a:r>
          </a:p>
          <a:p>
            <a:pPr marL="0" indent="0">
              <a:buNone/>
            </a:pP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3          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Aenean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semper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nibh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vitae ante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mattis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ac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feugiat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neque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auctor</a:t>
            </a:r>
            <a:r>
              <a:rPr lang="en-GB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41136-96E3-4F73-832E-96CD8863F32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5282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 to 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CDFC12-F7A3-4BD9-8301-FA0F42360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BFA29F-0201-47BA-8ED2-8C55159671F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2477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JSON elements and their APL equivalents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JSON: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-1.2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APL:</a:t>
            </a:r>
          </a:p>
          <a:p>
            <a:pPr marL="0" indent="0">
              <a:buNone/>
            </a:pPr>
            <a:r>
              <a:rPr lang="en-GB" dirty="0"/>
              <a:t>	 </a:t>
            </a:r>
            <a:r>
              <a:rPr lang="en-GB" dirty="0">
                <a:latin typeface="APL385 Unicode" panose="020B0709000202000203" pitchFamily="49" charset="0"/>
              </a:rPr>
              <a:t>¯1.2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34B18E-C70E-4A28-BF7B-C6A2830D919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8641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JSON elements and their APL equivalents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JSON: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"Hello\u0009There"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APL:</a:t>
            </a:r>
          </a:p>
          <a:p>
            <a:pPr marL="0" indent="0">
              <a:buNone/>
            </a:pPr>
            <a:r>
              <a:rPr lang="en-GB" dirty="0"/>
              <a:t>	 </a:t>
            </a:r>
            <a:r>
              <a:rPr lang="en-GB" sz="3600" dirty="0">
                <a:latin typeface="APL385 Unicode" panose="020B0709000202000203" pitchFamily="49" charset="0"/>
              </a:rPr>
              <a:t>'Hello',(⎕UCS 9),'There'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7448FF-9CFC-482C-A78F-9D171FC7E66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03825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JSON elements and their APL equivalents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JSON: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[1,2,"Hello"]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APL: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latin typeface="APL385 Unicode" panose="020B0709000202000203" pitchFamily="49" charset="0"/>
              </a:rPr>
              <a:t>1 2 'Hello'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9EBBF3-B020-441C-A1CB-4ABC42469CC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37989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JSON elements and their APL equivalents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JSON: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[1,2,[3,"Hello"]]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APL: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latin typeface="APL385 Unicode" panose="020B0709000202000203" pitchFamily="49" charset="0"/>
              </a:rPr>
              <a:t>1 2 (3 'Hello')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0D1044-F8D4-4B38-8FCE-560E0822BC7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1296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JSON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JSON: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{"a": 1}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APL: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latin typeface="APL385 Unicode" panose="020B0709000202000203" pitchFamily="49" charset="0"/>
              </a:rPr>
              <a:t>ns←⎕NS ''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ns.a←1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15EDF1-0EFC-4728-B215-9230D089EB8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08786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JSON elements and their APL equivalents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JSON: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false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null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APL:</a:t>
            </a:r>
          </a:p>
          <a:p>
            <a:pPr marL="0" indent="0">
              <a:buNone/>
            </a:pPr>
            <a:r>
              <a:rPr lang="en-GB" dirty="0"/>
              <a:t>	No equivalent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BB3806-A1BB-4EE6-8CB1-7F82B2DE7A2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928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0C106-CD82-4908-BC44-353314785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 encodings: ASCII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9D1A0B-EEAE-4483-AE77-EA7D18001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7-bit</a:t>
            </a:r>
          </a:p>
          <a:p>
            <a:r>
              <a:rPr lang="en-GB" dirty="0"/>
              <a:t>95 symbols and 33 control codes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747F19-13DE-4A6D-9582-82C63BCC13A7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53DE089-BC00-4CD7-8679-13A6788797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915507"/>
              </p:ext>
            </p:extLst>
          </p:nvPr>
        </p:nvGraphicFramePr>
        <p:xfrm>
          <a:off x="983432" y="3078975"/>
          <a:ext cx="7956000" cy="291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JSON elements and their APL equivalents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JSON: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false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null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APL:</a:t>
            </a:r>
          </a:p>
          <a:p>
            <a:pPr marL="0" indent="0">
              <a:buNone/>
            </a:pPr>
            <a:r>
              <a:rPr lang="en-GB" dirty="0"/>
              <a:t>	 </a:t>
            </a:r>
            <a:r>
              <a:rPr lang="en-GB" dirty="0">
                <a:latin typeface="APL385 Unicode" panose="020B0709000202000203" pitchFamily="49" charset="0"/>
              </a:rPr>
              <a:t>⊂'true'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BB0ACC-D263-4BAE-BAA1-073820694AF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94391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D0B9D-836B-4885-82EC-0945B08A5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3" y="764705"/>
            <a:ext cx="8232000" cy="5393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"feed":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"data": [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</a:t>
            </a:r>
            <a:r>
              <a:rPr lang="en-GB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created_time</a:t>
            </a: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"2017-08-18T13:01:05+0000",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"id": "181156115334190_1410483235734799",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"message": "Register for #Dyalog17"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</a:t>
            </a:r>
            <a:r>
              <a:rPr lang="en-GB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created_time</a:t>
            </a: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"2017-08-16T13:07:24+0000",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"id": "181156115334190_1408597655923357",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"story": "Dyalog Ltd. updated their profile pic."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],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"paging":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"cursors":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"after": "Q2c4U1pXNTBYM0YxWlhKN",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"before": "Q2c4U1pXNTBYM0YxWlhKN"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"id": "181156115334190"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8609C1-2311-48E2-AB73-1EFB8DAA4DA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0B212AA-7858-45A8-84C6-8E677BECDAC2}"/>
              </a:ext>
            </a:extLst>
          </p:cNvPr>
          <p:cNvSpPr/>
          <p:nvPr/>
        </p:nvSpPr>
        <p:spPr bwMode="auto">
          <a:xfrm>
            <a:off x="431371" y="764705"/>
            <a:ext cx="288033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91ED1D0-BB1B-4DDF-A9C5-CC8EC4C64B9A}"/>
              </a:ext>
            </a:extLst>
          </p:cNvPr>
          <p:cNvSpPr/>
          <p:nvPr/>
        </p:nvSpPr>
        <p:spPr bwMode="auto">
          <a:xfrm>
            <a:off x="431370" y="5992761"/>
            <a:ext cx="288033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05D004C-64B4-41E6-8304-34C75224FB86}"/>
              </a:ext>
            </a:extLst>
          </p:cNvPr>
          <p:cNvCxnSpPr>
            <a:endCxn id="13" idx="0"/>
          </p:cNvCxnSpPr>
          <p:nvPr/>
        </p:nvCxnSpPr>
        <p:spPr bwMode="auto">
          <a:xfrm>
            <a:off x="575386" y="1052737"/>
            <a:ext cx="0" cy="4940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9EEE91CF-DF03-4EAD-BCD0-96EF3A1C33EC}"/>
              </a:ext>
            </a:extLst>
          </p:cNvPr>
          <p:cNvSpPr/>
          <p:nvPr/>
        </p:nvSpPr>
        <p:spPr bwMode="auto">
          <a:xfrm>
            <a:off x="719403" y="980729"/>
            <a:ext cx="576065" cy="341784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A3A7FF3-4A23-4C30-81CC-75D4A31647AC}"/>
              </a:ext>
            </a:extLst>
          </p:cNvPr>
          <p:cNvSpPr/>
          <p:nvPr/>
        </p:nvSpPr>
        <p:spPr bwMode="auto">
          <a:xfrm>
            <a:off x="719403" y="5728393"/>
            <a:ext cx="432049" cy="341784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514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11785F2-81D3-4BBB-BF84-B1EDE1573000}"/>
              </a:ext>
            </a:extLst>
          </p:cNvPr>
          <p:cNvSpPr/>
          <p:nvPr/>
        </p:nvSpPr>
        <p:spPr bwMode="auto">
          <a:xfrm>
            <a:off x="1433855" y="980545"/>
            <a:ext cx="288033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D0B9D-836B-4885-82EC-0945B08A5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3" y="764705"/>
            <a:ext cx="8232000" cy="5393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"feed":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"data": [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</a:t>
            </a:r>
            <a:r>
              <a:rPr lang="en-GB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created_time</a:t>
            </a: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"2017-08-18T13:01:05+0000",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"id": "181156115334190_1410483235734799",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"message": "Register for #Dyalog17"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</a:t>
            </a:r>
            <a:r>
              <a:rPr lang="en-GB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created_time</a:t>
            </a: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"2017-08-16T13:07:24+0000",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"id": "181156115334190_1408597655923357",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"story": "Dyalog Ltd. updated their profile pic."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],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"paging":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"cursors":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"after": "Q2c4U1pXNTBYM0YxWlhKN",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"before": "Q2c4U1pXNTBYM0YxWlhKN"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"id": "181156115334190"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8609C1-2311-48E2-AB73-1EFB8DAA4DA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5CC665-DA4A-45DF-82C4-206FDE716C6A}"/>
              </a:ext>
            </a:extLst>
          </p:cNvPr>
          <p:cNvSpPr/>
          <p:nvPr/>
        </p:nvSpPr>
        <p:spPr bwMode="auto">
          <a:xfrm>
            <a:off x="839416" y="5272797"/>
            <a:ext cx="288033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29D8021-2156-4545-A189-CA93B04A6E79}"/>
              </a:ext>
            </a:extLst>
          </p:cNvPr>
          <p:cNvCxnSpPr>
            <a:cxnSpLocks/>
            <a:endCxn id="6" idx="0"/>
          </p:cNvCxnSpPr>
          <p:nvPr/>
        </p:nvCxnSpPr>
        <p:spPr bwMode="auto">
          <a:xfrm flipH="1">
            <a:off x="983433" y="1268577"/>
            <a:ext cx="594438" cy="4004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4FC0D72-B5D5-49FC-B3E3-3DDD47265A44}"/>
              </a:ext>
            </a:extLst>
          </p:cNvPr>
          <p:cNvSpPr/>
          <p:nvPr/>
        </p:nvSpPr>
        <p:spPr bwMode="auto">
          <a:xfrm>
            <a:off x="983432" y="1196752"/>
            <a:ext cx="504056" cy="341784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7123856-41F8-4AD9-A279-517BD90B1F32}"/>
              </a:ext>
            </a:extLst>
          </p:cNvPr>
          <p:cNvSpPr/>
          <p:nvPr/>
        </p:nvSpPr>
        <p:spPr bwMode="auto">
          <a:xfrm>
            <a:off x="994886" y="4048661"/>
            <a:ext cx="792089" cy="341784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01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11785F2-81D3-4BBB-BF84-B1EDE1573000}"/>
              </a:ext>
            </a:extLst>
          </p:cNvPr>
          <p:cNvSpPr/>
          <p:nvPr/>
        </p:nvSpPr>
        <p:spPr bwMode="auto">
          <a:xfrm>
            <a:off x="1643961" y="1268760"/>
            <a:ext cx="288033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D0B9D-836B-4885-82EC-0945B08A5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3" y="764705"/>
            <a:ext cx="8232000" cy="5393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"feed":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"data": [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</a:t>
            </a:r>
            <a:r>
              <a:rPr lang="en-GB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created_time</a:t>
            </a: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"2017-08-18T13:01:05+0000",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"id": "181156115334190_1410483235734799",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"message": "Register for #Dyalog17"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</a:t>
            </a:r>
            <a:r>
              <a:rPr lang="en-GB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created_time</a:t>
            </a: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"2017-08-16T13:07:24+0000",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"id": "181156115334190_1408597655923357",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"story": "Dyalog Ltd. updated their profile pic."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],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"paging":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"cursors":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"after": "Q2c4U1pXNTBYM0YxWlhKN",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"before": "Q2c4U1pXNTBYM0YxWlhKN"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"id": "181156115334190"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D112B7-A59D-4141-B1FC-75E3D946157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5CC665-DA4A-45DF-82C4-206FDE716C6A}"/>
              </a:ext>
            </a:extLst>
          </p:cNvPr>
          <p:cNvSpPr/>
          <p:nvPr/>
        </p:nvSpPr>
        <p:spPr bwMode="auto">
          <a:xfrm>
            <a:off x="834394" y="3861048"/>
            <a:ext cx="288033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29D8021-2156-4545-A189-CA93B04A6E79}"/>
              </a:ext>
            </a:extLst>
          </p:cNvPr>
          <p:cNvCxnSpPr>
            <a:cxnSpLocks/>
            <a:endCxn id="6" idx="0"/>
          </p:cNvCxnSpPr>
          <p:nvPr/>
        </p:nvCxnSpPr>
        <p:spPr bwMode="auto">
          <a:xfrm flipH="1">
            <a:off x="978411" y="1556792"/>
            <a:ext cx="809566" cy="2304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329247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11785F2-81D3-4BBB-BF84-B1EDE1573000}"/>
              </a:ext>
            </a:extLst>
          </p:cNvPr>
          <p:cNvSpPr/>
          <p:nvPr/>
        </p:nvSpPr>
        <p:spPr bwMode="auto">
          <a:xfrm>
            <a:off x="1055440" y="1483978"/>
            <a:ext cx="288033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D0B9D-836B-4885-82EC-0945B08A5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3" y="764705"/>
            <a:ext cx="8232000" cy="5393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"feed":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"data": [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</a:t>
            </a:r>
            <a:r>
              <a:rPr lang="en-GB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created_time</a:t>
            </a: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"2017-08-18T13:01:05+0000",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"id": "181156115334190_1410483235734799",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"message": "Register for #Dyalog17"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</a:t>
            </a:r>
            <a:r>
              <a:rPr lang="en-GB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created_time</a:t>
            </a: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"2017-08-16T13:07:24+0000",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"id": "181156115334190_1408597655923357",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"story": "Dyalog Ltd. updated their profile pic."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],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"paging":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"cursors":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"after": "Q2c4U1pXNTBYM0YxWlhKN",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"before": "Q2c4U1pXNTBYM0YxWlhKN"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"id": "181156115334190"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3FDCF7-4922-457A-907C-BCFE1B16BF8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5CC665-DA4A-45DF-82C4-206FDE716C6A}"/>
              </a:ext>
            </a:extLst>
          </p:cNvPr>
          <p:cNvSpPr/>
          <p:nvPr/>
        </p:nvSpPr>
        <p:spPr bwMode="auto">
          <a:xfrm>
            <a:off x="1054356" y="2438338"/>
            <a:ext cx="288033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29D8021-2156-4545-A189-CA93B04A6E79}"/>
              </a:ext>
            </a:extLst>
          </p:cNvPr>
          <p:cNvCxnSpPr>
            <a:cxnSpLocks/>
            <a:endCxn id="6" idx="0"/>
          </p:cNvCxnSpPr>
          <p:nvPr/>
        </p:nvCxnSpPr>
        <p:spPr bwMode="auto">
          <a:xfrm flipH="1">
            <a:off x="1198372" y="1772010"/>
            <a:ext cx="15134" cy="6663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4FC0D72-B5D5-49FC-B3E3-3DDD47265A44}"/>
              </a:ext>
            </a:extLst>
          </p:cNvPr>
          <p:cNvSpPr/>
          <p:nvPr/>
        </p:nvSpPr>
        <p:spPr bwMode="auto">
          <a:xfrm>
            <a:off x="1382439" y="1718584"/>
            <a:ext cx="1329186" cy="341784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A6ED44C-499F-4EC0-A4B2-A805D42A64D8}"/>
              </a:ext>
            </a:extLst>
          </p:cNvPr>
          <p:cNvSpPr/>
          <p:nvPr/>
        </p:nvSpPr>
        <p:spPr bwMode="auto">
          <a:xfrm>
            <a:off x="1069490" y="2691479"/>
            <a:ext cx="288033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247F96C-AEE0-478E-96F7-0BEDE9C6DF6A}"/>
              </a:ext>
            </a:extLst>
          </p:cNvPr>
          <p:cNvSpPr/>
          <p:nvPr/>
        </p:nvSpPr>
        <p:spPr bwMode="auto">
          <a:xfrm>
            <a:off x="1068406" y="3645839"/>
            <a:ext cx="288033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105C9DB-1726-4F1B-8D1A-43F6F2621ACB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 flipH="1">
            <a:off x="1212422" y="2979511"/>
            <a:ext cx="15134" cy="6663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A8CC5BB-4633-444C-9B27-8067D54E1B96}"/>
              </a:ext>
            </a:extLst>
          </p:cNvPr>
          <p:cNvSpPr/>
          <p:nvPr/>
        </p:nvSpPr>
        <p:spPr bwMode="auto">
          <a:xfrm>
            <a:off x="1396488" y="2890868"/>
            <a:ext cx="1315137" cy="341784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37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D0B9D-836B-4885-82EC-0945B08A5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3" y="764705"/>
            <a:ext cx="8232000" cy="5393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"feed":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"data": [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</a:t>
            </a:r>
            <a:r>
              <a:rPr lang="en-GB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created_time</a:t>
            </a: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"2017-08-18T13:01:05+0000",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"id": "181156115334190_1410483235734799",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"message": "Register for #Dyalog17"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</a:t>
            </a:r>
            <a:r>
              <a:rPr lang="en-GB" sz="13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created_time</a:t>
            </a: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"2017-08-16T13:07:24+0000",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"id": "181156115334190_1408597655923357",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"story": "Dyalog Ltd. updated their profile pic."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],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"paging":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"cursors": {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"after": "Q2c4U1pXNTBYM0YxWlhKN",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"before": "Q2c4U1pXNTBYM0YxWlhKN"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"id": "181156115334190"</a:t>
            </a:r>
          </a:p>
          <a:p>
            <a:pPr marL="0" indent="0">
              <a:buNone/>
            </a:pPr>
            <a:r>
              <a:rPr lang="en-GB" sz="13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E53690-A76C-4AE6-B309-E63B5606430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A8CC5BB-4633-444C-9B27-8067D54E1B96}"/>
              </a:ext>
            </a:extLst>
          </p:cNvPr>
          <p:cNvSpPr/>
          <p:nvPr/>
        </p:nvSpPr>
        <p:spPr bwMode="auto">
          <a:xfrm>
            <a:off x="1271464" y="2204864"/>
            <a:ext cx="1008112" cy="288032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53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 to 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CDFC12-F7A3-4BD9-8301-FA0F42360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BFA29F-0201-47BA-8ED2-8C55159671F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6524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CSV files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Text file containing rectangular data</a:t>
            </a:r>
          </a:p>
          <a:p>
            <a:r>
              <a:rPr lang="en-GB" dirty="0"/>
              <a:t>APL matrix</a:t>
            </a:r>
          </a:p>
          <a:p>
            <a:r>
              <a:rPr lang="en-GB" dirty="0"/>
              <a:t>Numeric data as text</a:t>
            </a:r>
          </a:p>
          <a:p>
            <a:r>
              <a:rPr lang="en-GB" dirty="0"/>
              <a:t>No single format or standard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D8230B-B706-4ABF-92E7-7A752DE9CA2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59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CSV file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Place,Name,Score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London, Joe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Bloggs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,89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"Bramley, Hampshire", Björn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Bloggs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,67.5</a:t>
            </a:r>
          </a:p>
          <a:p>
            <a:pPr marL="0" indent="0"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r>
              <a:rPr lang="en-GB" dirty="0">
                <a:cs typeface="Courier New" panose="02070309020205020404" pitchFamily="49" charset="0"/>
              </a:rPr>
              <a:t>Comma separators</a:t>
            </a: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9F96D1-42DE-49C4-94FA-3510F3C9DE2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018" y="2065618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807" y="1618535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914" y="2065618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72" y="1618535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790" y="2512701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311" y="2512701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22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CSV file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Place,Name,Score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London, Joe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Bloggs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,89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"Bramley, Hampshire", Björn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Bloggs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,67.5</a:t>
            </a:r>
          </a:p>
          <a:p>
            <a:pPr marL="0" indent="0"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r>
              <a:rPr lang="en-GB" dirty="0">
                <a:cs typeface="Courier New" panose="02070309020205020404" pitchFamily="49" charset="0"/>
              </a:rPr>
              <a:t>Comma separators</a:t>
            </a:r>
          </a:p>
          <a:p>
            <a:r>
              <a:rPr lang="en-GB" dirty="0">
                <a:cs typeface="Courier New" panose="02070309020205020404" pitchFamily="49" charset="0"/>
              </a:rPr>
              <a:t>Quoted fields</a:t>
            </a: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63F60D-B319-49C1-BCBA-5361FA8DEA2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675" y="2420888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90" y="2420888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545" y="2555035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946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0C106-CD82-4908-BC44-353314785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 encodings: ASCII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9D1A0B-EEAE-4483-AE77-EA7D18001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7-bit</a:t>
            </a:r>
          </a:p>
          <a:p>
            <a:r>
              <a:rPr lang="en-GB" dirty="0"/>
              <a:t>95 symbols and 33 control codes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0A2562-FDB5-417A-99A2-C424FA7E9E5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53DE089-BC00-4CD7-8679-13A6788797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670636"/>
              </p:ext>
            </p:extLst>
          </p:nvPr>
        </p:nvGraphicFramePr>
        <p:xfrm>
          <a:off x="983432" y="3079786"/>
          <a:ext cx="7956000" cy="291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157548931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4043757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79444395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43809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6317296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60118435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118739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82655315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077745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7448012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558732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9659774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5117878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40325989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4686589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898391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914484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-F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88583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0-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Null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SOH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STX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ETX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EOT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ENQ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ACK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BEL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BS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HT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LF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VT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FF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CR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SO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SI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12172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1-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DLE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DC1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DC2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DC3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DC4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NAK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SYN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ETB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CAN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EM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SUB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ESC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FS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GS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RS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US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9653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2-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err="1"/>
                        <a:t>spc</a:t>
                      </a:r>
                      <a:endParaRPr lang="en-GB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&amp;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,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568251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3-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&lt;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=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&gt;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6739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4-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@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7122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5-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[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\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^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3544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6-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`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err="1"/>
                        <a:t>i</a:t>
                      </a:r>
                      <a:endParaRPr lang="en-GB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22678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7-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q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{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|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}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/>
                        <a:t>~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/>
                        <a:t>DEL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783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782666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CSV file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Place,Name,Score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London, Joe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Bloggs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,89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"Bramley, Hampshire", Björn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Bloggs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,67.5</a:t>
            </a:r>
          </a:p>
          <a:p>
            <a:pPr marL="0" indent="0"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r>
              <a:rPr lang="en-GB" dirty="0">
                <a:cs typeface="Courier New" panose="02070309020205020404" pitchFamily="49" charset="0"/>
              </a:rPr>
              <a:t>Comma separators</a:t>
            </a:r>
          </a:p>
          <a:p>
            <a:r>
              <a:rPr lang="en-GB" dirty="0">
                <a:cs typeface="Courier New" panose="02070309020205020404" pitchFamily="49" charset="0"/>
              </a:rPr>
              <a:t>Quoted fields</a:t>
            </a:r>
          </a:p>
          <a:p>
            <a:r>
              <a:rPr lang="en-GB" dirty="0">
                <a:cs typeface="Courier New" panose="02070309020205020404" pitchFamily="49" charset="0"/>
              </a:rPr>
              <a:t>"Numeric" in column 3 (not header)</a:t>
            </a: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3BA674-D262-46F2-AF6E-620F46575CB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6" y="1844824"/>
            <a:ext cx="609119" cy="84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2276872"/>
            <a:ext cx="1055546" cy="91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94427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CSV file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Place,Name,Score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London, Joe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Bloggs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,89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"Bramley, Hampshire", Björn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Bloggs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,67.5</a:t>
            </a:r>
          </a:p>
          <a:p>
            <a:pPr marL="0" indent="0"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r>
              <a:rPr lang="en-GB" dirty="0">
                <a:cs typeface="Courier New" panose="02070309020205020404" pitchFamily="49" charset="0"/>
              </a:rPr>
              <a:t>Comma separators</a:t>
            </a:r>
          </a:p>
          <a:p>
            <a:r>
              <a:rPr lang="en-GB" dirty="0">
                <a:cs typeface="Courier New" panose="02070309020205020404" pitchFamily="49" charset="0"/>
              </a:rPr>
              <a:t>Quoted fields</a:t>
            </a:r>
          </a:p>
          <a:p>
            <a:r>
              <a:rPr lang="en-GB" dirty="0">
                <a:cs typeface="Courier New" panose="02070309020205020404" pitchFamily="49" charset="0"/>
              </a:rPr>
              <a:t>"Numeric" in column 3 (not header)</a:t>
            </a:r>
          </a:p>
          <a:p>
            <a:r>
              <a:rPr lang="en-GB" dirty="0">
                <a:cs typeface="Courier New" panose="02070309020205020404" pitchFamily="49" charset="0"/>
              </a:rPr>
              <a:t>Non-ASCII characters</a:t>
            </a: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6E907F-17AB-441D-82A5-D22FE4AF7CE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2420888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44205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CSV file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Place,Name,Score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London, Joe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Bloggs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,89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"Bramley, Hampshire", Björn 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Bloggs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,67.5</a:t>
            </a:r>
          </a:p>
          <a:p>
            <a:pPr marL="0" indent="0"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r>
              <a:rPr lang="en-GB" dirty="0">
                <a:cs typeface="Courier New" panose="02070309020205020404" pitchFamily="49" charset="0"/>
              </a:rPr>
              <a:t>Comma separators</a:t>
            </a:r>
          </a:p>
          <a:p>
            <a:r>
              <a:rPr lang="en-GB" dirty="0">
                <a:cs typeface="Courier New" panose="02070309020205020404" pitchFamily="49" charset="0"/>
              </a:rPr>
              <a:t>Quoted fields</a:t>
            </a:r>
          </a:p>
          <a:p>
            <a:r>
              <a:rPr lang="en-GB" dirty="0">
                <a:cs typeface="Courier New" panose="02070309020205020404" pitchFamily="49" charset="0"/>
              </a:rPr>
              <a:t>"Numeric" in column 3 (not header)</a:t>
            </a:r>
          </a:p>
          <a:p>
            <a:r>
              <a:rPr lang="en-GB" dirty="0">
                <a:cs typeface="Courier New" panose="02070309020205020404" pitchFamily="49" charset="0"/>
              </a:rPr>
              <a:t>Non-ASCII characters</a:t>
            </a:r>
          </a:p>
          <a:p>
            <a:r>
              <a:rPr lang="en-GB" dirty="0">
                <a:cs typeface="Courier New" panose="02070309020205020404" pitchFamily="49" charset="0"/>
              </a:rPr>
              <a:t>Extraneous spaces</a:t>
            </a: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59C91C-5535-44BC-A28E-53FB1DEFA16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916832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548" y="1916832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730" y="2238171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56" y="2238171"/>
            <a:ext cx="422747" cy="5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72897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 to demo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CDFC12-F7A3-4BD9-8301-FA0F42360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BFA29F-0201-47BA-8ED2-8C55159671F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169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Coffee break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CDFC12-F7A3-4BD9-8301-FA0F42360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BFA29F-0201-47BA-8ED2-8C55159671F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73883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692696"/>
            <a:ext cx="8208912" cy="54439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5753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4BDA7-19B3-40CC-BBDA-E060DA38A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DFD152-9820-4AAA-B01A-05F33F211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0622FD-82A7-47F7-8461-8BD0EF40891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2E9D13-F1AC-440E-A612-47DC390AF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1627994"/>
            <a:ext cx="2541693" cy="37890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66F131-73C6-4352-9B28-5A7888E4D1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3" y="1627994"/>
            <a:ext cx="2541693" cy="378904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D728DAC-FB00-48E8-9901-588ED8F4727D}"/>
              </a:ext>
            </a:extLst>
          </p:cNvPr>
          <p:cNvSpPr/>
          <p:nvPr/>
        </p:nvSpPr>
        <p:spPr>
          <a:xfrm>
            <a:off x="983433" y="4437112"/>
            <a:ext cx="254169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65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7B362-B18B-4E0D-AEB2-FFF5D65E4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 encodings: Extended ASCII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D7D2D-4F7F-4E7B-89FD-4B8AE2806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ASCII suitable for US English</a:t>
            </a:r>
          </a:p>
          <a:p>
            <a:r>
              <a:rPr lang="en-GB" dirty="0"/>
              <a:t>8-bit bytes standardised</a:t>
            </a:r>
          </a:p>
          <a:p>
            <a:r>
              <a:rPr lang="en-GB" dirty="0"/>
              <a:t>Many different "codepages" with 128 additional symbols</a:t>
            </a:r>
          </a:p>
          <a:p>
            <a:r>
              <a:rPr lang="en-GB" dirty="0"/>
              <a:t>Windows-1252 is one of many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5B4202-076B-4522-9A91-33682655051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75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yalog17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dyalog17_template</Template>
  <TotalTime>5829</TotalTime>
  <Words>5218</Words>
  <Application>Microsoft Office PowerPoint</Application>
  <PresentationFormat>Widescreen</PresentationFormat>
  <Paragraphs>3032</Paragraphs>
  <Slides>75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4" baseType="lpstr">
      <vt:lpstr>APL385 Unicode</vt:lpstr>
      <vt:lpstr>Arial</vt:lpstr>
      <vt:lpstr>Calibri</vt:lpstr>
      <vt:lpstr>Courier New</vt:lpstr>
      <vt:lpstr>Klavika Regular</vt:lpstr>
      <vt:lpstr>Titillium Web</vt:lpstr>
      <vt:lpstr>Titillium Web SemiBold</vt:lpstr>
      <vt:lpstr>Wingdings</vt:lpstr>
      <vt:lpstr>dyalog17_template</vt:lpstr>
      <vt:lpstr>Processing non-APL Data Files (Part 1)</vt:lpstr>
      <vt:lpstr>Agenda</vt:lpstr>
      <vt:lpstr>Agenda</vt:lpstr>
      <vt:lpstr>Text file encodings</vt:lpstr>
      <vt:lpstr>Character encodings</vt:lpstr>
      <vt:lpstr>Character encodings: ASCII</vt:lpstr>
      <vt:lpstr>Character encodings: ASCII</vt:lpstr>
      <vt:lpstr>DEL</vt:lpstr>
      <vt:lpstr>Character encodings: Extended ASCII</vt:lpstr>
      <vt:lpstr>PowerPoint Presentation</vt:lpstr>
      <vt:lpstr>Character encodings: Unicode</vt:lpstr>
      <vt:lpstr>Line ending representation</vt:lpstr>
      <vt:lpstr>Demo</vt:lpstr>
      <vt:lpstr>File encoding deduction</vt:lpstr>
      <vt:lpstr>File encoding deduction</vt:lpstr>
      <vt:lpstr>Hueristics - background</vt:lpstr>
      <vt:lpstr>PowerPoint Presentation</vt:lpstr>
      <vt:lpstr>PowerPoint Presentation</vt:lpstr>
      <vt:lpstr>PowerPoint Presentation</vt:lpstr>
      <vt:lpstr>Heuristics - background</vt:lpstr>
      <vt:lpstr>PowerPoint Presentation</vt:lpstr>
      <vt:lpstr>PowerPoint Presentation</vt:lpstr>
      <vt:lpstr>PowerPoint Presentation</vt:lpstr>
      <vt:lpstr>Heuristics -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Heuristics - background</vt:lpstr>
      <vt:lpstr>PowerPoint Presentation</vt:lpstr>
      <vt:lpstr>Heuristics - background</vt:lpstr>
      <vt:lpstr>PowerPoint Presentation</vt:lpstr>
      <vt:lpstr>Step 1</vt:lpstr>
      <vt:lpstr>Step 2</vt:lpstr>
      <vt:lpstr>Step 3</vt:lpstr>
      <vt:lpstr>Step 3 continued</vt:lpstr>
      <vt:lpstr>Step 4</vt:lpstr>
      <vt:lpstr>Could trusting the BOM fail?</vt:lpstr>
      <vt:lpstr>Could the heuristics fail?</vt:lpstr>
      <vt:lpstr>PowerPoint Presentation</vt:lpstr>
      <vt:lpstr>PowerPoint Presentation</vt:lpstr>
      <vt:lpstr>Could the heuristics fail?</vt:lpstr>
      <vt:lpstr>Could the heuristics fail?</vt:lpstr>
      <vt:lpstr>Back to demo</vt:lpstr>
      <vt:lpstr>XML</vt:lpstr>
      <vt:lpstr>XML</vt:lpstr>
      <vt:lpstr>XML</vt:lpstr>
      <vt:lpstr>XML</vt:lpstr>
      <vt:lpstr>XML</vt:lpstr>
      <vt:lpstr>XML</vt:lpstr>
      <vt:lpstr>XML</vt:lpstr>
      <vt:lpstr>Back to demo</vt:lpstr>
      <vt:lpstr>JSON elements and their APL equivalents</vt:lpstr>
      <vt:lpstr>JSON elements and their APL equivalents</vt:lpstr>
      <vt:lpstr>JSON elements and their APL equivalents</vt:lpstr>
      <vt:lpstr>JSON elements and their APL equivalents</vt:lpstr>
      <vt:lpstr>Example JSON</vt:lpstr>
      <vt:lpstr>JSON elements and their APL equivalents</vt:lpstr>
      <vt:lpstr>JSON elements and their APL equivalents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 to demo</vt:lpstr>
      <vt:lpstr>CSV files</vt:lpstr>
      <vt:lpstr>Example CSV file</vt:lpstr>
      <vt:lpstr>Example CSV file</vt:lpstr>
      <vt:lpstr>Example CSV file</vt:lpstr>
      <vt:lpstr>Example CSV file</vt:lpstr>
      <vt:lpstr>Example CSV file</vt:lpstr>
      <vt:lpstr>Back to demo</vt:lpstr>
      <vt:lpstr>Coffee break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Richard Smith</cp:lastModifiedBy>
  <cp:revision>396</cp:revision>
  <cp:lastPrinted>2014-08-15T09:52:37Z</cp:lastPrinted>
  <dcterms:created xsi:type="dcterms:W3CDTF">2015-07-28T13:03:29Z</dcterms:created>
  <dcterms:modified xsi:type="dcterms:W3CDTF">2017-09-10T06:43:51Z</dcterms:modified>
</cp:coreProperties>
</file>