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2" r:id="rId2"/>
    <p:sldId id="284" r:id="rId3"/>
    <p:sldId id="285" r:id="rId4"/>
    <p:sldId id="305" r:id="rId5"/>
    <p:sldId id="286" r:id="rId6"/>
    <p:sldId id="287" r:id="rId7"/>
    <p:sldId id="293" r:id="rId8"/>
    <p:sldId id="288" r:id="rId9"/>
    <p:sldId id="289" r:id="rId10"/>
    <p:sldId id="290" r:id="rId11"/>
    <p:sldId id="291" r:id="rId12"/>
    <p:sldId id="294" r:id="rId13"/>
    <p:sldId id="292" r:id="rId14"/>
    <p:sldId id="281" r:id="rId15"/>
    <p:sldId id="282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aa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FF9421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6664" autoAdjust="0"/>
  </p:normalViewPr>
  <p:slideViewPr>
    <p:cSldViewPr>
      <p:cViewPr varScale="1">
        <p:scale>
          <a:sx n="103" d="100"/>
          <a:sy n="103" d="100"/>
        </p:scale>
        <p:origin x="13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18/09/2017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Shopping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49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Shopping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61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iona\Desktop\Dyalog '17\powerpoint template\castle-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655"/>
            <a:ext cx="9144000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90" y="726546"/>
            <a:ext cx="3422716" cy="216024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494949"/>
                </a:solidFill>
                <a:latin typeface="Klavika Bold" panose="02000803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47075" y="1896676"/>
            <a:ext cx="3735415" cy="99011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rgbClr val="494949"/>
                </a:solidFill>
                <a:latin typeface="Klavika Medium" panose="02000603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pic>
        <p:nvPicPr>
          <p:cNvPr id="2051" name="Picture 3" descr="U:\admin\conference\Dyalog17\Logo\Text_DYALOG Elsinor 2017-right_PATH.e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726545"/>
            <a:ext cx="3059112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ona\Desktop\Dyalog '17\powerpoint template\littleShip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45" y="4236935"/>
            <a:ext cx="483991" cy="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E6436-362B-4F8E-8445-CF5A4DCC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61740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220995"/>
            <a:ext cx="2078545" cy="252088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8C9CE-383C-40AE-832F-56877BC2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26CBA-687C-4ACD-80FD-F2ECAAA0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21C80-7AD1-4D6E-9401-1615A4F77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17CC44-63D2-4A76-9C81-3B5BAF9BA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/>
              <a:t>‹#›</a:t>
            </a:fld>
            <a:endParaRPr lang="en-GB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500" y="4776995"/>
            <a:ext cx="94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Klavika Regular" panose="02000503000000000000" pitchFamily="2" charset="0"/>
              </a:rPr>
              <a:t>#dyalog17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06AC5-31F6-4BC0-8DAE-489216450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7145" y="477699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ryapl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yalog/MiSites" TargetMode="External"/><Relationship Id="rId2" Type="http://schemas.openxmlformats.org/officeDocument/2006/relationships/hyperlink" Target="https://github.com/Dyalog/MiServer/tree/bootstra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91-off-the-professional-app-developer-bundle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iki.ucalgary.ca/page/User:Stwong" TargetMode="Externa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91-off-the-professional-app-developer-bundle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iki.ucalgary.ca/page/User:Stwong" TargetMode="Externa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ucalgary.ca/page/User:Stwo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ucalgary.ca/page/User:Stwong" TargetMode="Externa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sql/sql_injection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89" y="726546"/>
            <a:ext cx="5852985" cy="1305144"/>
          </a:xfrm>
        </p:spPr>
        <p:txBody>
          <a:bodyPr/>
          <a:lstStyle/>
          <a:p>
            <a:r>
              <a:rPr lang="en-US" dirty="0">
                <a:latin typeface="Titillium Web Black" panose="00000A00000000000000" pitchFamily="2" charset="0"/>
              </a:rPr>
              <a:t>A Tale of Two Web-Apps</a:t>
            </a:r>
            <a:endParaRPr lang="en-GB" dirty="0">
              <a:latin typeface="Titillium Web Black" panose="00000A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17105" y="2166705"/>
            <a:ext cx="2295255" cy="990110"/>
          </a:xfrm>
        </p:spPr>
        <p:txBody>
          <a:bodyPr/>
          <a:lstStyle/>
          <a:p>
            <a:r>
              <a:rPr lang="en-GB" dirty="0">
                <a:latin typeface="Titillium Web SemiBold" panose="00000700000000000000" pitchFamily="2" charset="0"/>
              </a:rPr>
              <a:t>Brian Becker</a:t>
            </a:r>
            <a:br>
              <a:rPr lang="en-GB" dirty="0">
                <a:latin typeface="Titillium Web SemiBold" panose="00000700000000000000" pitchFamily="2" charset="0"/>
              </a:rPr>
            </a:br>
            <a:r>
              <a:rPr lang="en-GB" dirty="0">
                <a:latin typeface="Titillium Web SemiBold" panose="00000700000000000000" pitchFamily="2" charset="0"/>
              </a:rPr>
              <a:t>Michael Baas</a:t>
            </a:r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Availability/Robustness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Restartability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5901-444B-410C-8DF8-EF557F1D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8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3</a:t>
            </a:r>
            <a:r>
              <a:rPr lang="en-US" baseline="30000" dirty="0"/>
              <a:t>rd</a:t>
            </a:r>
            <a:r>
              <a:rPr lang="en-US" dirty="0"/>
              <a:t> party services will you interact with?</a:t>
            </a:r>
          </a:p>
          <a:p>
            <a:r>
              <a:rPr lang="en-US" dirty="0"/>
              <a:t>How do you interact with them?</a:t>
            </a:r>
          </a:p>
          <a:p>
            <a:pPr lvl="1"/>
            <a:r>
              <a:rPr lang="en-US" dirty="0"/>
              <a:t>HttpCommand</a:t>
            </a:r>
          </a:p>
          <a:p>
            <a:pPr lvl="1"/>
            <a:r>
              <a:rPr lang="en-US" dirty="0"/>
              <a:t>Integrated JavaScript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206E-2191-4FC1-868A-49C1F6A1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C148-CBF2-4019-B9C9-573AD3A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2BEE-75EF-4D2A-AAAF-CE657C0E4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Levels of Logging</a:t>
            </a:r>
          </a:p>
          <a:p>
            <a:pPr lvl="1"/>
            <a:r>
              <a:rPr lang="en-US" dirty="0"/>
              <a:t>Error (DrA)</a:t>
            </a:r>
          </a:p>
          <a:p>
            <a:pPr lvl="1"/>
            <a:r>
              <a:rPr lang="en-US" dirty="0"/>
              <a:t>Server (MiServer.Log)</a:t>
            </a:r>
          </a:p>
          <a:p>
            <a:pPr lvl="1"/>
            <a:r>
              <a:rPr lang="en-US" dirty="0"/>
              <a:t>HTTP (Lumberjack)</a:t>
            </a:r>
          </a:p>
          <a:p>
            <a:pPr lvl="1"/>
            <a:r>
              <a:rPr lang="en-US" dirty="0"/>
              <a:t>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03A11-CD45-442D-A6E8-A861C0FB49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ADFE4-DCF6-4382-AC2D-848A0BC1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0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platforms will your users use?</a:t>
            </a:r>
          </a:p>
          <a:p>
            <a:pPr lvl="1"/>
            <a:r>
              <a:rPr lang="en-US" dirty="0"/>
              <a:t>Desktop/laptop</a:t>
            </a:r>
          </a:p>
          <a:p>
            <a:pPr lvl="1"/>
            <a:r>
              <a:rPr lang="en-US" dirty="0"/>
              <a:t>Tablet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Watch</a:t>
            </a:r>
          </a:p>
          <a:p>
            <a:r>
              <a:rPr lang="en-US" dirty="0"/>
              <a:t>Giving your application a common look and feel with templates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8EA6E-5CFD-4583-AD9D-E300953B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E448-BBEF-4977-8792-2FDED257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 MiServer-based Web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6474-4EE1-4B82-BCF1-3751100F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6930770" cy="3394472"/>
          </a:xfrm>
        </p:spPr>
        <p:txBody>
          <a:bodyPr>
            <a:normAutofit/>
          </a:bodyPr>
          <a:lstStyle/>
          <a:p>
            <a:r>
              <a:rPr lang="en-US" sz="2000" dirty="0"/>
              <a:t>TryAPL</a:t>
            </a:r>
          </a:p>
          <a:p>
            <a:pPr lvl="1"/>
            <a:r>
              <a:rPr lang="en-US" sz="1800" dirty="0"/>
              <a:t>Online since 2012</a:t>
            </a:r>
          </a:p>
          <a:p>
            <a:pPr lvl="1"/>
            <a:r>
              <a:rPr lang="en-US" sz="1800" dirty="0"/>
              <a:t>Running MiServer 2.1, Planned upgraded to MiServer 3 in 2017</a:t>
            </a:r>
          </a:p>
          <a:p>
            <a:pPr lvl="1"/>
            <a:r>
              <a:rPr lang="en-US" sz="1800" dirty="0"/>
              <a:t>Developed on Windows, Running on Linux</a:t>
            </a:r>
          </a:p>
          <a:p>
            <a:r>
              <a:rPr lang="en-US" sz="2000" dirty="0"/>
              <a:t>EvReg</a:t>
            </a:r>
          </a:p>
          <a:p>
            <a:pPr lvl="1"/>
            <a:r>
              <a:rPr lang="en-US" sz="1800" dirty="0"/>
              <a:t>Based on Dyalog Conference Registration System</a:t>
            </a:r>
          </a:p>
          <a:p>
            <a:pPr lvl="1"/>
            <a:r>
              <a:rPr lang="en-US" sz="1800" dirty="0"/>
              <a:t>Using MiServer since 2014, Rewritten with MiServer 3 in 2017</a:t>
            </a:r>
          </a:p>
          <a:p>
            <a:pPr lvl="1"/>
            <a:r>
              <a:rPr lang="en-US" sz="1800" dirty="0"/>
              <a:t>Developed on Windows, Running on Linux</a:t>
            </a:r>
          </a:p>
          <a:p>
            <a:pPr lvl="1"/>
            <a:endParaRPr lang="en-US" sz="1400" dirty="0"/>
          </a:p>
          <a:p>
            <a:pPr lvl="1"/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05809-B2A7-45B3-822D-DFD358E245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2366-C733-414C-8C64-6C163CC2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8FE4-69F7-456E-81C9-69599949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F521-3752-4BB5-860A-6DB5EAED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http://tryapl.org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EA91E-BA4E-4DFE-AB57-DD7802B8867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3B8D-EA1D-4951-A5E7-6BBA4758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4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7515835" cy="3394472"/>
          </a:xfrm>
        </p:spPr>
        <p:txBody>
          <a:bodyPr>
            <a:normAutofit/>
          </a:bodyPr>
          <a:lstStyle/>
          <a:p>
            <a:r>
              <a:rPr lang="en-US" dirty="0"/>
              <a:t>TryAPL does not use HTTPS nor have any user authentication.</a:t>
            </a:r>
          </a:p>
          <a:p>
            <a:r>
              <a:rPr lang="en-US" dirty="0"/>
              <a:t>Cookies are used to "remember" the user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9D62-7B20-46E3-B758-72CBED7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Session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cookies to identify user</a:t>
            </a:r>
          </a:p>
          <a:p>
            <a:r>
              <a:rPr lang="en-US" dirty="0"/>
              <a:t>Uses MiServer session for timeout</a:t>
            </a:r>
          </a:p>
          <a:p>
            <a:pPr lvl="1"/>
            <a:r>
              <a:rPr lang="en-US" dirty="0"/>
              <a:t>/Config/Server.xml</a:t>
            </a:r>
          </a:p>
          <a:p>
            <a:pPr lvl="1"/>
            <a:r>
              <a:rPr lang="en-US" dirty="0"/>
              <a:t>_Request.Session</a:t>
            </a:r>
          </a:p>
          <a:p>
            <a:r>
              <a:rPr lang="en-US" dirty="0"/>
              <a:t>Uses TryAPLSession to save user's "APL session" in component file</a:t>
            </a:r>
          </a:p>
          <a:p>
            <a:pPr lvl="1"/>
            <a:r>
              <a:rPr lang="en-US" dirty="0"/>
              <a:t>/TryAPL/Code/TryAPLServer.dyalog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44E8C-2AD9-48F0-9A44-AC8DC8FF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Database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TryAPL does not use a database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CE27-FDFC-4DD8-BEE5-42104850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1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49F2-44F4-4D3E-AEEE-AE54606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4378-24D6-43B3-B14C-4028CA03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8345270" cy="3394472"/>
          </a:xfrm>
        </p:spPr>
        <p:txBody>
          <a:bodyPr/>
          <a:lstStyle/>
          <a:p>
            <a:r>
              <a:rPr lang="en-US" dirty="0"/>
              <a:t>TryAPL uses "slave" processes to execute user inputs</a:t>
            </a:r>
          </a:p>
          <a:p>
            <a:pPr lvl="1"/>
            <a:r>
              <a:rPr lang="en-US" dirty="0"/>
              <a:t>The number is configurable in</a:t>
            </a:r>
            <a:br>
              <a:rPr lang="en-US" dirty="0"/>
            </a:br>
            <a:r>
              <a:rPr lang="en-US" dirty="0"/>
              <a:t>/TryAPL/Config/TryAPL.xml</a:t>
            </a:r>
          </a:p>
          <a:p>
            <a:r>
              <a:rPr lang="en-US" dirty="0"/>
              <a:t>The slave processes are initiated using APLProcess</a:t>
            </a:r>
          </a:p>
          <a:p>
            <a:pPr lvl="1"/>
            <a:r>
              <a:rPr lang="en-US" dirty="0"/>
              <a:t>APLProcess is a cross-platform utility to start and control APL processes on your local machine or remote machines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37C95-4BF0-4EE5-B576-D296C472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DE84-3EDB-4769-8241-E21F67B0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8A5-B0C8-4C53-96D0-C251811B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Facets of a production web application</a:t>
            </a:r>
          </a:p>
          <a:p>
            <a:pPr lvl="1"/>
            <a:r>
              <a:rPr lang="en-US"/>
              <a:t>Security</a:t>
            </a:r>
          </a:p>
          <a:p>
            <a:pPr lvl="1"/>
            <a:r>
              <a:rPr lang="en-US"/>
              <a:t>Session management (state maintenance)</a:t>
            </a:r>
          </a:p>
          <a:p>
            <a:pPr lvl="1"/>
            <a:r>
              <a:rPr lang="en-US"/>
              <a:t>Database access</a:t>
            </a:r>
          </a:p>
          <a:p>
            <a:pPr lvl="1"/>
            <a:r>
              <a:rPr lang="en-US"/>
              <a:t>Scalability </a:t>
            </a:r>
          </a:p>
          <a:p>
            <a:pPr lvl="1"/>
            <a:r>
              <a:rPr lang="en-US"/>
              <a:t>N-Tiered architecture/API</a:t>
            </a:r>
          </a:p>
          <a:p>
            <a:pPr lvl="1"/>
            <a:r>
              <a:rPr lang="en-US"/>
              <a:t>Continuous integration</a:t>
            </a:r>
          </a:p>
          <a:p>
            <a:pPr lvl="1"/>
            <a:r>
              <a:rPr lang="en-US"/>
              <a:t>Availability/Robustness</a:t>
            </a:r>
          </a:p>
          <a:p>
            <a:pPr lvl="1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Party Services</a:t>
            </a:r>
          </a:p>
          <a:p>
            <a:pPr lvl="1"/>
            <a:r>
              <a:rPr lang="en-US"/>
              <a:t>Logging</a:t>
            </a:r>
          </a:p>
          <a:p>
            <a:pPr lvl="1"/>
            <a:r>
              <a:rPr lang="en-US"/>
              <a:t>User Experience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C9CC6-3AE0-4357-BFE9-F1C1341AD4C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7A444-05D4-43EF-9C00-DC6C1149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2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N-Tiered Architecture/API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235915" cy="3394472"/>
          </a:xfrm>
        </p:spPr>
        <p:txBody>
          <a:bodyPr>
            <a:normAutofit/>
          </a:bodyPr>
          <a:lstStyle/>
          <a:p>
            <a:r>
              <a:rPr lang="en-US" sz="2400" dirty="0"/>
              <a:t>TryAPL implements its business logic in two classes</a:t>
            </a:r>
          </a:p>
          <a:p>
            <a:pPr lvl="1"/>
            <a:r>
              <a:rPr lang="en-US" sz="2000" dirty="0"/>
              <a:t>/TryAPL/Code/TryAPLServer</a:t>
            </a:r>
          </a:p>
          <a:p>
            <a:pPr lvl="1"/>
            <a:r>
              <a:rPr lang="en-US" sz="2000" dirty="0"/>
              <a:t>/TryAPL/Code/TryAPLSlave.dyalog</a:t>
            </a:r>
          </a:p>
          <a:p>
            <a:r>
              <a:rPr lang="en-US" sz="2400" dirty="0"/>
              <a:t>In general you will build a class based on the MiServer class</a:t>
            </a:r>
          </a:p>
          <a:p>
            <a:pPr lvl="1"/>
            <a:r>
              <a:rPr lang="en-US" sz="2000" dirty="0"/>
              <a:t>The MiServer class has a number of overridable methods</a:t>
            </a:r>
          </a:p>
          <a:p>
            <a:r>
              <a:rPr lang="en-US" sz="2400" dirty="0"/>
              <a:t>User interface is implemented in /TryAPL/index.dyalog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07E08-8C95-4168-BFF0-1B08A1D0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Continuous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TryAPL does not currently use any of the continuous integration framework</a:t>
            </a:r>
          </a:p>
          <a:p>
            <a:pPr lvl="1"/>
            <a:r>
              <a:rPr lang="en-US" dirty="0"/>
              <a:t>It is planned for the upcoming rewrite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45C8B-4591-45BF-A5B7-566F5296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4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Availability/Robustness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505945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Error handling</a:t>
            </a:r>
          </a:p>
          <a:p>
            <a:pPr lvl="1"/>
            <a:r>
              <a:rPr lang="en-US" dirty="0"/>
              <a:t>Untrapped errors in the slave processes are logged and a new slave is started</a:t>
            </a:r>
          </a:p>
          <a:p>
            <a:pPr lvl="1"/>
            <a:r>
              <a:rPr lang="en-US" dirty="0"/>
              <a:t>Untrapped errors in the master process cause TryAPL to stop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A separate task queries TryAPL every 60 seconds</a:t>
            </a:r>
          </a:p>
          <a:p>
            <a:r>
              <a:rPr lang="en-US" dirty="0"/>
              <a:t>Restartability</a:t>
            </a:r>
          </a:p>
          <a:p>
            <a:pPr lvl="1"/>
            <a:r>
              <a:rPr lang="en-US" dirty="0"/>
              <a:t>If the monitor does not get a response TryAPL is restarted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18A33-A380-4652-95F3-F09A7C79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- 3</a:t>
            </a:r>
            <a:r>
              <a:rPr lang="en-US" baseline="30000" dirty="0"/>
              <a:t>rd</a:t>
            </a:r>
            <a:r>
              <a:rPr lang="en-US" dirty="0"/>
              <a:t> Party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TryAPL uses Google Analytics</a:t>
            </a:r>
          </a:p>
          <a:p>
            <a:pPr lvl="1"/>
            <a:r>
              <a:rPr lang="en-US" dirty="0"/>
              <a:t>Requires registering for Google Analytics</a:t>
            </a:r>
          </a:p>
          <a:p>
            <a:pPr lvl="1"/>
            <a:r>
              <a:rPr lang="en-US" dirty="0"/>
              <a:t>Include some JavaScript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908E5-C258-4799-97CC-285C052C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5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C148-CBF2-4019-B9C9-573AD3A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2BEE-75EF-4D2A-AAAF-CE657C0E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8010890" cy="3394472"/>
          </a:xfrm>
        </p:spPr>
        <p:txBody>
          <a:bodyPr/>
          <a:lstStyle/>
          <a:p>
            <a:r>
              <a:rPr lang="en-US" dirty="0"/>
              <a:t>Error – we use DrA (built into MiServer)</a:t>
            </a:r>
          </a:p>
          <a:p>
            <a:r>
              <a:rPr lang="en-US" dirty="0"/>
              <a:t>Server – level of logging is settable</a:t>
            </a:r>
          </a:p>
          <a:p>
            <a:r>
              <a:rPr lang="en-US" dirty="0"/>
              <a:t>HTTP – logs all HTTP requests to /var/log/tryapl</a:t>
            </a:r>
          </a:p>
          <a:p>
            <a:r>
              <a:rPr lang="en-US" dirty="0"/>
              <a:t>Application – log all user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03A11-CD45-442D-A6E8-A861C0FB49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42750-E75E-43CB-9D6B-32ACA3AC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4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 - User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page</a:t>
            </a:r>
          </a:p>
          <a:p>
            <a:r>
              <a:rPr lang="en-US" dirty="0"/>
              <a:t>Geared for Desktop</a:t>
            </a:r>
          </a:p>
          <a:p>
            <a:r>
              <a:rPr lang="en-US" dirty="0"/>
              <a:t>The native keyboard dilemma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E87B-2B83-47F1-96CA-75732E25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3E5F7-5099-4F11-BE25-5F611F92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49C7B-6B07-4FF7-888F-33731779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685965" cy="3394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19900" dirty="0">
                <a:latin typeface="Titillium Web Black" panose="00000A00000000000000" pitchFamily="2" charset="0"/>
              </a:rPr>
              <a:t>Demo</a:t>
            </a:r>
          </a:p>
          <a:p>
            <a:pPr marL="0" indent="0" algn="ctr">
              <a:buNone/>
            </a:pPr>
            <a:r>
              <a:rPr lang="de-DE" sz="2600" dirty="0" err="1">
                <a:latin typeface="Titillium Web Black" panose="00000A00000000000000" pitchFamily="2" charset="0"/>
              </a:rPr>
              <a:t>as</a:t>
            </a:r>
            <a:r>
              <a:rPr lang="de-DE" sz="2600" dirty="0">
                <a:latin typeface="Titillium Web Black" panose="00000A00000000000000" pitchFamily="2" charset="0"/>
              </a:rPr>
              <a:t> and </a:t>
            </a:r>
            <a:r>
              <a:rPr lang="de-DE" sz="2600" dirty="0" err="1">
                <a:latin typeface="Titillium Web Black" panose="00000A00000000000000" pitchFamily="2" charset="0"/>
              </a:rPr>
              <a:t>where</a:t>
            </a:r>
            <a:r>
              <a:rPr lang="de-DE" sz="2600" dirty="0">
                <a:latin typeface="Titillium Web Black" panose="00000A00000000000000" pitchFamily="2" charset="0"/>
              </a:rPr>
              <a:t> </a:t>
            </a:r>
            <a:r>
              <a:rPr lang="de-DE" sz="2600" dirty="0" err="1">
                <a:latin typeface="Titillium Web Black" panose="00000A00000000000000" pitchFamily="2" charset="0"/>
              </a:rPr>
              <a:t>appropriate</a:t>
            </a:r>
            <a:endParaRPr lang="de-DE" sz="2600" dirty="0">
              <a:latin typeface="Titillium Web Black" panose="00000A00000000000000" pitchFamily="2" charset="0"/>
            </a:endParaRPr>
          </a:p>
          <a:p>
            <a:pPr marL="0" indent="0" algn="ctr">
              <a:buNone/>
            </a:pPr>
            <a:r>
              <a:rPr lang="de-DE" sz="2600" dirty="0">
                <a:latin typeface="Titillium Web Black" panose="00000A00000000000000" pitchFamily="2" charset="0"/>
              </a:rPr>
              <a:t>VPN -&gt; http://confreg.dyalog.bramley/index.mipage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E3682-8601-467B-BB73-52BAA5C6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8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0ABC3-5811-4138-89EE-9D1E53DA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EvReg</a:t>
            </a:r>
            <a:r>
              <a:rPr lang="de-DE" dirty="0"/>
              <a:t> </a:t>
            </a:r>
            <a:r>
              <a:rPr lang="de-DE" dirty="0" err="1"/>
              <a:t>demonstrate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E131B6-34C1-4A11-85CC-24F94DBE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Security</a:t>
            </a:r>
          </a:p>
          <a:p>
            <a:r>
              <a:rPr lang="de-DE" strike="sngStrike" dirty="0"/>
              <a:t>Database-Access</a:t>
            </a:r>
          </a:p>
          <a:p>
            <a:r>
              <a:rPr lang="de-DE" dirty="0" err="1"/>
              <a:t>Availability</a:t>
            </a:r>
            <a:r>
              <a:rPr lang="de-DE" dirty="0"/>
              <a:t>  / </a:t>
            </a:r>
            <a:r>
              <a:rPr lang="de-DE" dirty="0" err="1"/>
              <a:t>Continous</a:t>
            </a:r>
            <a:r>
              <a:rPr lang="de-DE" dirty="0"/>
              <a:t> Integration</a:t>
            </a:r>
          </a:p>
          <a:p>
            <a:r>
              <a:rPr lang="de-DE" dirty="0" err="1"/>
              <a:t>Integrating</a:t>
            </a:r>
            <a:r>
              <a:rPr lang="de-DE" dirty="0"/>
              <a:t> 3d Party </a:t>
            </a:r>
            <a:r>
              <a:rPr lang="de-DE" dirty="0" err="1"/>
              <a:t>services</a:t>
            </a:r>
            <a:endParaRPr lang="de-DE" dirty="0"/>
          </a:p>
          <a:p>
            <a:r>
              <a:rPr lang="de-DE" dirty="0"/>
              <a:t>N-</a:t>
            </a:r>
            <a:r>
              <a:rPr lang="de-DE" dirty="0" err="1"/>
              <a:t>tiered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/API</a:t>
            </a:r>
          </a:p>
          <a:p>
            <a:r>
              <a:rPr lang="de-DE" dirty="0"/>
              <a:t>User Experience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5DD0A3-A20D-45E9-9859-25CB7603C6B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59D19-7256-444A-BAB5-729ABED4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51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D32CC77F-D58F-4082-8D90-22024D976DBC}"/>
              </a:ext>
            </a:extLst>
          </p:cNvPr>
          <p:cNvSpPr/>
          <p:nvPr/>
        </p:nvSpPr>
        <p:spPr>
          <a:xfrm>
            <a:off x="5607115" y="1986685"/>
            <a:ext cx="2340260" cy="675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3ED959-462A-4B15-A524-BC81594A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65FE7-C787-48CD-9101-0A089A37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055895" cy="339447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MiServer3</a:t>
            </a:r>
          </a:p>
          <a:p>
            <a:pPr lvl="1"/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https://github.com/Dyalog/MiServer/tree/bootstrap </a:t>
            </a:r>
            <a:endParaRPr lang="de-DE" dirty="0"/>
          </a:p>
          <a:p>
            <a:r>
              <a:rPr lang="de-DE" dirty="0"/>
              <a:t>\MyMS3Sites\</a:t>
            </a:r>
            <a:r>
              <a:rPr lang="de-DE" dirty="0" err="1"/>
              <a:t>EvRegLite</a:t>
            </a:r>
            <a:endParaRPr lang="de-DE" dirty="0"/>
          </a:p>
          <a:p>
            <a:pPr lvl="1"/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https://github.com/Dyalog/MiSites</a:t>
            </a:r>
            <a:endParaRPr lang="de-DE" dirty="0"/>
          </a:p>
          <a:p>
            <a:pPr lvl="1"/>
            <a:r>
              <a:rPr lang="de-DE" dirty="0"/>
              <a:t>...</a:t>
            </a:r>
            <a:r>
              <a:rPr lang="de-DE" dirty="0" err="1"/>
              <a:t>soon</a:t>
            </a:r>
            <a:r>
              <a:rPr lang="de-DE" dirty="0"/>
              <a:t>!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, </a:t>
            </a:r>
            <a:r>
              <a:rPr lang="de-DE" dirty="0" err="1"/>
              <a:t>sry</a:t>
            </a:r>
            <a:r>
              <a:rPr lang="de-DE" dirty="0"/>
              <a:t>!</a:t>
            </a:r>
            <a:br>
              <a:rPr lang="de-DE" dirty="0"/>
            </a:b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C6C7E-6D31-400D-8E8C-6FF71016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46BB9-5D93-449C-AB16-BC084C19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Intro: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039E14-B42F-47B9-A8F2-2FD28AAE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243027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„Old </a:t>
            </a:r>
            <a:r>
              <a:rPr lang="de-DE" sz="1800" dirty="0" err="1"/>
              <a:t>system</a:t>
            </a:r>
            <a:r>
              <a:rPr lang="de-DE" sz="1800" dirty="0"/>
              <a:t>“</a:t>
            </a:r>
          </a:p>
          <a:p>
            <a:r>
              <a:rPr lang="de-DE" sz="2000" dirty="0"/>
              <a:t>MiServer2</a:t>
            </a:r>
          </a:p>
          <a:p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hacks</a:t>
            </a:r>
            <a:endParaRPr lang="de-DE" sz="2000" dirty="0"/>
          </a:p>
          <a:p>
            <a:r>
              <a:rPr lang="de-DE" sz="2000" dirty="0" err="1"/>
              <a:t>needed</a:t>
            </a:r>
            <a:r>
              <a:rPr lang="de-DE" sz="2000" dirty="0"/>
              <a:t> code-updates </a:t>
            </a:r>
            <a:r>
              <a:rPr lang="de-DE" sz="2000" dirty="0" err="1"/>
              <a:t>every</a:t>
            </a:r>
            <a:r>
              <a:rPr lang="de-DE" sz="2000" dirty="0"/>
              <a:t> </a:t>
            </a:r>
            <a:r>
              <a:rPr lang="de-DE" sz="2000" dirty="0" err="1"/>
              <a:t>year</a:t>
            </a:r>
            <a:endParaRPr lang="de-DE" sz="2000" dirty="0"/>
          </a:p>
          <a:p>
            <a:endParaRPr lang="de-DE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D56BC1-DD33-43F3-9494-B3736F463A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3A12C67-C880-43CF-B64D-314BE5F58715}"/>
              </a:ext>
            </a:extLst>
          </p:cNvPr>
          <p:cNvSpPr txBox="1">
            <a:spLocks/>
          </p:cNvSpPr>
          <p:nvPr/>
        </p:nvSpPr>
        <p:spPr>
          <a:xfrm>
            <a:off x="3806915" y="1167594"/>
            <a:ext cx="243027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„New“ </a:t>
            </a:r>
            <a:r>
              <a:rPr lang="de-DE" sz="1800" dirty="0" err="1"/>
              <a:t>system</a:t>
            </a:r>
            <a:endParaRPr lang="de-DE" sz="1800" dirty="0"/>
          </a:p>
          <a:p>
            <a:r>
              <a:rPr lang="de-DE" sz="2000" dirty="0"/>
              <a:t>MiServer3</a:t>
            </a:r>
          </a:p>
          <a:p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hacks</a:t>
            </a:r>
            <a:endParaRPr lang="de-DE" sz="2000" dirty="0"/>
          </a:p>
          <a:p>
            <a:r>
              <a:rPr lang="de-DE" sz="2000" dirty="0"/>
              <a:t>„a user-meeting </a:t>
            </a:r>
            <a:r>
              <a:rPr lang="de-DE" sz="2000" dirty="0" err="1"/>
              <a:t>is</a:t>
            </a:r>
            <a:r>
              <a:rPr lang="de-DE" sz="2000" dirty="0"/>
              <a:t> an </a:t>
            </a: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de-DE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de-DE" sz="2000" dirty="0"/>
              <a:t>“ -&gt; </a:t>
            </a:r>
            <a:r>
              <a:rPr lang="de-DE" sz="2000" dirty="0" err="1"/>
              <a:t>data-driven</a:t>
            </a:r>
            <a:endParaRPr lang="de-DE" sz="2000" dirty="0"/>
          </a:p>
          <a:p>
            <a:r>
              <a:rPr lang="de-DE" sz="2000" dirty="0"/>
              <a:t>„</a:t>
            </a:r>
            <a:r>
              <a:rPr lang="de-DE" sz="2000" dirty="0" err="1"/>
              <a:t>events</a:t>
            </a:r>
            <a:r>
              <a:rPr lang="de-DE" sz="2000" dirty="0"/>
              <a:t>“, not just „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meeting</a:t>
            </a:r>
            <a:r>
              <a:rPr lang="de-DE" sz="2000" dirty="0"/>
              <a:t>“</a:t>
            </a:r>
          </a:p>
          <a:p>
            <a:endParaRPr lang="de-DE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A66D6-276E-48DB-9C1D-8B1D6F81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Are users authenticated?</a:t>
            </a:r>
          </a:p>
          <a:p>
            <a:r>
              <a:rPr lang="en-US" dirty="0"/>
              <a:t>Authority</a:t>
            </a:r>
          </a:p>
          <a:p>
            <a:pPr lvl="1"/>
            <a:r>
              <a:rPr lang="en-US" dirty="0"/>
              <a:t>Do users have access to the appropriate resources?</a:t>
            </a:r>
          </a:p>
          <a:p>
            <a:pPr lvl="1"/>
            <a:r>
              <a:rPr lang="en-US" dirty="0"/>
              <a:t>Role-based access</a:t>
            </a:r>
          </a:p>
          <a:p>
            <a:r>
              <a:rPr lang="en-US" dirty="0"/>
              <a:t>Are communications encrypted?</a:t>
            </a:r>
          </a:p>
          <a:p>
            <a:pPr lvl="1"/>
            <a:r>
              <a:rPr lang="en-US" dirty="0"/>
              <a:t>Using https?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6D2FD-A03C-44DE-8F55-992E9A342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67" r="42136" b="14029"/>
          <a:stretch/>
        </p:blipFill>
        <p:spPr>
          <a:xfrm>
            <a:off x="6505549" y="2976796"/>
            <a:ext cx="2351904" cy="7650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B71CF-10F2-43B9-82F7-06A1F54C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BB103-D972-43C7-960B-037640CF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4358FA-5BF0-48A9-AB17-763080764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F12BF98B-C8D2-482C-9217-6095B325C933}"/>
              </a:ext>
            </a:extLst>
          </p:cNvPr>
          <p:cNvSpPr/>
          <p:nvPr/>
        </p:nvSpPr>
        <p:spPr>
          <a:xfrm>
            <a:off x="374372" y="4011910"/>
            <a:ext cx="912263" cy="57499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MySQL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94458364-EF58-4590-A9A9-220B42F52277}"/>
              </a:ext>
            </a:extLst>
          </p:cNvPr>
          <p:cNvSpPr/>
          <p:nvPr/>
        </p:nvSpPr>
        <p:spPr>
          <a:xfrm>
            <a:off x="3299083" y="2342440"/>
            <a:ext cx="980275" cy="10180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err="1"/>
              <a:t>EvReg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B39D676-71D9-44BC-9910-D6F133671488}"/>
              </a:ext>
            </a:extLst>
          </p:cNvPr>
          <p:cNvCxnSpPr>
            <a:cxnSpLocks/>
          </p:cNvCxnSpPr>
          <p:nvPr/>
        </p:nvCxnSpPr>
        <p:spPr>
          <a:xfrm>
            <a:off x="1600284" y="2972243"/>
            <a:ext cx="1698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B97AD772-7C89-4606-BD01-B29A2CBCA8D3}"/>
              </a:ext>
            </a:extLst>
          </p:cNvPr>
          <p:cNvCxnSpPr>
            <a:cxnSpLocks/>
            <a:stCxn id="5" idx="4"/>
            <a:endCxn id="24" idx="1"/>
          </p:cNvCxnSpPr>
          <p:nvPr/>
        </p:nvCxnSpPr>
        <p:spPr>
          <a:xfrm flipV="1">
            <a:off x="1286635" y="3107164"/>
            <a:ext cx="1987309" cy="119224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9788F44-9FED-4C6F-8467-B1F722E3BB4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789220" y="1615476"/>
            <a:ext cx="1" cy="72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486B8923-2917-4180-B506-E93E5448779F}"/>
              </a:ext>
            </a:extLst>
          </p:cNvPr>
          <p:cNvCxnSpPr>
            <a:cxnSpLocks/>
          </p:cNvCxnSpPr>
          <p:nvPr/>
        </p:nvCxnSpPr>
        <p:spPr>
          <a:xfrm rot="5400000">
            <a:off x="5254898" y="4069119"/>
            <a:ext cx="329329" cy="187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5E9AC2F8-1ED1-48F1-ACAA-5F915023DF70}"/>
              </a:ext>
            </a:extLst>
          </p:cNvPr>
          <p:cNvCxnSpPr>
            <a:cxnSpLocks/>
            <a:endCxn id="6" idx="2"/>
          </p:cNvCxnSpPr>
          <p:nvPr/>
        </p:nvCxnSpPr>
        <p:spPr>
          <a:xfrm rot="10800000">
            <a:off x="3789222" y="3360535"/>
            <a:ext cx="1053547" cy="39404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15">
            <a:extLst>
              <a:ext uri="{FF2B5EF4-FFF2-40B4-BE49-F238E27FC236}">
                <a16:creationId xmlns:a16="http://schemas.microsoft.com/office/drawing/2014/main" id="{F7C19ECB-98A1-4B45-9B1C-4AE343BC1681}"/>
              </a:ext>
            </a:extLst>
          </p:cNvPr>
          <p:cNvSpPr/>
          <p:nvPr/>
        </p:nvSpPr>
        <p:spPr>
          <a:xfrm>
            <a:off x="5637306" y="1691870"/>
            <a:ext cx="360689" cy="3976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4EF5303-CC18-4E59-9550-9440E135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11" y="2114522"/>
            <a:ext cx="453132" cy="30138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5A2B37E-5A48-4EAF-A0AE-BA5F40B0D501}"/>
              </a:ext>
            </a:extLst>
          </p:cNvPr>
          <p:cNvCxnSpPr>
            <a:cxnSpLocks/>
          </p:cNvCxnSpPr>
          <p:nvPr/>
        </p:nvCxnSpPr>
        <p:spPr>
          <a:xfrm>
            <a:off x="6282190" y="2415902"/>
            <a:ext cx="0" cy="1828455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3EA6289F-7EAF-474B-996C-5EFB614E9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" r="-1771"/>
          <a:stretch/>
        </p:blipFill>
        <p:spPr>
          <a:xfrm>
            <a:off x="988532" y="2653366"/>
            <a:ext cx="611752" cy="76412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CAA346C-095D-4DF8-9F10-A41F70E2A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582" y="1294802"/>
            <a:ext cx="1343025" cy="3048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E7A5F1C-627A-4F9D-B277-323C4B43D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28" y="3594242"/>
            <a:ext cx="1323975" cy="29527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FEDAE6D-EBE4-49A0-B1DA-E9D2F4FEE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975" y="4234721"/>
            <a:ext cx="2113130" cy="35218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66A63DA-62E6-431A-B436-AE2DEB5FB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944" y="2840852"/>
            <a:ext cx="510013" cy="532624"/>
          </a:xfrm>
          <a:prstGeom prst="rect">
            <a:avLst/>
          </a:prstGeom>
        </p:spPr>
      </p:pic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11F247BA-9A46-4DC3-9E5D-054D546BB6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81901" y="2436452"/>
            <a:ext cx="409470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k 54">
            <a:extLst>
              <a:ext uri="{FF2B5EF4-FFF2-40B4-BE49-F238E27FC236}">
                <a16:creationId xmlns:a16="http://schemas.microsoft.com/office/drawing/2014/main" id="{BA7E2A16-FFC3-4821-A3C7-FF0D547D1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86" y="1414105"/>
            <a:ext cx="1240097" cy="751530"/>
          </a:xfrm>
          <a:prstGeom prst="rect">
            <a:avLst/>
          </a:prstGeom>
        </p:spPr>
      </p:pic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5355E860-C35E-47CE-A435-0EAB2CD75824}"/>
              </a:ext>
            </a:extLst>
          </p:cNvPr>
          <p:cNvCxnSpPr/>
          <p:nvPr/>
        </p:nvCxnSpPr>
        <p:spPr>
          <a:xfrm rot="10800000" flipV="1">
            <a:off x="1286635" y="3828376"/>
            <a:ext cx="3604193" cy="7073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CDB07-681C-4329-A981-DED5C748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9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25E015-33E9-4246-BA64-CAF1F4C8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Continous</a:t>
            </a:r>
            <a:r>
              <a:rPr lang="de-DE" dirty="0"/>
              <a:t> Integration in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 hidden="1">
            <a:extLst>
              <a:ext uri="{FF2B5EF4-FFF2-40B4-BE49-F238E27FC236}">
                <a16:creationId xmlns:a16="http://schemas.microsoft.com/office/drawing/2014/main" id="{E94083F5-98F9-484F-BA0E-71574C62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Flussdiagramm: Magnetplattenspeicher 4" hidden="1">
            <a:extLst>
              <a:ext uri="{FF2B5EF4-FFF2-40B4-BE49-F238E27FC236}">
                <a16:creationId xmlns:a16="http://schemas.microsoft.com/office/drawing/2014/main" id="{75400738-065C-4184-83C4-78FBE8F1470C}"/>
              </a:ext>
            </a:extLst>
          </p:cNvPr>
          <p:cNvSpPr/>
          <p:nvPr/>
        </p:nvSpPr>
        <p:spPr>
          <a:xfrm>
            <a:off x="1556665" y="2552244"/>
            <a:ext cx="1275127" cy="73823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Repository</a:t>
            </a:r>
          </a:p>
        </p:txBody>
      </p:sp>
      <p:pic>
        <p:nvPicPr>
          <p:cNvPr id="6" name="Grafik 5" hidden="1">
            <a:extLst>
              <a:ext uri="{FF2B5EF4-FFF2-40B4-BE49-F238E27FC236}">
                <a16:creationId xmlns:a16="http://schemas.microsoft.com/office/drawing/2014/main" id="{622F0A02-D94A-4B92-AB0E-3251C4619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530" y="1224290"/>
            <a:ext cx="2132376" cy="1066188"/>
          </a:xfrm>
          <a:prstGeom prst="rect">
            <a:avLst/>
          </a:prstGeom>
        </p:spPr>
      </p:pic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7F21394-43ED-4BF4-9713-56B538D50E5E}"/>
              </a:ext>
            </a:extLst>
          </p:cNvPr>
          <p:cNvSpPr/>
          <p:nvPr/>
        </p:nvSpPr>
        <p:spPr>
          <a:xfrm>
            <a:off x="3372650" y="3156815"/>
            <a:ext cx="1132514" cy="77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CI</a:t>
            </a:r>
            <a:br>
              <a:rPr lang="de-DE" dirty="0"/>
            </a:br>
            <a:r>
              <a:rPr lang="de-DE" dirty="0"/>
              <a:t>(Jenkins)</a:t>
            </a:r>
          </a:p>
        </p:txBody>
      </p:sp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EC3DAA5A-DE2E-473D-AEC8-4A737E3DCCF6}"/>
              </a:ext>
            </a:extLst>
          </p:cNvPr>
          <p:cNvSpPr/>
          <p:nvPr/>
        </p:nvSpPr>
        <p:spPr>
          <a:xfrm>
            <a:off x="5234942" y="3804116"/>
            <a:ext cx="1300293" cy="8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Docker</a:t>
            </a:r>
          </a:p>
        </p:txBody>
      </p:sp>
      <p:pic>
        <p:nvPicPr>
          <p:cNvPr id="10" name="Grafik 9" hidden="1">
            <a:extLst>
              <a:ext uri="{FF2B5EF4-FFF2-40B4-BE49-F238E27FC236}">
                <a16:creationId xmlns:a16="http://schemas.microsoft.com/office/drawing/2014/main" id="{44D51213-27C8-4463-A239-480AF6AFB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7299" y="5872294"/>
            <a:ext cx="1219200" cy="914400"/>
          </a:xfrm>
          <a:prstGeom prst="rect">
            <a:avLst/>
          </a:prstGeom>
        </p:spPr>
      </p:pic>
      <p:cxnSp>
        <p:nvCxnSpPr>
          <p:cNvPr id="11" name="Verbinder: gekrümmt 10" hidden="1">
            <a:extLst>
              <a:ext uri="{FF2B5EF4-FFF2-40B4-BE49-F238E27FC236}">
                <a16:creationId xmlns:a16="http://schemas.microsoft.com/office/drawing/2014/main" id="{32A65920-0AA6-4266-AE37-D268F76C135B}"/>
              </a:ext>
            </a:extLst>
          </p:cNvPr>
          <p:cNvCxnSpPr>
            <a:stCxn id="5" idx="3"/>
            <a:endCxn id="7" idx="1"/>
          </p:cNvCxnSpPr>
          <p:nvPr/>
        </p:nvCxnSpPr>
        <p:spPr>
          <a:xfrm rot="16200000" flipH="1">
            <a:off x="2657322" y="2827381"/>
            <a:ext cx="252234" cy="117842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er: gekrümmt 11" hidden="1">
            <a:extLst>
              <a:ext uri="{FF2B5EF4-FFF2-40B4-BE49-F238E27FC236}">
                <a16:creationId xmlns:a16="http://schemas.microsoft.com/office/drawing/2014/main" id="{FF16AA8F-CFC3-4959-9397-8C26FB02ACD6}"/>
              </a:ext>
            </a:extLst>
          </p:cNvPr>
          <p:cNvCxnSpPr>
            <a:stCxn id="7" idx="2"/>
            <a:endCxn id="8" idx="1"/>
          </p:cNvCxnSpPr>
          <p:nvPr/>
        </p:nvCxnSpPr>
        <p:spPr>
          <a:xfrm rot="16200000" flipH="1">
            <a:off x="4447831" y="3419677"/>
            <a:ext cx="278187" cy="12960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krümmt 14" hidden="1">
            <a:extLst>
              <a:ext uri="{FF2B5EF4-FFF2-40B4-BE49-F238E27FC236}">
                <a16:creationId xmlns:a16="http://schemas.microsoft.com/office/drawing/2014/main" id="{28173596-4C90-4D1F-B240-B1F94A351187}"/>
              </a:ext>
            </a:extLst>
          </p:cNvPr>
          <p:cNvCxnSpPr>
            <a:cxnSpLocks/>
            <a:stCxn id="7" idx="0"/>
            <a:endCxn id="5" idx="4"/>
          </p:cNvCxnSpPr>
          <p:nvPr/>
        </p:nvCxnSpPr>
        <p:spPr>
          <a:xfrm rot="16200000" flipV="1">
            <a:off x="3267623" y="2485530"/>
            <a:ext cx="235455" cy="11071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 hidden="1">
            <a:extLst>
              <a:ext uri="{FF2B5EF4-FFF2-40B4-BE49-F238E27FC236}">
                <a16:creationId xmlns:a16="http://schemas.microsoft.com/office/drawing/2014/main" id="{0D84D2F3-FDB3-451F-9818-AC8BD6420E6A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H="1">
            <a:off x="881431" y="2246126"/>
            <a:ext cx="712906" cy="6375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 hidden="1">
            <a:extLst>
              <a:ext uri="{FF2B5EF4-FFF2-40B4-BE49-F238E27FC236}">
                <a16:creationId xmlns:a16="http://schemas.microsoft.com/office/drawing/2014/main" id="{78B7F608-1753-44F2-A859-757FAD0F8F5C}"/>
              </a:ext>
            </a:extLst>
          </p:cNvPr>
          <p:cNvCxnSpPr>
            <a:stCxn id="5" idx="1"/>
          </p:cNvCxnSpPr>
          <p:nvPr/>
        </p:nvCxnSpPr>
        <p:spPr>
          <a:xfrm flipV="1">
            <a:off x="2194229" y="2231148"/>
            <a:ext cx="0" cy="32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erbinder: gekrümmt 17" hidden="1">
            <a:extLst>
              <a:ext uri="{FF2B5EF4-FFF2-40B4-BE49-F238E27FC236}">
                <a16:creationId xmlns:a16="http://schemas.microsoft.com/office/drawing/2014/main" id="{564A0998-6276-492D-BF11-902A82BB13BC}"/>
              </a:ext>
            </a:extLst>
          </p:cNvPr>
          <p:cNvCxnSpPr>
            <a:stCxn id="8" idx="0"/>
            <a:endCxn id="7" idx="3"/>
          </p:cNvCxnSpPr>
          <p:nvPr/>
        </p:nvCxnSpPr>
        <p:spPr>
          <a:xfrm rot="16200000" flipV="1">
            <a:off x="5064424" y="2983450"/>
            <a:ext cx="261407" cy="13799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 hidden="1">
            <a:extLst>
              <a:ext uri="{FF2B5EF4-FFF2-40B4-BE49-F238E27FC236}">
                <a16:creationId xmlns:a16="http://schemas.microsoft.com/office/drawing/2014/main" id="{5A03A644-7F89-438A-98B8-D8886EAA41D2}"/>
              </a:ext>
            </a:extLst>
          </p:cNvPr>
          <p:cNvSpPr txBox="1"/>
          <p:nvPr/>
        </p:nvSpPr>
        <p:spPr>
          <a:xfrm>
            <a:off x="856602" y="2697043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Commit</a:t>
            </a:r>
          </a:p>
        </p:txBody>
      </p:sp>
      <p:sp>
        <p:nvSpPr>
          <p:cNvPr id="41" name="Textfeld 40" hidden="1">
            <a:extLst>
              <a:ext uri="{FF2B5EF4-FFF2-40B4-BE49-F238E27FC236}">
                <a16:creationId xmlns:a16="http://schemas.microsoft.com/office/drawing/2014/main" id="{19343806-55A9-4481-81F2-4DFFCC23354E}"/>
              </a:ext>
            </a:extLst>
          </p:cNvPr>
          <p:cNvSpPr txBox="1"/>
          <p:nvPr/>
        </p:nvSpPr>
        <p:spPr>
          <a:xfrm>
            <a:off x="1237884" y="3548443"/>
            <a:ext cx="2238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CI </a:t>
            </a:r>
            <a:r>
              <a:rPr lang="de-DE" sz="1100" dirty="0" err="1"/>
              <a:t>checks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updates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repo</a:t>
            </a:r>
            <a:r>
              <a:rPr lang="de-DE" sz="1100" dirty="0"/>
              <a:t> and </a:t>
            </a:r>
            <a:r>
              <a:rPr lang="de-DE" sz="1100" dirty="0" err="1"/>
              <a:t>builds</a:t>
            </a:r>
            <a:r>
              <a:rPr lang="de-DE" sz="1100" dirty="0"/>
              <a:t> </a:t>
            </a:r>
            <a:r>
              <a:rPr lang="de-DE" sz="1100" dirty="0" err="1"/>
              <a:t>new</a:t>
            </a:r>
            <a:r>
              <a:rPr lang="de-DE" sz="1100" dirty="0"/>
              <a:t> </a:t>
            </a:r>
            <a:r>
              <a:rPr lang="de-DE" sz="1100" dirty="0" err="1"/>
              <a:t>instance</a:t>
            </a:r>
            <a:r>
              <a:rPr lang="de-DE" sz="1100" dirty="0"/>
              <a:t> </a:t>
            </a:r>
            <a:r>
              <a:rPr lang="de-DE" sz="1100" dirty="0" err="1"/>
              <a:t>if</a:t>
            </a:r>
            <a:r>
              <a:rPr lang="de-DE" sz="1100" dirty="0"/>
              <a:t> </a:t>
            </a:r>
            <a:r>
              <a:rPr lang="de-DE" sz="1100" dirty="0" err="1"/>
              <a:t>req‘d</a:t>
            </a:r>
            <a:r>
              <a:rPr lang="de-DE" sz="1100" dirty="0"/>
              <a:t>.</a:t>
            </a:r>
          </a:p>
        </p:txBody>
      </p:sp>
      <p:sp>
        <p:nvSpPr>
          <p:cNvPr id="42" name="Textfeld 41" hidden="1">
            <a:extLst>
              <a:ext uri="{FF2B5EF4-FFF2-40B4-BE49-F238E27FC236}">
                <a16:creationId xmlns:a16="http://schemas.microsoft.com/office/drawing/2014/main" id="{1628D36A-D69B-45FC-90B0-F43BE87C509D}"/>
              </a:ext>
            </a:extLst>
          </p:cNvPr>
          <p:cNvSpPr txBox="1"/>
          <p:nvPr/>
        </p:nvSpPr>
        <p:spPr>
          <a:xfrm>
            <a:off x="2194228" y="4099086"/>
            <a:ext cx="2307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Runs </a:t>
            </a:r>
            <a:r>
              <a:rPr lang="de-DE" sz="1100" dirty="0" err="1"/>
              <a:t>new</a:t>
            </a:r>
            <a:r>
              <a:rPr lang="de-DE" sz="1100" dirty="0"/>
              <a:t> </a:t>
            </a:r>
            <a:r>
              <a:rPr lang="de-DE" sz="1100" dirty="0" err="1"/>
              <a:t>instance</a:t>
            </a:r>
            <a:r>
              <a:rPr lang="de-DE" sz="1100" dirty="0"/>
              <a:t> and </a:t>
            </a:r>
            <a:r>
              <a:rPr lang="de-DE" sz="1100" dirty="0" err="1"/>
              <a:t>performs</a:t>
            </a:r>
            <a:r>
              <a:rPr lang="de-DE" sz="1100" dirty="0"/>
              <a:t> </a:t>
            </a:r>
            <a:r>
              <a:rPr lang="de-DE" sz="1100" dirty="0" err="1"/>
              <a:t>test</a:t>
            </a:r>
            <a:endParaRPr lang="de-DE" sz="1100" dirty="0"/>
          </a:p>
        </p:txBody>
      </p:sp>
      <p:sp>
        <p:nvSpPr>
          <p:cNvPr id="43" name="Textfeld 42" hidden="1">
            <a:extLst>
              <a:ext uri="{FF2B5EF4-FFF2-40B4-BE49-F238E27FC236}">
                <a16:creationId xmlns:a16="http://schemas.microsoft.com/office/drawing/2014/main" id="{7D4C3B7A-0C54-4544-BCF2-F80DC263F52A}"/>
              </a:ext>
            </a:extLst>
          </p:cNvPr>
          <p:cNvSpPr txBox="1"/>
          <p:nvPr/>
        </p:nvSpPr>
        <p:spPr>
          <a:xfrm>
            <a:off x="2895142" y="2703799"/>
            <a:ext cx="1927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Returns Status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test</a:t>
            </a:r>
            <a:r>
              <a:rPr lang="de-DE" sz="1100" dirty="0"/>
              <a:t>, </a:t>
            </a:r>
            <a:r>
              <a:rPr lang="de-DE" sz="1100" dirty="0" err="1"/>
              <a:t>err-msg</a:t>
            </a:r>
            <a:endParaRPr lang="de-DE" sz="1100" dirty="0"/>
          </a:p>
        </p:txBody>
      </p:sp>
      <p:pic>
        <p:nvPicPr>
          <p:cNvPr id="1026" name="Picture 2" descr="F:\Temp\SNAGHTML106a969c.PNG" hidden="1">
            <a:extLst>
              <a:ext uri="{FF2B5EF4-FFF2-40B4-BE49-F238E27FC236}">
                <a16:creationId xmlns:a16="http://schemas.microsoft.com/office/drawing/2014/main" id="{0CB9740F-E754-4138-B9BE-3B970664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50" y="1270081"/>
            <a:ext cx="5857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feil: nach rechts 44" hidden="1">
            <a:extLst>
              <a:ext uri="{FF2B5EF4-FFF2-40B4-BE49-F238E27FC236}">
                <a16:creationId xmlns:a16="http://schemas.microsoft.com/office/drawing/2014/main" id="{663F2851-922F-4D02-B8CB-34BE726F3194}"/>
              </a:ext>
            </a:extLst>
          </p:cNvPr>
          <p:cNvSpPr/>
          <p:nvPr/>
        </p:nvSpPr>
        <p:spPr>
          <a:xfrm rot="10800000">
            <a:off x="5089071" y="1402613"/>
            <a:ext cx="49378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Pfeil: nach rechts 46">
            <a:extLst>
              <a:ext uri="{FF2B5EF4-FFF2-40B4-BE49-F238E27FC236}">
                <a16:creationId xmlns:a16="http://schemas.microsoft.com/office/drawing/2014/main" id="{9ABB1FC4-C2EE-4121-85BA-CCDA09DDE2C8}"/>
              </a:ext>
            </a:extLst>
          </p:cNvPr>
          <p:cNvSpPr/>
          <p:nvPr/>
        </p:nvSpPr>
        <p:spPr>
          <a:xfrm rot="10800000">
            <a:off x="5089071" y="1990270"/>
            <a:ext cx="49378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F15066A-4258-409C-A1E0-5C363431438F}"/>
              </a:ext>
            </a:extLst>
          </p:cNvPr>
          <p:cNvSpPr txBox="1"/>
          <p:nvPr/>
        </p:nvSpPr>
        <p:spPr>
          <a:xfrm>
            <a:off x="2315582" y="4451222"/>
            <a:ext cx="3020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Test ok: </a:t>
            </a:r>
            <a:r>
              <a:rPr lang="de-DE" sz="1100" dirty="0" err="1"/>
              <a:t>use</a:t>
            </a:r>
            <a:r>
              <a:rPr lang="de-DE" sz="1100" dirty="0"/>
              <a:t> </a:t>
            </a:r>
            <a:r>
              <a:rPr lang="de-DE" sz="1100" dirty="0" err="1"/>
              <a:t>this</a:t>
            </a:r>
            <a:r>
              <a:rPr lang="de-DE" sz="1100" dirty="0"/>
              <a:t> </a:t>
            </a:r>
            <a:r>
              <a:rPr lang="de-DE" sz="1100" dirty="0" err="1"/>
              <a:t>updated</a:t>
            </a:r>
            <a:r>
              <a:rPr lang="de-DE" sz="1100" dirty="0"/>
              <a:t> </a:t>
            </a:r>
            <a:r>
              <a:rPr lang="de-DE" sz="1100" dirty="0" err="1"/>
              <a:t>build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future</a:t>
            </a:r>
            <a:r>
              <a:rPr lang="de-DE" sz="1100" dirty="0"/>
              <a:t> </a:t>
            </a:r>
            <a:r>
              <a:rPr lang="de-DE" sz="1100" dirty="0" err="1"/>
              <a:t>sessions</a:t>
            </a:r>
            <a:endParaRPr lang="de-DE" sz="1100" dirty="0"/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A7994A2B-CCCD-4D5F-ACE6-0E7A9E8A9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403" y="413034"/>
            <a:ext cx="4644747" cy="42784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34F68-5EA5-4751-9351-9A04455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40" grpId="0"/>
      <p:bldP spid="41" grpId="0"/>
      <p:bldP spid="42" grpId="0"/>
      <p:bldP spid="43" grpId="0"/>
      <p:bldP spid="45" grpId="0" animBg="1"/>
      <p:bldP spid="47" grpId="0" animBg="1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7D79E-814B-4EC0-BB53-4BC2B354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 in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A7617-B5A5-472E-BD5F-854D5796B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https:</a:t>
            </a:r>
          </a:p>
          <a:p>
            <a:pPr lvl="1"/>
            <a:r>
              <a:rPr lang="de-DE" dirty="0" err="1"/>
              <a:t>handled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Load Balancer</a:t>
            </a:r>
          </a:p>
          <a:p>
            <a:r>
              <a:rPr lang="de-DE" dirty="0" err="1"/>
              <a:t>Credit</a:t>
            </a:r>
            <a:r>
              <a:rPr lang="de-DE" dirty="0"/>
              <a:t> Card Info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handled</a:t>
            </a:r>
            <a:r>
              <a:rPr lang="de-DE" dirty="0"/>
              <a:t> on </a:t>
            </a:r>
            <a:r>
              <a:rPr lang="de-DE" dirty="0" err="1"/>
              <a:t>Worldpay‘s</a:t>
            </a:r>
            <a:r>
              <a:rPr lang="de-DE" dirty="0"/>
              <a:t> </a:t>
            </a:r>
            <a:r>
              <a:rPr lang="de-DE" dirty="0" err="1"/>
              <a:t>site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3A7B2C-45DD-4328-890C-EAF81B14B2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Screenshot" hidden="1">
            <a:extLst>
              <a:ext uri="{FF2B5EF4-FFF2-40B4-BE49-F238E27FC236}">
                <a16:creationId xmlns:a16="http://schemas.microsoft.com/office/drawing/2014/main" id="{37399B62-6D0F-4869-9DE8-2A1B3D5D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23"/>
            <a:ext cx="9252520" cy="51435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E3B99-2C5A-4219-BC76-3941C06A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99607-AC33-46AA-A327-D90A886B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Database-Access in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4A0C6-559E-4263-8E0A-4ACED9B04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Avoid</a:t>
            </a:r>
            <a:r>
              <a:rPr lang="de-DE" dirty="0"/>
              <a:t> SQL-</a:t>
            </a:r>
            <a:r>
              <a:rPr lang="de-DE" dirty="0" err="1"/>
              <a:t>Injections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SQAPL‘s</a:t>
            </a:r>
            <a:r>
              <a:rPr lang="de-DE" dirty="0"/>
              <a:t> Bind-</a:t>
            </a:r>
            <a:r>
              <a:rPr lang="de-DE" dirty="0" err="1"/>
              <a:t>Mechanism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88E7B4-42A2-4BD3-A94D-5A20DEAE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1" y="2166705"/>
            <a:ext cx="2639912" cy="22780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5E2A0A-67F7-4ADB-B022-4F29543A9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31" y="2166705"/>
            <a:ext cx="7171428" cy="4761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E2E3C0-6E79-4A80-8AD4-9C0513694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" y="0"/>
            <a:ext cx="5409543" cy="5143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0B02B-B4F5-4392-A06E-8BFE7BA3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5E015-33E9-4246-BA64-CAF1F4C8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Continous</a:t>
            </a:r>
            <a:r>
              <a:rPr lang="de-DE" dirty="0"/>
              <a:t> Integration in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083F5-98F9-484F-BA0E-71574C62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Flussdiagramm: Magnetplattenspeicher 4">
            <a:extLst>
              <a:ext uri="{FF2B5EF4-FFF2-40B4-BE49-F238E27FC236}">
                <a16:creationId xmlns:a16="http://schemas.microsoft.com/office/drawing/2014/main" id="{75400738-065C-4184-83C4-78FBE8F1470C}"/>
              </a:ext>
            </a:extLst>
          </p:cNvPr>
          <p:cNvSpPr/>
          <p:nvPr/>
        </p:nvSpPr>
        <p:spPr>
          <a:xfrm>
            <a:off x="1556665" y="2552244"/>
            <a:ext cx="1275127" cy="73823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Repository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2F0A02-D94A-4B92-AB0E-3251C4619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530" y="1224290"/>
            <a:ext cx="2132376" cy="106618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7F21394-43ED-4BF4-9713-56B538D50E5E}"/>
              </a:ext>
            </a:extLst>
          </p:cNvPr>
          <p:cNvSpPr/>
          <p:nvPr/>
        </p:nvSpPr>
        <p:spPr>
          <a:xfrm>
            <a:off x="3372650" y="3156815"/>
            <a:ext cx="1132514" cy="77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CI</a:t>
            </a:r>
            <a:br>
              <a:rPr lang="de-DE" dirty="0"/>
            </a:br>
            <a:r>
              <a:rPr lang="de-DE" dirty="0"/>
              <a:t>(Jenkins)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3DAA5A-DE2E-473D-AEC8-4A737E3DCCF6}"/>
              </a:ext>
            </a:extLst>
          </p:cNvPr>
          <p:cNvSpPr/>
          <p:nvPr/>
        </p:nvSpPr>
        <p:spPr>
          <a:xfrm>
            <a:off x="5234942" y="3804116"/>
            <a:ext cx="1300293" cy="8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Docker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4D51213-27C8-4463-A239-480AF6AFB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7299" y="5872294"/>
            <a:ext cx="1219200" cy="914400"/>
          </a:xfrm>
          <a:prstGeom prst="rect">
            <a:avLst/>
          </a:prstGeom>
        </p:spPr>
      </p:pic>
      <p:cxnSp>
        <p:nvCxnSpPr>
          <p:cNvPr id="11" name="Verbinder: gekrümmt 10">
            <a:extLst>
              <a:ext uri="{FF2B5EF4-FFF2-40B4-BE49-F238E27FC236}">
                <a16:creationId xmlns:a16="http://schemas.microsoft.com/office/drawing/2014/main" id="{32A65920-0AA6-4266-AE37-D268F76C135B}"/>
              </a:ext>
            </a:extLst>
          </p:cNvPr>
          <p:cNvCxnSpPr>
            <a:stCxn id="5" idx="3"/>
            <a:endCxn id="7" idx="1"/>
          </p:cNvCxnSpPr>
          <p:nvPr/>
        </p:nvCxnSpPr>
        <p:spPr>
          <a:xfrm rot="16200000" flipH="1">
            <a:off x="2657322" y="2827381"/>
            <a:ext cx="252234" cy="117842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er: gekrümmt 11">
            <a:extLst>
              <a:ext uri="{FF2B5EF4-FFF2-40B4-BE49-F238E27FC236}">
                <a16:creationId xmlns:a16="http://schemas.microsoft.com/office/drawing/2014/main" id="{FF16AA8F-CFC3-4959-9397-8C26FB02ACD6}"/>
              </a:ext>
            </a:extLst>
          </p:cNvPr>
          <p:cNvCxnSpPr>
            <a:stCxn id="7" idx="2"/>
            <a:endCxn id="8" idx="1"/>
          </p:cNvCxnSpPr>
          <p:nvPr/>
        </p:nvCxnSpPr>
        <p:spPr>
          <a:xfrm rot="16200000" flipH="1">
            <a:off x="4447831" y="3419677"/>
            <a:ext cx="278187" cy="12960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krümmt 14">
            <a:extLst>
              <a:ext uri="{FF2B5EF4-FFF2-40B4-BE49-F238E27FC236}">
                <a16:creationId xmlns:a16="http://schemas.microsoft.com/office/drawing/2014/main" id="{28173596-4C90-4D1F-B240-B1F94A351187}"/>
              </a:ext>
            </a:extLst>
          </p:cNvPr>
          <p:cNvCxnSpPr>
            <a:cxnSpLocks/>
            <a:stCxn id="7" idx="0"/>
            <a:endCxn id="5" idx="4"/>
          </p:cNvCxnSpPr>
          <p:nvPr/>
        </p:nvCxnSpPr>
        <p:spPr>
          <a:xfrm rot="16200000" flipV="1">
            <a:off x="3267623" y="2485530"/>
            <a:ext cx="235455" cy="11071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0D84D2F3-FDB3-451F-9818-AC8BD6420E6A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H="1">
            <a:off x="881431" y="2246126"/>
            <a:ext cx="712906" cy="6375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8B7F608-1753-44F2-A859-757FAD0F8F5C}"/>
              </a:ext>
            </a:extLst>
          </p:cNvPr>
          <p:cNvCxnSpPr>
            <a:stCxn id="5" idx="1"/>
          </p:cNvCxnSpPr>
          <p:nvPr/>
        </p:nvCxnSpPr>
        <p:spPr>
          <a:xfrm flipV="1">
            <a:off x="2194229" y="2231148"/>
            <a:ext cx="0" cy="32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erbinder: gekrümmt 17">
            <a:extLst>
              <a:ext uri="{FF2B5EF4-FFF2-40B4-BE49-F238E27FC236}">
                <a16:creationId xmlns:a16="http://schemas.microsoft.com/office/drawing/2014/main" id="{564A0998-6276-492D-BF11-902A82BB13BC}"/>
              </a:ext>
            </a:extLst>
          </p:cNvPr>
          <p:cNvCxnSpPr>
            <a:stCxn id="8" idx="0"/>
            <a:endCxn id="7" idx="3"/>
          </p:cNvCxnSpPr>
          <p:nvPr/>
        </p:nvCxnSpPr>
        <p:spPr>
          <a:xfrm rot="16200000" flipV="1">
            <a:off x="5064424" y="2983450"/>
            <a:ext cx="261407" cy="13799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5A03A644-7F89-438A-98B8-D8886EAA41D2}"/>
              </a:ext>
            </a:extLst>
          </p:cNvPr>
          <p:cNvSpPr txBox="1"/>
          <p:nvPr/>
        </p:nvSpPr>
        <p:spPr>
          <a:xfrm>
            <a:off x="856602" y="2697043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Commit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9343806-55A9-4481-81F2-4DFFCC23354E}"/>
              </a:ext>
            </a:extLst>
          </p:cNvPr>
          <p:cNvSpPr txBox="1"/>
          <p:nvPr/>
        </p:nvSpPr>
        <p:spPr>
          <a:xfrm>
            <a:off x="1237884" y="3548443"/>
            <a:ext cx="2238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CI </a:t>
            </a:r>
            <a:r>
              <a:rPr lang="de-DE" sz="1100" dirty="0" err="1"/>
              <a:t>checks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updates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repo</a:t>
            </a:r>
            <a:r>
              <a:rPr lang="de-DE" sz="1100" dirty="0"/>
              <a:t> and </a:t>
            </a:r>
            <a:r>
              <a:rPr lang="de-DE" sz="1100" dirty="0" err="1"/>
              <a:t>builds</a:t>
            </a:r>
            <a:r>
              <a:rPr lang="de-DE" sz="1100" dirty="0"/>
              <a:t> </a:t>
            </a:r>
            <a:r>
              <a:rPr lang="de-DE" sz="1100" dirty="0" err="1"/>
              <a:t>new</a:t>
            </a:r>
            <a:r>
              <a:rPr lang="de-DE" sz="1100" dirty="0"/>
              <a:t> </a:t>
            </a:r>
            <a:r>
              <a:rPr lang="de-DE" sz="1100" dirty="0" err="1"/>
              <a:t>instance</a:t>
            </a:r>
            <a:r>
              <a:rPr lang="de-DE" sz="1100" dirty="0"/>
              <a:t> </a:t>
            </a:r>
            <a:r>
              <a:rPr lang="de-DE" sz="1100" dirty="0" err="1"/>
              <a:t>if</a:t>
            </a:r>
            <a:r>
              <a:rPr lang="de-DE" sz="1100" dirty="0"/>
              <a:t> </a:t>
            </a:r>
            <a:r>
              <a:rPr lang="de-DE" sz="1100" dirty="0" err="1"/>
              <a:t>req‘d</a:t>
            </a:r>
            <a:r>
              <a:rPr lang="de-DE" sz="1100" dirty="0"/>
              <a:t>.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628D36A-D69B-45FC-90B0-F43BE87C509D}"/>
              </a:ext>
            </a:extLst>
          </p:cNvPr>
          <p:cNvSpPr txBox="1"/>
          <p:nvPr/>
        </p:nvSpPr>
        <p:spPr>
          <a:xfrm>
            <a:off x="2194228" y="4099086"/>
            <a:ext cx="2307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Runs </a:t>
            </a:r>
            <a:r>
              <a:rPr lang="de-DE" sz="1100" dirty="0" err="1"/>
              <a:t>new</a:t>
            </a:r>
            <a:r>
              <a:rPr lang="de-DE" sz="1100" dirty="0"/>
              <a:t> </a:t>
            </a:r>
            <a:r>
              <a:rPr lang="de-DE" sz="1100" dirty="0" err="1"/>
              <a:t>instance</a:t>
            </a:r>
            <a:r>
              <a:rPr lang="de-DE" sz="1100" dirty="0"/>
              <a:t> and </a:t>
            </a:r>
            <a:r>
              <a:rPr lang="de-DE" sz="1100" dirty="0" err="1"/>
              <a:t>performs</a:t>
            </a:r>
            <a:r>
              <a:rPr lang="de-DE" sz="1100" dirty="0"/>
              <a:t> </a:t>
            </a:r>
            <a:r>
              <a:rPr lang="de-DE" sz="1100" dirty="0" err="1"/>
              <a:t>test</a:t>
            </a:r>
            <a:endParaRPr lang="de-DE" sz="11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D4C3B7A-0C54-4544-BCF2-F80DC263F52A}"/>
              </a:ext>
            </a:extLst>
          </p:cNvPr>
          <p:cNvSpPr txBox="1"/>
          <p:nvPr/>
        </p:nvSpPr>
        <p:spPr>
          <a:xfrm>
            <a:off x="2895142" y="2703799"/>
            <a:ext cx="1927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Returns Status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test</a:t>
            </a:r>
            <a:r>
              <a:rPr lang="de-DE" sz="1100" dirty="0"/>
              <a:t>, </a:t>
            </a:r>
            <a:r>
              <a:rPr lang="de-DE" sz="1100" dirty="0" err="1"/>
              <a:t>err-msg</a:t>
            </a:r>
            <a:endParaRPr lang="de-DE" sz="1100" dirty="0"/>
          </a:p>
        </p:txBody>
      </p:sp>
      <p:pic>
        <p:nvPicPr>
          <p:cNvPr id="1026" name="Picture 2" descr="F:\Temp\SNAGHTML106a969c.PNG">
            <a:extLst>
              <a:ext uri="{FF2B5EF4-FFF2-40B4-BE49-F238E27FC236}">
                <a16:creationId xmlns:a16="http://schemas.microsoft.com/office/drawing/2014/main" id="{0CB9740F-E754-4138-B9BE-3B970664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50" y="1270081"/>
            <a:ext cx="58578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feil: nach rechts 44">
            <a:extLst>
              <a:ext uri="{FF2B5EF4-FFF2-40B4-BE49-F238E27FC236}">
                <a16:creationId xmlns:a16="http://schemas.microsoft.com/office/drawing/2014/main" id="{663F2851-922F-4D02-B8CB-34BE726F3194}"/>
              </a:ext>
            </a:extLst>
          </p:cNvPr>
          <p:cNvSpPr/>
          <p:nvPr/>
        </p:nvSpPr>
        <p:spPr>
          <a:xfrm rot="10800000">
            <a:off x="5089071" y="1402613"/>
            <a:ext cx="49378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Pfeil: nach rechts 46">
            <a:extLst>
              <a:ext uri="{FF2B5EF4-FFF2-40B4-BE49-F238E27FC236}">
                <a16:creationId xmlns:a16="http://schemas.microsoft.com/office/drawing/2014/main" id="{9ABB1FC4-C2EE-4121-85BA-CCDA09DDE2C8}"/>
              </a:ext>
            </a:extLst>
          </p:cNvPr>
          <p:cNvSpPr/>
          <p:nvPr/>
        </p:nvSpPr>
        <p:spPr>
          <a:xfrm rot="10800000">
            <a:off x="5089071" y="1990270"/>
            <a:ext cx="49378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F15066A-4258-409C-A1E0-5C363431438F}"/>
              </a:ext>
            </a:extLst>
          </p:cNvPr>
          <p:cNvSpPr txBox="1"/>
          <p:nvPr/>
        </p:nvSpPr>
        <p:spPr>
          <a:xfrm>
            <a:off x="2315582" y="4451222"/>
            <a:ext cx="3020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Test ok: </a:t>
            </a:r>
            <a:r>
              <a:rPr lang="de-DE" sz="1100" dirty="0" err="1"/>
              <a:t>use</a:t>
            </a:r>
            <a:r>
              <a:rPr lang="de-DE" sz="1100" dirty="0"/>
              <a:t> </a:t>
            </a:r>
            <a:r>
              <a:rPr lang="de-DE" sz="1100" dirty="0" err="1"/>
              <a:t>this</a:t>
            </a:r>
            <a:r>
              <a:rPr lang="de-DE" sz="1100" dirty="0"/>
              <a:t> </a:t>
            </a:r>
            <a:r>
              <a:rPr lang="de-DE" sz="1100" dirty="0" err="1"/>
              <a:t>updated</a:t>
            </a:r>
            <a:r>
              <a:rPr lang="de-DE" sz="1100" dirty="0"/>
              <a:t> </a:t>
            </a:r>
            <a:r>
              <a:rPr lang="de-DE" sz="1100" dirty="0" err="1"/>
              <a:t>build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future</a:t>
            </a:r>
            <a:r>
              <a:rPr lang="de-DE" sz="1100" dirty="0"/>
              <a:t> </a:t>
            </a:r>
            <a:r>
              <a:rPr lang="de-DE" sz="1100" dirty="0" err="1"/>
              <a:t>sessions</a:t>
            </a:r>
            <a:endParaRPr lang="de-DE" sz="1100" dirty="0"/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A7994A2B-CCCD-4D5F-ACE6-0E7A9E8A9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403" y="413034"/>
            <a:ext cx="4644747" cy="42784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D741A-BAC8-4681-921D-6C48DA6F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40" grpId="0"/>
      <p:bldP spid="41" grpId="0"/>
      <p:bldP spid="42" grpId="0"/>
      <p:bldP spid="43" grpId="0"/>
      <p:bldP spid="45" grpId="0" animBg="1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5E015-33E9-4246-BA64-CAF1F4C8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</p:spPr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Availability</a:t>
            </a:r>
            <a:r>
              <a:rPr lang="de-DE" dirty="0"/>
              <a:t> in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083F5-98F9-484F-BA0E-71574C62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6174000" cy="339447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Flussdiagramm: Magnetplattenspeicher 4">
            <a:extLst>
              <a:ext uri="{FF2B5EF4-FFF2-40B4-BE49-F238E27FC236}">
                <a16:creationId xmlns:a16="http://schemas.microsoft.com/office/drawing/2014/main" id="{75400738-065C-4184-83C4-78FBE8F1470C}"/>
              </a:ext>
            </a:extLst>
          </p:cNvPr>
          <p:cNvSpPr/>
          <p:nvPr/>
        </p:nvSpPr>
        <p:spPr>
          <a:xfrm>
            <a:off x="692586" y="1356615"/>
            <a:ext cx="1275127" cy="73823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Repository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F21394-43ED-4BF4-9713-56B538D50E5E}"/>
              </a:ext>
            </a:extLst>
          </p:cNvPr>
          <p:cNvSpPr/>
          <p:nvPr/>
        </p:nvSpPr>
        <p:spPr>
          <a:xfrm>
            <a:off x="2048265" y="1851670"/>
            <a:ext cx="1132514" cy="77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CI</a:t>
            </a:r>
            <a:br>
              <a:rPr lang="de-DE" dirty="0"/>
            </a:br>
            <a:r>
              <a:rPr lang="de-DE" dirty="0"/>
              <a:t>(Jenkins)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3DAA5A-DE2E-473D-AEC8-4A737E3DCCF6}"/>
              </a:ext>
            </a:extLst>
          </p:cNvPr>
          <p:cNvSpPr/>
          <p:nvPr/>
        </p:nvSpPr>
        <p:spPr>
          <a:xfrm>
            <a:off x="3286057" y="2245227"/>
            <a:ext cx="1300293" cy="8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Docker</a:t>
            </a:r>
          </a:p>
        </p:txBody>
      </p:sp>
      <p:cxnSp>
        <p:nvCxnSpPr>
          <p:cNvPr id="11" name="Verbinder: gekrümmt 10">
            <a:extLst>
              <a:ext uri="{FF2B5EF4-FFF2-40B4-BE49-F238E27FC236}">
                <a16:creationId xmlns:a16="http://schemas.microsoft.com/office/drawing/2014/main" id="{32A65920-0AA6-4266-AE37-D268F76C135B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rot="16200000" flipH="1">
            <a:off x="1617848" y="1807147"/>
            <a:ext cx="142718" cy="7181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er: gekrümmt 11">
            <a:extLst>
              <a:ext uri="{FF2B5EF4-FFF2-40B4-BE49-F238E27FC236}">
                <a16:creationId xmlns:a16="http://schemas.microsoft.com/office/drawing/2014/main" id="{FF16AA8F-CFC3-4959-9397-8C26FB02ACD6}"/>
              </a:ext>
            </a:extLst>
          </p:cNvPr>
          <p:cNvCxnSpPr>
            <a:cxnSpLocks/>
            <a:stCxn id="7" idx="2"/>
            <a:endCxn id="8" idx="1"/>
          </p:cNvCxnSpPr>
          <p:nvPr/>
        </p:nvCxnSpPr>
        <p:spPr>
          <a:xfrm rot="16200000" flipH="1">
            <a:off x="2938068" y="2299910"/>
            <a:ext cx="24443" cy="6715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krümmt 14">
            <a:extLst>
              <a:ext uri="{FF2B5EF4-FFF2-40B4-BE49-F238E27FC236}">
                <a16:creationId xmlns:a16="http://schemas.microsoft.com/office/drawing/2014/main" id="{28173596-4C90-4D1F-B240-B1F94A351187}"/>
              </a:ext>
            </a:extLst>
          </p:cNvPr>
          <p:cNvCxnSpPr>
            <a:cxnSpLocks/>
            <a:stCxn id="7" idx="0"/>
            <a:endCxn id="5" idx="4"/>
          </p:cNvCxnSpPr>
          <p:nvPr/>
        </p:nvCxnSpPr>
        <p:spPr>
          <a:xfrm rot="16200000" flipV="1">
            <a:off x="2228149" y="1465296"/>
            <a:ext cx="125939" cy="64680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erbinder: gekrümmt 17">
            <a:extLst>
              <a:ext uri="{FF2B5EF4-FFF2-40B4-BE49-F238E27FC236}">
                <a16:creationId xmlns:a16="http://schemas.microsoft.com/office/drawing/2014/main" id="{564A0998-6276-492D-BF11-902A82BB13BC}"/>
              </a:ext>
            </a:extLst>
          </p:cNvPr>
          <p:cNvCxnSpPr>
            <a:cxnSpLocks/>
            <a:stCxn id="8" idx="0"/>
            <a:endCxn id="7" idx="3"/>
          </p:cNvCxnSpPr>
          <p:nvPr/>
        </p:nvCxnSpPr>
        <p:spPr>
          <a:xfrm rot="16200000" flipV="1">
            <a:off x="3554661" y="1863683"/>
            <a:ext cx="7663" cy="7554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1358EE06-04AF-4403-89C6-8558FB516EB2}"/>
              </a:ext>
            </a:extLst>
          </p:cNvPr>
          <p:cNvSpPr/>
          <p:nvPr/>
        </p:nvSpPr>
        <p:spPr>
          <a:xfrm>
            <a:off x="4752020" y="2762531"/>
            <a:ext cx="1300293" cy="80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 Balancer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92CA6A27-8B4E-4EFC-8F16-F29275F93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6330" y="3685001"/>
            <a:ext cx="1219200" cy="914400"/>
          </a:xfrm>
          <a:prstGeom prst="rect">
            <a:avLst/>
          </a:prstGeom>
        </p:spPr>
      </p:pic>
      <p:sp>
        <p:nvSpPr>
          <p:cNvPr id="35" name="Bogen 34">
            <a:extLst>
              <a:ext uri="{FF2B5EF4-FFF2-40B4-BE49-F238E27FC236}">
                <a16:creationId xmlns:a16="http://schemas.microsoft.com/office/drawing/2014/main" id="{9DC62377-A75B-4038-8539-DA9FFD7BE66A}"/>
              </a:ext>
            </a:extLst>
          </p:cNvPr>
          <p:cNvSpPr/>
          <p:nvPr/>
        </p:nvSpPr>
        <p:spPr>
          <a:xfrm rot="10051834">
            <a:off x="3927331" y="2458306"/>
            <a:ext cx="1483708" cy="9607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23C732E-C146-4651-8EDD-9D7EEE26E198}"/>
              </a:ext>
            </a:extLst>
          </p:cNvPr>
          <p:cNvSpPr txBox="1"/>
          <p:nvPr/>
        </p:nvSpPr>
        <p:spPr>
          <a:xfrm>
            <a:off x="4121891" y="3165203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http:</a:t>
            </a:r>
          </a:p>
        </p:txBody>
      </p:sp>
      <p:sp>
        <p:nvSpPr>
          <p:cNvPr id="63" name="Bogen 62">
            <a:extLst>
              <a:ext uri="{FF2B5EF4-FFF2-40B4-BE49-F238E27FC236}">
                <a16:creationId xmlns:a16="http://schemas.microsoft.com/office/drawing/2014/main" id="{B9AC86DA-ED4A-4E16-AA6C-54EF1491A982}"/>
              </a:ext>
            </a:extLst>
          </p:cNvPr>
          <p:cNvSpPr/>
          <p:nvPr/>
        </p:nvSpPr>
        <p:spPr>
          <a:xfrm rot="13148339">
            <a:off x="4544528" y="3806104"/>
            <a:ext cx="2370430" cy="95560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4B7584CD-2674-456B-8788-90D6A6C77802}"/>
              </a:ext>
            </a:extLst>
          </p:cNvPr>
          <p:cNvSpPr txBox="1"/>
          <p:nvPr/>
        </p:nvSpPr>
        <p:spPr>
          <a:xfrm>
            <a:off x="4800642" y="3826065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https: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BBD32-4527-40A3-BA63-BB38ED3A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7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24" grpId="0" animBg="1"/>
      <p:bldP spid="35" grpId="0" animBg="1"/>
      <p:bldP spid="36" grpId="0"/>
      <p:bldP spid="63" grpId="0" animBg="1"/>
      <p:bldP spid="10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990C9-1CBA-4087-BF1F-F04BC36B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3d-party </a:t>
            </a:r>
            <a:r>
              <a:rPr lang="de-DE" dirty="0" err="1"/>
              <a:t>services</a:t>
            </a:r>
            <a:r>
              <a:rPr lang="de-DE" dirty="0"/>
              <a:t> in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61583-D210-4122-A2AC-7DAB16D0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3105345" cy="3394472"/>
          </a:xfrm>
        </p:spPr>
        <p:txBody>
          <a:bodyPr/>
          <a:lstStyle/>
          <a:p>
            <a:r>
              <a:rPr lang="de-DE" dirty="0"/>
              <a:t>Country.io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F36DE3-459F-44AD-9D0B-E973898C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4" y="1761661"/>
            <a:ext cx="2899119" cy="2754162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A513062-76CF-4CF8-A497-2870DC342490}"/>
              </a:ext>
            </a:extLst>
          </p:cNvPr>
          <p:cNvSpPr txBox="1">
            <a:spLocks/>
          </p:cNvSpPr>
          <p:nvPr/>
        </p:nvSpPr>
        <p:spPr>
          <a:xfrm>
            <a:off x="3896925" y="1311610"/>
            <a:ext cx="4185465" cy="320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Worldpay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dirty="0" err="1"/>
              <a:t>later</a:t>
            </a:r>
            <a:r>
              <a:rPr lang="de-DE" sz="2000" dirty="0"/>
              <a:t>: Validation </a:t>
            </a:r>
            <a:r>
              <a:rPr lang="de-DE" sz="2000" dirty="0" err="1"/>
              <a:t>of</a:t>
            </a:r>
            <a:r>
              <a:rPr lang="de-DE" sz="2000" dirty="0"/>
              <a:t> EU </a:t>
            </a:r>
            <a:r>
              <a:rPr lang="de-DE" sz="2000" dirty="0" err="1"/>
              <a:t>VAT-Ids</a:t>
            </a:r>
            <a:endParaRPr lang="de-DE" sz="2000" dirty="0"/>
          </a:p>
          <a:p>
            <a:endParaRPr lang="de-DE" dirty="0"/>
          </a:p>
        </p:txBody>
      </p:sp>
      <p:cxnSp>
        <p:nvCxnSpPr>
          <p:cNvPr id="7" name="Verbinder: gewinkelt 6">
            <a:extLst>
              <a:ext uri="{FF2B5EF4-FFF2-40B4-BE49-F238E27FC236}">
                <a16:creationId xmlns:a16="http://schemas.microsoft.com/office/drawing/2014/main" id="{1764C72C-5CF8-47A4-8762-5C4C7193FFD2}"/>
              </a:ext>
            </a:extLst>
          </p:cNvPr>
          <p:cNvCxnSpPr>
            <a:cxnSpLocks/>
          </p:cNvCxnSpPr>
          <p:nvPr/>
        </p:nvCxnSpPr>
        <p:spPr>
          <a:xfrm rot="5400000">
            <a:off x="5119883" y="2230336"/>
            <a:ext cx="329329" cy="187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4E011629-A7B7-43CF-8E37-734A65EA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813" y="1755459"/>
            <a:ext cx="1323975" cy="2952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B4C804-FDDD-4389-A60F-DFD604DA7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395938"/>
            <a:ext cx="2113130" cy="3521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4DC22-DA16-415B-AE04-37C84890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4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3E5F7-5099-4F11-BE25-5F611F92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49C7B-6B07-4FF7-888F-33731779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685965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19900" dirty="0">
                <a:latin typeface="Titillium Web Black" panose="00000A00000000000000" pitchFamily="2" charset="0"/>
              </a:rPr>
              <a:t>Demo</a:t>
            </a:r>
          </a:p>
          <a:p>
            <a:pPr marL="0" indent="0" algn="ctr">
              <a:buNone/>
            </a:pPr>
            <a:r>
              <a:rPr lang="de-DE" sz="2600" dirty="0">
                <a:latin typeface="Titillium Web Black" panose="00000A00000000000000" pitchFamily="2" charset="0"/>
              </a:rPr>
              <a:t>]</a:t>
            </a:r>
            <a:r>
              <a:rPr lang="de-DE" sz="2600" dirty="0" err="1">
                <a:latin typeface="Titillium Web Black" panose="00000A00000000000000" pitchFamily="2" charset="0"/>
              </a:rPr>
              <a:t>demo</a:t>
            </a:r>
            <a:r>
              <a:rPr lang="de-DE" sz="2600" dirty="0">
                <a:latin typeface="Titillium Web Black" panose="00000A00000000000000" pitchFamily="2" charset="0"/>
              </a:rPr>
              <a:t>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31F52-0FCC-4AE0-858F-36B8661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89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E086D-7CC1-45C3-80D1-53A8E0A1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country.io </a:t>
            </a:r>
            <a:r>
              <a:rPr lang="de-DE" sz="3200" dirty="0">
                <a:sym typeface="Wingdings" panose="05000000000000000000" pitchFamily="2" charset="2"/>
              </a:rPr>
              <a:t> </a:t>
            </a:r>
            <a:r>
              <a:rPr lang="de-DE" sz="3200" dirty="0">
                <a:latin typeface="APL385 Unicode" panose="020B0709000202000203" pitchFamily="49" charset="0"/>
              </a:rPr>
              <a:t>Code\</a:t>
            </a:r>
            <a:r>
              <a:rPr lang="de-DE" sz="3200" dirty="0" err="1">
                <a:latin typeface="APL385 Unicode" panose="020B0709000202000203" pitchFamily="49" charset="0"/>
              </a:rPr>
              <a:t>Countries.dyalog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931F9-E345-4419-9265-08C8FD1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7650850" cy="3394472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APL385 Unicode" panose="020B0709000202000203" pitchFamily="49" charset="0"/>
              </a:rPr>
              <a:t>∇ </a:t>
            </a:r>
            <a:r>
              <a:rPr lang="de-DE" sz="2000" dirty="0" err="1">
                <a:latin typeface="APL385 Unicode" panose="020B0709000202000203" pitchFamily="49" charset="0"/>
              </a:rPr>
              <a:t>R←getem</a:t>
            </a:r>
            <a:br>
              <a:rPr lang="de-DE" sz="2000" dirty="0">
                <a:latin typeface="APL385 Unicode" panose="020B0709000202000203" pitchFamily="49" charset="0"/>
              </a:rPr>
            </a:br>
            <a:r>
              <a:rPr lang="de-DE" sz="2000" dirty="0">
                <a:latin typeface="APL385 Unicode" panose="020B0709000202000203" pitchFamily="49" charset="0"/>
              </a:rPr>
              <a:t>...</a:t>
            </a:r>
            <a:br>
              <a:rPr lang="de-DE" sz="2000" dirty="0">
                <a:latin typeface="APL385 Unicode" panose="020B0709000202000203" pitchFamily="49" charset="0"/>
              </a:rPr>
            </a:br>
            <a:r>
              <a:rPr lang="de-DE" sz="2000" dirty="0">
                <a:latin typeface="APL385 Unicode" panose="020B0709000202000203" pitchFamily="49" charset="0"/>
              </a:rPr>
              <a:t>z←(1(7159⌶)(#.</a:t>
            </a:r>
            <a:r>
              <a:rPr lang="de-DE" sz="2000" dirty="0" err="1">
                <a:latin typeface="APL385 Unicode" panose="020B0709000202000203" pitchFamily="49" charset="0"/>
              </a:rPr>
              <a:t>HttpCommand.Get'http</a:t>
            </a:r>
            <a:r>
              <a:rPr lang="de-DE" sz="2000" dirty="0">
                <a:latin typeface="APL385 Unicode" panose="020B0709000202000203" pitchFamily="49" charset="0"/>
              </a:rPr>
              <a:t>://country.io/</a:t>
            </a:r>
            <a:r>
              <a:rPr lang="de-DE" sz="2000" dirty="0" err="1">
                <a:latin typeface="APL385 Unicode" panose="020B0709000202000203" pitchFamily="49" charset="0"/>
              </a:rPr>
              <a:t>names.json</a:t>
            </a:r>
            <a:r>
              <a:rPr lang="de-DE" sz="2000" dirty="0">
                <a:latin typeface="APL385 Unicode" panose="020B0709000202000203" pitchFamily="49" charset="0"/>
              </a:rPr>
              <a:t>').Data)[;2 3]</a:t>
            </a:r>
            <a:br>
              <a:rPr lang="de-DE" sz="2000" dirty="0">
                <a:latin typeface="APL385 Unicode" panose="020B0709000202000203" pitchFamily="49" charset="0"/>
              </a:rPr>
            </a:br>
            <a:r>
              <a:rPr lang="de-DE" sz="2000" dirty="0">
                <a:latin typeface="APL385 Unicode" panose="020B0709000202000203" pitchFamily="49" charset="0"/>
              </a:rPr>
              <a:t>...</a:t>
            </a:r>
            <a:br>
              <a:rPr lang="de-DE" sz="2000" dirty="0">
                <a:latin typeface="APL385 Unicode" panose="020B0709000202000203" pitchFamily="49" charset="0"/>
              </a:rPr>
            </a:br>
            <a:r>
              <a:rPr lang="de-DE" sz="2000" dirty="0">
                <a:latin typeface="APL385 Unicode" panose="020B0709000202000203" pitchFamily="49" charset="0"/>
              </a:rPr>
              <a:t>∇</a:t>
            </a:r>
          </a:p>
          <a:p>
            <a:r>
              <a:rPr lang="de-DE" sz="2000" dirty="0">
                <a:latin typeface="APL385 Unicode" panose="020B0709000202000203" pitchFamily="49" charset="0"/>
              </a:rPr>
              <a:t>R←#.</a:t>
            </a:r>
            <a:r>
              <a:rPr lang="de-DE" sz="2000" dirty="0" err="1">
                <a:latin typeface="APL385 Unicode" panose="020B0709000202000203" pitchFamily="49" charset="0"/>
              </a:rPr>
              <a:t>Countries.List</a:t>
            </a:r>
            <a:endParaRPr lang="de-DE" sz="2000" dirty="0">
              <a:latin typeface="APL385 Unicode" panose="020B0709000202000203" pitchFamily="49" charset="0"/>
            </a:endParaRPr>
          </a:p>
          <a:p>
            <a:r>
              <a:rPr lang="de-DE" sz="2000" dirty="0">
                <a:latin typeface="APL385 Unicode" panose="020B0709000202000203" pitchFamily="49" charset="0"/>
              </a:rPr>
              <a:t>R←{</a:t>
            </a:r>
            <a:r>
              <a:rPr lang="de-DE" sz="2000" dirty="0" err="1">
                <a:latin typeface="APL385 Unicode" panose="020B0709000202000203" pitchFamily="49" charset="0"/>
              </a:rPr>
              <a:t>what</a:t>
            </a:r>
            <a:r>
              <a:rPr lang="de-DE" sz="2000" dirty="0">
                <a:latin typeface="APL385 Unicode" panose="020B0709000202000203" pitchFamily="49" charset="0"/>
              </a:rPr>
              <a:t>}#.</a:t>
            </a:r>
            <a:r>
              <a:rPr lang="de-DE" sz="2000" dirty="0" err="1">
                <a:latin typeface="APL385 Unicode" panose="020B0709000202000203" pitchFamily="49" charset="0"/>
              </a:rPr>
              <a:t>Countries.FromIP</a:t>
            </a:r>
            <a:r>
              <a:rPr lang="de-DE" sz="2000" dirty="0">
                <a:latin typeface="APL385 Unicode" panose="020B0709000202000203" pitchFamily="49" charset="0"/>
              </a:rPr>
              <a:t> </a:t>
            </a:r>
            <a:r>
              <a:rPr lang="de-DE" sz="2000" dirty="0" err="1">
                <a:latin typeface="APL385 Unicode" panose="020B0709000202000203" pitchFamily="49" charset="0"/>
              </a:rPr>
              <a:t>ip</a:t>
            </a:r>
            <a:endParaRPr lang="de-DE" sz="2000" dirty="0">
              <a:latin typeface="APL385 Unicode" panose="020B0709000202000203" pitchFamily="49" charset="0"/>
            </a:endParaRPr>
          </a:p>
          <a:p>
            <a:r>
              <a:rPr lang="de-DE" sz="2000" dirty="0">
                <a:latin typeface="APL385 Unicode" panose="020B0709000202000203" pitchFamily="49" charset="0"/>
              </a:rPr>
              <a:t>R←#.</a:t>
            </a:r>
            <a:r>
              <a:rPr lang="de-DE" sz="2000" dirty="0" err="1">
                <a:latin typeface="APL385 Unicode" panose="020B0709000202000203" pitchFamily="49" charset="0"/>
              </a:rPr>
              <a:t>Countries.GetNameFromCode</a:t>
            </a:r>
            <a:r>
              <a:rPr lang="de-DE" sz="2000" dirty="0">
                <a:latin typeface="APL385 Unicode" panose="020B0709000202000203" pitchFamily="49" charset="0"/>
              </a:rPr>
              <a:t> </a:t>
            </a:r>
            <a:r>
              <a:rPr lang="de-DE" sz="2000" dirty="0" err="1">
                <a:latin typeface="APL385 Unicode" panose="020B0709000202000203" pitchFamily="49" charset="0"/>
              </a:rPr>
              <a:t>code</a:t>
            </a:r>
            <a:endParaRPr lang="de-DE" sz="2000" dirty="0">
              <a:latin typeface="APL385 Unicode" panose="020B0709000202000203" pitchFamily="49" charset="0"/>
            </a:endParaRPr>
          </a:p>
          <a:p>
            <a:r>
              <a:rPr lang="de-DE" sz="2000" dirty="0" err="1"/>
              <a:t>Quite</a:t>
            </a:r>
            <a:r>
              <a:rPr lang="de-DE" sz="2000" dirty="0"/>
              <a:t> </a:t>
            </a:r>
            <a:r>
              <a:rPr lang="de-DE" sz="2000" dirty="0" err="1"/>
              <a:t>standalone</a:t>
            </a:r>
            <a:r>
              <a:rPr lang="de-DE" sz="2000" dirty="0"/>
              <a:t>, </a:t>
            </a:r>
            <a:r>
              <a:rPr lang="de-DE" sz="2000" dirty="0" err="1"/>
              <a:t>might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released</a:t>
            </a:r>
            <a:r>
              <a:rPr lang="de-DE" sz="2000" dirty="0"/>
              <a:t> on </a:t>
            </a:r>
            <a:r>
              <a:rPr lang="de-DE" sz="2000" dirty="0" err="1"/>
              <a:t>its</a:t>
            </a:r>
            <a:r>
              <a:rPr lang="de-DE" sz="2000" dirty="0"/>
              <a:t> own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day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C025C1-FB1E-4190-B213-AA4FBD38534E}"/>
              </a:ext>
            </a:extLst>
          </p:cNvPr>
          <p:cNvSpPr/>
          <p:nvPr/>
        </p:nvSpPr>
        <p:spPr>
          <a:xfrm>
            <a:off x="1421650" y="1581640"/>
            <a:ext cx="945105" cy="27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⎕</a:t>
            </a:r>
            <a:r>
              <a:rPr lang="de-DE" dirty="0" err="1"/>
              <a:t>JSON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52E4C-8F54-483E-B0A9-F4651AD1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B96C7-9C1C-4E6E-8309-AEF341BB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WorldPay</a:t>
            </a:r>
            <a:r>
              <a:rPr lang="de-DE" dirty="0"/>
              <a:t>-Integration: </a:t>
            </a:r>
            <a:r>
              <a:rPr lang="de-DE" dirty="0" err="1"/>
              <a:t>initiate</a:t>
            </a:r>
            <a:r>
              <a:rPr lang="de-DE" dirty="0"/>
              <a:t> </a:t>
            </a:r>
            <a:r>
              <a:rPr lang="de-DE" dirty="0" err="1"/>
              <a:t>payment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631269-BFC9-49F6-ACEA-7B38172CA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5445605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</a:t>
            </a:r>
            <a:r>
              <a:rPr lang="de-DE" dirty="0">
                <a:latin typeface="APL385 Unicode" panose="020B0709000202000203" pitchFamily="49" charset="0"/>
              </a:rPr>
              <a:t>←⎕NS''</a:t>
            </a: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PARAMS.amount</a:t>
            </a:r>
            <a:r>
              <a:rPr lang="de-DE" dirty="0">
                <a:latin typeface="APL385 Unicode" panose="020B0709000202000203" pitchFamily="49" charset="0"/>
              </a:rPr>
              <a:t>←(2⍕InvoiceAmount)~' '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PARAMS.</a:t>
            </a:r>
            <a:r>
              <a:rPr lang="de-DE" dirty="0" err="1">
                <a:latin typeface="APL385 Unicode" panose="020B0709000202000203" pitchFamily="49" charset="0"/>
              </a:rPr>
              <a:t>cartId</a:t>
            </a:r>
            <a:r>
              <a:rPr lang="de-DE" dirty="0">
                <a:latin typeface="APL385 Unicode" panose="020B0709000202000203" pitchFamily="49" charset="0"/>
              </a:rPr>
              <a:t>←'</a:t>
            </a:r>
            <a:r>
              <a:rPr lang="de-DE" dirty="0" err="1">
                <a:latin typeface="APL385 Unicode" panose="020B0709000202000203" pitchFamily="49" charset="0"/>
              </a:rPr>
              <a:t>Conf</a:t>
            </a:r>
            <a:r>
              <a:rPr lang="de-DE" dirty="0">
                <a:latin typeface="APL385 Unicode" panose="020B0709000202000203" pitchFamily="49" charset="0"/>
              </a:rPr>
              <a:t>',⍕</a:t>
            </a:r>
            <a:r>
              <a:rPr lang="de-DE" dirty="0" err="1">
                <a:latin typeface="APL385 Unicode" panose="020B0709000202000203" pitchFamily="49" charset="0"/>
              </a:rPr>
              <a:t>TransactionId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PARAMS.</a:t>
            </a:r>
            <a:r>
              <a:rPr lang="de-DE" dirty="0" err="1">
                <a:latin typeface="APL385 Unicode" panose="020B0709000202000203" pitchFamily="49" charset="0"/>
              </a:rPr>
              <a:t>currency</a:t>
            </a:r>
            <a:r>
              <a:rPr lang="de-DE" dirty="0">
                <a:latin typeface="APL385 Unicode" panose="020B0709000202000203" pitchFamily="49" charset="0"/>
              </a:rPr>
              <a:t>←'EUR'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PARAMS.</a:t>
            </a:r>
            <a:r>
              <a:rPr lang="de-DE" dirty="0" err="1">
                <a:latin typeface="APL385 Unicode" panose="020B0709000202000203" pitchFamily="49" charset="0"/>
              </a:rPr>
              <a:t>desc</a:t>
            </a:r>
            <a:r>
              <a:rPr lang="de-DE" dirty="0">
                <a:latin typeface="APL385 Unicode" panose="020B0709000202000203" pitchFamily="49" charset="0"/>
              </a:rPr>
              <a:t>←'</a:t>
            </a:r>
            <a:r>
              <a:rPr lang="de-DE" dirty="0" err="1">
                <a:latin typeface="APL385 Unicode" panose="020B0709000202000203" pitchFamily="49" charset="0"/>
              </a:rPr>
              <a:t>Dyalog</a:t>
            </a:r>
            <a:r>
              <a:rPr lang="de-DE" dirty="0">
                <a:latin typeface="APL385 Unicode" panose="020B0709000202000203" pitchFamily="49" charset="0"/>
              </a:rPr>
              <a:t> Usermeeting 2017' ⍝ </a:t>
            </a:r>
            <a:r>
              <a:rPr lang="de-DE" dirty="0" err="1">
                <a:latin typeface="APL385 Unicode" panose="020B0709000202000203" pitchFamily="49" charset="0"/>
              </a:rPr>
              <a:t>default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PARAMS.desc</a:t>
            </a:r>
            <a:r>
              <a:rPr lang="de-DE" dirty="0">
                <a:latin typeface="APL385 Unicode" panose="020B0709000202000203" pitchFamily="49" charset="0"/>
              </a:rPr>
              <a:t>←(</a:t>
            </a:r>
            <a:r>
              <a:rPr lang="de-DE" dirty="0" err="1">
                <a:latin typeface="APL385 Unicode" panose="020B0709000202000203" pitchFamily="49" charset="0"/>
              </a:rPr>
              <a:t>confIdx⊃confs.Title</a:t>
            </a:r>
            <a:r>
              <a:rPr lang="de-DE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PARAMS.desc</a:t>
            </a:r>
            <a:r>
              <a:rPr lang="de-DE" dirty="0">
                <a:latin typeface="APL385 Unicode" panose="020B0709000202000203" pitchFamily="49" charset="0"/>
              </a:rPr>
              <a:t>,←' / ',</a:t>
            </a:r>
            <a:r>
              <a:rPr lang="de-DE" dirty="0" err="1">
                <a:latin typeface="APL385 Unicode" panose="020B0709000202000203" pitchFamily="49" charset="0"/>
              </a:rPr>
              <a:t>SelectedPackage.Title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PARAMS.email←EMail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PARAMS.instId</a:t>
            </a:r>
            <a:r>
              <a:rPr lang="de-DE" dirty="0">
                <a:latin typeface="APL385 Unicode" panose="020B0709000202000203" pitchFamily="49" charset="0"/>
              </a:rPr>
              <a:t>←‘******‘ ⍝ top </a:t>
            </a:r>
            <a:r>
              <a:rPr lang="de-DE" dirty="0" err="1">
                <a:latin typeface="APL385 Unicode" panose="020B0709000202000203" pitchFamily="49" charset="0"/>
              </a:rPr>
              <a:t>secret</a:t>
            </a:r>
            <a:r>
              <a:rPr lang="de-DE" dirty="0">
                <a:latin typeface="APL385 Unicode" panose="020B0709000202000203" pitchFamily="49" charset="0"/>
              </a:rPr>
              <a:t>!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PARAMS.</a:t>
            </a:r>
            <a:r>
              <a:rPr lang="de-DE" dirty="0" err="1">
                <a:latin typeface="APL385 Unicode" panose="020B0709000202000203" pitchFamily="49" charset="0"/>
              </a:rPr>
              <a:t>hideCurrency</a:t>
            </a:r>
            <a:r>
              <a:rPr lang="de-DE" dirty="0">
                <a:latin typeface="APL385 Unicode" panose="020B0709000202000203" pitchFamily="49" charset="0"/>
              </a:rPr>
              <a:t>←'</a:t>
            </a:r>
            <a:r>
              <a:rPr lang="de-DE" dirty="0" err="1">
                <a:latin typeface="APL385 Unicode" panose="020B0709000202000203" pitchFamily="49" charset="0"/>
              </a:rPr>
              <a:t>true</a:t>
            </a:r>
            <a:r>
              <a:rPr lang="de-DE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PARAMS.name←DelegateName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PARAMS.address1←Address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... </a:t>
            </a: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PARAMS.MC_callback</a:t>
            </a:r>
            <a:r>
              <a:rPr lang="de-DE" dirty="0">
                <a:latin typeface="APL385 Unicode" panose="020B0709000202000203" pitchFamily="49" charset="0"/>
              </a:rPr>
              <a:t>←#.</a:t>
            </a:r>
            <a:r>
              <a:rPr lang="de-DE" dirty="0" err="1">
                <a:latin typeface="APL385 Unicode" panose="020B0709000202000203" pitchFamily="49" charset="0"/>
              </a:rPr>
              <a:t>Boot.ms.Config.Application</a:t>
            </a:r>
            <a:r>
              <a:rPr lang="de-DE" dirty="0">
                <a:latin typeface="APL385 Unicode" panose="020B0709000202000203" pitchFamily="49" charset="0"/>
              </a:rPr>
              <a:t>.('https://',</a:t>
            </a:r>
            <a:r>
              <a:rPr lang="de-DE" dirty="0" err="1">
                <a:latin typeface="APL385 Unicode" panose="020B0709000202000203" pitchFamily="49" charset="0"/>
              </a:rPr>
              <a:t>OurDomain</a:t>
            </a:r>
            <a:r>
              <a:rPr lang="de-DE" dirty="0">
                <a:latin typeface="APL385 Unicode" panose="020B0709000202000203" pitchFamily="49" charset="0"/>
              </a:rPr>
              <a:t>,'/',</a:t>
            </a:r>
            <a:r>
              <a:rPr lang="de-DE" dirty="0" err="1">
                <a:latin typeface="APL385 Unicode" panose="020B0709000202000203" pitchFamily="49" charset="0"/>
              </a:rPr>
              <a:t>CallbackURL</a:t>
            </a:r>
            <a:r>
              <a:rPr lang="de-DE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PARAMS.MC_pack←⍕SelectedPackage.id</a:t>
            </a: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PARAMS.MC_items</a:t>
            </a:r>
            <a:r>
              <a:rPr lang="de-DE" dirty="0">
                <a:latin typeface="APL385 Unicode" panose="020B0709000202000203" pitchFamily="49" charset="0"/>
              </a:rPr>
              <a:t>←¯1↓∊(⍕¨∊</a:t>
            </a:r>
            <a:r>
              <a:rPr lang="de-DE" dirty="0" err="1">
                <a:latin typeface="APL385 Unicode" panose="020B0709000202000203" pitchFamily="49" charset="0"/>
              </a:rPr>
              <a:t>TheItems</a:t>
            </a:r>
            <a:r>
              <a:rPr lang="de-DE" dirty="0">
                <a:latin typeface="APL385 Unicode" panose="020B0709000202000203" pitchFamily="49" charset="0"/>
              </a:rPr>
              <a:t>.(</a:t>
            </a:r>
            <a:r>
              <a:rPr lang="de-DE" dirty="0" err="1">
                <a:latin typeface="APL385 Unicode" panose="020B0709000202000203" pitchFamily="49" charset="0"/>
              </a:rPr>
              <a:t>Picked</a:t>
            </a:r>
            <a:r>
              <a:rPr lang="de-DE" dirty="0">
                <a:latin typeface="APL385 Unicode" panose="020B0709000202000203" pitchFamily="49" charset="0"/>
              </a:rPr>
              <a:t>/</a:t>
            </a:r>
            <a:r>
              <a:rPr lang="de-DE" dirty="0" err="1">
                <a:latin typeface="APL385 Unicode" panose="020B0709000202000203" pitchFamily="49" charset="0"/>
              </a:rPr>
              <a:t>id</a:t>
            </a:r>
            <a:r>
              <a:rPr lang="de-DE" dirty="0">
                <a:latin typeface="APL385 Unicode" panose="020B0709000202000203" pitchFamily="49" charset="0"/>
              </a:rPr>
              <a:t>)),¨','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:</a:t>
            </a:r>
            <a:r>
              <a:rPr lang="de-DE" dirty="0" err="1">
                <a:latin typeface="APL385 Unicode" panose="020B0709000202000203" pitchFamily="49" charset="0"/>
              </a:rPr>
              <a:t>If</a:t>
            </a:r>
            <a:r>
              <a:rPr lang="de-DE" dirty="0">
                <a:latin typeface="APL385 Unicode" panose="020B0709000202000203" pitchFamily="49" charset="0"/>
              </a:rPr>
              <a:t> 1=#.</a:t>
            </a:r>
            <a:r>
              <a:rPr lang="de-DE" dirty="0" err="1">
                <a:latin typeface="APL385 Unicode" panose="020B0709000202000203" pitchFamily="49" charset="0"/>
              </a:rPr>
              <a:t>Strings.tonum</a:t>
            </a:r>
            <a:r>
              <a:rPr lang="de-DE" dirty="0">
                <a:latin typeface="APL385 Unicode" panose="020B0709000202000203" pitchFamily="49" charset="0"/>
              </a:rPr>
              <a:t> #.</a:t>
            </a:r>
            <a:r>
              <a:rPr lang="de-DE" dirty="0" err="1">
                <a:latin typeface="APL385 Unicode" panose="020B0709000202000203" pitchFamily="49" charset="0"/>
              </a:rPr>
              <a:t>Boot.ms.Config.Application.testMode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	PARAMS.testMode←'100'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:</a:t>
            </a:r>
            <a:r>
              <a:rPr lang="de-DE" dirty="0" err="1">
                <a:latin typeface="APL385 Unicode" panose="020B0709000202000203" pitchFamily="49" charset="0"/>
              </a:rPr>
              <a:t>EndIf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     </a:t>
            </a: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f←Add</a:t>
            </a:r>
            <a:r>
              <a:rPr lang="de-DE" dirty="0">
                <a:latin typeface="APL385 Unicode" panose="020B0709000202000203" pitchFamily="49" charset="0"/>
              </a:rPr>
              <a:t> _.Form #.</a:t>
            </a:r>
            <a:r>
              <a:rPr lang="de-DE" dirty="0" err="1">
                <a:latin typeface="APL385 Unicode" panose="020B0709000202000203" pitchFamily="49" charset="0"/>
              </a:rPr>
              <a:t>Boot.ms.Config.Application.PaymentURL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:</a:t>
            </a:r>
            <a:r>
              <a:rPr lang="de-DE" dirty="0" err="1">
                <a:latin typeface="APL385 Unicode" panose="020B0709000202000203" pitchFamily="49" charset="0"/>
              </a:rPr>
              <a:t>For</a:t>
            </a:r>
            <a:r>
              <a:rPr lang="de-DE" dirty="0">
                <a:latin typeface="APL385 Unicode" panose="020B0709000202000203" pitchFamily="49" charset="0"/>
              </a:rPr>
              <a:t> n :In PARAMS.⎕NL-2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	</a:t>
            </a:r>
            <a:r>
              <a:rPr lang="de-DE" dirty="0" err="1">
                <a:latin typeface="APL385 Unicode" panose="020B0709000202000203" pitchFamily="49" charset="0"/>
              </a:rPr>
              <a:t>f.Add</a:t>
            </a:r>
            <a:r>
              <a:rPr lang="de-DE" dirty="0">
                <a:latin typeface="APL385 Unicode" panose="020B0709000202000203" pitchFamily="49" charset="0"/>
              </a:rPr>
              <a:t> _.</a:t>
            </a:r>
            <a:r>
              <a:rPr lang="de-DE" dirty="0" err="1">
                <a:latin typeface="APL385 Unicode" panose="020B0709000202000203" pitchFamily="49" charset="0"/>
              </a:rPr>
              <a:t>input</a:t>
            </a:r>
            <a:r>
              <a:rPr lang="de-DE" dirty="0">
                <a:latin typeface="APL385 Unicode" panose="020B0709000202000203" pitchFamily="49" charset="0"/>
              </a:rPr>
              <a:t>''('type=</a:t>
            </a:r>
            <a:r>
              <a:rPr lang="de-DE" dirty="0" err="1">
                <a:latin typeface="APL385 Unicode" panose="020B0709000202000203" pitchFamily="49" charset="0"/>
              </a:rPr>
              <a:t>hidden</a:t>
            </a:r>
            <a:r>
              <a:rPr lang="de-DE" dirty="0">
                <a:latin typeface="APL385 Unicode" panose="020B0709000202000203" pitchFamily="49" charset="0"/>
              </a:rPr>
              <a:t> </a:t>
            </a:r>
            <a:r>
              <a:rPr lang="de-DE" dirty="0" err="1">
                <a:latin typeface="APL385 Unicode" panose="020B0709000202000203" pitchFamily="49" charset="0"/>
              </a:rPr>
              <a:t>name</a:t>
            </a:r>
            <a:r>
              <a:rPr lang="de-DE" dirty="0">
                <a:latin typeface="APL385 Unicode" panose="020B0709000202000203" pitchFamily="49" charset="0"/>
              </a:rPr>
              <a:t>=',n,' </a:t>
            </a:r>
            <a:r>
              <a:rPr lang="de-DE" dirty="0" err="1">
                <a:latin typeface="APL385 Unicode" panose="020B0709000202000203" pitchFamily="49" charset="0"/>
              </a:rPr>
              <a:t>value</a:t>
            </a:r>
            <a:r>
              <a:rPr lang="de-DE" dirty="0">
                <a:latin typeface="APL385 Unicode" panose="020B0709000202000203" pitchFamily="49" charset="0"/>
              </a:rPr>
              <a:t>="',(</a:t>
            </a:r>
            <a:r>
              <a:rPr lang="de-DE" dirty="0" err="1">
                <a:latin typeface="APL385 Unicode" panose="020B0709000202000203" pitchFamily="49" charset="0"/>
              </a:rPr>
              <a:t>PARAMS</a:t>
            </a:r>
            <a:r>
              <a:rPr lang="de-DE" dirty="0">
                <a:latin typeface="APL385 Unicode" panose="020B0709000202000203" pitchFamily="49" charset="0"/>
              </a:rPr>
              <a:t>.⍎n),'"')</a:t>
            </a:r>
          </a:p>
          <a:p>
            <a:pPr marL="0" indent="0">
              <a:buNone/>
            </a:pPr>
            <a:r>
              <a:rPr lang="de-DE" dirty="0">
                <a:latin typeface="APL385 Unicode" panose="020B0709000202000203" pitchFamily="49" charset="0"/>
              </a:rPr>
              <a:t>:</a:t>
            </a:r>
            <a:r>
              <a:rPr lang="de-DE" dirty="0" err="1">
                <a:latin typeface="APL385 Unicode" panose="020B0709000202000203" pitchFamily="49" charset="0"/>
              </a:rPr>
              <a:t>EndFor</a:t>
            </a: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dirty="0" err="1">
                <a:latin typeface="APL385 Unicode" panose="020B0709000202000203" pitchFamily="49" charset="0"/>
              </a:rPr>
              <a:t>OnLoad</a:t>
            </a:r>
            <a:r>
              <a:rPr lang="de-DE" dirty="0">
                <a:latin typeface="APL385 Unicode" panose="020B0709000202000203" pitchFamily="49" charset="0"/>
              </a:rPr>
              <a:t>←'$("form").</a:t>
            </a:r>
            <a:r>
              <a:rPr lang="de-DE" dirty="0" err="1">
                <a:latin typeface="APL385 Unicode" panose="020B0709000202000203" pitchFamily="49" charset="0"/>
              </a:rPr>
              <a:t>submit</a:t>
            </a:r>
            <a:r>
              <a:rPr lang="de-DE" dirty="0">
                <a:latin typeface="APL385 Unicode" panose="020B0709000202000203" pitchFamily="49" charset="0"/>
              </a:rPr>
              <a:t>();'</a:t>
            </a:r>
          </a:p>
          <a:p>
            <a:pPr marL="0" indent="0">
              <a:buNone/>
            </a:pPr>
            <a:endParaRPr lang="de-DE" dirty="0">
              <a:latin typeface="APL385 Unicode" panose="020B0709000202000203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B69D6-4DCD-4F6C-822D-A5706673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1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Authentication guidelines</a:t>
            </a:r>
          </a:p>
          <a:p>
            <a:pPr lvl="1"/>
            <a:r>
              <a:rPr lang="en-US" dirty="0"/>
              <a:t>Never transmit passwords unencrypted</a:t>
            </a:r>
          </a:p>
          <a:p>
            <a:pPr lvl="2"/>
            <a:r>
              <a:rPr lang="en-US" dirty="0"/>
              <a:t>Use HTTPS or</a:t>
            </a:r>
          </a:p>
          <a:p>
            <a:pPr lvl="2"/>
            <a:r>
              <a:rPr lang="en-US" dirty="0"/>
              <a:t>Use "salting" to hash passwords</a:t>
            </a:r>
          </a:p>
          <a:p>
            <a:pPr lvl="1"/>
            <a:r>
              <a:rPr lang="en-US" dirty="0"/>
              <a:t>Never store passwords unencrypted</a:t>
            </a:r>
          </a:p>
          <a:p>
            <a:pPr lvl="2"/>
            <a:r>
              <a:rPr lang="en-US" dirty="0"/>
              <a:t>Store salt and salted password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89F0B-FC69-4416-A5BF-A81279EFE29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EB2F8-40A4-4D56-80E0-B798BFA5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ED887-61EE-4849-A5D6-5B64BDD7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WorldPay</a:t>
            </a:r>
            <a:r>
              <a:rPr lang="de-DE" sz="2400" dirty="0"/>
              <a:t>-Integration: </a:t>
            </a:r>
            <a:r>
              <a:rPr lang="de-DE" sz="2400" dirty="0" err="1"/>
              <a:t>processing</a:t>
            </a:r>
            <a:r>
              <a:rPr lang="de-DE" sz="2400" dirty="0"/>
              <a:t> </a:t>
            </a:r>
            <a:r>
              <a:rPr lang="de-DE" sz="2400" dirty="0" err="1"/>
              <a:t>completed</a:t>
            </a:r>
            <a:r>
              <a:rPr lang="de-DE" sz="2400" dirty="0"/>
              <a:t> </a:t>
            </a:r>
            <a:r>
              <a:rPr lang="de-DE" sz="2400" dirty="0" err="1"/>
              <a:t>payment</a:t>
            </a:r>
            <a:r>
              <a:rPr lang="de-DE" sz="2400" dirty="0"/>
              <a:t>-transaction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1B68A-A715-4A3C-92A0-4D423F13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8190910" cy="3394472"/>
          </a:xfrm>
        </p:spPr>
        <p:txBody>
          <a:bodyPr/>
          <a:lstStyle/>
          <a:p>
            <a:r>
              <a:rPr lang="de-DE" dirty="0"/>
              <a:t>WP </a:t>
            </a:r>
            <a:r>
              <a:rPr lang="de-DE" dirty="0" err="1"/>
              <a:t>calls</a:t>
            </a:r>
            <a:r>
              <a:rPr lang="de-DE" dirty="0"/>
              <a:t> </a:t>
            </a:r>
            <a:r>
              <a:rPr lang="de-DE" dirty="0" err="1"/>
              <a:t>MC_callback</a:t>
            </a:r>
            <a:r>
              <a:rPr lang="de-DE" dirty="0"/>
              <a:t> (=</a:t>
            </a:r>
            <a:r>
              <a:rPr lang="de-DE" dirty="0" err="1"/>
              <a:t>paymentresponse.mipage</a:t>
            </a:r>
            <a:r>
              <a:rPr lang="de-DE" dirty="0"/>
              <a:t>)</a:t>
            </a:r>
          </a:p>
          <a:p>
            <a:r>
              <a:rPr lang="de-DE" sz="2400" dirty="0" err="1"/>
              <a:t>Get</a:t>
            </a:r>
            <a:r>
              <a:rPr lang="de-DE" sz="2400" dirty="0"/>
              <a:t>¨'</a:t>
            </a:r>
            <a:r>
              <a:rPr lang="de-DE" sz="2400" dirty="0" err="1"/>
              <a:t>transStatus</a:t>
            </a:r>
            <a:r>
              <a:rPr lang="de-DE" sz="2400" dirty="0"/>
              <a:t>' '</a:t>
            </a:r>
            <a:r>
              <a:rPr lang="de-DE" sz="2400" dirty="0" err="1"/>
              <a:t>authAmount</a:t>
            </a:r>
            <a:r>
              <a:rPr lang="de-DE" sz="2400" dirty="0"/>
              <a:t>' '</a:t>
            </a:r>
            <a:r>
              <a:rPr lang="de-DE" sz="2400" dirty="0" err="1"/>
              <a:t>authCurrency</a:t>
            </a:r>
            <a:r>
              <a:rPr lang="de-DE" sz="2400" dirty="0"/>
              <a:t>‘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BB778-3EC6-4FFA-8C5B-FA8EB414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76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3E5F7-5099-4F11-BE25-5F611F92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49C7B-6B07-4FF7-888F-33731779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685965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19900" dirty="0">
                <a:latin typeface="Titillium Web Black" panose="00000A00000000000000" pitchFamily="2" charset="0"/>
              </a:rPr>
              <a:t>Demo</a:t>
            </a:r>
          </a:p>
          <a:p>
            <a:pPr marL="0" indent="0" algn="ctr">
              <a:buNone/>
            </a:pPr>
            <a:r>
              <a:rPr lang="de-DE" sz="1800" dirty="0">
                <a:latin typeface="Titillium Web Black" panose="00000A00000000000000" pitchFamily="2" charset="0"/>
              </a:rPr>
              <a:t>http://confreg.dyalog.bramley/index.mipage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C86FB-256B-45CB-AEE1-76EECECA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0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36A89-7F7D-4530-AC96-6A96888E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N-</a:t>
            </a:r>
            <a:r>
              <a:rPr lang="de-DE" dirty="0" err="1"/>
              <a:t>tiered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in </a:t>
            </a:r>
            <a:r>
              <a:rPr lang="de-DE" dirty="0" err="1"/>
              <a:t>EvReg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BA5127-28B0-41C9-AFEA-A7F92AC9EE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223E119B-9D48-434A-ABB6-4A6E87682899}"/>
              </a:ext>
            </a:extLst>
          </p:cNvPr>
          <p:cNvSpPr/>
          <p:nvPr/>
        </p:nvSpPr>
        <p:spPr>
          <a:xfrm>
            <a:off x="323528" y="1220995"/>
            <a:ext cx="980275" cy="10180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err="1"/>
              <a:t>EvReg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813B42-4B7E-4926-A51D-8C3670D3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56" y="2085626"/>
            <a:ext cx="1017159" cy="10622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3FBDE12-CD12-4A27-8DC6-D9DFE4EA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7" y="1706465"/>
            <a:ext cx="510013" cy="532624"/>
          </a:xfrm>
          <a:prstGeom prst="rect">
            <a:avLst/>
          </a:prstGeom>
        </p:spPr>
      </p:pic>
      <p:sp>
        <p:nvSpPr>
          <p:cNvPr id="9" name="Flussdiagramm: Prozess 8">
            <a:extLst>
              <a:ext uri="{FF2B5EF4-FFF2-40B4-BE49-F238E27FC236}">
                <a16:creationId xmlns:a16="http://schemas.microsoft.com/office/drawing/2014/main" id="{C85DBB5F-5379-4CD8-B8D7-C48336434E63}"/>
              </a:ext>
            </a:extLst>
          </p:cNvPr>
          <p:cNvSpPr/>
          <p:nvPr/>
        </p:nvSpPr>
        <p:spPr>
          <a:xfrm>
            <a:off x="5053992" y="2150160"/>
            <a:ext cx="980275" cy="10180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/>
              <a:t>API</a:t>
            </a:r>
          </a:p>
        </p:txBody>
      </p:sp>
      <p:sp>
        <p:nvSpPr>
          <p:cNvPr id="11" name="Pfeil: nach links und rechts 10">
            <a:extLst>
              <a:ext uri="{FF2B5EF4-FFF2-40B4-BE49-F238E27FC236}">
                <a16:creationId xmlns:a16="http://schemas.microsoft.com/office/drawing/2014/main" id="{BC151D6B-039A-4583-BEA9-B6BCA1BD2B79}"/>
              </a:ext>
            </a:extLst>
          </p:cNvPr>
          <p:cNvSpPr/>
          <p:nvPr/>
        </p:nvSpPr>
        <p:spPr>
          <a:xfrm>
            <a:off x="3969659" y="2525085"/>
            <a:ext cx="683901" cy="3383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4DDAD098-0FCC-497A-AA11-4F1096E28EE7}"/>
              </a:ext>
            </a:extLst>
          </p:cNvPr>
          <p:cNvSpPr/>
          <p:nvPr/>
        </p:nvSpPr>
        <p:spPr>
          <a:xfrm>
            <a:off x="3303410" y="2886161"/>
            <a:ext cx="666249" cy="24859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400" dirty="0" err="1"/>
              <a:t>EvReg</a:t>
            </a:r>
            <a:endParaRPr lang="de-DE" sz="14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D2FC016-44F8-42CD-91C6-EE58E7E6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851" y="3608670"/>
            <a:ext cx="695325" cy="9444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03CF871-75E2-42F3-8DF9-4DBB25B4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82" y="3591954"/>
            <a:ext cx="695325" cy="94446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45CA679-4D2C-4C61-8207-457E4C04D6F9}"/>
              </a:ext>
            </a:extLst>
          </p:cNvPr>
          <p:cNvSpPr/>
          <p:nvPr/>
        </p:nvSpPr>
        <p:spPr>
          <a:xfrm>
            <a:off x="1399561" y="2807521"/>
            <a:ext cx="1149292" cy="687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 Balancer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C02311C-109C-4C73-AF56-3F3CEE3E1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55528" y="2677554"/>
            <a:ext cx="1219200" cy="914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0763D2D-2202-4CEF-B441-450B28B8E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128" y="2829954"/>
            <a:ext cx="1219200" cy="9144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246BEE0-9905-49E7-B84B-2E48C06BE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9272" y="2982354"/>
            <a:ext cx="1219200" cy="9144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2BD388-B29B-485D-98A6-C6F4C743C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55528" y="2185948"/>
            <a:ext cx="1219200" cy="9144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218982A-150E-4B4D-923D-BBE6EA82A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55528" y="3473960"/>
            <a:ext cx="1219200" cy="9144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41D146A-65ED-4BA8-B04F-814F1EA12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493" y="2795548"/>
            <a:ext cx="1219200" cy="9144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3BD25E1-A802-4CE3-9B2F-F3AB6678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51" y="3761070"/>
            <a:ext cx="695325" cy="9444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8650B54-5591-4EB4-902A-E3DDF008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651" y="3913470"/>
            <a:ext cx="695325" cy="9444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081C093-0240-43CF-AA4C-DC0875B0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82" y="3744354"/>
            <a:ext cx="695325" cy="94446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3ACD55A-FDEB-4EA8-99D4-1A2D9ED95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182" y="3896754"/>
            <a:ext cx="695325" cy="944460"/>
          </a:xfrm>
          <a:prstGeom prst="rect">
            <a:avLst/>
          </a:prstGeom>
        </p:spPr>
      </p:pic>
      <p:sp>
        <p:nvSpPr>
          <p:cNvPr id="29" name="Pfeil: nach links und rechts 28">
            <a:extLst>
              <a:ext uri="{FF2B5EF4-FFF2-40B4-BE49-F238E27FC236}">
                <a16:creationId xmlns:a16="http://schemas.microsoft.com/office/drawing/2014/main" id="{31679A63-59C1-4E5A-8D6C-BDC6B97D65DB}"/>
              </a:ext>
            </a:extLst>
          </p:cNvPr>
          <p:cNvSpPr/>
          <p:nvPr/>
        </p:nvSpPr>
        <p:spPr>
          <a:xfrm>
            <a:off x="4122059" y="2677485"/>
            <a:ext cx="683901" cy="3383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: nach links und rechts 29">
            <a:extLst>
              <a:ext uri="{FF2B5EF4-FFF2-40B4-BE49-F238E27FC236}">
                <a16:creationId xmlns:a16="http://schemas.microsoft.com/office/drawing/2014/main" id="{877FA337-59D0-49E5-A720-B6CD1782AC9A}"/>
              </a:ext>
            </a:extLst>
          </p:cNvPr>
          <p:cNvSpPr/>
          <p:nvPr/>
        </p:nvSpPr>
        <p:spPr>
          <a:xfrm>
            <a:off x="4274459" y="2829885"/>
            <a:ext cx="683901" cy="3383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DEA92-3767-4F07-813B-B4F54311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46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E1749-8EA5-4CBB-B8D4-546413FD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API-Integration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5EA5D8-FAA4-47AE-A891-81586562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/>
              <a:t>Configured</a:t>
            </a:r>
            <a:r>
              <a:rPr lang="de-DE" dirty="0"/>
              <a:t> in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Application.xml</a:t>
            </a:r>
          </a:p>
          <a:p>
            <a:r>
              <a:rPr lang="de-DE" dirty="0" err="1">
                <a:cs typeface="Courier New" panose="02070309020205020404" pitchFamily="49" charset="0"/>
              </a:rPr>
              <a:t>Implemented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through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API-Link/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API.dyalog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cs typeface="Courier New" panose="02070309020205020404" pitchFamily="49" charset="0"/>
              </a:rPr>
              <a:t>and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API-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Link.dws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as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well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as</a:t>
            </a:r>
            <a:r>
              <a:rPr lang="de-DE" dirty="0">
                <a:cs typeface="Courier New" panose="02070309020205020404" pitchFamily="49" charset="0"/>
              </a:rPr>
              <a:t>...:</a:t>
            </a:r>
          </a:p>
          <a:p>
            <a:r>
              <a:rPr lang="de-DE" dirty="0"/>
              <a:t>API: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ConfApp.dyalog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dirty="0">
                <a:latin typeface="APL385 Unicode" panose="020B0709000202000203" pitchFamily="49" charset="0"/>
              </a:rPr>
              <a:t>:</a:t>
            </a:r>
            <a:r>
              <a:rPr lang="de-DE" dirty="0" err="1">
                <a:latin typeface="APL385 Unicode" panose="020B0709000202000203" pitchFamily="49" charset="0"/>
              </a:rPr>
              <a:t>access</a:t>
            </a:r>
            <a:r>
              <a:rPr lang="de-DE" dirty="0">
                <a:latin typeface="APL385 Unicode" panose="020B0709000202000203" pitchFamily="49" charset="0"/>
              </a:rPr>
              <a:t> </a:t>
            </a:r>
            <a:r>
              <a:rPr lang="de-DE" dirty="0" err="1">
                <a:latin typeface="APL385 Unicode" panose="020B0709000202000203" pitchFamily="49" charset="0"/>
              </a:rPr>
              <a:t>public</a:t>
            </a:r>
            <a:endParaRPr lang="de-DE" dirty="0">
              <a:latin typeface="APL385 Unicode" panose="020B0709000202000203" pitchFamily="49" charset="0"/>
            </a:endParaRPr>
          </a:p>
          <a:p>
            <a:pPr lvl="1"/>
            <a:r>
              <a:rPr lang="de-DE" dirty="0">
                <a:latin typeface="APL385 Unicode" panose="020B0709000202000203" pitchFamily="49" charset="0"/>
              </a:rPr>
              <a:t>(</a:t>
            </a:r>
            <a:r>
              <a:rPr lang="de-DE" dirty="0" err="1">
                <a:latin typeface="APL385 Unicode" panose="020B0709000202000203" pitchFamily="49" charset="0"/>
              </a:rPr>
              <a:t>RetCode</a:t>
            </a:r>
            <a:r>
              <a:rPr lang="de-DE" dirty="0">
                <a:latin typeface="APL385 Unicode" panose="020B0709000202000203" pitchFamily="49" charset="0"/>
              </a:rPr>
              <a:t> </a:t>
            </a:r>
            <a:r>
              <a:rPr lang="de-DE" dirty="0" err="1">
                <a:latin typeface="APL385 Unicode" panose="020B0709000202000203" pitchFamily="49" charset="0"/>
              </a:rPr>
              <a:t>Msg</a:t>
            </a:r>
            <a:r>
              <a:rPr lang="de-DE" dirty="0">
                <a:latin typeface="APL385 Unicode" panose="020B0709000202000203" pitchFamily="49" charset="0"/>
              </a:rPr>
              <a:t> </a:t>
            </a:r>
            <a:r>
              <a:rPr lang="de-DE" dirty="0" err="1">
                <a:latin typeface="APL385 Unicode" panose="020B0709000202000203" pitchFamily="49" charset="0"/>
              </a:rPr>
              <a:t>res</a:t>
            </a:r>
            <a:r>
              <a:rPr lang="de-DE" dirty="0">
                <a:latin typeface="APL385 Unicode" panose="020B0709000202000203" pitchFamily="49" charset="0"/>
              </a:rPr>
              <a:t>)←{</a:t>
            </a:r>
            <a:r>
              <a:rPr lang="de-DE" dirty="0" err="1">
                <a:latin typeface="APL385 Unicode" panose="020B0709000202000203" pitchFamily="49" charset="0"/>
              </a:rPr>
              <a:t>larg</a:t>
            </a:r>
            <a:r>
              <a:rPr lang="de-DE" dirty="0">
                <a:latin typeface="APL385 Unicode" panose="020B0709000202000203" pitchFamily="49" charset="0"/>
              </a:rPr>
              <a:t>}</a:t>
            </a:r>
            <a:r>
              <a:rPr lang="de-DE" dirty="0" err="1">
                <a:latin typeface="APL385 Unicode" panose="020B0709000202000203" pitchFamily="49" charset="0"/>
              </a:rPr>
              <a:t>APIfn</a:t>
            </a:r>
            <a:r>
              <a:rPr lang="de-DE" dirty="0">
                <a:latin typeface="APL385 Unicode" panose="020B0709000202000203" pitchFamily="49" charset="0"/>
              </a:rPr>
              <a:t> </a:t>
            </a:r>
            <a:r>
              <a:rPr lang="de-DE" dirty="0" err="1">
                <a:latin typeface="APL385 Unicode" panose="020B0709000202000203" pitchFamily="49" charset="0"/>
              </a:rPr>
              <a:t>rarg</a:t>
            </a:r>
            <a:endParaRPr lang="de-DE" dirty="0">
              <a:latin typeface="APL385 Unicode" panose="020B0709000202000203" pitchFamily="49" charset="0"/>
            </a:endParaRPr>
          </a:p>
          <a:p>
            <a:pPr lvl="2"/>
            <a:r>
              <a:rPr lang="de-DE" dirty="0" err="1">
                <a:latin typeface="APL385 Unicode" panose="020B0709000202000203" pitchFamily="49" charset="0"/>
              </a:rPr>
              <a:t>RetCode</a:t>
            </a:r>
            <a:r>
              <a:rPr lang="de-DE" dirty="0"/>
              <a:t>:</a:t>
            </a:r>
          </a:p>
          <a:p>
            <a:pPr lvl="3"/>
            <a:r>
              <a:rPr lang="de-DE" dirty="0"/>
              <a:t>0=ok</a:t>
            </a:r>
          </a:p>
          <a:p>
            <a:pPr lvl="3"/>
            <a:r>
              <a:rPr lang="de-DE" dirty="0" err="1"/>
              <a:t>anything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error</a:t>
            </a:r>
            <a:r>
              <a:rPr lang="de-DE" dirty="0"/>
              <a:t>-code</a:t>
            </a:r>
          </a:p>
          <a:p>
            <a:pPr lvl="2"/>
            <a:r>
              <a:rPr lang="de-DE" dirty="0" err="1">
                <a:latin typeface="APL385 Unicode" panose="020B0709000202000203" pitchFamily="49" charset="0"/>
              </a:rPr>
              <a:t>Msg</a:t>
            </a:r>
            <a:r>
              <a:rPr lang="de-DE" dirty="0"/>
              <a:t>: </a:t>
            </a:r>
            <a:r>
              <a:rPr lang="de-DE" dirty="0" err="1"/>
              <a:t>only</a:t>
            </a:r>
            <a:r>
              <a:rPr lang="de-DE" dirty="0"/>
              <a:t> relevant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latin typeface="APL385 Unicode" panose="020B0709000202000203" pitchFamily="49" charset="0"/>
              </a:rPr>
              <a:t>RetCode≠0</a:t>
            </a:r>
          </a:p>
          <a:p>
            <a:pPr lvl="2"/>
            <a:r>
              <a:rPr lang="de-DE" dirty="0" err="1">
                <a:latin typeface="APL385 Unicode" panose="020B0709000202000203" pitchFamily="49" charset="0"/>
              </a:rPr>
              <a:t>res</a:t>
            </a:r>
            <a:r>
              <a:rPr lang="de-DE" dirty="0" err="1"/>
              <a:t>:Result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D20B9B-997C-41CB-BA7A-7FD305E62C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AE7D3-1032-4342-9D77-7E52FC14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18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CA411-5EA2-47F0-BECA-3E61F936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API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A6694-6C2C-4607-990C-75762546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de-DE" dirty="0"/>
              <a:t>Page-Class:</a:t>
            </a:r>
          </a:p>
          <a:p>
            <a:pPr marL="0" indent="0">
              <a:buNone/>
            </a:pP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∇ {R}←</a:t>
            </a:r>
            <a:r>
              <a:rPr lang="de-DE" sz="3100" dirty="0" err="1">
                <a:latin typeface="APL385 Unicode" panose="020B0709000202000203" pitchFamily="49" charset="0"/>
              </a:rPr>
              <a:t>APIdo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rarg</a:t>
            </a: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:Access </a:t>
            </a:r>
            <a:r>
              <a:rPr lang="de-DE" sz="3100" dirty="0" err="1">
                <a:latin typeface="APL385 Unicode" panose="020B0709000202000203" pitchFamily="49" charset="0"/>
              </a:rPr>
              <a:t>public</a:t>
            </a: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</a:t>
            </a:r>
            <a:r>
              <a:rPr lang="de-DE" sz="3100" dirty="0" err="1">
                <a:latin typeface="APL385 Unicode" panose="020B0709000202000203" pitchFamily="49" charset="0"/>
              </a:rPr>
              <a:t>R←CatchAPIErrors</a:t>
            </a:r>
            <a:r>
              <a:rPr lang="de-DE" sz="3100" dirty="0">
                <a:latin typeface="APL385 Unicode" panose="020B0709000202000203" pitchFamily="49" charset="0"/>
              </a:rPr>
              <a:t>(</a:t>
            </a:r>
            <a:r>
              <a:rPr lang="de-DE" sz="3100" dirty="0" err="1">
                <a:latin typeface="APL385 Unicode" panose="020B0709000202000203" pitchFamily="49" charset="0"/>
              </a:rPr>
              <a:t>SessionGet'APIref</a:t>
            </a:r>
            <a:r>
              <a:rPr lang="de-DE" sz="3100" dirty="0">
                <a:latin typeface="APL385 Unicode" panose="020B0709000202000203" pitchFamily="49" charset="0"/>
              </a:rPr>
              <a:t>').</a:t>
            </a:r>
            <a:r>
              <a:rPr lang="de-DE" sz="3100" dirty="0" err="1">
                <a:latin typeface="APL385 Unicode" panose="020B0709000202000203" pitchFamily="49" charset="0"/>
              </a:rPr>
              <a:t>CallAPI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rarg</a:t>
            </a: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∇</a:t>
            </a:r>
          </a:p>
          <a:p>
            <a:pPr marL="0" indent="0">
              <a:buNone/>
            </a:pP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∇ </a:t>
            </a:r>
            <a:r>
              <a:rPr lang="de-DE" sz="3100" dirty="0" err="1">
                <a:latin typeface="APL385 Unicode" panose="020B0709000202000203" pitchFamily="49" charset="0"/>
              </a:rPr>
              <a:t>R←CatchAPIErrors</a:t>
            </a:r>
            <a:r>
              <a:rPr lang="de-DE" sz="3100" dirty="0">
                <a:latin typeface="APL385 Unicode" panose="020B0709000202000203" pitchFamily="49" charset="0"/>
              </a:rPr>
              <a:t> S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:Access </a:t>
            </a:r>
            <a:r>
              <a:rPr lang="de-DE" sz="3100" dirty="0" err="1">
                <a:latin typeface="APL385 Unicode" panose="020B0709000202000203" pitchFamily="49" charset="0"/>
              </a:rPr>
              <a:t>public</a:t>
            </a: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  ⍝ </a:t>
            </a:r>
            <a:r>
              <a:rPr lang="de-DE" sz="3100" dirty="0" err="1">
                <a:latin typeface="APL385 Unicode" panose="020B0709000202000203" pitchFamily="49" charset="0"/>
              </a:rPr>
              <a:t>simplistic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mechanism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to</a:t>
            </a:r>
            <a:r>
              <a:rPr lang="de-DE" sz="3100" dirty="0">
                <a:latin typeface="APL385 Unicode" panose="020B0709000202000203" pitchFamily="49" charset="0"/>
              </a:rPr>
              <a:t> handle API-Errors and </a:t>
            </a:r>
            <a:r>
              <a:rPr lang="de-DE" sz="3100" dirty="0" err="1">
                <a:latin typeface="APL385 Unicode" panose="020B0709000202000203" pitchFamily="49" charset="0"/>
              </a:rPr>
              <a:t>Warning</a:t>
            </a:r>
            <a:r>
              <a:rPr lang="de-DE" sz="3100" dirty="0">
                <a:latin typeface="APL385 Unicode" panose="020B0709000202000203" pitchFamily="49" charset="0"/>
              </a:rPr>
              <a:t>: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  ⍝ </a:t>
            </a:r>
            <a:r>
              <a:rPr lang="de-DE" sz="3100" dirty="0" err="1">
                <a:latin typeface="APL385 Unicode" panose="020B0709000202000203" pitchFamily="49" charset="0"/>
              </a:rPr>
              <a:t>any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return</a:t>
            </a:r>
            <a:r>
              <a:rPr lang="de-DE" sz="3100" dirty="0">
                <a:latin typeface="APL385 Unicode" panose="020B0709000202000203" pitchFamily="49" charset="0"/>
              </a:rPr>
              <a:t>-code ≠0 will ⎕SIGNAL and </a:t>
            </a:r>
            <a:r>
              <a:rPr lang="de-DE" sz="3100" dirty="0" err="1">
                <a:latin typeface="APL385 Unicode" panose="020B0709000202000203" pitchFamily="49" charset="0"/>
              </a:rPr>
              <a:t>get</a:t>
            </a:r>
            <a:r>
              <a:rPr lang="de-DE" sz="3100" dirty="0">
                <a:latin typeface="APL385 Unicode" panose="020B0709000202000203" pitchFamily="49" charset="0"/>
              </a:rPr>
              <a:t> out </a:t>
            </a:r>
            <a:r>
              <a:rPr lang="de-DE" sz="3100" dirty="0" err="1">
                <a:latin typeface="APL385 Unicode" panose="020B0709000202000203" pitchFamily="49" charset="0"/>
              </a:rPr>
              <a:t>of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the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stack</a:t>
            </a:r>
            <a:r>
              <a:rPr lang="de-DE" sz="3100" dirty="0">
                <a:latin typeface="APL385 Unicode" panose="020B0709000202000203" pitchFamily="49" charset="0"/>
              </a:rPr>
              <a:t>,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  ⍝ so </a:t>
            </a:r>
            <a:r>
              <a:rPr lang="de-DE" sz="3100" dirty="0" err="1">
                <a:latin typeface="APL385 Unicode" panose="020B0709000202000203" pitchFamily="49" charset="0"/>
              </a:rPr>
              <a:t>the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result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returned</a:t>
            </a:r>
            <a:r>
              <a:rPr lang="de-DE" sz="3100" dirty="0">
                <a:latin typeface="APL385 Unicode" panose="020B0709000202000203" pitchFamily="49" charset="0"/>
              </a:rPr>
              <a:t> in </a:t>
            </a:r>
            <a:r>
              <a:rPr lang="de-DE" sz="3100" dirty="0" err="1">
                <a:latin typeface="APL385 Unicode" panose="020B0709000202000203" pitchFamily="49" charset="0"/>
              </a:rPr>
              <a:t>case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of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successfull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operations</a:t>
            </a: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  ⍝ will </a:t>
            </a:r>
            <a:r>
              <a:rPr lang="de-DE" sz="3100" dirty="0" err="1">
                <a:latin typeface="APL385 Unicode" panose="020B0709000202000203" pitchFamily="49" charset="0"/>
              </a:rPr>
              <a:t>be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the</a:t>
            </a:r>
            <a:r>
              <a:rPr lang="de-DE" sz="3100" dirty="0">
                <a:latin typeface="APL385 Unicode" panose="020B0709000202000203" pitchFamily="49" charset="0"/>
              </a:rPr>
              <a:t> 3d </a:t>
            </a:r>
            <a:r>
              <a:rPr lang="de-DE" sz="3100" dirty="0" err="1">
                <a:latin typeface="APL385 Unicode" panose="020B0709000202000203" pitchFamily="49" charset="0"/>
              </a:rPr>
              <a:t>element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of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the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calls</a:t>
            </a:r>
            <a:r>
              <a:rPr lang="de-DE" sz="3100" dirty="0">
                <a:latin typeface="APL385 Unicode" panose="020B0709000202000203" pitchFamily="49" charset="0"/>
              </a:rPr>
              <a:t> </a:t>
            </a:r>
            <a:r>
              <a:rPr lang="de-DE" sz="3100" dirty="0" err="1">
                <a:latin typeface="APL385 Unicode" panose="020B0709000202000203" pitchFamily="49" charset="0"/>
              </a:rPr>
              <a:t>result</a:t>
            </a:r>
            <a:r>
              <a:rPr lang="de-DE" sz="3100" dirty="0">
                <a:latin typeface="APL385 Unicode" panose="020B0709000202000203" pitchFamily="49" charset="0"/>
              </a:rPr>
              <a:t>.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:</a:t>
            </a:r>
            <a:r>
              <a:rPr lang="de-DE" sz="3100" dirty="0" err="1">
                <a:latin typeface="APL385 Unicode" panose="020B0709000202000203" pitchFamily="49" charset="0"/>
              </a:rPr>
              <a:t>If</a:t>
            </a:r>
            <a:r>
              <a:rPr lang="de-DE" sz="3100" dirty="0">
                <a:latin typeface="APL385 Unicode" panose="020B0709000202000203" pitchFamily="49" charset="0"/>
              </a:rPr>
              <a:t> 0=⊃S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    R←3⊃S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:Else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    ('API-</a:t>
            </a:r>
            <a:r>
              <a:rPr lang="de-DE" sz="3100" dirty="0" err="1">
                <a:latin typeface="APL385 Unicode" panose="020B0709000202000203" pitchFamily="49" charset="0"/>
              </a:rPr>
              <a:t>Warning</a:t>
            </a:r>
            <a:r>
              <a:rPr lang="de-DE" sz="3100" dirty="0">
                <a:latin typeface="APL385 Unicode" panose="020B0709000202000203" pitchFamily="49" charset="0"/>
              </a:rPr>
              <a:t>/Error-</a:t>
            </a:r>
            <a:r>
              <a:rPr lang="de-DE" sz="3100" dirty="0" err="1">
                <a:latin typeface="APL385 Unicode" panose="020B0709000202000203" pitchFamily="49" charset="0"/>
              </a:rPr>
              <a:t>Msg</a:t>
            </a:r>
            <a:r>
              <a:rPr lang="de-DE" sz="3100" dirty="0">
                <a:latin typeface="APL385 Unicode" panose="020B0709000202000203" pitchFamily="49" charset="0"/>
              </a:rPr>
              <a:t>: ',2⊃S)⎕SIGNAL 2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 :</a:t>
            </a:r>
            <a:r>
              <a:rPr lang="de-DE" sz="3100" dirty="0" err="1">
                <a:latin typeface="APL385 Unicode" panose="020B0709000202000203" pitchFamily="49" charset="0"/>
              </a:rPr>
              <a:t>EndIf</a:t>
            </a:r>
            <a:endParaRPr lang="de-DE" sz="3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 </a:t>
            </a:r>
          </a:p>
          <a:p>
            <a:pPr marL="0" indent="0">
              <a:buNone/>
            </a:pPr>
            <a:r>
              <a:rPr lang="de-DE" sz="3100" dirty="0">
                <a:latin typeface="APL385 Unicode" panose="020B0709000202000203" pitchFamily="49" charset="0"/>
              </a:rPr>
              <a:t>    ∇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233539-6A49-47D8-B53B-D8721F0F68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16905" y="4146925"/>
            <a:ext cx="3428694" cy="405650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>
                <a:latin typeface="APL385 Unicode" panose="020B0709000202000203" pitchFamily="49" charset="0"/>
              </a:rPr>
              <a:t>confs←APIdo</a:t>
            </a:r>
            <a:r>
              <a:rPr lang="de-DE" dirty="0">
                <a:latin typeface="APL385 Unicode" panose="020B0709000202000203" pitchFamily="49" charset="0"/>
              </a:rPr>
              <a:t>('</a:t>
            </a:r>
            <a:r>
              <a:rPr lang="de-DE" dirty="0" err="1">
                <a:latin typeface="APL385 Unicode" panose="020B0709000202000203" pitchFamily="49" charset="0"/>
              </a:rPr>
              <a:t>GetConfs</a:t>
            </a:r>
            <a:r>
              <a:rPr lang="de-DE" dirty="0">
                <a:latin typeface="APL385 Unicode" panose="020B0709000202000203" pitchFamily="49" charset="0"/>
              </a:rPr>
              <a:t>' 1)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CC7D-D994-45DC-BBBD-C1DAEA56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ABFE3-3BBA-460B-B509-3D364293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The </a:t>
            </a:r>
            <a:r>
              <a:rPr lang="de-DE" sz="3200" dirty="0" err="1"/>
              <a:t>custom</a:t>
            </a:r>
            <a:r>
              <a:rPr lang="de-DE" sz="3200" dirty="0"/>
              <a:t> Server-Class: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Code/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CFR_Server</a:t>
            </a:r>
            <a:endParaRPr lang="de-D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A084D-EE4A-4E38-B7E1-5A4E253B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6975775" cy="3394472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onServerStart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/application.xml</a:t>
            </a:r>
          </a:p>
          <a:p>
            <a:r>
              <a:rPr lang="de-DE" dirty="0" err="1">
                <a:cs typeface="Courier New" panose="02070309020205020404" pitchFamily="49" charset="0"/>
              </a:rPr>
              <a:t>onSessionStart</a:t>
            </a:r>
            <a:r>
              <a:rPr lang="de-DE" dirty="0">
                <a:cs typeface="Courier New" panose="02070309020205020404" pitchFamily="49" charset="0"/>
              </a:rPr>
              <a:t>:</a:t>
            </a:r>
          </a:p>
          <a:p>
            <a:pPr lvl="1"/>
            <a:r>
              <a:rPr lang="de-DE" dirty="0" err="1">
                <a:cs typeface="Courier New" panose="02070309020205020404" pitchFamily="49" charset="0"/>
              </a:rPr>
              <a:t>create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new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instance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of</a:t>
            </a:r>
            <a:r>
              <a:rPr lang="de-DE" dirty="0">
                <a:cs typeface="Courier New" panose="02070309020205020404" pitchFamily="49" charset="0"/>
              </a:rPr>
              <a:t> API &amp; link </a:t>
            </a:r>
            <a:r>
              <a:rPr lang="de-DE" dirty="0" err="1">
                <a:cs typeface="Courier New" panose="02070309020205020404" pitchFamily="49" charset="0"/>
              </a:rPr>
              <a:t>it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to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session</a:t>
            </a:r>
            <a:r>
              <a:rPr lang="de-DE" dirty="0">
                <a:cs typeface="Courier New" panose="02070309020205020404" pitchFamily="49" charset="0"/>
              </a:rPr>
              <a:t> (</a:t>
            </a:r>
            <a:r>
              <a:rPr lang="de-DE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req.Session.APIref</a:t>
            </a:r>
            <a:r>
              <a:rPr lang="de-DE" dirty="0"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de-DE" dirty="0" err="1">
                <a:cs typeface="Courier New" panose="02070309020205020404" pitchFamily="49" charset="0"/>
              </a:rPr>
              <a:t>assign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req.Session.Country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sz="1400" dirty="0">
                <a:cs typeface="Courier New" panose="02070309020205020404" pitchFamily="49" charset="0"/>
              </a:rPr>
              <a:t>(</a:t>
            </a:r>
            <a:r>
              <a:rPr lang="de-DE" sz="1400" dirty="0">
                <a:latin typeface="APL385 Unicode" panose="020B0709000202000203" pitchFamily="49" charset="0"/>
                <a:cs typeface="Courier New" panose="02070309020205020404" pitchFamily="49" charset="0"/>
              </a:rPr>
              <a:t>'country_</a:t>
            </a:r>
            <a:r>
              <a:rPr lang="de-DE" sz="14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code</a:t>
            </a:r>
            <a:r>
              <a:rPr lang="de-DE" sz="1400" dirty="0">
                <a:latin typeface="APL385 Unicode" panose="020B0709000202000203" pitchFamily="49" charset="0"/>
                <a:cs typeface="Courier New" panose="02070309020205020404" pitchFamily="49" charset="0"/>
              </a:rPr>
              <a:t>'#.</a:t>
            </a:r>
            <a:r>
              <a:rPr lang="de-DE" sz="14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Countries.FromIP</a:t>
            </a:r>
            <a:r>
              <a:rPr lang="de-DE" sz="1400" dirty="0">
                <a:latin typeface="APL385 Unicode" panose="020B0709000202000203" pitchFamily="49" charset="0"/>
                <a:cs typeface="Courier New" panose="02070309020205020404" pitchFamily="49" charset="0"/>
              </a:rPr>
              <a:t>{(¯1+⍵⍳':')↑⍵}2⊃req.PeerAddr  </a:t>
            </a:r>
            <a:r>
              <a:rPr lang="de-DE" sz="1400" dirty="0" err="1">
                <a:cs typeface="Courier New" panose="02070309020205020404" pitchFamily="49" charset="0"/>
              </a:rPr>
              <a:t>would</a:t>
            </a:r>
            <a:r>
              <a:rPr lang="de-DE" sz="1400" dirty="0">
                <a:cs typeface="Courier New" panose="02070309020205020404" pitchFamily="49" charset="0"/>
              </a:rPr>
              <a:t> </a:t>
            </a:r>
            <a:r>
              <a:rPr lang="de-DE" sz="1400" dirty="0" err="1">
                <a:cs typeface="Courier New" panose="02070309020205020404" pitchFamily="49" charset="0"/>
              </a:rPr>
              <a:t>have</a:t>
            </a:r>
            <a:r>
              <a:rPr lang="de-DE" sz="1400" dirty="0">
                <a:cs typeface="Courier New" panose="02070309020205020404" pitchFamily="49" charset="0"/>
              </a:rPr>
              <a:t> </a:t>
            </a:r>
            <a:r>
              <a:rPr lang="de-DE" sz="1400" dirty="0" err="1">
                <a:cs typeface="Courier New" panose="02070309020205020404" pitchFamily="49" charset="0"/>
              </a:rPr>
              <a:t>been</a:t>
            </a:r>
            <a:r>
              <a:rPr lang="de-DE" sz="1400" dirty="0">
                <a:cs typeface="Courier New" panose="02070309020205020404" pitchFamily="49" charset="0"/>
              </a:rPr>
              <a:t> </a:t>
            </a:r>
            <a:r>
              <a:rPr lang="de-DE" sz="1400" dirty="0" err="1">
                <a:cs typeface="Courier New" panose="02070309020205020404" pitchFamily="49" charset="0"/>
              </a:rPr>
              <a:t>nice</a:t>
            </a:r>
            <a:r>
              <a:rPr lang="de-DE" sz="1400" dirty="0">
                <a:cs typeface="Courier New" panose="02070309020205020404" pitchFamily="49" charset="0"/>
              </a:rPr>
              <a:t>, but </a:t>
            </a:r>
            <a:r>
              <a:rPr lang="de-DE" sz="1400" dirty="0" err="1">
                <a:cs typeface="Courier New" panose="02070309020205020404" pitchFamily="49" charset="0"/>
              </a:rPr>
              <a:t>we</a:t>
            </a:r>
            <a:r>
              <a:rPr lang="de-DE" sz="1400" dirty="0">
                <a:cs typeface="Courier New" panose="02070309020205020404" pitchFamily="49" charset="0"/>
              </a:rPr>
              <a:t> do not </a:t>
            </a:r>
            <a:r>
              <a:rPr lang="de-DE" sz="1400" dirty="0" err="1">
                <a:cs typeface="Courier New" panose="02070309020205020404" pitchFamily="49" charset="0"/>
              </a:rPr>
              <a:t>have</a:t>
            </a:r>
            <a:r>
              <a:rPr lang="de-DE" sz="1400" dirty="0">
                <a:cs typeface="Courier New" panose="02070309020205020404" pitchFamily="49" charset="0"/>
              </a:rPr>
              <a:t> IP </a:t>
            </a:r>
            <a:r>
              <a:rPr lang="de-DE" sz="1400" dirty="0" err="1">
                <a:cs typeface="Courier New" panose="02070309020205020404" pitchFamily="49" charset="0"/>
              </a:rPr>
              <a:t>of</a:t>
            </a:r>
            <a:r>
              <a:rPr lang="de-DE" sz="1400" dirty="0">
                <a:cs typeface="Courier New" panose="02070309020205020404" pitchFamily="49" charset="0"/>
              </a:rPr>
              <a:t> „end-client“)</a:t>
            </a:r>
          </a:p>
          <a:p>
            <a:r>
              <a:rPr lang="de-DE" dirty="0" err="1">
                <a:cs typeface="Courier New" panose="02070309020205020404" pitchFamily="49" charset="0"/>
              </a:rPr>
              <a:t>onSessionEnd</a:t>
            </a:r>
            <a:r>
              <a:rPr lang="de-DE" dirty="0">
                <a:cs typeface="Courier New" panose="02070309020205020404" pitchFamily="49" charset="0"/>
              </a:rPr>
              <a:t>:</a:t>
            </a:r>
          </a:p>
          <a:p>
            <a:pPr lvl="1"/>
            <a:r>
              <a:rPr lang="de-DE" dirty="0" err="1">
                <a:cs typeface="Courier New" panose="02070309020205020404" pitchFamily="49" charset="0"/>
              </a:rPr>
              <a:t>close</a:t>
            </a:r>
            <a:r>
              <a:rPr lang="de-DE" dirty="0">
                <a:cs typeface="Courier New" panose="02070309020205020404" pitchFamily="49" charset="0"/>
              </a:rPr>
              <a:t> API-Connection</a:t>
            </a:r>
          </a:p>
          <a:p>
            <a:pPr lvl="1"/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9BEE6-B168-47AB-91B6-B15CFCD3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83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7CCBF-5691-4126-8090-9CB6D59C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Responsive 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081EE0-1A3C-4014-A917-1F03990DF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„</a:t>
            </a:r>
            <a:r>
              <a:rPr lang="en-US" b="1" dirty="0"/>
              <a:t>Responsive web design</a:t>
            </a:r>
            <a:r>
              <a:rPr lang="en-US" dirty="0"/>
              <a:t> (</a:t>
            </a:r>
            <a:r>
              <a:rPr lang="en-US" b="1" dirty="0" err="1"/>
              <a:t>RWD</a:t>
            </a:r>
            <a:r>
              <a:rPr lang="en-US" dirty="0"/>
              <a:t>) is an approach to web design aimed at allowing desktop webpages to be viewed in response to the size of the screen or web browser one is viewing with.”</a:t>
            </a:r>
            <a:br>
              <a:rPr lang="en-US" dirty="0"/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https://en.wikipedia.org/wiki/Responsive_web_design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5273CA-0F06-4865-A5E6-1244E90A4E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4B158-E636-4ECC-931B-3ADC4BF9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22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60298-053E-4BE9-8C19-D8BC279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Health-</a:t>
            </a:r>
            <a:r>
              <a:rPr lang="de-DE" dirty="0" err="1"/>
              <a:t>Warning</a:t>
            </a:r>
            <a:r>
              <a:rPr lang="de-DE" dirty="0"/>
              <a:t>: RD in </a:t>
            </a:r>
            <a:r>
              <a:rPr lang="de-DE" dirty="0" err="1"/>
              <a:t>EvReg</a:t>
            </a:r>
            <a:r>
              <a:rPr lang="de-DE" dirty="0"/>
              <a:t> </a:t>
            </a:r>
            <a:r>
              <a:rPr lang="de-DE" dirty="0" err="1"/>
              <a:t>lite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8D0E2-6EC6-4A31-9160-D8B98BAC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„Lite“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demo-</a:t>
            </a:r>
            <a:r>
              <a:rPr lang="de-DE" dirty="0" err="1"/>
              <a:t>purposes</a:t>
            </a:r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BS-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can‘t</a:t>
            </a:r>
            <a:r>
              <a:rPr lang="de-DE" dirty="0"/>
              <a:t> „</a:t>
            </a:r>
            <a:r>
              <a:rPr lang="de-DE" dirty="0" err="1"/>
              <a:t>hide</a:t>
            </a:r>
            <a:r>
              <a:rPr lang="de-DE" dirty="0"/>
              <a:t>“ </a:t>
            </a:r>
            <a:r>
              <a:rPr lang="de-DE" dirty="0" err="1"/>
              <a:t>it</a:t>
            </a:r>
            <a:r>
              <a:rPr lang="de-DE" dirty="0"/>
              <a:t> in MS-Widgets</a:t>
            </a:r>
          </a:p>
          <a:p>
            <a:r>
              <a:rPr lang="de-DE" dirty="0" err="1"/>
              <a:t>Current</a:t>
            </a:r>
            <a:r>
              <a:rPr lang="de-DE" dirty="0"/>
              <a:t> BS-Integration still </a:t>
            </a:r>
            <a:r>
              <a:rPr lang="de-DE" dirty="0" err="1"/>
              <a:t>evolving</a:t>
            </a:r>
            <a:r>
              <a:rPr lang="de-DE" dirty="0"/>
              <a:t>,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download</a:t>
            </a:r>
            <a:r>
              <a:rPr lang="de-DE" dirty="0"/>
              <a:t> </a:t>
            </a:r>
            <a:r>
              <a:rPr lang="de-DE" dirty="0" err="1"/>
              <a:t>seperate</a:t>
            </a:r>
            <a:r>
              <a:rPr lang="de-DE" dirty="0"/>
              <a:t> Bootstrap-</a:t>
            </a:r>
            <a:r>
              <a:rPr lang="de-DE" dirty="0" err="1"/>
              <a:t>branch</a:t>
            </a:r>
            <a:r>
              <a:rPr lang="de-DE" dirty="0"/>
              <a:t> and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aware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still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breaking</a:t>
            </a:r>
            <a:r>
              <a:rPr lang="de-DE" dirty="0"/>
              <a:t> </a:t>
            </a:r>
            <a:r>
              <a:rPr lang="de-DE" dirty="0" err="1"/>
              <a:t>changes</a:t>
            </a:r>
            <a:endParaRPr lang="de-DE" dirty="0"/>
          </a:p>
          <a:p>
            <a:r>
              <a:rPr lang="de-DE" dirty="0" err="1"/>
              <a:t>Based</a:t>
            </a:r>
            <a:r>
              <a:rPr lang="de-DE" dirty="0"/>
              <a:t> on BS3. BS4 </a:t>
            </a:r>
            <a:r>
              <a:rPr lang="de-DE" dirty="0" err="1"/>
              <a:t>dev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in 2014,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entered</a:t>
            </a:r>
            <a:r>
              <a:rPr lang="de-DE" dirty="0"/>
              <a:t> beta-stage in Aug17. </a:t>
            </a:r>
            <a:r>
              <a:rPr lang="de-DE" dirty="0" err="1"/>
              <a:t>Our</a:t>
            </a:r>
            <a:r>
              <a:rPr lang="de-DE" dirty="0"/>
              <a:t> final </a:t>
            </a:r>
            <a:r>
              <a:rPr lang="de-DE" dirty="0" err="1"/>
              <a:t>implementation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BS4.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D02EFA-45C3-448F-869B-12807E5849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C3E57-9CFE-412C-AEBB-551F8E88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6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66D5A-DDFF-4E03-A714-7FCDE7A7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Bootstrap‘s</a:t>
            </a:r>
            <a:r>
              <a:rPr lang="de-DE" dirty="0"/>
              <a:t> Grid-Model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A3D24B-A489-49D2-9C3A-D8AD9A5F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7695855" cy="3394472"/>
          </a:xfrm>
        </p:spPr>
        <p:txBody>
          <a:bodyPr/>
          <a:lstStyle/>
          <a:p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12 </a:t>
            </a:r>
            <a:r>
              <a:rPr lang="de-DE" dirty="0" err="1"/>
              <a:t>columns</a:t>
            </a:r>
            <a:endParaRPr lang="de-DE" dirty="0"/>
          </a:p>
          <a:p>
            <a:r>
              <a:rPr lang="de-DE" dirty="0"/>
              <a:t>Sizes and </a:t>
            </a:r>
            <a:r>
              <a:rPr lang="de-DE" dirty="0" err="1"/>
              <a:t>classes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latin typeface="APL385 Unicode" panose="020B0709000202000203" pitchFamily="49" charset="0"/>
              </a:rPr>
              <a:t>'.col-xs-6'Add _.div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00F965D-94D2-43BF-B884-DF2E80297E33}"/>
              </a:ext>
            </a:extLst>
          </p:cNvPr>
          <p:cNvGraphicFramePr>
            <a:graphicFrameLocks noGrp="1"/>
          </p:cNvGraphicFramePr>
          <p:nvPr>
            <p:ph idx="10"/>
            <p:extLst/>
          </p:nvPr>
        </p:nvGraphicFramePr>
        <p:xfrm>
          <a:off x="476545" y="2436735"/>
          <a:ext cx="71557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5">
                  <a:extLst>
                    <a:ext uri="{9D8B030D-6E8A-4147-A177-3AD203B41FA5}">
                      <a16:colId xmlns:a16="http://schemas.microsoft.com/office/drawing/2014/main" val="3898984254"/>
                    </a:ext>
                  </a:extLst>
                </a:gridCol>
                <a:gridCol w="1647183">
                  <a:extLst>
                    <a:ext uri="{9D8B030D-6E8A-4147-A177-3AD203B41FA5}">
                      <a16:colId xmlns:a16="http://schemas.microsoft.com/office/drawing/2014/main" val="110335183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47291400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89309220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871841564"/>
                    </a:ext>
                  </a:extLst>
                </a:gridCol>
              </a:tblGrid>
              <a:tr h="31404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Extra </a:t>
                      </a:r>
                      <a:r>
                        <a:rPr lang="de-DE" dirty="0" err="1"/>
                        <a:t>small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82002"/>
                  </a:ext>
                </a:extLst>
              </a:tr>
              <a:tr h="314042">
                <a:tc>
                  <a:txBody>
                    <a:bodyPr/>
                    <a:lstStyle/>
                    <a:p>
                      <a:r>
                        <a:rPr lang="de-DE" dirty="0"/>
                        <a:t>Width (</a:t>
                      </a:r>
                      <a:r>
                        <a:rPr lang="de-DE" dirty="0" err="1"/>
                        <a:t>px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de-DE" dirty="0"/>
                        <a:t> 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de-DE" dirty="0"/>
                        <a:t> 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de-DE" dirty="0"/>
                        <a:t> 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014771"/>
                  </a:ext>
                </a:extLst>
              </a:tr>
              <a:tr h="542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Prefix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xs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3888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C583F-1430-49B4-B98F-B9E5C4B8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5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differentiate one user's session from another user's?</a:t>
            </a:r>
          </a:p>
          <a:p>
            <a:r>
              <a:rPr lang="en-US" dirty="0"/>
              <a:t>Persisting session data</a:t>
            </a:r>
          </a:p>
          <a:p>
            <a:pPr lvl="1"/>
            <a:r>
              <a:rPr lang="en-US" dirty="0"/>
              <a:t>How long?</a:t>
            </a:r>
          </a:p>
          <a:p>
            <a:pPr lvl="1"/>
            <a:r>
              <a:rPr lang="en-US" dirty="0"/>
              <a:t>Permanent storage vs. In memory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EDF3B-4DCB-4410-9FD5-88301BD1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6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need a database?</a:t>
            </a:r>
          </a:p>
          <a:p>
            <a:r>
              <a:rPr lang="en-US" dirty="0"/>
              <a:t>Database connection management</a:t>
            </a:r>
          </a:p>
          <a:p>
            <a:pPr lvl="1"/>
            <a:r>
              <a:rPr lang="en-US" dirty="0"/>
              <a:t>Per server?  Per client session?</a:t>
            </a:r>
          </a:p>
          <a:p>
            <a:r>
              <a:rPr lang="en-US" dirty="0"/>
              <a:t>SQL Injection Risk</a:t>
            </a:r>
          </a:p>
          <a:p>
            <a:pPr lvl="1"/>
            <a:r>
              <a:rPr lang="en-US" dirty="0">
                <a:hlinkClick r:id="rId2"/>
              </a:rPr>
              <a:t>https://www.w3schools.com/sql/sql_injection.asp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SQAPL bind variables!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2396-FF86-4D12-805E-47452B00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4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49F2-44F4-4D3E-AEEE-AE546064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4378-24D6-43B3-B14C-4028CA03B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you have</a:t>
            </a:r>
          </a:p>
          <a:p>
            <a:pPr lvl="1"/>
            <a:r>
              <a:rPr lang="en-US" dirty="0"/>
              <a:t>1, 10, 100, 1000 simultaneous users?</a:t>
            </a:r>
          </a:p>
          <a:p>
            <a:r>
              <a:rPr lang="en-US" dirty="0"/>
              <a:t>Use APLProcess to distribute and isolate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B075B-152C-4F92-AF8A-28CAF85AF71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7D74-53CF-4FD1-9AF2-EAC21794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N-Tiered Architecture/API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N-Tiered design separates</a:t>
            </a:r>
          </a:p>
          <a:p>
            <a:pPr lvl="1"/>
            <a:r>
              <a:rPr lang="en-US" dirty="0"/>
              <a:t>Business logic</a:t>
            </a:r>
          </a:p>
          <a:p>
            <a:pPr lvl="1"/>
            <a:r>
              <a:rPr lang="en-US" dirty="0"/>
              <a:t>Database</a:t>
            </a:r>
          </a:p>
          <a:p>
            <a:pPr lvl="1"/>
            <a:r>
              <a:rPr lang="en-US" dirty="0"/>
              <a:t>User interface</a:t>
            </a:r>
          </a:p>
          <a:p>
            <a:r>
              <a:rPr lang="en-US" dirty="0"/>
              <a:t>These should communicate with one another through well-designed interfaces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D50-B1A2-42A3-8FA5-0F1321B6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8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E90-1F1D-45CE-B43E-53FF7419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A74-CD0C-4733-8AAE-A7136B07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changes to the application tested and pushed into production?</a:t>
            </a:r>
          </a:p>
          <a:p>
            <a:pPr lvl="1"/>
            <a:r>
              <a:rPr lang="en-US" dirty="0"/>
              <a:t>Manual process</a:t>
            </a:r>
          </a:p>
          <a:p>
            <a:pPr lvl="1"/>
            <a:r>
              <a:rPr lang="en-US" dirty="0"/>
              <a:t>Automated process</a:t>
            </a:r>
          </a:p>
          <a:p>
            <a:pPr lvl="1"/>
            <a:r>
              <a:rPr lang="en-US" dirty="0"/>
              <a:t>Hybrid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08CBD-A444-4A09-8C14-E87355570F8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A4C5-ACB1-42A4-832D-F31D9498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Tale of Two Web-Apps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1782</Words>
  <Application>Microsoft Office PowerPoint</Application>
  <PresentationFormat>On-screen Show (16:9)</PresentationFormat>
  <Paragraphs>376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APL385 Unicode</vt:lpstr>
      <vt:lpstr>Arial</vt:lpstr>
      <vt:lpstr>Calibri</vt:lpstr>
      <vt:lpstr>Courier New</vt:lpstr>
      <vt:lpstr>Klavika Bold</vt:lpstr>
      <vt:lpstr>Klavika Medium</vt:lpstr>
      <vt:lpstr>Klavika Regular</vt:lpstr>
      <vt:lpstr>Times New Roman</vt:lpstr>
      <vt:lpstr>Titillium Web Black</vt:lpstr>
      <vt:lpstr>Titillium Web SemiBold</vt:lpstr>
      <vt:lpstr>Wingdings</vt:lpstr>
      <vt:lpstr>Office Theme</vt:lpstr>
      <vt:lpstr>A Tale of Two Web-Apps</vt:lpstr>
      <vt:lpstr>Agenda</vt:lpstr>
      <vt:lpstr>Security</vt:lpstr>
      <vt:lpstr>Security</vt:lpstr>
      <vt:lpstr>Session Management</vt:lpstr>
      <vt:lpstr>Database Access</vt:lpstr>
      <vt:lpstr>Scalability</vt:lpstr>
      <vt:lpstr>N-Tiered Architecture/API</vt:lpstr>
      <vt:lpstr>Continuous Integration</vt:lpstr>
      <vt:lpstr>Availability/Robustness</vt:lpstr>
      <vt:lpstr>3rd Party Integration</vt:lpstr>
      <vt:lpstr>Logging</vt:lpstr>
      <vt:lpstr>User Experience</vt:lpstr>
      <vt:lpstr>Two MiServer-based Web Applications</vt:lpstr>
      <vt:lpstr>TryAPL Demo</vt:lpstr>
      <vt:lpstr>TryAPL - Security</vt:lpstr>
      <vt:lpstr>TryAPL - Session Management</vt:lpstr>
      <vt:lpstr>TryAPL - Database Access</vt:lpstr>
      <vt:lpstr>Scalability</vt:lpstr>
      <vt:lpstr>TryAPL - N-Tiered Architecture/API</vt:lpstr>
      <vt:lpstr>TryAPL - Continuous Integration</vt:lpstr>
      <vt:lpstr>TryAPL - Availability/Robustness</vt:lpstr>
      <vt:lpstr>TryAPL - 3rd Party Integration</vt:lpstr>
      <vt:lpstr>TryAPL - Logging</vt:lpstr>
      <vt:lpstr>TryAPL - User Experience</vt:lpstr>
      <vt:lpstr>EvReg</vt:lpstr>
      <vt:lpstr>What does EvReg demonstrate?</vt:lpstr>
      <vt:lpstr>Setup</vt:lpstr>
      <vt:lpstr>Intro: EvReg</vt:lpstr>
      <vt:lpstr>Overview EvReg</vt:lpstr>
      <vt:lpstr>Continous Integration in EvReg</vt:lpstr>
      <vt:lpstr>Security in EvReg</vt:lpstr>
      <vt:lpstr>Database-Access in EvReg</vt:lpstr>
      <vt:lpstr>Continous Integration in EvReg</vt:lpstr>
      <vt:lpstr>High Availability in EvReg</vt:lpstr>
      <vt:lpstr>3d-party services in EvReg</vt:lpstr>
      <vt:lpstr>EvReg</vt:lpstr>
      <vt:lpstr>country.io  Code\Countries.dyalog</vt:lpstr>
      <vt:lpstr>WorldPay-Integration: initiate payment</vt:lpstr>
      <vt:lpstr>WorldPay-Integration: processing completed payment-transaction</vt:lpstr>
      <vt:lpstr>EvReg</vt:lpstr>
      <vt:lpstr>N-tiered architecture in EvReg</vt:lpstr>
      <vt:lpstr>API-Integration</vt:lpstr>
      <vt:lpstr>Using the API</vt:lpstr>
      <vt:lpstr>The custom Server-Class: Code/CFR_Server</vt:lpstr>
      <vt:lpstr>Responsive Design</vt:lpstr>
      <vt:lpstr>Health-Warning: RD in EvReg lite</vt:lpstr>
      <vt:lpstr>Bootstrap‘s Grid-Model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183</cp:revision>
  <dcterms:created xsi:type="dcterms:W3CDTF">2016-07-29T08:25:06Z</dcterms:created>
  <dcterms:modified xsi:type="dcterms:W3CDTF">2017-09-18T11:42:47Z</dcterms:modified>
</cp:coreProperties>
</file>