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490" r:id="rId3"/>
    <p:sldId id="493" r:id="rId4"/>
    <p:sldId id="496" r:id="rId5"/>
    <p:sldId id="491" r:id="rId6"/>
    <p:sldId id="499" r:id="rId7"/>
    <p:sldId id="475" r:id="rId8"/>
    <p:sldId id="505" r:id="rId9"/>
    <p:sldId id="508" r:id="rId10"/>
    <p:sldId id="472" r:id="rId11"/>
    <p:sldId id="500" r:id="rId12"/>
    <p:sldId id="497" r:id="rId13"/>
    <p:sldId id="506" r:id="rId14"/>
    <p:sldId id="498" r:id="rId15"/>
    <p:sldId id="507" r:id="rId16"/>
    <p:sldId id="513" r:id="rId17"/>
    <p:sldId id="479" r:id="rId18"/>
    <p:sldId id="473" r:id="rId19"/>
    <p:sldId id="274" r:id="rId20"/>
    <p:sldId id="275" r:id="rId21"/>
    <p:sldId id="514" r:id="rId22"/>
    <p:sldId id="260" r:id="rId23"/>
  </p:sldIdLst>
  <p:sldSz cx="9144000" cy="5143500" type="screen16x9"/>
  <p:notesSz cx="6858000" cy="9144000"/>
  <p:embeddedFontLst>
    <p:embeddedFont>
      <p:font typeface="APL333" panose="020B0700000202000203" pitchFamily="34" charset="0"/>
      <p:regular r:id="rId26"/>
    </p:embeddedFont>
    <p:embeddedFont>
      <p:font typeface="APL385 Unicode" panose="020B0709000202000203" pitchFamily="49" charset="0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Comic Sans MS" panose="030F0702030302020204" pitchFamily="66" charset="0"/>
      <p:regular r:id="rId32"/>
      <p:bold r:id="rId33"/>
      <p:italic r:id="rId34"/>
      <p:boldItalic r:id="rId35"/>
    </p:embeddedFont>
    <p:embeddedFont>
      <p:font typeface="Consolas" panose="020B0609020204030204" pitchFamily="49" charset="0"/>
      <p:regular r:id="rId36"/>
      <p:bold r:id="rId37"/>
      <p:italic r:id="rId38"/>
      <p:boldItalic r:id="rId39"/>
    </p:embeddedFont>
    <p:embeddedFont>
      <p:font typeface="Tahoma" panose="020B0604030504040204" pitchFamily="34" charset="0"/>
      <p:regular r:id="rId40"/>
      <p:bold r:id="rId41"/>
    </p:embeddedFont>
    <p:embeddedFont>
      <p:font typeface="Trebuchet MS" panose="020B0603020202020204" pitchFamily="34" charset="0"/>
      <p:regular r:id="rId42"/>
      <p:bold r:id="rId43"/>
      <p:italic r:id="rId44"/>
      <p:boldItalic r:id="rId45"/>
    </p:embeddedFont>
    <p:embeddedFont>
      <p:font typeface="Wingdings 2" panose="05020102010507070707" pitchFamily="18" charset="2"/>
      <p:regular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F00"/>
    <a:srgbClr val="FF9421"/>
    <a:srgbClr val="00FF00"/>
    <a:srgbClr val="0C3747"/>
    <a:srgbClr val="0C3545"/>
    <a:srgbClr val="284F5C"/>
    <a:srgbClr val="F19021"/>
    <a:srgbClr val="7475D1"/>
    <a:srgbClr val="494949"/>
    <a:srgbClr val="EFEF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66" autoAdjust="0"/>
    <p:restoredTop sz="79683" autoAdjust="0"/>
  </p:normalViewPr>
  <p:slideViewPr>
    <p:cSldViewPr>
      <p:cViewPr varScale="1">
        <p:scale>
          <a:sx n="91" d="100"/>
          <a:sy n="91" d="100"/>
        </p:scale>
        <p:origin x="350" y="72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130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font" Target="fonts/font2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6A3BD-28BD-4949-B52F-24E999822598}" type="datetimeFigureOut">
              <a:rPr lang="en-GB" smtClean="0"/>
              <a:t>16/09/2019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370AB-76A5-41F1-9753-9FE7E667F0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718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AEF8A-5BB8-41C8-B8C2-160617C17EF4}" type="datetimeFigureOut">
              <a:rPr lang="en-GB" smtClean="0"/>
              <a:t>16/09/2019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0660A-27FD-4528-AE7F-EC6080404E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133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3153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3278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1908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78394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1377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66653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5939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71899" y="2031691"/>
            <a:ext cx="5073517" cy="1170130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3600" b="0">
                <a:solidFill>
                  <a:schemeClr val="accent4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3671900" y="3741620"/>
            <a:ext cx="5073516" cy="585325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sz="2400" i="1" baseline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pPr lvl="0"/>
            <a:r>
              <a:rPr lang="en-US" dirty="0"/>
              <a:t>Presenter</a:t>
            </a:r>
            <a:endParaRPr lang="en-GB" dirty="0"/>
          </a:p>
        </p:txBody>
      </p:sp>
      <p:sp useBgFill="1">
        <p:nvSpPr>
          <p:cNvPr id="3" name="Rounded Rectangle 2"/>
          <p:cNvSpPr/>
          <p:nvPr userDrawn="1"/>
        </p:nvSpPr>
        <p:spPr>
          <a:xfrm>
            <a:off x="8616917" y="51470"/>
            <a:ext cx="405045" cy="27003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7FA5F7F-4421-47DA-AD00-2081EB6B42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4947"/>
            <a:ext cx="9144000" cy="659363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A1FD6475-DAC6-4418-8860-2980690695F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12672" y="740100"/>
            <a:ext cx="3028017" cy="101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199A49F-3D6F-42D4-8942-B57FD2668E1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52"/>
            <a:ext cx="9144000" cy="65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40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7" y="1356615"/>
            <a:ext cx="6192003" cy="315035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723925" y="1356615"/>
            <a:ext cx="2078545" cy="3150350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 panose="020B0604020202020204" pitchFamily="34" charset="0"/>
              <a:buNone/>
              <a:defRPr sz="1800"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r>
              <a:rPr lang="da-DK" dirty="0"/>
              <a:t>Space here </a:t>
            </a:r>
            <a:br>
              <a:rPr lang="da-DK" dirty="0"/>
            </a:br>
            <a:r>
              <a:rPr lang="da-DK" dirty="0"/>
              <a:t>for code </a:t>
            </a:r>
            <a:r>
              <a:rPr lang="da-DK" dirty="0">
                <a:latin typeface="APL385 Unicode" panose="020B0709000202000203" pitchFamily="49" charset="0"/>
              </a:rPr>
              <a:t>{⍺×⍵}</a:t>
            </a:r>
            <a:br>
              <a:rPr lang="da-DK" dirty="0"/>
            </a:br>
            <a:r>
              <a:rPr lang="da-DK" dirty="0"/>
              <a:t>pictures</a:t>
            </a:r>
            <a:br>
              <a:rPr lang="da-DK" dirty="0"/>
            </a:br>
            <a:r>
              <a:rPr lang="da-DK" dirty="0"/>
              <a:t>etc.</a:t>
            </a:r>
          </a:p>
        </p:txBody>
      </p:sp>
      <p:pic>
        <p:nvPicPr>
          <p:cNvPr id="6" name="tiny">
            <a:extLst>
              <a:ext uri="{FF2B5EF4-FFF2-40B4-BE49-F238E27FC236}">
                <a16:creationId xmlns:a16="http://schemas.microsoft.com/office/drawing/2014/main" id="{E43133A2-E010-450E-BEFE-9D2D366835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41552" y="4142831"/>
            <a:ext cx="550928" cy="72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35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7" y="636535"/>
            <a:ext cx="8478943" cy="594066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3528" y="1356615"/>
            <a:ext cx="4113457" cy="315035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689013" y="1356614"/>
            <a:ext cx="4113457" cy="315035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14322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6472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7694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2DAAE92-EE2D-4248-A8A3-506ED1C68BF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52"/>
            <a:ext cx="9144000" cy="6593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8D2EF1-29D9-4D75-AC66-89748A0258A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4137"/>
            <a:ext cx="9144000" cy="65936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3527" y="636535"/>
            <a:ext cx="8478943" cy="594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7" y="1356615"/>
            <a:ext cx="8478943" cy="3150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9" name="Date Placeholder 3"/>
          <p:cNvSpPr txBox="1">
            <a:spLocks/>
          </p:cNvSpPr>
          <p:nvPr userDrawn="1"/>
        </p:nvSpPr>
        <p:spPr>
          <a:xfrm>
            <a:off x="8388424" y="0"/>
            <a:ext cx="720080" cy="3575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2000" b="0" kern="1200">
                <a:solidFill>
                  <a:schemeClr val="bg1"/>
                </a:solidFill>
                <a:latin typeface="Klavika Medium" panose="02000603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2EDF88B-1B61-4481-9BD6-D2E23BF0DCD8}" type="slidenum">
              <a:rPr lang="en-GB" sz="1600" smtClean="0">
                <a:latin typeface="+mn-lt"/>
              </a:rPr>
              <a:t>‹#›</a:t>
            </a:fld>
            <a:endParaRPr lang="en-GB" sz="1600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9B4391E-A2CA-4E7C-B5A9-A31CF000D3E5}"/>
              </a:ext>
            </a:extLst>
          </p:cNvPr>
          <p:cNvSpPr txBox="1">
            <a:spLocks/>
          </p:cNvSpPr>
          <p:nvPr userDrawn="1"/>
        </p:nvSpPr>
        <p:spPr>
          <a:xfrm>
            <a:off x="1511661" y="4731990"/>
            <a:ext cx="6120680" cy="4115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en-US" sz="1600" dirty="0"/>
              <a:t>Link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CCDAF9E-0D86-4139-B0BF-190273F82467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15" y="96475"/>
            <a:ext cx="1364773" cy="231490"/>
          </a:xfrm>
          <a:prstGeom prst="rect">
            <a:avLst/>
          </a:prstGeom>
        </p:spPr>
      </p:pic>
      <p:pic>
        <p:nvPicPr>
          <p:cNvPr id="13" name="tiny">
            <a:extLst>
              <a:ext uri="{FF2B5EF4-FFF2-40B4-BE49-F238E27FC236}">
                <a16:creationId xmlns:a16="http://schemas.microsoft.com/office/drawing/2014/main" id="{39B18F2F-A44A-487A-9E53-48D3EDCDADC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341552" y="4142831"/>
            <a:ext cx="550928" cy="72632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35C1EAD-A4E0-4548-BDD0-DCDABAA2B551}"/>
              </a:ext>
            </a:extLst>
          </p:cNvPr>
          <p:cNvSpPr txBox="1"/>
          <p:nvPr userDrawn="1"/>
        </p:nvSpPr>
        <p:spPr>
          <a:xfrm>
            <a:off x="410112" y="4765205"/>
            <a:ext cx="1056544" cy="323165"/>
          </a:xfrm>
          <a:prstGeom prst="rect">
            <a:avLst/>
          </a:prstGeom>
          <a:solidFill>
            <a:srgbClr val="ED7F00"/>
          </a:solidFill>
        </p:spPr>
        <p:txBody>
          <a:bodyPr wrap="square" lIns="45720" rtlCol="0">
            <a:spAutoFit/>
          </a:bodyPr>
          <a:lstStyle/>
          <a:p>
            <a:r>
              <a:rPr lang="en-US" sz="1500" i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#dyalog19</a:t>
            </a:r>
            <a:endParaRPr lang="en-GB" sz="1500" i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2AE1970E-3ECE-437D-9AC9-2BCAFB3E8146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70" y="4848271"/>
            <a:ext cx="210394" cy="17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740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0" r:id="rId2"/>
    <p:sldLayoutId id="2147483652" r:id="rId3"/>
    <p:sldLayoutId id="2147483654" r:id="rId4"/>
    <p:sldLayoutId id="2147483655" r:id="rId5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accent4">
              <a:lumMod val="50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458788" indent="-458788" algn="l" defTabSz="914400" rtl="0" eaLnBrk="1" latinLnBrk="0" hangingPunct="1">
        <a:lnSpc>
          <a:spcPct val="100000"/>
        </a:lnSpc>
        <a:spcBef>
          <a:spcPts val="600"/>
        </a:spcBef>
        <a:buClr>
          <a:srgbClr val="FF9421"/>
        </a:buClr>
        <a:buSzPct val="75000"/>
        <a:buFont typeface="Wingdings 2" panose="05020102010507070707" pitchFamily="18" charset="2"/>
        <a:buChar char=""/>
        <a:defRPr sz="24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1pPr>
      <a:lvl2pPr marL="858838" indent="-401638" algn="l" defTabSz="914400" rtl="0" eaLnBrk="1" latinLnBrk="0" hangingPunct="1">
        <a:lnSpc>
          <a:spcPct val="100000"/>
        </a:lnSpc>
        <a:spcBef>
          <a:spcPts val="600"/>
        </a:spcBef>
        <a:buClr>
          <a:srgbClr val="FF9421"/>
        </a:buClr>
        <a:buSzPct val="75000"/>
        <a:buFont typeface="Wingdings 2" panose="05020102010507070707" pitchFamily="18" charset="2"/>
        <a:buChar char=""/>
        <a:defRPr lang="en-US" sz="2000" kern="1200" dirty="0" smtClean="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100000"/>
        </a:lnSpc>
        <a:spcBef>
          <a:spcPts val="600"/>
        </a:spcBef>
        <a:buClr>
          <a:srgbClr val="FF9421"/>
        </a:buClr>
        <a:buSzPct val="75000"/>
        <a:buFont typeface="Wingdings 2" panose="05020102010507070707" pitchFamily="18" charset="2"/>
        <a:buChar char=""/>
        <a:defRPr sz="18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3pPr>
      <a:lvl4pPr marL="1655763" indent="-284163" algn="l" defTabSz="914400" rtl="0" eaLnBrk="1" latinLnBrk="0" hangingPunct="1">
        <a:lnSpc>
          <a:spcPct val="100000"/>
        </a:lnSpc>
        <a:spcBef>
          <a:spcPts val="600"/>
        </a:spcBef>
        <a:buClr>
          <a:srgbClr val="FF9421"/>
        </a:buClr>
        <a:buSzPct val="75000"/>
        <a:buFont typeface="Wingdings 2" panose="05020102010507070707" pitchFamily="18" charset="2"/>
        <a:buChar char=""/>
        <a:defRPr sz="14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Clr>
          <a:srgbClr val="FF9421"/>
        </a:buClr>
        <a:buFont typeface="Calibri" panose="020F050202020403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microsoft.com/office/2007/relationships/media" Target="../media/media2.wav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wav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9.png"/><Relationship Id="rId7" Type="http://schemas.openxmlformats.org/officeDocument/2006/relationships/image" Target="../media/image40.png"/><Relationship Id="rId12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jpeg"/><Relationship Id="rId5" Type="http://schemas.openxmlformats.org/officeDocument/2006/relationships/image" Target="../media/image18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jpeg"/><Relationship Id="rId4" Type="http://schemas.openxmlformats.org/officeDocument/2006/relationships/image" Target="../media/image18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5A34A-E7C5-4932-8A18-F2457D3A5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6799" y="2031691"/>
            <a:ext cx="5138617" cy="1170130"/>
          </a:xfrm>
        </p:spPr>
        <p:txBody>
          <a:bodyPr/>
          <a:lstStyle/>
          <a:p>
            <a:r>
              <a:rPr lang="en-GB" sz="8800" b="1" dirty="0"/>
              <a:t>Link</a:t>
            </a:r>
            <a:endParaRPr lang="en-GB" sz="8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AD89BC-FB4D-4026-B030-6D65D1075C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Morten </a:t>
            </a:r>
            <a:r>
              <a:rPr lang="en-US" dirty="0" err="1"/>
              <a:t>Kromberg</a:t>
            </a:r>
            <a:br>
              <a:rPr lang="en-US" dirty="0"/>
            </a:br>
            <a:r>
              <a:rPr lang="en-US" dirty="0"/>
              <a:t>Adám Brudzewsky</a:t>
            </a:r>
            <a:endParaRPr lang="en-GB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EA8A19D-A96E-434B-86C2-337CF1CA0BE7}"/>
              </a:ext>
            </a:extLst>
          </p:cNvPr>
          <p:cNvGrpSpPr/>
          <p:nvPr/>
        </p:nvGrpSpPr>
        <p:grpSpPr>
          <a:xfrm>
            <a:off x="6147792" y="2443161"/>
            <a:ext cx="3248744" cy="604839"/>
            <a:chOff x="6300192" y="2443161"/>
            <a:chExt cx="3248744" cy="604839"/>
          </a:xfrm>
        </p:grpSpPr>
        <p:sp>
          <p:nvSpPr>
            <p:cNvPr id="4" name="Arrow: Left 3">
              <a:extLst>
                <a:ext uri="{FF2B5EF4-FFF2-40B4-BE49-F238E27FC236}">
                  <a16:creationId xmlns:a16="http://schemas.microsoft.com/office/drawing/2014/main" id="{EA191E78-AC04-4DB7-9591-A0AA34EECACF}"/>
                </a:ext>
              </a:extLst>
            </p:cNvPr>
            <p:cNvSpPr/>
            <p:nvPr/>
          </p:nvSpPr>
          <p:spPr>
            <a:xfrm>
              <a:off x="6300192" y="2443161"/>
              <a:ext cx="3248744" cy="604839"/>
            </a:xfrm>
            <a:prstGeom prst="leftArrow">
              <a:avLst>
                <a:gd name="adj1" fmla="val 100000"/>
                <a:gd name="adj2" fmla="val 36493"/>
              </a:avLst>
            </a:prstGeom>
            <a:solidFill>
              <a:srgbClr val="ED7F00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2800" b="1" cap="all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" name="Arrow: Left 4">
              <a:extLst>
                <a:ext uri="{FF2B5EF4-FFF2-40B4-BE49-F238E27FC236}">
                  <a16:creationId xmlns:a16="http://schemas.microsoft.com/office/drawing/2014/main" id="{605B0FA5-0219-47BE-A857-D2CDBF7FEF38}"/>
                </a:ext>
              </a:extLst>
            </p:cNvPr>
            <p:cNvSpPr/>
            <p:nvPr/>
          </p:nvSpPr>
          <p:spPr>
            <a:xfrm>
              <a:off x="6372200" y="2505074"/>
              <a:ext cx="3176736" cy="485775"/>
            </a:xfrm>
            <a:prstGeom prst="leftArrow">
              <a:avLst>
                <a:gd name="adj1" fmla="val 100000"/>
                <a:gd name="adj2" fmla="val 36493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tlCol="0" anchor="ctr"/>
            <a:lstStyle/>
            <a:p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I</a:t>
              </a:r>
              <a:r>
                <a:rPr lang="en-US" sz="3200" b="1" cap="all" spc="5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m</a:t>
              </a:r>
              <a:r>
                <a:rPr lang="en-US" sz="3200" b="1" cap="all" spc="-1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p</a:t>
              </a:r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o</a:t>
              </a:r>
              <a:r>
                <a:rPr lang="en-US" sz="3200" b="1" cap="all" spc="-2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r</a:t>
              </a:r>
              <a:r>
                <a:rPr lang="en-US" sz="3200" b="1" cap="all" spc="-6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t</a:t>
              </a:r>
              <a:r>
                <a:rPr lang="en-US" sz="3200" b="1" cap="all" spc="-1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a</a:t>
              </a:r>
              <a:r>
                <a:rPr lang="en-US" sz="3200" b="1" cap="all" spc="5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n</a:t>
              </a:r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t</a:t>
              </a:r>
              <a:endParaRPr lang="en-GB" sz="3200" b="1" cap="all" dirty="0">
                <a:ln w="19050">
                  <a:solidFill>
                    <a:schemeClr val="tx1"/>
                  </a:solidFill>
                </a:ln>
                <a:solidFill>
                  <a:srgbClr val="ED7F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551EE02-0388-48C2-8439-E9E02A6B77AB}"/>
              </a:ext>
            </a:extLst>
          </p:cNvPr>
          <p:cNvGrpSpPr/>
          <p:nvPr/>
        </p:nvGrpSpPr>
        <p:grpSpPr>
          <a:xfrm>
            <a:off x="476545" y="-956642"/>
            <a:ext cx="2569284" cy="5491428"/>
            <a:chOff x="476545" y="-956642"/>
            <a:chExt cx="2569284" cy="5491428"/>
          </a:xfrm>
        </p:grpSpPr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E7F70138-A7D9-4089-BE57-B4D5ACEB639A}"/>
                </a:ext>
              </a:extLst>
            </p:cNvPr>
            <p:cNvSpPr/>
            <p:nvPr/>
          </p:nvSpPr>
          <p:spPr>
            <a:xfrm rot="5400000">
              <a:off x="1409154" y="2909344"/>
              <a:ext cx="690562" cy="1853705"/>
            </a:xfrm>
            <a:prstGeom prst="homePlate">
              <a:avLst>
                <a:gd name="adj" fmla="val 5482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Hammer">
              <a:extLst>
                <a:ext uri="{FF2B5EF4-FFF2-40B4-BE49-F238E27FC236}">
                  <a16:creationId xmlns:a16="http://schemas.microsoft.com/office/drawing/2014/main" id="{7BB88AEF-B1D7-4EE7-A17D-CE92778774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t="-74676" b="1"/>
            <a:stretch/>
          </p:blipFill>
          <p:spPr>
            <a:xfrm>
              <a:off x="476545" y="-956642"/>
              <a:ext cx="2569284" cy="5491428"/>
            </a:xfrm>
            <a:prstGeom prst="rect">
              <a:avLst/>
            </a:prstGeom>
          </p:spPr>
        </p:pic>
      </p:grpSp>
      <p:pic>
        <p:nvPicPr>
          <p:cNvPr id="8" name="Judges Gavel-SoundBible.com-1321455227">
            <a:hlinkClick r:id="" action="ppaction://media"/>
            <a:extLst>
              <a:ext uri="{FF2B5EF4-FFF2-40B4-BE49-F238E27FC236}">
                <a16:creationId xmlns:a16="http://schemas.microsoft.com/office/drawing/2014/main" id="{E923BC09-E17D-41C5-ADF0-5F663EE911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35816" y="5576745"/>
            <a:ext cx="609600" cy="609600"/>
          </a:xfrm>
          <a:prstGeom prst="rect">
            <a:avLst/>
          </a:prstGeom>
        </p:spPr>
      </p:pic>
      <p:pic>
        <p:nvPicPr>
          <p:cNvPr id="9" name="Toy_Train_Whistle">
            <a:hlinkClick r:id="" action="ppaction://media"/>
            <a:extLst>
              <a:ext uri="{FF2B5EF4-FFF2-40B4-BE49-F238E27FC236}">
                <a16:creationId xmlns:a16="http://schemas.microsoft.com/office/drawing/2014/main" id="{E49B59A9-2BA5-467E-8932-1F5D5B4A96C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079875" y="62134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74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ac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5300000">
                                          <p:cBhvr>
                                            <p:cTn id="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" dur="2063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" presetID="34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11" dur="125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12" dur="63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3" dur="63" fill="hold">
                                              <p:stCondLst>
                                                <p:cond delay="63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4" dur="63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5" dur="63" fill="hold">
                                              <p:stCondLst>
                                                <p:cond delay="18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25"/>
                                </p:stCondLst>
                                <p:childTnLst>
                                  <p:par>
                                    <p:cTn id="17" presetID="2" presetClass="entr" presetSubtype="2" fill="hold" nodeType="afterEffect" p14:presetBounceEnd="71429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429">
                                          <p:cBhvr additive="base">
                                            <p:cTn id="19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429">
                                          <p:cBhvr additive="base">
                                            <p:cTn id="20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2" dur="1297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2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ac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5300000">
                                          <p:cBhvr>
                                            <p:cTn id="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" dur="2063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" presetID="34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11" dur="125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12" dur="63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3" dur="63" fill="hold">
                                              <p:stCondLst>
                                                <p:cond delay="63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4" dur="63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5" dur="63" fill="hold">
                                              <p:stCondLst>
                                                <p:cond delay="18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25"/>
                                </p:stCondLst>
                                <p:childTnLst>
                                  <p:par>
                                    <p:cTn id="17" presetID="2" presetClass="entr" presetSubtype="2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2" dur="1297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2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</p:childTnLst>
            </p:cTn>
          </p:par>
        </p:tnLst>
        <p:bldLst>
          <p:bldP spid="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0A3C3-664D-446B-BBC8-24CED7043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558" y="726544"/>
            <a:ext cx="8363272" cy="594066"/>
          </a:xfrm>
        </p:spPr>
        <p:txBody>
          <a:bodyPr/>
          <a:lstStyle/>
          <a:p>
            <a:r>
              <a:rPr lang="da-DK" dirty="0"/>
              <a:t>Not just "Software Tools"...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9A1617-C8FB-427A-A002-8201ACF635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20610"/>
            <a:ext cx="6210690" cy="3456386"/>
          </a:xfrm>
        </p:spPr>
        <p:txBody>
          <a:bodyPr>
            <a:normAutofit/>
          </a:bodyPr>
          <a:lstStyle/>
          <a:p>
            <a:r>
              <a:rPr lang="da-DK" sz="2000" dirty="0"/>
              <a:t>Read, write and exchange APL code </a:t>
            </a:r>
            <a:br>
              <a:rPr lang="da-DK" sz="2000" dirty="0"/>
            </a:br>
            <a:r>
              <a:rPr lang="da-DK" sz="2000" dirty="0"/>
              <a:t>without installing an APL IDE</a:t>
            </a:r>
          </a:p>
          <a:p>
            <a:pPr lvl="1"/>
            <a:r>
              <a:rPr lang="da-DK" sz="1600" dirty="0"/>
              <a:t>Most operating systems display readable </a:t>
            </a:r>
            <a:br>
              <a:rPr lang="da-DK" sz="1600" dirty="0"/>
            </a:br>
            <a:r>
              <a:rPr lang="da-DK" sz="1600" dirty="0"/>
              <a:t>APL without installing APL fonts</a:t>
            </a:r>
          </a:p>
          <a:p>
            <a:r>
              <a:rPr lang="da-DK" sz="2000" dirty="0"/>
              <a:t>Recent Linuxes even come with built-</a:t>
            </a:r>
            <a:br>
              <a:rPr lang="da-DK" sz="2000" dirty="0"/>
            </a:br>
            <a:r>
              <a:rPr lang="da-DK" sz="2000" dirty="0"/>
              <a:t>in APL keyboard (thanks to Geoff!)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A87EE8-0DCC-4FFD-91A2-5FC1757F2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88307"/>
            <a:ext cx="7722851" cy="17551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F358D6B-6D68-4E13-99CD-AA8BD852C5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754" y="0"/>
            <a:ext cx="632011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5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809BA9-2FEA-430C-A8FB-704D236D19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76823"/>
            <a:ext cx="9144000" cy="75718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9E3AD12-55AC-4E7F-B3CD-0DBFFA1113F4}"/>
              </a:ext>
            </a:extLst>
          </p:cNvPr>
          <p:cNvSpPr/>
          <p:nvPr/>
        </p:nvSpPr>
        <p:spPr>
          <a:xfrm>
            <a:off x="1187624" y="1491631"/>
            <a:ext cx="2952328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9938588-E316-4983-A242-67B0BD072409}"/>
              </a:ext>
            </a:extLst>
          </p:cNvPr>
          <p:cNvSpPr/>
          <p:nvPr/>
        </p:nvSpPr>
        <p:spPr>
          <a:xfrm>
            <a:off x="0" y="2787774"/>
            <a:ext cx="7308304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78D46BF-C2FF-4789-8F97-86484F2A5CCA}"/>
              </a:ext>
            </a:extLst>
          </p:cNvPr>
          <p:cNvSpPr/>
          <p:nvPr/>
        </p:nvSpPr>
        <p:spPr>
          <a:xfrm>
            <a:off x="3563888" y="4497964"/>
            <a:ext cx="4896544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60A556-358B-4E34-BD00-83F564465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6151" y="843558"/>
            <a:ext cx="6291699" cy="594066"/>
          </a:xfrm>
          <a:prstGeom prst="roundRect">
            <a:avLst/>
          </a:prstGeom>
          <a:solidFill>
            <a:srgbClr val="ED7F00"/>
          </a:solidFill>
          <a:ln>
            <a:solidFill>
              <a:srgbClr val="ED7F00"/>
            </a:solidFill>
          </a:ln>
        </p:spPr>
        <p:txBody>
          <a:bodyPr/>
          <a:lstStyle/>
          <a:p>
            <a:pPr algn="ctr"/>
            <a:r>
              <a:rPr lang="da-DK" dirty="0">
                <a:solidFill>
                  <a:schemeClr val="bg1"/>
                </a:solidFill>
              </a:rPr>
              <a:t>Tools you have never heard of...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74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A70C-F30B-41BF-8370-8718F1D0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566A7-8671-43EA-BF10-E8EA96971D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7CC038-3E2F-40ED-812D-59B6153075F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497CE3-34CB-4E8D-AFA5-756DE967F4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" y="-1100658"/>
            <a:ext cx="15143593" cy="8496944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2FBD639-A2A1-485F-BF62-09CB7632940A}"/>
              </a:ext>
            </a:extLst>
          </p:cNvPr>
          <p:cNvSpPr/>
          <p:nvPr/>
        </p:nvSpPr>
        <p:spPr>
          <a:xfrm>
            <a:off x="1763688" y="4448459"/>
            <a:ext cx="2664296" cy="3555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55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60A556-358B-4E34-BD00-83F564465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Tools you have never heard of...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66D13-1DAB-4500-97D9-21E1DFE296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DB5A78-57F1-4DCB-937C-93E433A83DE5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809BA9-2FEA-430C-A8FB-704D236D1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884368" cy="652875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C18C40-0B1F-498A-A28F-6E96D26CD5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79712" y="1257065"/>
            <a:ext cx="7164288" cy="5376834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832F2B5-70C4-401A-85FC-FA4870A02C94}"/>
              </a:ext>
            </a:extLst>
          </p:cNvPr>
          <p:cNvSpPr/>
          <p:nvPr/>
        </p:nvSpPr>
        <p:spPr>
          <a:xfrm>
            <a:off x="6480390" y="828073"/>
            <a:ext cx="1403978" cy="32384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9D34372-386F-4E96-B99E-C4A523F6032E}"/>
              </a:ext>
            </a:extLst>
          </p:cNvPr>
          <p:cNvSpPr/>
          <p:nvPr/>
        </p:nvSpPr>
        <p:spPr>
          <a:xfrm>
            <a:off x="7668345" y="3795886"/>
            <a:ext cx="1296144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AE13549-8841-40A4-AF8A-1B257F2775E9}"/>
              </a:ext>
            </a:extLst>
          </p:cNvPr>
          <p:cNvSpPr/>
          <p:nvPr/>
        </p:nvSpPr>
        <p:spPr>
          <a:xfrm>
            <a:off x="1979712" y="4633258"/>
            <a:ext cx="1872208" cy="3867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8701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3E479-874D-4271-B661-191A10CEA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0A3882-B7B7-4926-8059-58987745A2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C635C4-9106-4BC5-940A-EF8CCA5D30F9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E5DA84-7C51-43B2-BB5C-FFFA6D4596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740618"/>
            <a:ext cx="10411670" cy="588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652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Image result for mulesoft logo">
            <a:extLst>
              <a:ext uri="{FF2B5EF4-FFF2-40B4-BE49-F238E27FC236}">
                <a16:creationId xmlns:a16="http://schemas.microsoft.com/office/drawing/2014/main" id="{4D429C98-C9DF-4A88-8893-4B41797BB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87" y="1256149"/>
            <a:ext cx="1855767" cy="1030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B7995-CA3B-4CE3-83FC-7B1BF949C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Why is Link                              ?</a:t>
            </a:r>
            <a:endParaRPr lang="en-GB" dirty="0"/>
          </a:p>
        </p:txBody>
      </p:sp>
      <p:pic>
        <p:nvPicPr>
          <p:cNvPr id="11" name="Picture 2" descr="Image result for git logo transparent">
            <a:extLst>
              <a:ext uri="{FF2B5EF4-FFF2-40B4-BE49-F238E27FC236}">
                <a16:creationId xmlns:a16="http://schemas.microsoft.com/office/drawing/2014/main" id="{5991D941-41AF-4CFB-8B8A-3D56558798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018" y="2864938"/>
            <a:ext cx="1481925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Image result for svn logo">
            <a:extLst>
              <a:ext uri="{FF2B5EF4-FFF2-40B4-BE49-F238E27FC236}">
                <a16:creationId xmlns:a16="http://schemas.microsoft.com/office/drawing/2014/main" id="{0B798A5F-47E6-4084-8E6B-6008C4C6F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864" y="1396753"/>
            <a:ext cx="1096231" cy="947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mage result for jenkins logo">
            <a:extLst>
              <a:ext uri="{FF2B5EF4-FFF2-40B4-BE49-F238E27FC236}">
                <a16:creationId xmlns:a16="http://schemas.microsoft.com/office/drawing/2014/main" id="{72FB8023-FA31-4841-82E3-F91B81B7A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38" y="1765538"/>
            <a:ext cx="1780203" cy="133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vs code logo">
            <a:extLst>
              <a:ext uri="{FF2B5EF4-FFF2-40B4-BE49-F238E27FC236}">
                <a16:creationId xmlns:a16="http://schemas.microsoft.com/office/drawing/2014/main" id="{2023101D-1415-4189-973D-6DC862DE8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137" y="2006540"/>
            <a:ext cx="2041923" cy="102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emacs logo">
            <a:extLst>
              <a:ext uri="{FF2B5EF4-FFF2-40B4-BE49-F238E27FC236}">
                <a16:creationId xmlns:a16="http://schemas.microsoft.com/office/drawing/2014/main" id="{EBA92E98-D21B-45C0-824B-EC23FCB06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576" y="3116966"/>
            <a:ext cx="1039298" cy="893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elated image">
            <a:extLst>
              <a:ext uri="{FF2B5EF4-FFF2-40B4-BE49-F238E27FC236}">
                <a16:creationId xmlns:a16="http://schemas.microsoft.com/office/drawing/2014/main" id="{17E77D23-AFA8-4BF3-9819-E01381C4B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576" y="3082273"/>
            <a:ext cx="889302" cy="889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eclipse logo">
            <a:extLst>
              <a:ext uri="{FF2B5EF4-FFF2-40B4-BE49-F238E27FC236}">
                <a16:creationId xmlns:a16="http://schemas.microsoft.com/office/drawing/2014/main" id="{2DCCB943-7463-44EF-B7E8-1BC709970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962" y="1441662"/>
            <a:ext cx="2403735" cy="56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github logo">
            <a:extLst>
              <a:ext uri="{FF2B5EF4-FFF2-40B4-BE49-F238E27FC236}">
                <a16:creationId xmlns:a16="http://schemas.microsoft.com/office/drawing/2014/main" id="{B7734E38-8B92-4551-9D9D-77BC299B9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396" y="2297567"/>
            <a:ext cx="1123950" cy="10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mage result for mercurial vcs">
            <a:extLst>
              <a:ext uri="{FF2B5EF4-FFF2-40B4-BE49-F238E27FC236}">
                <a16:creationId xmlns:a16="http://schemas.microsoft.com/office/drawing/2014/main" id="{BCD32433-F43C-4A30-B091-FDCFB94EC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437" y="1298085"/>
            <a:ext cx="1096231" cy="109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 result for circleci logo">
            <a:extLst>
              <a:ext uri="{FF2B5EF4-FFF2-40B4-BE49-F238E27FC236}">
                <a16:creationId xmlns:a16="http://schemas.microsoft.com/office/drawing/2014/main" id="{ADEE290C-4292-4372-ADA9-B7F407C842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02" y="2642606"/>
            <a:ext cx="1297015" cy="129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A7248DB-8B30-418C-A77A-8E2F14208828}"/>
              </a:ext>
            </a:extLst>
          </p:cNvPr>
          <p:cNvSpPr txBox="1"/>
          <p:nvPr/>
        </p:nvSpPr>
        <p:spPr>
          <a:xfrm>
            <a:off x="639436" y="3865856"/>
            <a:ext cx="22300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3200" b="1" dirty="0">
                <a:latin typeface="Consolas" panose="020B0609020204030204" pitchFamily="49" charset="0"/>
              </a:rPr>
              <a:t>cloc</a:t>
            </a:r>
            <a:br>
              <a:rPr lang="en-GB" dirty="0"/>
            </a:br>
            <a:r>
              <a:rPr lang="en-GB" dirty="0"/>
              <a:t>Count Lines of Code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AE4B311-B664-4A11-A626-5F3243490343}"/>
              </a:ext>
            </a:extLst>
          </p:cNvPr>
          <p:cNvGrpSpPr/>
          <p:nvPr/>
        </p:nvGrpSpPr>
        <p:grpSpPr>
          <a:xfrm>
            <a:off x="2627784" y="636535"/>
            <a:ext cx="2952328" cy="604839"/>
            <a:chOff x="2699792" y="636535"/>
            <a:chExt cx="2952328" cy="604839"/>
          </a:xfrm>
        </p:grpSpPr>
        <p:sp>
          <p:nvSpPr>
            <p:cNvPr id="18" name="Arrow: Left 17">
              <a:extLst>
                <a:ext uri="{FF2B5EF4-FFF2-40B4-BE49-F238E27FC236}">
                  <a16:creationId xmlns:a16="http://schemas.microsoft.com/office/drawing/2014/main" id="{8473BEFA-6A22-42B8-B183-A2922CCB5BB9}"/>
                </a:ext>
              </a:extLst>
            </p:cNvPr>
            <p:cNvSpPr/>
            <p:nvPr/>
          </p:nvSpPr>
          <p:spPr>
            <a:xfrm>
              <a:off x="2699792" y="636535"/>
              <a:ext cx="2952328" cy="604839"/>
            </a:xfrm>
            <a:prstGeom prst="leftArrow">
              <a:avLst>
                <a:gd name="adj1" fmla="val 100000"/>
                <a:gd name="adj2" fmla="val 36493"/>
              </a:avLst>
            </a:prstGeom>
            <a:solidFill>
              <a:srgbClr val="ED7F00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2800" b="1" cap="all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9" name="Arrow: Left 18">
              <a:extLst>
                <a:ext uri="{FF2B5EF4-FFF2-40B4-BE49-F238E27FC236}">
                  <a16:creationId xmlns:a16="http://schemas.microsoft.com/office/drawing/2014/main" id="{DDA984B1-0910-4C03-974B-81AE9517C3BE}"/>
                </a:ext>
              </a:extLst>
            </p:cNvPr>
            <p:cNvSpPr/>
            <p:nvPr/>
          </p:nvSpPr>
          <p:spPr>
            <a:xfrm>
              <a:off x="2771801" y="698448"/>
              <a:ext cx="2823456" cy="485775"/>
            </a:xfrm>
            <a:prstGeom prst="leftArrow">
              <a:avLst>
                <a:gd name="adj1" fmla="val 100000"/>
                <a:gd name="adj2" fmla="val 36493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tlCol="0" anchor="ctr"/>
            <a:lstStyle/>
            <a:p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I</a:t>
              </a:r>
              <a:r>
                <a:rPr lang="en-US" sz="3200" b="1" cap="all" spc="5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m</a:t>
              </a:r>
              <a:r>
                <a:rPr lang="en-US" sz="3200" b="1" cap="all" spc="-1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p</a:t>
              </a:r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o</a:t>
              </a:r>
              <a:r>
                <a:rPr lang="en-US" sz="3200" b="1" cap="all" spc="-2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r</a:t>
              </a:r>
              <a:r>
                <a:rPr lang="en-US" sz="3200" b="1" cap="all" spc="-6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t</a:t>
              </a:r>
              <a:r>
                <a:rPr lang="en-US" sz="3200" b="1" cap="all" spc="-1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a</a:t>
              </a:r>
              <a:r>
                <a:rPr lang="en-US" sz="3200" b="1" cap="all" spc="5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n</a:t>
              </a:r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t</a:t>
              </a:r>
              <a:endParaRPr lang="en-GB" sz="3200" b="1" cap="all" dirty="0">
                <a:ln w="19050">
                  <a:solidFill>
                    <a:schemeClr val="tx1"/>
                  </a:solidFill>
                </a:ln>
                <a:solidFill>
                  <a:srgbClr val="ED7F00"/>
                </a:solidFill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655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5A2C6-6D9B-4E93-A6EC-65859E660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31F7B52-1880-414A-920F-87833091EF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24486413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475460-A33D-4F12-92F1-489AA5530E4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12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08642E-6 L 0 -1.0426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0426 L 0 -2.02037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916CA-12CE-49FE-83CD-CF7C3B291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github.com/Dyalog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DE7597-49A5-4790-8D2C-1F4C72CC0B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a-DK" dirty="0"/>
              <a:t>More and more of Dyalog's</a:t>
            </a:r>
            <a:br>
              <a:rPr lang="da-DK" dirty="0"/>
            </a:br>
            <a:r>
              <a:rPr lang="da-DK" dirty="0"/>
              <a:t>APL code is appearing on </a:t>
            </a:r>
            <a:br>
              <a:rPr lang="da-DK" dirty="0"/>
            </a:br>
            <a:r>
              <a:rPr lang="da-DK" dirty="0"/>
              <a:t>GitHub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BA4AA0-0906-4FB1-8ECB-2800E56BC693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7CE23D-A826-4D00-8B9A-6E48EF38D1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3923" y="-395179"/>
            <a:ext cx="4670077" cy="5538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5163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0A3C3-664D-446B-BBC8-24CED7043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558" y="726544"/>
            <a:ext cx="8363272" cy="594066"/>
          </a:xfrm>
        </p:spPr>
        <p:txBody>
          <a:bodyPr/>
          <a:lstStyle/>
          <a:p>
            <a:r>
              <a:rPr lang="da-DK" dirty="0"/>
              <a:t>Other Benefits of Text Source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9A1617-C8FB-427A-A002-8201ACF635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320610"/>
            <a:ext cx="6462718" cy="3456386"/>
          </a:xfrm>
        </p:spPr>
        <p:txBody>
          <a:bodyPr>
            <a:normAutofit/>
          </a:bodyPr>
          <a:lstStyle/>
          <a:p>
            <a:r>
              <a:rPr lang="da-DK" sz="2000" dirty="0"/>
              <a:t>Easily share code between APL versions</a:t>
            </a:r>
          </a:p>
          <a:p>
            <a:r>
              <a:rPr lang="da-DK" sz="2000" dirty="0"/>
              <a:t>Text files are backwards </a:t>
            </a:r>
            <a:r>
              <a:rPr lang="da-DK" sz="2000" b="1" dirty="0"/>
              <a:t>and</a:t>
            </a:r>
            <a:r>
              <a:rPr lang="da-DK" sz="2000" dirty="0"/>
              <a:t> forwards compatible</a:t>
            </a:r>
          </a:p>
          <a:p>
            <a:r>
              <a:rPr lang="da-DK" sz="2200" dirty="0"/>
              <a:t>Laugh at syserrors</a:t>
            </a:r>
            <a:endParaRPr lang="da-DK" sz="1800" dirty="0"/>
          </a:p>
          <a:p>
            <a:pPr marL="0" indent="0">
              <a:buNone/>
            </a:pPr>
            <a:endParaRPr lang="da-DK" sz="1800" dirty="0"/>
          </a:p>
          <a:p>
            <a:pPr marL="0" indent="0">
              <a:buNone/>
            </a:pPr>
            <a:r>
              <a:rPr lang="da-DK" sz="3600" b="1" dirty="0">
                <a:latin typeface="Calibri" panose="020F0502020204030204" pitchFamily="34" charset="0"/>
                <a:cs typeface="Calibri" panose="020F0502020204030204" pitchFamily="34" charset="0"/>
              </a:rPr>
              <a:t>Drawbacks of Text Source</a:t>
            </a:r>
          </a:p>
          <a:p>
            <a:pPr>
              <a:buFont typeface="Wingdings" panose="05000000000000000000" pitchFamily="2" charset="2"/>
              <a:buChar char="v"/>
            </a:pPr>
            <a:endParaRPr lang="da-DK" sz="2000" dirty="0"/>
          </a:p>
        </p:txBody>
      </p:sp>
    </p:spTree>
    <p:extLst>
      <p:ext uri="{BB962C8B-B14F-4D97-AF65-F5344CB8AC3E}">
        <p14:creationId xmlns:p14="http://schemas.microsoft.com/office/powerpoint/2010/main" val="198702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7C903-ACEF-4E32-B701-D2746A0838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8478943" cy="315035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18700" b="1" dirty="0">
                <a:solidFill>
                  <a:schemeClr val="accent4">
                    <a:lumMod val="40000"/>
                    <a:lumOff val="60000"/>
                    <a:alpha val="25000"/>
                  </a:schemeClr>
                </a:solidFill>
              </a:rPr>
              <a:t>DEMO</a:t>
            </a:r>
            <a:endParaRPr lang="en-GB" sz="10800" b="1" dirty="0">
              <a:solidFill>
                <a:schemeClr val="accent4">
                  <a:lumMod val="40000"/>
                  <a:lumOff val="60000"/>
                  <a:alpha val="25000"/>
                </a:schemeClr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40812B-CAF3-4165-9E8E-6893134C822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043608" y="555525"/>
            <a:ext cx="7758862" cy="4248473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sz="2400" dirty="0">
                <a:latin typeface="APL385 Unicode" panose="020B0709000202000203" pitchFamily="49" charset="0"/>
              </a:rPr>
              <a:t>    ]map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sz="2400" dirty="0">
                <a:latin typeface="APL385 Unicode" panose="020B0709000202000203" pitchFamily="49" charset="0"/>
              </a:rPr>
              <a:t>    ]</a:t>
            </a:r>
            <a:r>
              <a:rPr lang="en-US" sz="2400" dirty="0" err="1">
                <a:latin typeface="APL385 Unicode" panose="020B0709000202000203" pitchFamily="49" charset="0"/>
              </a:rPr>
              <a:t>link.create</a:t>
            </a:r>
            <a:r>
              <a:rPr lang="en-US" sz="2400" dirty="0">
                <a:latin typeface="APL385 Unicode" panose="020B0709000202000203" pitchFamily="49" charset="0"/>
              </a:rPr>
              <a:t> # /</a:t>
            </a:r>
            <a:r>
              <a:rPr lang="en-US" sz="2400" dirty="0" err="1">
                <a:latin typeface="APL385 Unicode" panose="020B0709000202000203" pitchFamily="49" charset="0"/>
              </a:rPr>
              <a:t>tmp</a:t>
            </a:r>
            <a:r>
              <a:rPr lang="en-US" sz="2400" dirty="0">
                <a:latin typeface="APL385 Unicode" panose="020B0709000202000203" pitchFamily="49" charset="0"/>
              </a:rPr>
              <a:t>/</a:t>
            </a:r>
            <a:r>
              <a:rPr lang="en-US" sz="2400" dirty="0" err="1">
                <a:latin typeface="APL385 Unicode" panose="020B0709000202000203" pitchFamily="49" charset="0"/>
              </a:rPr>
              <a:t>myapp</a:t>
            </a:r>
            <a:r>
              <a:rPr lang="en-US" sz="2400" dirty="0">
                <a:latin typeface="APL385 Unicode" panose="020B0709000202000203" pitchFamily="49" charset="0"/>
              </a:rPr>
              <a:t> –source=ns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sz="2400" dirty="0">
                <a:latin typeface="APL385 Unicode" panose="020B0709000202000203" pitchFamily="49" charset="0"/>
              </a:rPr>
              <a:t>C:&gt; tree /f </a:t>
            </a:r>
            <a:r>
              <a:rPr lang="en-US" sz="2400" dirty="0" err="1">
                <a:latin typeface="APL385 Unicode" panose="020B0709000202000203" pitchFamily="49" charset="0"/>
              </a:rPr>
              <a:t>myapp</a:t>
            </a:r>
            <a:endParaRPr lang="en-US" sz="2400" dirty="0">
              <a:latin typeface="APL385 Unicode" panose="020B0709000202000203" pitchFamily="49" charset="0"/>
            </a:endParaRP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GB" sz="2400" dirty="0">
                <a:latin typeface="APL385 Unicode" panose="020B0709000202000203" pitchFamily="49" charset="0"/>
              </a:rPr>
              <a:t>    ⎕</a:t>
            </a:r>
            <a:r>
              <a:rPr lang="en-GB" sz="2400" dirty="0" err="1">
                <a:latin typeface="APL385 Unicode" panose="020B0709000202000203" pitchFamily="49" charset="0"/>
              </a:rPr>
              <a:t>SE.Link.Add</a:t>
            </a:r>
            <a:r>
              <a:rPr lang="en-GB" sz="2400" dirty="0">
                <a:latin typeface="APL385 Unicode" panose="020B0709000202000203" pitchFamily="49" charset="0"/>
              </a:rPr>
              <a:t> '</a:t>
            </a:r>
            <a:r>
              <a:rPr lang="en-GB" sz="2400" dirty="0" err="1">
                <a:latin typeface="APL385 Unicode" panose="020B0709000202000203" pitchFamily="49" charset="0"/>
              </a:rPr>
              <a:t>msg</a:t>
            </a:r>
            <a:r>
              <a:rPr lang="en-GB" sz="2400" dirty="0">
                <a:latin typeface="APL385 Unicode" panose="020B0709000202000203" pitchFamily="49" charset="0"/>
              </a:rPr>
              <a:t>' 'primes' 'type'</a:t>
            </a:r>
            <a:endParaRPr lang="en-US" sz="2400" dirty="0">
              <a:latin typeface="APL385 Unicode" panose="020B0709000202000203" pitchFamily="49" charset="0"/>
            </a:endParaRPr>
          </a:p>
          <a:p>
            <a:pPr lvl="0">
              <a:lnSpc>
                <a:spcPct val="90000"/>
              </a:lnSpc>
              <a:spcBef>
                <a:spcPts val="0"/>
              </a:spcBef>
              <a:buClrTx/>
              <a:buSzTx/>
              <a:defRPr/>
            </a:pPr>
            <a:r>
              <a:rPr lang="en-US" sz="2400" dirty="0">
                <a:latin typeface="APL385 Unicode" panose="020B0709000202000203" pitchFamily="49" charset="0"/>
              </a:rPr>
              <a:t>C:&gt; tree /f </a:t>
            </a:r>
            <a:r>
              <a:rPr lang="en-US" sz="2400" dirty="0" err="1">
                <a:latin typeface="APL385 Unicode" panose="020B0709000202000203" pitchFamily="49" charset="0"/>
              </a:rPr>
              <a:t>myapp</a:t>
            </a:r>
            <a:endParaRPr lang="en-US" sz="2400" dirty="0">
              <a:latin typeface="APL385 Unicode" panose="020B0709000202000203" pitchFamily="49" charset="0"/>
            </a:endParaRPr>
          </a:p>
          <a:p>
            <a:pPr lvl="0">
              <a:lnSpc>
                <a:spcPct val="90000"/>
              </a:lnSpc>
              <a:spcBef>
                <a:spcPts val="0"/>
              </a:spcBef>
              <a:buClrTx/>
              <a:buSzTx/>
              <a:defRPr/>
            </a:pPr>
            <a:r>
              <a:rPr lang="en-US" sz="2400" dirty="0">
                <a:latin typeface="APL385 Unicode" panose="020B0709000202000203" pitchFamily="49" charset="0"/>
              </a:rPr>
              <a:t>C:&gt; type </a:t>
            </a:r>
            <a:r>
              <a:rPr lang="en-US" sz="2400" dirty="0" err="1">
                <a:latin typeface="APL385 Unicode" panose="020B0709000202000203" pitchFamily="49" charset="0"/>
              </a:rPr>
              <a:t>msg.apla</a:t>
            </a:r>
            <a:endParaRPr lang="en-US" sz="2400" dirty="0">
              <a:latin typeface="APL385 Unicode" panose="020B0709000202000203" pitchFamily="49" charset="0"/>
            </a:endParaRPr>
          </a:p>
          <a:p>
            <a:pPr lvl="0">
              <a:lnSpc>
                <a:spcPct val="90000"/>
              </a:lnSpc>
              <a:spcBef>
                <a:spcPts val="0"/>
              </a:spcBef>
              <a:buClrTx/>
              <a:buSzTx/>
              <a:defRPr/>
            </a:pPr>
            <a:r>
              <a:rPr lang="en-US" sz="2400" dirty="0"/>
              <a:t>    *** pull out </a:t>
            </a:r>
            <a:r>
              <a:rPr lang="en-US" sz="2400" dirty="0" err="1"/>
              <a:t>Utils</a:t>
            </a:r>
            <a:r>
              <a:rPr lang="en-US" sz="2400" dirty="0"/>
              <a:t> ***</a:t>
            </a:r>
          </a:p>
          <a:p>
            <a:pPr lvl="0">
              <a:lnSpc>
                <a:spcPct val="90000"/>
              </a:lnSpc>
              <a:spcBef>
                <a:spcPts val="0"/>
              </a:spcBef>
              <a:buClrTx/>
              <a:buSzTx/>
              <a:defRPr/>
            </a:pPr>
            <a:r>
              <a:rPr lang="en-US" sz="2400" dirty="0">
                <a:latin typeface="APL385 Unicode" panose="020B0709000202000203" pitchFamily="49" charset="0"/>
              </a:rPr>
              <a:t>    ]</a:t>
            </a:r>
            <a:r>
              <a:rPr lang="en-US" sz="2400" dirty="0" err="1">
                <a:latin typeface="APL385 Unicode" panose="020B0709000202000203" pitchFamily="49" charset="0"/>
              </a:rPr>
              <a:t>link.create</a:t>
            </a:r>
            <a:r>
              <a:rPr lang="en-US" sz="2400" dirty="0">
                <a:latin typeface="APL385 Unicode" panose="020B0709000202000203" pitchFamily="49" charset="0"/>
              </a:rPr>
              <a:t> </a:t>
            </a:r>
            <a:r>
              <a:rPr lang="en-US" sz="2400" dirty="0" err="1">
                <a:latin typeface="APL385 Unicode" panose="020B0709000202000203" pitchFamily="49" charset="0"/>
              </a:rPr>
              <a:t>Utils</a:t>
            </a:r>
            <a:r>
              <a:rPr lang="en-US" sz="2400" dirty="0">
                <a:latin typeface="APL385 Unicode" panose="020B0709000202000203" pitchFamily="49" charset="0"/>
              </a:rPr>
              <a:t> /</a:t>
            </a:r>
            <a:r>
              <a:rPr lang="en-US" sz="2400" dirty="0" err="1">
                <a:latin typeface="APL385 Unicode" panose="020B0709000202000203" pitchFamily="49" charset="0"/>
              </a:rPr>
              <a:t>tmp</a:t>
            </a:r>
            <a:r>
              <a:rPr lang="en-US" sz="2400" dirty="0">
                <a:latin typeface="APL385 Unicode" panose="020B0709000202000203" pitchFamily="49" charset="0"/>
              </a:rPr>
              <a:t>/</a:t>
            </a:r>
            <a:r>
              <a:rPr lang="en-US" sz="2400" dirty="0" err="1">
                <a:latin typeface="APL385 Unicode" panose="020B0709000202000203" pitchFamily="49" charset="0"/>
              </a:rPr>
              <a:t>Utils</a:t>
            </a:r>
            <a:endParaRPr lang="en-US" sz="2400" dirty="0">
              <a:latin typeface="APL385 Unicode" panose="020B0709000202000203" pitchFamily="49" charset="0"/>
            </a:endParaRPr>
          </a:p>
          <a:p>
            <a:pPr lvl="0">
              <a:lnSpc>
                <a:spcPct val="90000"/>
              </a:lnSpc>
              <a:spcBef>
                <a:spcPts val="0"/>
              </a:spcBef>
              <a:buClrTx/>
              <a:buSzTx/>
              <a:defRPr/>
            </a:pPr>
            <a:r>
              <a:rPr lang="en-US" sz="2400" dirty="0">
                <a:latin typeface="APL385 Unicode" panose="020B0709000202000203" pitchFamily="49" charset="0"/>
              </a:rPr>
              <a:t>    )ed </a:t>
            </a:r>
            <a:r>
              <a:rPr lang="en-US" sz="2400" dirty="0" err="1">
                <a:latin typeface="APL385 Unicode" panose="020B0709000202000203" pitchFamily="49" charset="0"/>
              </a:rPr>
              <a:t>Utils.dup</a:t>
            </a:r>
            <a:endParaRPr lang="en-US" sz="2400" dirty="0">
              <a:latin typeface="APL385 Unicode" panose="020B0709000202000203" pitchFamily="49" charset="0"/>
            </a:endParaRPr>
          </a:p>
          <a:p>
            <a:pPr lvl="0">
              <a:lnSpc>
                <a:spcPct val="90000"/>
              </a:lnSpc>
              <a:spcBef>
                <a:spcPts val="0"/>
              </a:spcBef>
              <a:buClrTx/>
              <a:buSzTx/>
              <a:defRPr/>
            </a:pPr>
            <a:r>
              <a:rPr lang="en-US" sz="2400" dirty="0"/>
              <a:t>    *** show windows ***</a:t>
            </a:r>
          </a:p>
          <a:p>
            <a:pPr lvl="0">
              <a:lnSpc>
                <a:spcPct val="90000"/>
              </a:lnSpc>
              <a:spcBef>
                <a:spcPts val="0"/>
              </a:spcBef>
              <a:buClrTx/>
              <a:buSzTx/>
              <a:defRPr/>
            </a:pPr>
            <a:r>
              <a:rPr lang="en-US" sz="2400" dirty="0">
                <a:latin typeface="APL385 Unicode" panose="020B0709000202000203" pitchFamily="49" charset="0"/>
              </a:rPr>
              <a:t>    )ed goo</a:t>
            </a:r>
          </a:p>
          <a:p>
            <a:pPr lvl="0">
              <a:lnSpc>
                <a:spcPct val="90000"/>
              </a:lnSpc>
              <a:spcBef>
                <a:spcPts val="0"/>
              </a:spcBef>
              <a:buClrTx/>
              <a:buSzTx/>
              <a:defRPr/>
            </a:pPr>
            <a:r>
              <a:rPr lang="en-US" sz="2400" dirty="0"/>
              <a:t>    *** show windows ***</a:t>
            </a:r>
          </a:p>
        </p:txBody>
      </p:sp>
    </p:spTree>
    <p:extLst>
      <p:ext uri="{BB962C8B-B14F-4D97-AF65-F5344CB8AC3E}">
        <p14:creationId xmlns:p14="http://schemas.microsoft.com/office/powerpoint/2010/main" val="2549314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3A2E4-68DA-4838-A326-47ADBA81B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What is Link?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0D5148-7199-407A-9A8D-62C37EA5E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4921" y="1619622"/>
            <a:ext cx="3257549" cy="1371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B7FB9B-E371-4141-9E3F-63107BDBFD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1688" r="4713" b="14662"/>
          <a:stretch/>
        </p:blipFill>
        <p:spPr>
          <a:xfrm>
            <a:off x="324115" y="1391022"/>
            <a:ext cx="4606542" cy="1828800"/>
          </a:xfrm>
          <a:prstGeom prst="rect">
            <a:avLst/>
          </a:prstGeom>
        </p:spPr>
      </p:pic>
      <p:pic>
        <p:nvPicPr>
          <p:cNvPr id="6" name="Content Placeholder 5" descr="Link">
            <a:extLst>
              <a:ext uri="{FF2B5EF4-FFF2-40B4-BE49-F238E27FC236}">
                <a16:creationId xmlns:a16="http://schemas.microsoft.com/office/drawing/2014/main" id="{498B70AF-C417-49B1-AD42-EED5F212BF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8929156">
            <a:off x="4780589" y="1848222"/>
            <a:ext cx="914400" cy="914400"/>
          </a:xfr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A624243-C4ED-4185-B319-32BA3B50A1E8}"/>
              </a:ext>
            </a:extLst>
          </p:cNvPr>
          <p:cNvSpPr txBox="1">
            <a:spLocks/>
          </p:cNvSpPr>
          <p:nvPr/>
        </p:nvSpPr>
        <p:spPr>
          <a:xfrm>
            <a:off x="323526" y="3510886"/>
            <a:ext cx="8478942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458788" indent="-45878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FF9421"/>
              </a:buClr>
              <a:buSzPct val="75000"/>
              <a:buFont typeface="Wingdings 2" panose="05020102010507070707" pitchFamily="18" charset="2"/>
              <a:buChar char=""/>
              <a:defRPr lang="en-US" sz="2400" kern="1200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58838" indent="-4016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FF9421"/>
              </a:buClr>
              <a:buSzPct val="75000"/>
              <a:buFont typeface="Wingdings 2" panose="05020102010507070707" pitchFamily="18" charset="2"/>
              <a:buChar char=""/>
              <a:defRPr lang="en-US" sz="2000" kern="1200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FF9421"/>
              </a:buClr>
              <a:buSzPct val="75000"/>
              <a:buFont typeface="Wingdings 2" panose="05020102010507070707" pitchFamily="18" charset="2"/>
              <a:buChar char=""/>
              <a:defRPr lang="en-US" sz="1800" kern="1200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55763" indent="-2841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FF9421"/>
              </a:buClr>
              <a:buSzPct val="75000"/>
              <a:buFont typeface="Wingdings 2" panose="05020102010507070707" pitchFamily="18" charset="2"/>
              <a:buChar char=""/>
              <a:defRPr lang="en-US" sz="1400" kern="1200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7013" indent="-227013"/>
            <a:r>
              <a:rPr lang="da-DK" dirty="0"/>
              <a:t>Each code item in the active workspace is </a:t>
            </a:r>
            <a:r>
              <a:rPr lang="da-DK" b="1" dirty="0"/>
              <a:t>link</a:t>
            </a:r>
            <a:r>
              <a:rPr lang="da-DK" dirty="0"/>
              <a:t>ed to a file</a:t>
            </a:r>
          </a:p>
          <a:p>
            <a:pPr marL="227013" indent="-227013"/>
            <a:r>
              <a:rPr lang="da-DK" dirty="0"/>
              <a:t>If the object is edited, the file is updated</a:t>
            </a:r>
          </a:p>
          <a:p>
            <a:pPr marL="227013" indent="-227013"/>
            <a:r>
              <a:rPr lang="da-DK" dirty="0"/>
              <a:t>If the file is changed, the workspace is updated (Win only – for now)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933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136F9-79BD-4C59-A8B8-290D08302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Compete for prizes totaling €500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36310-EDFC-41C8-B751-8F2C3DCB0D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  ⎕</a:t>
            </a:r>
            <a:r>
              <a:rPr lang="en-GB" sz="1600" dirty="0" err="1">
                <a:latin typeface="APL385 Unicode" panose="020B0709000202000203" pitchFamily="49" charset="0"/>
              </a:rPr>
              <a:t>SE.Link.Serialise</a:t>
            </a:r>
            <a:r>
              <a:rPr lang="en-GB" sz="1600" dirty="0">
                <a:latin typeface="APL385 Unicode" panose="020B0709000202000203" pitchFamily="49" charset="0"/>
              </a:rPr>
              <a:t>  ↓2 3 2⍴⎕A</a:t>
            </a: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['AB'  'CD'  'EF' </a:t>
            </a: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'GH'  'IJ'  'KL']</a:t>
            </a:r>
          </a:p>
          <a:p>
            <a:pPr marL="0" indent="0">
              <a:buNone/>
            </a:pPr>
            <a:endParaRPr lang="en-GB" sz="1600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endParaRPr lang="en-GB" sz="1600" dirty="0">
              <a:latin typeface="APL385 Unicode" panose="020B0709000202000203" pitchFamily="49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50AD790-7002-47C7-8DCE-EC2D04A4042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89013" y="1356614"/>
            <a:ext cx="4347483" cy="34473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  ⎕</a:t>
            </a:r>
            <a:r>
              <a:rPr lang="en-GB" sz="1600" dirty="0" err="1">
                <a:latin typeface="APL385 Unicode" panose="020B0709000202000203" pitchFamily="49" charset="0"/>
              </a:rPr>
              <a:t>SE.Link.Serialise</a:t>
            </a:r>
            <a:r>
              <a:rPr lang="en-GB" sz="1600" dirty="0">
                <a:latin typeface="APL385 Unicode" panose="020B0709000202000203" pitchFamily="49" charset="0"/>
              </a:rPr>
              <a:t>  ↓2 3 2⍴⍳10</a:t>
            </a: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[(1 2)  (3 4)   (5 6)   </a:t>
            </a: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(7 8)  (9 10)  (1 2)]</a:t>
            </a:r>
          </a:p>
        </p:txBody>
      </p:sp>
    </p:spTree>
    <p:extLst>
      <p:ext uri="{BB962C8B-B14F-4D97-AF65-F5344CB8AC3E}">
        <p14:creationId xmlns:p14="http://schemas.microsoft.com/office/powerpoint/2010/main" val="172963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136F9-79BD-4C59-A8B8-290D08302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Compete for prizes totaling €500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36310-EDFC-41C8-B751-8F2C3DCB0D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  ⎕</a:t>
            </a:r>
            <a:r>
              <a:rPr lang="en-GB" sz="1600" dirty="0" err="1">
                <a:latin typeface="APL385 Unicode" panose="020B0709000202000203" pitchFamily="49" charset="0"/>
              </a:rPr>
              <a:t>SE.Link.Serialise</a:t>
            </a:r>
            <a:r>
              <a:rPr lang="en-GB" sz="1600" dirty="0">
                <a:latin typeface="APL385 Unicode" panose="020B0709000202000203" pitchFamily="49" charset="0"/>
              </a:rPr>
              <a:t>  ⍪↓⍪⎕TC</a:t>
            </a: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[                             </a:t>
            </a: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 (((( ((⎕UCS 8)) ⋄ )) ⋄ ))   </a:t>
            </a: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 (((( ((⎕UCS 10)) ⋄ )) ⋄ ))  </a:t>
            </a: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 (((( ((⎕UCS 13)) ⋄ )) ⋄ ))  </a:t>
            </a: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                            ]</a:t>
            </a:r>
            <a:br>
              <a:rPr lang="en-GB" sz="1600" dirty="0">
                <a:latin typeface="APL385 Unicode" panose="020B0709000202000203" pitchFamily="49" charset="0"/>
              </a:rPr>
            </a:br>
            <a:endParaRPr lang="en-GB" sz="1600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     [((⎕UCS  8 ⋄ ) ⋄ )</a:t>
            </a: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      ((⎕UCS 10 ⋄ ) ⋄ )  </a:t>
            </a: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      ((⎕UCS 13 ⋄ ) ⋄ )]</a:t>
            </a:r>
          </a:p>
          <a:p>
            <a:pPr marL="0" indent="0">
              <a:buNone/>
            </a:pPr>
            <a:endParaRPr lang="en-GB" sz="1600" dirty="0">
              <a:latin typeface="APL385 Unicode" panose="020B0709000202000203" pitchFamily="49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50AD790-7002-47C7-8DCE-EC2D04A4042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89013" y="1356614"/>
            <a:ext cx="4347483" cy="34473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  ⎕</a:t>
            </a:r>
            <a:r>
              <a:rPr lang="en-GB" sz="1600" dirty="0" err="1">
                <a:latin typeface="APL385 Unicode" panose="020B0709000202000203" pitchFamily="49" charset="0"/>
              </a:rPr>
              <a:t>SE.Link.Serialise</a:t>
            </a:r>
            <a:r>
              <a:rPr lang="en-GB" sz="1600" dirty="0">
                <a:latin typeface="APL385 Unicode" panose="020B0709000202000203" pitchFamily="49" charset="0"/>
              </a:rPr>
              <a:t>  ↓↓2 3 2⍴⍳10</a:t>
            </a: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(                            </a:t>
            </a: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 ((1 2 ⋄ 3 4 ⋄ 5 6 ⋄ ))     </a:t>
            </a: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 ((7 8 ⋄ 9 10 ⋄ 1 2 ⋄ ))  </a:t>
            </a: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                           )</a:t>
            </a:r>
          </a:p>
          <a:p>
            <a:pPr marL="0" indent="0">
              <a:buNone/>
            </a:pPr>
            <a:endParaRPr lang="en-GB" sz="1600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</a:t>
            </a: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   ((1 2 ⋄ 3  4 ⋄ 5 6)</a:t>
            </a:r>
          </a:p>
          <a:p>
            <a:pPr marL="0" indent="0">
              <a:buNone/>
            </a:pPr>
            <a:r>
              <a:rPr lang="en-GB" sz="1600" dirty="0">
                <a:latin typeface="APL385 Unicode" panose="020B0709000202000203" pitchFamily="49" charset="0"/>
              </a:rPr>
              <a:t>     (7 8 ⋄ 9 10 ⋄ 1 2))</a:t>
            </a:r>
          </a:p>
        </p:txBody>
      </p:sp>
    </p:spTree>
    <p:extLst>
      <p:ext uri="{BB962C8B-B14F-4D97-AF65-F5344CB8AC3E}">
        <p14:creationId xmlns:p14="http://schemas.microsoft.com/office/powerpoint/2010/main" val="378981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0A6E-8E05-4266-BACA-74982114D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n-US" b="0">
                <a:latin typeface="APL333" panose="020B0700000202000203" pitchFamily="34" charset="0"/>
              </a:rPr>
              <a:t>]LINK</a:t>
            </a:r>
            <a:endParaRPr lang="en-GB" b="0" dirty="0">
              <a:latin typeface="APL333" panose="020B070000020200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512D2-9C62-4087-BC65-E491FFDEB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356614"/>
            <a:ext cx="9972600" cy="3786885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    ]link -?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" dirty="0">
                <a:latin typeface="APL385 Unicode" panose="020B0709000202000203" pitchFamily="49" charset="0"/>
              </a:rPr>
              <a:t>                                                                                                      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LINK          </a:t>
            </a:r>
            <a:r>
              <a:rPr lang="en-US" sz="1400" dirty="0">
                <a:latin typeface="APL333" panose="020B0700000202000203" pitchFamily="34" charset="0"/>
              </a:rPr>
              <a:t>User commands for namespace-directory </a:t>
            </a:r>
            <a:r>
              <a:rPr lang="en-US" sz="1400" dirty="0" err="1">
                <a:latin typeface="APL333" panose="020B0700000202000203" pitchFamily="34" charset="0"/>
              </a:rPr>
              <a:t>synchronisation</a:t>
            </a:r>
            <a:r>
              <a:rPr lang="en-US" sz="1400" dirty="0">
                <a:latin typeface="APL333" panose="020B0700000202000203" pitchFamily="34" charset="0"/>
              </a:rPr>
              <a:t> (see https://github.com/dyalog/link/wiki):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Add          </a:t>
            </a:r>
            <a:r>
              <a:rPr lang="en-US" sz="1400" dirty="0">
                <a:latin typeface="APL333" panose="020B0700000202000203" pitchFamily="34" charset="0"/>
              </a:rPr>
              <a:t>Associate item in linked namespace with new file/directory in corresponding directory  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Break        </a:t>
            </a:r>
            <a:r>
              <a:rPr lang="en-US" sz="1400" dirty="0" err="1">
                <a:latin typeface="APL333" panose="020B0700000202000203" pitchFamily="34" charset="0"/>
              </a:rPr>
              <a:t>Break</a:t>
            </a:r>
            <a:r>
              <a:rPr lang="en-US" sz="1400" dirty="0">
                <a:latin typeface="APL333" panose="020B0700000202000203" pitchFamily="34" charset="0"/>
              </a:rPr>
              <a:t> link between namespace and corresponding directory                               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Create       </a:t>
            </a:r>
            <a:r>
              <a:rPr lang="en-US" sz="1400" dirty="0">
                <a:latin typeface="APL333" panose="020B0700000202000203" pitchFamily="34" charset="0"/>
              </a:rPr>
              <a:t>Link a namespace with a directory (create one or both if absent)                       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Export       </a:t>
            </a:r>
            <a:r>
              <a:rPr lang="en-US" sz="1400" dirty="0" err="1">
                <a:latin typeface="APL333" panose="020B0700000202000203" pitchFamily="34" charset="0"/>
              </a:rPr>
              <a:t>Export</a:t>
            </a:r>
            <a:r>
              <a:rPr lang="en-US" sz="1400" dirty="0">
                <a:latin typeface="APL333" panose="020B0700000202000203" pitchFamily="34" charset="0"/>
              </a:rPr>
              <a:t> a namespace to a directory (create the directory if absent); does not create a link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Expunge      </a:t>
            </a:r>
            <a:r>
              <a:rPr lang="en-US" sz="1400" dirty="0">
                <a:latin typeface="APL333" panose="020B0700000202000203" pitchFamily="34" charset="0"/>
              </a:rPr>
              <a:t>Erase item and associated file                                                         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</a:t>
            </a:r>
            <a:r>
              <a:rPr lang="en-US" sz="1400" dirty="0" err="1">
                <a:latin typeface="APL385 Unicode" panose="020B0709000202000203" pitchFamily="49" charset="0"/>
              </a:rPr>
              <a:t>GetFileName</a:t>
            </a:r>
            <a:r>
              <a:rPr lang="en-US" sz="1400" dirty="0">
                <a:latin typeface="APL385 Unicode" panose="020B0709000202000203" pitchFamily="49" charset="0"/>
              </a:rPr>
              <a:t>  </a:t>
            </a:r>
            <a:r>
              <a:rPr lang="en-US" sz="1400" dirty="0">
                <a:latin typeface="APL333" panose="020B0700000202000203" pitchFamily="34" charset="0"/>
              </a:rPr>
              <a:t>Return name of file associated with item                                               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</a:t>
            </a:r>
            <a:r>
              <a:rPr lang="en-US" sz="1400" dirty="0" err="1">
                <a:latin typeface="APL385 Unicode" panose="020B0709000202000203" pitchFamily="49" charset="0"/>
              </a:rPr>
              <a:t>GetItemName</a:t>
            </a:r>
            <a:r>
              <a:rPr lang="en-US" sz="1400" dirty="0">
                <a:latin typeface="APL385 Unicode" panose="020B0709000202000203" pitchFamily="49" charset="0"/>
              </a:rPr>
              <a:t>  </a:t>
            </a:r>
            <a:r>
              <a:rPr lang="en-US" sz="1400" dirty="0">
                <a:latin typeface="APL333" panose="020B0700000202000203" pitchFamily="34" charset="0"/>
              </a:rPr>
              <a:t>Return name of item associated with file                                               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Import       </a:t>
            </a:r>
            <a:r>
              <a:rPr lang="en-US" sz="1400" dirty="0" err="1">
                <a:latin typeface="APL333" panose="020B0700000202000203" pitchFamily="34" charset="0"/>
              </a:rPr>
              <a:t>Import</a:t>
            </a:r>
            <a:r>
              <a:rPr lang="en-US" sz="1400" dirty="0">
                <a:latin typeface="APL333" panose="020B0700000202000203" pitchFamily="34" charset="0"/>
              </a:rPr>
              <a:t> a namespace from a directory (create the namespace if absent); does not create a link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List         </a:t>
            </a:r>
            <a:r>
              <a:rPr lang="en-US" sz="1400" dirty="0" err="1">
                <a:latin typeface="APL333" panose="020B0700000202000203" pitchFamily="34" charset="0"/>
              </a:rPr>
              <a:t>List</a:t>
            </a:r>
            <a:r>
              <a:rPr lang="en-US" sz="1400" dirty="0">
                <a:latin typeface="APL333" panose="020B0700000202000203" pitchFamily="34" charset="0"/>
              </a:rPr>
              <a:t> active namespace-directory links                                                  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Refresh      </a:t>
            </a:r>
            <a:r>
              <a:rPr lang="en-US" sz="1400" dirty="0">
                <a:latin typeface="APL333" panose="020B0700000202000203" pitchFamily="34" charset="0"/>
              </a:rPr>
              <a:t>Fully </a:t>
            </a:r>
            <a:r>
              <a:rPr lang="en-US" sz="1400" dirty="0" err="1">
                <a:latin typeface="APL333" panose="020B0700000202000203" pitchFamily="34" charset="0"/>
              </a:rPr>
              <a:t>synchronise</a:t>
            </a:r>
            <a:r>
              <a:rPr lang="en-US" sz="1400" dirty="0">
                <a:latin typeface="APL333" panose="020B0700000202000203" pitchFamily="34" charset="0"/>
              </a:rPr>
              <a:t> namespace-directory content                                                   </a:t>
            </a:r>
          </a:p>
        </p:txBody>
      </p:sp>
      <p:sp>
        <p:nvSpPr>
          <p:cNvPr id="5" name="url">
            <a:extLst>
              <a:ext uri="{FF2B5EF4-FFF2-40B4-BE49-F238E27FC236}">
                <a16:creationId xmlns:a16="http://schemas.microsoft.com/office/drawing/2014/main" id="{00F71338-5B0B-4389-B583-E759D8F8E325}"/>
              </a:ext>
            </a:extLst>
          </p:cNvPr>
          <p:cNvSpPr txBox="1"/>
          <p:nvPr/>
        </p:nvSpPr>
        <p:spPr>
          <a:xfrm>
            <a:off x="6474144" y="1760612"/>
            <a:ext cx="4464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4">
                    <a:lumMod val="50000"/>
                  </a:schemeClr>
                </a:solidFill>
                <a:latin typeface="APL333" panose="020B0700000202000203" pitchFamily="34" charset="0"/>
              </a:rPr>
              <a:t> https://github.com/dyalog/link/wiki</a:t>
            </a:r>
            <a:endParaRPr lang="en-GB" sz="1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big">
            <a:extLst>
              <a:ext uri="{FF2B5EF4-FFF2-40B4-BE49-F238E27FC236}">
                <a16:creationId xmlns:a16="http://schemas.microsoft.com/office/drawing/2014/main" id="{D0348292-CEB0-4BA0-9356-0E50EFF4C3F3}"/>
              </a:ext>
            </a:extLst>
          </p:cNvPr>
          <p:cNvSpPr txBox="1"/>
          <p:nvPr/>
        </p:nvSpPr>
        <p:spPr>
          <a:xfrm>
            <a:off x="3218105" y="1009505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pc="50" dirty="0">
                <a:solidFill>
                  <a:schemeClr val="accent4">
                    <a:lumMod val="50000"/>
                  </a:schemeClr>
                </a:solidFill>
                <a:latin typeface="APL333" panose="020B0700000202000203" pitchFamily="34" charset="0"/>
              </a:rPr>
              <a:t>https://github.com/dyalog/link/wiki</a:t>
            </a:r>
            <a:endParaRPr lang="en-GB" sz="2000" spc="5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763810-4282-4FE1-8B0F-5C21B9C3E3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58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0.28663 -0.13302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40" y="-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3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p"/>
      <p:bldP spid="5" grpId="2" build="allAtOnce"/>
      <p:bldP spid="5" grpId="3" build="allAtOnce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2D518-B56C-41E7-A748-E1DD97667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Wait – isn't that what SALT was doing?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EA46E3-876E-45D4-B45E-6A59D61588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7488833" cy="3150350"/>
          </a:xfrm>
        </p:spPr>
        <p:txBody>
          <a:bodyPr>
            <a:normAutofit/>
          </a:bodyPr>
          <a:lstStyle/>
          <a:p>
            <a:r>
              <a:rPr lang="da-DK" dirty="0"/>
              <a:t>Link replaces SALT</a:t>
            </a:r>
          </a:p>
          <a:p>
            <a:pPr lvl="1"/>
            <a:r>
              <a:rPr lang="da-DK" dirty="0"/>
              <a:t>(SALT will be available until no longer used)</a:t>
            </a:r>
          </a:p>
          <a:p>
            <a:endParaRPr lang="da-DK" dirty="0"/>
          </a:p>
          <a:p>
            <a:r>
              <a:rPr lang="da-DK" dirty="0"/>
              <a:t>With Link…</a:t>
            </a:r>
          </a:p>
          <a:p>
            <a:pPr lvl="1"/>
            <a:r>
              <a:rPr lang="da-DK" dirty="0"/>
              <a:t>The interpreter is tracking the relationships </a:t>
            </a:r>
            <a:br>
              <a:rPr lang="da-DK" dirty="0"/>
            </a:br>
            <a:r>
              <a:rPr lang="da-DK" dirty="0"/>
              <a:t>between objects and files</a:t>
            </a:r>
          </a:p>
          <a:p>
            <a:pPr lvl="1"/>
            <a:r>
              <a:rPr lang="da-DK" dirty="0"/>
              <a:t>A </a:t>
            </a:r>
            <a:r>
              <a:rPr lang="da-DK" i="1" dirty="0"/>
              <a:t>File System Watcher</a:t>
            </a:r>
            <a:r>
              <a:rPr lang="da-DK" dirty="0"/>
              <a:t> responds to external changes (until v18.0, under Microsoft Windows only)</a:t>
            </a:r>
          </a:p>
          <a:p>
            <a:endParaRPr lang="da-DK" dirty="0"/>
          </a:p>
        </p:txBody>
      </p:sp>
      <p:pic>
        <p:nvPicPr>
          <p:cNvPr id="7" name="Picture 4" descr="j0208400">
            <a:extLst>
              <a:ext uri="{FF2B5EF4-FFF2-40B4-BE49-F238E27FC236}">
                <a16:creationId xmlns:a16="http://schemas.microsoft.com/office/drawing/2014/main" id="{896132F3-313F-4904-B9A5-E2722E05E3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6261"/>
          <a:stretch/>
        </p:blipFill>
        <p:spPr bwMode="auto">
          <a:xfrm rot="19919100">
            <a:off x="7464317" y="999188"/>
            <a:ext cx="1677314" cy="560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18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5B7995-CA3B-4CE3-83FC-7B1BF949C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Why is Link                              ?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A9708F1-3364-426A-A8C6-A5D6D44ADF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Sigh…	</a:t>
            </a:r>
            <a:r>
              <a:rPr lang="da-DK" spc="-200" dirty="0">
                <a:latin typeface="APL385 Unicode" panose="020B0709000202000203" pitchFamily="49" charset="0"/>
              </a:rPr>
              <a:t>¯\_(⍨)_/¯</a:t>
            </a:r>
            <a:endParaRPr lang="en-GB" spc="-200" dirty="0">
              <a:latin typeface="APL385 Unicode" panose="020B0709000202000203" pitchFamily="49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4E3E245-1A32-402F-9263-EF85B9DDAE31}"/>
              </a:ext>
            </a:extLst>
          </p:cNvPr>
          <p:cNvGrpSpPr/>
          <p:nvPr/>
        </p:nvGrpSpPr>
        <p:grpSpPr>
          <a:xfrm>
            <a:off x="2627784" y="636535"/>
            <a:ext cx="2952328" cy="604839"/>
            <a:chOff x="2699792" y="636535"/>
            <a:chExt cx="2952328" cy="604839"/>
          </a:xfrm>
        </p:grpSpPr>
        <p:sp>
          <p:nvSpPr>
            <p:cNvPr id="10" name="Arrow: Left 9">
              <a:extLst>
                <a:ext uri="{FF2B5EF4-FFF2-40B4-BE49-F238E27FC236}">
                  <a16:creationId xmlns:a16="http://schemas.microsoft.com/office/drawing/2014/main" id="{F0B89CBB-B925-41DF-9BD7-FDA909B7E39C}"/>
                </a:ext>
              </a:extLst>
            </p:cNvPr>
            <p:cNvSpPr/>
            <p:nvPr/>
          </p:nvSpPr>
          <p:spPr>
            <a:xfrm>
              <a:off x="2699792" y="636535"/>
              <a:ext cx="2952328" cy="604839"/>
            </a:xfrm>
            <a:prstGeom prst="leftArrow">
              <a:avLst>
                <a:gd name="adj1" fmla="val 100000"/>
                <a:gd name="adj2" fmla="val 36493"/>
              </a:avLst>
            </a:prstGeom>
            <a:solidFill>
              <a:srgbClr val="ED7F00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2800" b="1" cap="all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rrow: Left 10">
              <a:extLst>
                <a:ext uri="{FF2B5EF4-FFF2-40B4-BE49-F238E27FC236}">
                  <a16:creationId xmlns:a16="http://schemas.microsoft.com/office/drawing/2014/main" id="{337118FC-DA7B-4ED9-BDEA-701DEC276FA9}"/>
                </a:ext>
              </a:extLst>
            </p:cNvPr>
            <p:cNvSpPr/>
            <p:nvPr/>
          </p:nvSpPr>
          <p:spPr>
            <a:xfrm>
              <a:off x="2771801" y="698448"/>
              <a:ext cx="2823456" cy="485775"/>
            </a:xfrm>
            <a:prstGeom prst="leftArrow">
              <a:avLst>
                <a:gd name="adj1" fmla="val 100000"/>
                <a:gd name="adj2" fmla="val 36493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tlCol="0" anchor="ctr"/>
            <a:lstStyle/>
            <a:p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I</a:t>
              </a:r>
              <a:r>
                <a:rPr lang="en-US" sz="3200" b="1" cap="all" spc="5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m</a:t>
              </a:r>
              <a:r>
                <a:rPr lang="en-US" sz="3200" b="1" cap="all" spc="-1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p</a:t>
              </a:r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o</a:t>
              </a:r>
              <a:r>
                <a:rPr lang="en-US" sz="3200" b="1" cap="all" spc="-2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r</a:t>
              </a:r>
              <a:r>
                <a:rPr lang="en-US" sz="3200" b="1" cap="all" spc="-6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t</a:t>
              </a:r>
              <a:r>
                <a:rPr lang="en-US" sz="3200" b="1" cap="all" spc="-1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a</a:t>
              </a:r>
              <a:r>
                <a:rPr lang="en-US" sz="3200" b="1" cap="all" spc="5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n</a:t>
              </a:r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t</a:t>
              </a:r>
              <a:endParaRPr lang="en-GB" sz="3200" b="1" cap="all" dirty="0">
                <a:ln w="19050">
                  <a:solidFill>
                    <a:schemeClr val="tx1"/>
                  </a:solidFill>
                </a:ln>
                <a:solidFill>
                  <a:srgbClr val="ED7F00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14" name="'08">
            <a:extLst>
              <a:ext uri="{FF2B5EF4-FFF2-40B4-BE49-F238E27FC236}">
                <a16:creationId xmlns:a16="http://schemas.microsoft.com/office/drawing/2014/main" id="{9FF64E1B-083F-4C37-B313-6F5A0E4F4D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-21181"/>
            <a:ext cx="6876256" cy="515579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67373D2-AA04-4711-BA0B-EA6814396E1C}"/>
              </a:ext>
            </a:extLst>
          </p:cNvPr>
          <p:cNvSpPr/>
          <p:nvPr/>
        </p:nvSpPr>
        <p:spPr>
          <a:xfrm>
            <a:off x="2771801" y="4731990"/>
            <a:ext cx="3651696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9598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5B7995-CA3B-4CE3-83FC-7B1BF949C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Why is Link                              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B2368E-BB1B-4972-AB82-33805D45A0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a-DK" dirty="0"/>
              <a:t>With source code in text files we can use </a:t>
            </a:r>
            <a:r>
              <a:rPr lang="da-DK" b="1" i="1" dirty="0"/>
              <a:t>extremely</a:t>
            </a:r>
            <a:r>
              <a:rPr lang="da-DK" dirty="0"/>
              <a:t> attractive tools developed outside the APL community</a:t>
            </a:r>
          </a:p>
          <a:p>
            <a:pPr lvl="1"/>
            <a:r>
              <a:rPr lang="da-DK" dirty="0"/>
              <a:t>Tools for editing, comparing, mergeing, refactoring, sharing, building, testing, computing statistics, …</a:t>
            </a:r>
          </a:p>
          <a:p>
            <a:r>
              <a:rPr lang="da-DK" dirty="0"/>
              <a:t>… in addition to all our own tools</a:t>
            </a:r>
          </a:p>
          <a:p>
            <a:r>
              <a:rPr lang="da-DK" dirty="0"/>
              <a:t>… without losing any of what is good about interactive development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3E4706C-B37A-4C60-AFBE-37F3DA64040E}"/>
              </a:ext>
            </a:extLst>
          </p:cNvPr>
          <p:cNvGrpSpPr/>
          <p:nvPr/>
        </p:nvGrpSpPr>
        <p:grpSpPr>
          <a:xfrm>
            <a:off x="2627784" y="636535"/>
            <a:ext cx="2952328" cy="604839"/>
            <a:chOff x="2699792" y="636535"/>
            <a:chExt cx="2952328" cy="604839"/>
          </a:xfrm>
        </p:grpSpPr>
        <p:sp>
          <p:nvSpPr>
            <p:cNvPr id="7" name="Arrow: Left 6">
              <a:extLst>
                <a:ext uri="{FF2B5EF4-FFF2-40B4-BE49-F238E27FC236}">
                  <a16:creationId xmlns:a16="http://schemas.microsoft.com/office/drawing/2014/main" id="{495442A1-A184-446B-928F-64341A7C5F74}"/>
                </a:ext>
              </a:extLst>
            </p:cNvPr>
            <p:cNvSpPr/>
            <p:nvPr/>
          </p:nvSpPr>
          <p:spPr>
            <a:xfrm>
              <a:off x="2699792" y="636535"/>
              <a:ext cx="2952328" cy="604839"/>
            </a:xfrm>
            <a:prstGeom prst="leftArrow">
              <a:avLst>
                <a:gd name="adj1" fmla="val 100000"/>
                <a:gd name="adj2" fmla="val 36493"/>
              </a:avLst>
            </a:prstGeom>
            <a:solidFill>
              <a:srgbClr val="ED7F00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2800" b="1" cap="all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8" name="Arrow: Left 7">
              <a:extLst>
                <a:ext uri="{FF2B5EF4-FFF2-40B4-BE49-F238E27FC236}">
                  <a16:creationId xmlns:a16="http://schemas.microsoft.com/office/drawing/2014/main" id="{F936CDBF-1BC0-4905-852D-81AC31324852}"/>
                </a:ext>
              </a:extLst>
            </p:cNvPr>
            <p:cNvSpPr/>
            <p:nvPr/>
          </p:nvSpPr>
          <p:spPr>
            <a:xfrm>
              <a:off x="2771801" y="698448"/>
              <a:ext cx="2823456" cy="485775"/>
            </a:xfrm>
            <a:prstGeom prst="leftArrow">
              <a:avLst>
                <a:gd name="adj1" fmla="val 100000"/>
                <a:gd name="adj2" fmla="val 36493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tlCol="0" anchor="ctr"/>
            <a:lstStyle/>
            <a:p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I</a:t>
              </a:r>
              <a:r>
                <a:rPr lang="en-US" sz="3200" b="1" cap="all" spc="5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m</a:t>
              </a:r>
              <a:r>
                <a:rPr lang="en-US" sz="3200" b="1" cap="all" spc="-1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p</a:t>
              </a:r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o</a:t>
              </a:r>
              <a:r>
                <a:rPr lang="en-US" sz="3200" b="1" cap="all" spc="-2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r</a:t>
              </a:r>
              <a:r>
                <a:rPr lang="en-US" sz="3200" b="1" cap="all" spc="-6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t</a:t>
              </a:r>
              <a:r>
                <a:rPr lang="en-US" sz="3200" b="1" cap="all" spc="-1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a</a:t>
              </a:r>
              <a:r>
                <a:rPr lang="en-US" sz="3200" b="1" cap="all" spc="5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n</a:t>
              </a:r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t</a:t>
              </a:r>
              <a:endParaRPr lang="en-GB" sz="3200" b="1" cap="all" dirty="0">
                <a:ln w="19050">
                  <a:solidFill>
                    <a:schemeClr val="tx1"/>
                  </a:solidFill>
                </a:ln>
                <a:solidFill>
                  <a:srgbClr val="ED7F00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11" name="Picture 2">
            <a:extLst>
              <a:ext uri="{FF2B5EF4-FFF2-40B4-BE49-F238E27FC236}">
                <a16:creationId xmlns:a16="http://schemas.microsoft.com/office/drawing/2014/main" id="{5991D941-41AF-4CFB-8B8A-3D56558798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24440" y="2319722"/>
            <a:ext cx="1208519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0B798A5F-47E6-4084-8E6B-6008C4C6F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04248" y="1241374"/>
            <a:ext cx="1648904" cy="82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mage result for jenkins logo">
            <a:extLst>
              <a:ext uri="{FF2B5EF4-FFF2-40B4-BE49-F238E27FC236}">
                <a16:creationId xmlns:a16="http://schemas.microsoft.com/office/drawing/2014/main" id="{72FB8023-FA31-4841-82E3-F91B81B7A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949" y="2643758"/>
            <a:ext cx="1780203" cy="133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58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5B7995-CA3B-4CE3-83FC-7B1BF949C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Why is Link                              ?</a:t>
            </a:r>
            <a:endParaRPr lang="en-GB" dirty="0"/>
          </a:p>
        </p:txBody>
      </p:sp>
      <p:pic>
        <p:nvPicPr>
          <p:cNvPr id="11" name="Picture 2" descr="Image result for git logo transparent">
            <a:extLst>
              <a:ext uri="{FF2B5EF4-FFF2-40B4-BE49-F238E27FC236}">
                <a16:creationId xmlns:a16="http://schemas.microsoft.com/office/drawing/2014/main" id="{5991D941-41AF-4CFB-8B8A-3D56558798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429" y="2644404"/>
            <a:ext cx="1481925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Image result for svn logo">
            <a:extLst>
              <a:ext uri="{FF2B5EF4-FFF2-40B4-BE49-F238E27FC236}">
                <a16:creationId xmlns:a16="http://schemas.microsoft.com/office/drawing/2014/main" id="{0B798A5F-47E6-4084-8E6B-6008C4C6F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864" y="1396753"/>
            <a:ext cx="1096231" cy="947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mage result for jenkins logo">
            <a:extLst>
              <a:ext uri="{FF2B5EF4-FFF2-40B4-BE49-F238E27FC236}">
                <a16:creationId xmlns:a16="http://schemas.microsoft.com/office/drawing/2014/main" id="{72FB8023-FA31-4841-82E3-F91B81B7A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72" y="2067165"/>
            <a:ext cx="1780203" cy="133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vs code logo">
            <a:extLst>
              <a:ext uri="{FF2B5EF4-FFF2-40B4-BE49-F238E27FC236}">
                <a16:creationId xmlns:a16="http://schemas.microsoft.com/office/drawing/2014/main" id="{2023101D-1415-4189-973D-6DC862DE8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955" y="2223196"/>
            <a:ext cx="2330546" cy="1165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emacs logo">
            <a:extLst>
              <a:ext uri="{FF2B5EF4-FFF2-40B4-BE49-F238E27FC236}">
                <a16:creationId xmlns:a16="http://schemas.microsoft.com/office/drawing/2014/main" id="{EBA92E98-D21B-45C0-824B-EC23FCB06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598" y="3498912"/>
            <a:ext cx="1173149" cy="1008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elated image">
            <a:extLst>
              <a:ext uri="{FF2B5EF4-FFF2-40B4-BE49-F238E27FC236}">
                <a16:creationId xmlns:a16="http://schemas.microsoft.com/office/drawing/2014/main" id="{17E77D23-AFA8-4BF3-9819-E01381C4B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685" y="3467139"/>
            <a:ext cx="962424" cy="96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eclipse logo">
            <a:extLst>
              <a:ext uri="{FF2B5EF4-FFF2-40B4-BE49-F238E27FC236}">
                <a16:creationId xmlns:a16="http://schemas.microsoft.com/office/drawing/2014/main" id="{2DCCB943-7463-44EF-B7E8-1BC709970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151" y="1547875"/>
            <a:ext cx="2538943" cy="596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github logo">
            <a:extLst>
              <a:ext uri="{FF2B5EF4-FFF2-40B4-BE49-F238E27FC236}">
                <a16:creationId xmlns:a16="http://schemas.microsoft.com/office/drawing/2014/main" id="{B7734E38-8B92-4551-9D9D-77BC299B9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396" y="2297567"/>
            <a:ext cx="1123950" cy="10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mage result for mercurial vcs">
            <a:extLst>
              <a:ext uri="{FF2B5EF4-FFF2-40B4-BE49-F238E27FC236}">
                <a16:creationId xmlns:a16="http://schemas.microsoft.com/office/drawing/2014/main" id="{BCD32433-F43C-4A30-B091-FDCFB94EC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437" y="1298085"/>
            <a:ext cx="1096231" cy="109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mulesoft logo">
            <a:extLst>
              <a:ext uri="{FF2B5EF4-FFF2-40B4-BE49-F238E27FC236}">
                <a16:creationId xmlns:a16="http://schemas.microsoft.com/office/drawing/2014/main" id="{4D429C98-C9DF-4A88-8893-4B41797BB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30" y="1396753"/>
            <a:ext cx="1855767" cy="1030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 result for circleci logo">
            <a:extLst>
              <a:ext uri="{FF2B5EF4-FFF2-40B4-BE49-F238E27FC236}">
                <a16:creationId xmlns:a16="http://schemas.microsoft.com/office/drawing/2014/main" id="{ADEE290C-4292-4372-ADA9-B7F407C842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23" y="3038016"/>
            <a:ext cx="1297015" cy="129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CA24C026-0C84-4B9C-9703-B6507C9ACF6D}"/>
              </a:ext>
            </a:extLst>
          </p:cNvPr>
          <p:cNvGrpSpPr/>
          <p:nvPr/>
        </p:nvGrpSpPr>
        <p:grpSpPr>
          <a:xfrm>
            <a:off x="2627784" y="636535"/>
            <a:ext cx="2952328" cy="604839"/>
            <a:chOff x="2699792" y="636535"/>
            <a:chExt cx="2952328" cy="604839"/>
          </a:xfrm>
        </p:grpSpPr>
        <p:sp>
          <p:nvSpPr>
            <p:cNvPr id="17" name="Arrow: Left 16">
              <a:extLst>
                <a:ext uri="{FF2B5EF4-FFF2-40B4-BE49-F238E27FC236}">
                  <a16:creationId xmlns:a16="http://schemas.microsoft.com/office/drawing/2014/main" id="{BA8F8228-9314-4487-9CF1-1A775D88A2C1}"/>
                </a:ext>
              </a:extLst>
            </p:cNvPr>
            <p:cNvSpPr/>
            <p:nvPr/>
          </p:nvSpPr>
          <p:spPr>
            <a:xfrm>
              <a:off x="2699792" y="636535"/>
              <a:ext cx="2952328" cy="604839"/>
            </a:xfrm>
            <a:prstGeom prst="leftArrow">
              <a:avLst>
                <a:gd name="adj1" fmla="val 100000"/>
                <a:gd name="adj2" fmla="val 36493"/>
              </a:avLst>
            </a:prstGeom>
            <a:solidFill>
              <a:srgbClr val="ED7F00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2800" b="1" cap="all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8" name="Arrow: Left 17">
              <a:extLst>
                <a:ext uri="{FF2B5EF4-FFF2-40B4-BE49-F238E27FC236}">
                  <a16:creationId xmlns:a16="http://schemas.microsoft.com/office/drawing/2014/main" id="{9C6CBAAF-413F-4017-9443-7A107B0E9F4F}"/>
                </a:ext>
              </a:extLst>
            </p:cNvPr>
            <p:cNvSpPr/>
            <p:nvPr/>
          </p:nvSpPr>
          <p:spPr>
            <a:xfrm>
              <a:off x="2771801" y="698448"/>
              <a:ext cx="2823456" cy="485775"/>
            </a:xfrm>
            <a:prstGeom prst="leftArrow">
              <a:avLst>
                <a:gd name="adj1" fmla="val 100000"/>
                <a:gd name="adj2" fmla="val 36493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tlCol="0" anchor="ctr"/>
            <a:lstStyle/>
            <a:p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I</a:t>
              </a:r>
              <a:r>
                <a:rPr lang="en-US" sz="3200" b="1" cap="all" spc="5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m</a:t>
              </a:r>
              <a:r>
                <a:rPr lang="en-US" sz="3200" b="1" cap="all" spc="-1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p</a:t>
              </a:r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o</a:t>
              </a:r>
              <a:r>
                <a:rPr lang="en-US" sz="3200" b="1" cap="all" spc="-2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r</a:t>
              </a:r>
              <a:r>
                <a:rPr lang="en-US" sz="3200" b="1" cap="all" spc="-6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t</a:t>
              </a:r>
              <a:r>
                <a:rPr lang="en-US" sz="3200" b="1" cap="all" spc="-1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a</a:t>
              </a:r>
              <a:r>
                <a:rPr lang="en-US" sz="3200" b="1" cap="all" spc="5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n</a:t>
              </a:r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t</a:t>
              </a:r>
              <a:endParaRPr lang="en-GB" sz="3200" b="1" cap="all" dirty="0">
                <a:ln w="19050">
                  <a:solidFill>
                    <a:schemeClr val="tx1"/>
                  </a:solidFill>
                </a:ln>
                <a:solidFill>
                  <a:srgbClr val="ED7F00"/>
                </a:solidFill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751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99B71-25F0-42FF-B816-3EC5A88C2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Screen Shot from Mortens SA1 Slides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BF6735-C795-45F5-9C35-12A7F86030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Showing VS Code with Git History and a diff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E3A761-EFC3-475B-90EC-C63E38319892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28F112-4AAA-4AEA-9467-F23350560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036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95F97-9E66-422D-A7FB-C11DB4793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C5A25-44E9-4769-BEDD-E9EBA4F10F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A53352-E14D-4CA7-A7C8-958A8EAC061B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79F0CD-49AF-48D7-8A91-CAE19FA37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37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mmits">
            <a:extLst>
              <a:ext uri="{FF2B5EF4-FFF2-40B4-BE49-F238E27FC236}">
                <a16:creationId xmlns:a16="http://schemas.microsoft.com/office/drawing/2014/main" id="{5C65D6E8-3DF2-4CAF-BF9A-58B5CF3E7A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83"/>
          <a:stretch/>
        </p:blipFill>
        <p:spPr>
          <a:xfrm>
            <a:off x="-1" y="0"/>
            <a:ext cx="9146775" cy="5143500"/>
          </a:xfrm>
          <a:prstGeom prst="rect">
            <a:avLst/>
          </a:prstGeom>
        </p:spPr>
      </p:pic>
      <p:pic>
        <p:nvPicPr>
          <p:cNvPr id="6" name="All Checks">
            <a:extLst>
              <a:ext uri="{FF2B5EF4-FFF2-40B4-BE49-F238E27FC236}">
                <a16:creationId xmlns:a16="http://schemas.microsoft.com/office/drawing/2014/main" id="{12BEFA94-EB0B-4205-9A78-90D916054C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9872" y="3291830"/>
            <a:ext cx="5396571" cy="1213714"/>
          </a:xfrm>
          <a:prstGeom prst="roundRect">
            <a:avLst>
              <a:gd name="adj" fmla="val 2889"/>
            </a:avLst>
          </a:prstGeom>
          <a:ln w="6350"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Jenkins">
            <a:extLst>
              <a:ext uri="{FF2B5EF4-FFF2-40B4-BE49-F238E27FC236}">
                <a16:creationId xmlns:a16="http://schemas.microsoft.com/office/drawing/2014/main" id="{25AD527A-0A9D-4819-8FC7-3250D225B2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95"/>
          <a:stretch/>
        </p:blipFill>
        <p:spPr>
          <a:xfrm>
            <a:off x="-2" y="220"/>
            <a:ext cx="9144001" cy="514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33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3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yalog19_template_bold_calibri.potx" id="{F0C38D23-3AC9-47E9-8D0D-BEDB5EAFCAD2}" vid="{35320D08-F00A-4224-9D94-CDC48BBB4D0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dyalog19template</Template>
  <TotalTime>3512</TotalTime>
  <Words>679</Words>
  <Application>Microsoft Office PowerPoint</Application>
  <PresentationFormat>On-screen Show (16:9)</PresentationFormat>
  <Paragraphs>106</Paragraphs>
  <Slides>22</Slides>
  <Notes>7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APL385 Unicode</vt:lpstr>
      <vt:lpstr>Wingdings 2</vt:lpstr>
      <vt:lpstr>APL333</vt:lpstr>
      <vt:lpstr>Wingdings</vt:lpstr>
      <vt:lpstr>Calibri</vt:lpstr>
      <vt:lpstr>Courier New</vt:lpstr>
      <vt:lpstr>Comic Sans MS</vt:lpstr>
      <vt:lpstr>Consolas</vt:lpstr>
      <vt:lpstr>Tahoma</vt:lpstr>
      <vt:lpstr>Trebuchet MS</vt:lpstr>
      <vt:lpstr>Arial</vt:lpstr>
      <vt:lpstr>Office Theme</vt:lpstr>
      <vt:lpstr>Link</vt:lpstr>
      <vt:lpstr>What is Link?</vt:lpstr>
      <vt:lpstr>Wait – isn't that what SALT was doing?</vt:lpstr>
      <vt:lpstr>Why is Link                              ?</vt:lpstr>
      <vt:lpstr>Why is Link                              ?</vt:lpstr>
      <vt:lpstr>Why is Link                              ?</vt:lpstr>
      <vt:lpstr>Screen Shot from Mortens SA1 Slides</vt:lpstr>
      <vt:lpstr>PowerPoint Presentation</vt:lpstr>
      <vt:lpstr>PowerPoint Presentation</vt:lpstr>
      <vt:lpstr>Not just "Software Tools"...</vt:lpstr>
      <vt:lpstr>Tools you have never heard of...</vt:lpstr>
      <vt:lpstr>PowerPoint Presentation</vt:lpstr>
      <vt:lpstr>Tools you have never heard of...</vt:lpstr>
      <vt:lpstr>PowerPoint Presentation</vt:lpstr>
      <vt:lpstr>Why is Link                              ?</vt:lpstr>
      <vt:lpstr>PowerPoint Presentation</vt:lpstr>
      <vt:lpstr>github.com/Dyalog</vt:lpstr>
      <vt:lpstr>Other Benefits of Text Source</vt:lpstr>
      <vt:lpstr>PowerPoint Presentation</vt:lpstr>
      <vt:lpstr>Compete for prizes totaling €500</vt:lpstr>
      <vt:lpstr>Compete for prizes totaling €500</vt:lpstr>
      <vt:lpstr>]LINK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Fiona Smith</dc:creator>
  <cp:lastModifiedBy>Adam Brudzewsky</cp:lastModifiedBy>
  <cp:revision>68</cp:revision>
  <dcterms:created xsi:type="dcterms:W3CDTF">2019-07-25T11:46:05Z</dcterms:created>
  <dcterms:modified xsi:type="dcterms:W3CDTF">2019-09-16T07:17:04Z</dcterms:modified>
</cp:coreProperties>
</file>