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8" r:id="rId3"/>
    <p:sldId id="281" r:id="rId4"/>
    <p:sldId id="280" r:id="rId5"/>
    <p:sldId id="258" r:id="rId6"/>
    <p:sldId id="271" r:id="rId7"/>
    <p:sldId id="273" r:id="rId8"/>
    <p:sldId id="265" r:id="rId9"/>
    <p:sldId id="266" r:id="rId10"/>
    <p:sldId id="276" r:id="rId11"/>
    <p:sldId id="277" r:id="rId12"/>
    <p:sldId id="274" r:id="rId13"/>
    <p:sldId id="282" r:id="rId14"/>
    <p:sldId id="283" r:id="rId15"/>
    <p:sldId id="285" r:id="rId16"/>
    <p:sldId id="286" r:id="rId17"/>
    <p:sldId id="287" r:id="rId18"/>
    <p:sldId id="288" r:id="rId19"/>
    <p:sldId id="284" r:id="rId20"/>
    <p:sldId id="26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8639"/>
    <a:srgbClr val="333333"/>
    <a:srgbClr val="E5E5E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56" autoAdjust="0"/>
    <p:restoredTop sz="83933" autoAdjust="0"/>
  </p:normalViewPr>
  <p:slideViewPr>
    <p:cSldViewPr snapToGrid="0">
      <p:cViewPr varScale="1">
        <p:scale>
          <a:sx n="73" d="100"/>
          <a:sy n="73" d="100"/>
        </p:scale>
        <p:origin x="446" y="4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664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E5A8C-7EC2-4855-9565-CEFFAFD99F1C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87B25-C0F3-49E8-8A91-E36C2AA6B0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523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211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814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5193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492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967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3873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425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04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440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107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42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48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536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21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790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855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887B25-C0F3-49E8-8A91-E36C2AA6B05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21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F0FCE-7451-4511-8F02-79CC6136F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15D5B0-61E8-4419-9BB4-A905309E9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07739-5A45-431F-B984-9DE8AD4FA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39B25-A8CA-4C6E-AEC6-883755A34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4CEB4-DDDB-48C6-A61E-D76005568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89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D40F0-9F31-40D2-93BE-B099ACB6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F417CA-7E87-4A32-88B2-657DD3E06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2A2C7-71C6-42CF-82CE-D13B10ED9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FD707-9820-49F4-BD9E-8EDB4129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0C3E4-0183-4712-8604-859B4807B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30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A1CC9E-5D8E-430A-A278-35771D3969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93BC91-2B12-4A5D-99FB-AC2AC6B520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6E2B4-672A-4C5A-A1B1-8C819BF1E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EF32D-4CDB-4A77-A2E1-0BC74FF79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24D0A-D69A-4B42-AB16-16A87644E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7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CECA9-CD56-4574-B876-10A00A038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A5476-D3A9-4EAB-8545-503EEB359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9F81E-0361-4910-B6D8-ADD9D8121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8ED56-F4B6-45F9-8B6D-F045E6562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20375-4566-43B3-9B28-06548EBBE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363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7D0DD-3EFC-4329-BF82-C366E7250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4868F0-ADDB-43DC-A95A-DF4782BF3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508F5-C6B2-43B8-B015-C672F31CD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B7ED6-E460-4F04-B518-7840BF820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B0983-8FF5-4CE9-AE9E-605098F7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82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EF4FC-098F-4B9D-8054-0F75649DA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2F4A4-FAD9-4F3D-8360-390289F1A6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325885-A296-4683-9369-226590A92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20B29-DA95-41C7-866F-EB6A9C77A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F93D7-BCD1-4E71-A580-EC8615841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2628E8-527B-4D87-B9A8-A475DCCE3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18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4A84F-AA08-4D0E-AB05-BDA37BE1B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EC691-0036-4683-8E12-8B4F325EE9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D31996-C1AF-4FA0-9B32-0314B87469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1D069-E02F-4BC3-AE11-35F8F175CE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46A5FC-8D8E-4907-A9C9-7B6D9226ED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F21CE6-BD99-4843-9D21-8A2A336C1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DAD98E-E797-47A0-8D60-06AA9CFA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24DFD6-32EA-4883-91D8-C61A4E8F1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98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FF207-49F9-46D9-AD3A-E2576660E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5AAFAD-CDCF-4984-B7B6-2598438BF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38ABB-41D6-41A9-8E39-6FC6976D1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625E8-FF48-45A2-81EC-C57D84672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241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225180-B465-4A5B-BD06-AA16327F5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2D8F1-A1E2-4A35-A6DC-FEF64CF91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25624-92FF-4DAA-9639-9EBCD238C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73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144D-0EF4-4BE6-BFD5-0EA534F03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2EFA0-3AA9-4CE8-8BE2-0CE64F8DC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BEA7E-E0D1-46AC-BCFF-EDB1BAE01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025F4C-43CC-4ECF-9C50-7883F48A2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398F08-7705-47E6-86FF-F8A80A044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6814B-FB6C-4938-AE66-E3F6FEB55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99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DD210-7CE5-4B5D-B802-A6C274C4A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6F205D-2328-49D2-B934-19F1A69F9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3C438-FF99-4A93-A1A3-2FAA39D507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2029F-E029-4DC0-9855-CB325CE1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C6F-C3AE-4E00-BE41-04E30C326F03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50187-E197-4485-BF76-E9830F3CA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DBF1AB-36A0-4310-8C28-BFCE50ED7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E336C-453B-473B-8263-53B0615CFC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24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84820A-2872-4DF4-87EC-5168B583F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8920E-8DFB-4413-80F5-FCDD0FA70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3DB8A-B778-46FC-BF88-9FC320DC6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5E5E5"/>
                </a:solidFill>
                <a:latin typeface="APL333" panose="020B0700000202000203" pitchFamily="34" charset="0"/>
              </a:defRPr>
            </a:lvl1pPr>
          </a:lstStyle>
          <a:p>
            <a:fld id="{62FE3C6F-C3AE-4E00-BE41-04E30C326F03}" type="datetimeFigureOut">
              <a:rPr lang="en-GB" smtClean="0"/>
              <a:pPr/>
              <a:t>16/09/2019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4AECC-FD05-481B-9B66-8A145AF908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E5E5E5"/>
                </a:solidFill>
                <a:latin typeface="APL333" panose="020B0700000202000203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F9E58-5343-4EE6-85E9-D4BB4A9659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E5E5E5"/>
                </a:solidFill>
                <a:latin typeface="APL333" panose="020B0700000202000203" pitchFamily="34" charset="0"/>
              </a:defRPr>
            </a:lvl1pPr>
          </a:lstStyle>
          <a:p>
            <a:fld id="{CEEE336C-453B-473B-8263-53B0615CFC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E5E5E5"/>
          </a:solidFill>
          <a:latin typeface="APL333" panose="020B070000020200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E5E5E5"/>
          </a:solidFill>
          <a:latin typeface="APL333" panose="020B070000020200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E5E5E5"/>
          </a:solidFill>
          <a:latin typeface="APL333" panose="020B070000020200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E5E5E5"/>
          </a:solidFill>
          <a:latin typeface="APL333" panose="020B070000020200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E5E5E5"/>
          </a:solidFill>
          <a:latin typeface="APL333" panose="020B070000020200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E5E5E5"/>
          </a:solidFill>
          <a:latin typeface="APL333" panose="020B0700000202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⊆⌈">
            <a:extLst>
              <a:ext uri="{FF2B5EF4-FFF2-40B4-BE49-F238E27FC236}">
                <a16:creationId xmlns:a16="http://schemas.microsoft.com/office/drawing/2014/main" id="{D68C2A6D-B585-440F-930C-E22979A282FA}"/>
              </a:ext>
            </a:extLst>
          </p:cNvPr>
          <p:cNvSpPr txBox="1"/>
          <p:nvPr/>
        </p:nvSpPr>
        <p:spPr>
          <a:xfrm>
            <a:off x="3424238" y="-136977"/>
            <a:ext cx="534352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0" spc="-5000" dirty="0">
                <a:solidFill>
                  <a:schemeClr val="tx1">
                    <a:lumMod val="75000"/>
                    <a:lumOff val="25000"/>
                  </a:schemeClr>
                </a:solidFill>
                <a:latin typeface="APL333" panose="020B0700000202000203" pitchFamily="34" charset="0"/>
              </a:rPr>
              <a:t>⊆⌈</a:t>
            </a:r>
            <a:endParaRPr lang="en-GB" sz="40000" spc="-5000" dirty="0">
              <a:solidFill>
                <a:schemeClr val="tx1">
                  <a:lumMod val="75000"/>
                  <a:lumOff val="25000"/>
                </a:schemeClr>
              </a:solidFill>
              <a:latin typeface="APL333" panose="020B070000020200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886E88-EAD5-4A6E-ADBA-94CDA9D65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2650" y="523875"/>
            <a:ext cx="8058150" cy="2986088"/>
          </a:xfrm>
        </p:spPr>
        <p:txBody>
          <a:bodyPr>
            <a:normAutofit/>
          </a:bodyPr>
          <a:lstStyle/>
          <a:p>
            <a:pPr algn="l"/>
            <a:r>
              <a:rPr lang="en-US" sz="9600" dirty="0" err="1"/>
              <a:t>APLcart</a:t>
            </a:r>
            <a:br>
              <a:rPr lang="en-US" sz="9600" dirty="0"/>
            </a:br>
            <a:endParaRPr lang="en-GB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5E4ED9-08F9-4E06-981E-BA33B7AD2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072998"/>
            <a:ext cx="12192000" cy="1785002"/>
          </a:xfrm>
        </p:spPr>
        <p:txBody>
          <a:bodyPr anchor="b" anchorCtr="0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tabLst>
                <a:tab pos="12001500" algn="r"/>
              </a:tabLst>
            </a:pPr>
            <a:r>
              <a:rPr lang="en-US" sz="5400" dirty="0"/>
              <a:t>Adám Brudzewsky	adam@aplcart.info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100927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F971A-EF88-459C-9728-EAEFC1B6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8BA7D-C31D-4C94-8023-ED238B855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B59D6D-A85E-4DBA-9BF7-5B6800D99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7"/>
          </a:xfrm>
          <a:prstGeom prst="rect">
            <a:avLst/>
          </a:prstGeom>
        </p:spPr>
      </p:pic>
      <p:cxnSp>
        <p:nvCxnSpPr>
          <p:cNvPr id="5" name="Mouse 2">
            <a:extLst>
              <a:ext uri="{FF2B5EF4-FFF2-40B4-BE49-F238E27FC236}">
                <a16:creationId xmlns:a16="http://schemas.microsoft.com/office/drawing/2014/main" id="{5DF073D0-E07A-475F-9051-CE9873CDA597}"/>
              </a:ext>
            </a:extLst>
          </p:cNvPr>
          <p:cNvCxnSpPr>
            <a:cxnSpLocks/>
          </p:cNvCxnSpPr>
          <p:nvPr/>
        </p:nvCxnSpPr>
        <p:spPr>
          <a:xfrm flipH="1" flipV="1">
            <a:off x="838200" y="2487610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Mouse 3">
            <a:extLst>
              <a:ext uri="{FF2B5EF4-FFF2-40B4-BE49-F238E27FC236}">
                <a16:creationId xmlns:a16="http://schemas.microsoft.com/office/drawing/2014/main" id="{95DBCA1C-F5A9-4451-9246-571483D3CC5B}"/>
              </a:ext>
            </a:extLst>
          </p:cNvPr>
          <p:cNvCxnSpPr>
            <a:cxnSpLocks/>
          </p:cNvCxnSpPr>
          <p:nvPr/>
        </p:nvCxnSpPr>
        <p:spPr>
          <a:xfrm flipH="1" flipV="1">
            <a:off x="11353800" y="2487610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319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F971A-EF88-459C-9728-EAEFC1B6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8BA7D-C31D-4C94-8023-ED238B855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B59D6D-A85E-4DBA-9BF7-5B6800D99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191994" cy="6857997"/>
          </a:xfrm>
          <a:prstGeom prst="rect">
            <a:avLst/>
          </a:prstGeom>
        </p:spPr>
      </p:pic>
      <p:cxnSp>
        <p:nvCxnSpPr>
          <p:cNvPr id="7" name="Mouse 4">
            <a:extLst>
              <a:ext uri="{FF2B5EF4-FFF2-40B4-BE49-F238E27FC236}">
                <a16:creationId xmlns:a16="http://schemas.microsoft.com/office/drawing/2014/main" id="{6C46516E-549F-483E-8380-0158E42AAE15}"/>
              </a:ext>
            </a:extLst>
          </p:cNvPr>
          <p:cNvCxnSpPr>
            <a:cxnSpLocks/>
          </p:cNvCxnSpPr>
          <p:nvPr/>
        </p:nvCxnSpPr>
        <p:spPr>
          <a:xfrm flipH="1" flipV="1">
            <a:off x="5099050" y="3252788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Mouse 5">
            <a:extLst>
              <a:ext uri="{FF2B5EF4-FFF2-40B4-BE49-F238E27FC236}">
                <a16:creationId xmlns:a16="http://schemas.microsoft.com/office/drawing/2014/main" id="{0E24993D-A544-457F-B0CD-3690D191473B}"/>
              </a:ext>
            </a:extLst>
          </p:cNvPr>
          <p:cNvCxnSpPr>
            <a:cxnSpLocks/>
          </p:cNvCxnSpPr>
          <p:nvPr/>
        </p:nvCxnSpPr>
        <p:spPr>
          <a:xfrm flipH="1" flipV="1">
            <a:off x="2919412" y="1095373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Mouse 6">
            <a:extLst>
              <a:ext uri="{FF2B5EF4-FFF2-40B4-BE49-F238E27FC236}">
                <a16:creationId xmlns:a16="http://schemas.microsoft.com/office/drawing/2014/main" id="{312CE78A-BC0A-45F4-BC6F-97ED637E81FF}"/>
              </a:ext>
            </a:extLst>
          </p:cNvPr>
          <p:cNvCxnSpPr>
            <a:cxnSpLocks/>
          </p:cNvCxnSpPr>
          <p:nvPr/>
        </p:nvCxnSpPr>
        <p:spPr>
          <a:xfrm flipH="1" flipV="1">
            <a:off x="8801105" y="1095372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8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9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85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47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44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4" cy="6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048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4" cy="6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77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3" cy="685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94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31C0F-8F0A-40EC-89DA-286CEB55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A7167-4B38-41E3-BB1C-0EFF638D8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B51E26-F744-4311-A604-700ED1409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50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🍎">
            <a:extLst>
              <a:ext uri="{FF2B5EF4-FFF2-40B4-BE49-F238E27FC236}">
                <a16:creationId xmlns:a16="http://schemas.microsoft.com/office/drawing/2014/main" id="{0C70C3A1-08AA-4B3C-B5AE-EE9C94CFC83B}"/>
              </a:ext>
            </a:extLst>
          </p:cNvPr>
          <p:cNvSpPr txBox="1"/>
          <p:nvPr/>
        </p:nvSpPr>
        <p:spPr>
          <a:xfrm>
            <a:off x="4079875" y="699120"/>
            <a:ext cx="4978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900" dirty="0">
                <a:solidFill>
                  <a:srgbClr val="FF0000">
                    <a:alpha val="75000"/>
                  </a:srgbClr>
                </a:solidFill>
                <a:latin typeface="Noto Emoji" panose="020B0509040504020204" pitchFamily="49" charset="0"/>
                <a:ea typeface="Noto Emoji" panose="020B0509040504020204" pitchFamily="49" charset="0"/>
              </a:rPr>
              <a:t>🍎</a:t>
            </a:r>
          </a:p>
        </p:txBody>
      </p:sp>
      <p:sp>
        <p:nvSpPr>
          <p:cNvPr id="13" name="¯⌈">
            <a:extLst>
              <a:ext uri="{FF2B5EF4-FFF2-40B4-BE49-F238E27FC236}">
                <a16:creationId xmlns:a16="http://schemas.microsoft.com/office/drawing/2014/main" id="{D47A6CAC-74AE-471B-8551-D909D8EAB2A2}"/>
              </a:ext>
            </a:extLst>
          </p:cNvPr>
          <p:cNvSpPr/>
          <p:nvPr/>
        </p:nvSpPr>
        <p:spPr>
          <a:xfrm>
            <a:off x="5740400" y="2276475"/>
            <a:ext cx="1327150" cy="412750"/>
          </a:xfrm>
          <a:prstGeom prst="rect">
            <a:avLst/>
          </a:prstGeom>
          <a:solidFill>
            <a:srgbClr val="E5E5E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–⌈">
            <a:extLst>
              <a:ext uri="{FF2B5EF4-FFF2-40B4-BE49-F238E27FC236}">
                <a16:creationId xmlns:a16="http://schemas.microsoft.com/office/drawing/2014/main" id="{BF99D98D-2AE2-4F4C-8D64-6C01C1EA1BA3}"/>
              </a:ext>
            </a:extLst>
          </p:cNvPr>
          <p:cNvSpPr/>
          <p:nvPr/>
        </p:nvSpPr>
        <p:spPr>
          <a:xfrm>
            <a:off x="5740400" y="3663950"/>
            <a:ext cx="1327150" cy="434976"/>
          </a:xfrm>
          <a:prstGeom prst="rect">
            <a:avLst/>
          </a:prstGeom>
          <a:solidFill>
            <a:srgbClr val="E5E5E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_⌈">
            <a:extLst>
              <a:ext uri="{FF2B5EF4-FFF2-40B4-BE49-F238E27FC236}">
                <a16:creationId xmlns:a16="http://schemas.microsoft.com/office/drawing/2014/main" id="{68C846F6-4675-4597-BF27-6D37922FADA6}"/>
              </a:ext>
            </a:extLst>
          </p:cNvPr>
          <p:cNvSpPr/>
          <p:nvPr/>
        </p:nvSpPr>
        <p:spPr>
          <a:xfrm>
            <a:off x="6121400" y="4800600"/>
            <a:ext cx="1066800" cy="485775"/>
          </a:xfrm>
          <a:prstGeom prst="rect">
            <a:avLst/>
          </a:prstGeom>
          <a:solidFill>
            <a:srgbClr val="E5E5E5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⊆⌈">
            <a:extLst>
              <a:ext uri="{FF2B5EF4-FFF2-40B4-BE49-F238E27FC236}">
                <a16:creationId xmlns:a16="http://schemas.microsoft.com/office/drawing/2014/main" id="{1A58B3AB-75E4-4C69-BBA2-785349F44543}"/>
              </a:ext>
            </a:extLst>
          </p:cNvPr>
          <p:cNvSpPr txBox="1"/>
          <p:nvPr/>
        </p:nvSpPr>
        <p:spPr>
          <a:xfrm>
            <a:off x="0" y="-136977"/>
            <a:ext cx="12192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0" spc="-5000" dirty="0">
                <a:solidFill>
                  <a:srgbClr val="E5E5E5"/>
                </a:solidFill>
                <a:latin typeface="APL333" panose="020B0700000202000203" pitchFamily="34" charset="0"/>
              </a:rPr>
              <a:t>⊆⌈</a:t>
            </a:r>
            <a:endParaRPr lang="en-GB" sz="40000" spc="-5000" dirty="0">
              <a:solidFill>
                <a:srgbClr val="E5E5E5"/>
              </a:solidFill>
              <a:latin typeface="APL333" panose="020B0700000202000203" pitchFamily="34" charset="0"/>
            </a:endParaRPr>
          </a:p>
        </p:txBody>
      </p:sp>
      <p:sp>
        <p:nvSpPr>
          <p:cNvPr id="10" name=". .">
            <a:extLst>
              <a:ext uri="{FF2B5EF4-FFF2-40B4-BE49-F238E27FC236}">
                <a16:creationId xmlns:a16="http://schemas.microsoft.com/office/drawing/2014/main" id="{4BB3A9FF-8750-4295-AC89-3FD866739600}"/>
              </a:ext>
            </a:extLst>
          </p:cNvPr>
          <p:cNvSpPr txBox="1"/>
          <p:nvPr/>
        </p:nvSpPr>
        <p:spPr>
          <a:xfrm>
            <a:off x="3600450" y="1196523"/>
            <a:ext cx="37465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0" spc="-5000" dirty="0">
                <a:solidFill>
                  <a:srgbClr val="E58639">
                    <a:alpha val="75000"/>
                  </a:srgbClr>
                </a:solidFill>
                <a:latin typeface="APL333" panose="020B0700000202000203" pitchFamily="34" charset="0"/>
              </a:rPr>
              <a:t>.	  .</a:t>
            </a:r>
            <a:endParaRPr lang="en-GB" sz="40000" spc="-5000" dirty="0">
              <a:solidFill>
                <a:srgbClr val="E58639">
                  <a:alpha val="75000"/>
                </a:srgbClr>
              </a:solidFill>
              <a:latin typeface="APL333" panose="020B0700000202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5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3" grpId="0" animBg="1"/>
          <p:bldP spid="12" grpId="0" animBg="1"/>
          <p:bldP spid="11" grpId="0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3" grpId="0" animBg="1"/>
          <p:bldP spid="12" grpId="0" animBg="1"/>
          <p:bldP spid="11" grpId="0" animBg="1"/>
          <p:bldP spid="1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9BF6B-8303-430C-8407-C1198DA8F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B73F2-D989-4603-BA50-58758F8A4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478E90-21A8-4423-B36F-C28E8B6B4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7"/>
          </a:xfrm>
          <a:prstGeom prst="rect">
            <a:avLst/>
          </a:prstGeom>
        </p:spPr>
      </p:pic>
      <p:sp>
        <p:nvSpPr>
          <p:cNvPr id="6" name="darken">
            <a:extLst>
              <a:ext uri="{FF2B5EF4-FFF2-40B4-BE49-F238E27FC236}">
                <a16:creationId xmlns:a16="http://schemas.microsoft.com/office/drawing/2014/main" id="{E04AA352-448C-4B42-B729-06EF17801CAD}"/>
              </a:ext>
            </a:extLst>
          </p:cNvPr>
          <p:cNvSpPr/>
          <p:nvPr/>
        </p:nvSpPr>
        <p:spPr>
          <a:xfrm>
            <a:off x="0" y="3175000"/>
            <a:ext cx="12192000" cy="3683000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url">
            <a:extLst>
              <a:ext uri="{FF2B5EF4-FFF2-40B4-BE49-F238E27FC236}">
                <a16:creationId xmlns:a16="http://schemas.microsoft.com/office/drawing/2014/main" id="{76ADDC1C-F8DD-4FE9-B33A-12A01523CD2F}"/>
              </a:ext>
            </a:extLst>
          </p:cNvPr>
          <p:cNvSpPr txBox="1"/>
          <p:nvPr/>
        </p:nvSpPr>
        <p:spPr>
          <a:xfrm>
            <a:off x="0" y="5365591"/>
            <a:ext cx="12192000" cy="149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15200">
              <a:lnSpc>
                <a:spcPct val="60000"/>
              </a:lnSpc>
            </a:pPr>
            <a:r>
              <a:rPr lang="en-US" sz="48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PL333" panose="020B0700000202000203" pitchFamily="34" charset="0"/>
              </a:rPr>
              <a:t>adam@	</a:t>
            </a:r>
          </a:p>
          <a:p>
            <a:pPr marL="5657850" algn="ctr">
              <a:lnSpc>
                <a:spcPct val="60000"/>
              </a:lnSpc>
            </a:pPr>
            <a:r>
              <a:rPr lang="en-US" sz="9600" dirty="0"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PL333" panose="020B0700000202000203" pitchFamily="34" charset="0"/>
              </a:rPr>
              <a:t>aplcart.info</a:t>
            </a:r>
            <a:endParaRPr lang="en-GB" sz="9600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PL333" panose="020B070000020200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2B3BC8-F559-4D7F-A506-A04C98545C10}"/>
              </a:ext>
            </a:extLst>
          </p:cNvPr>
          <p:cNvSpPr txBox="1"/>
          <p:nvPr/>
        </p:nvSpPr>
        <p:spPr>
          <a:xfrm>
            <a:off x="1831545" y="5759697"/>
            <a:ext cx="40115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APL333" panose="020B0700000202000203" pitchFamily="34" charset="0"/>
              </a:rPr>
              <a:t>Thank you,</a:t>
            </a:r>
            <a:br>
              <a:rPr lang="en-US" sz="4800" dirty="0">
                <a:solidFill>
                  <a:schemeClr val="bg1"/>
                </a:solidFill>
                <a:latin typeface="APL333" panose="020B0700000202000203" pitchFamily="34" charset="0"/>
              </a:rPr>
            </a:br>
            <a:r>
              <a:rPr lang="en-US" sz="4800" dirty="0">
                <a:solidFill>
                  <a:schemeClr val="bg1"/>
                </a:solidFill>
                <a:latin typeface="APL333" panose="020B0700000202000203" pitchFamily="34" charset="0"/>
              </a:rPr>
              <a:t>Nick &amp; </a:t>
            </a:r>
            <a:r>
              <a:rPr lang="en-US" sz="4800" dirty="0" err="1">
                <a:solidFill>
                  <a:schemeClr val="bg1"/>
                </a:solidFill>
                <a:latin typeface="APL333" panose="020B0700000202000203" pitchFamily="34" charset="0"/>
              </a:rPr>
              <a:t>dzaima</a:t>
            </a:r>
            <a:endParaRPr lang="en-GB" sz="4800" dirty="0">
              <a:solidFill>
                <a:schemeClr val="bg1"/>
              </a:solidFill>
              <a:latin typeface="APL333" panose="020B0700000202000203" pitchFamily="34" charset="0"/>
            </a:endParaRPr>
          </a:p>
        </p:txBody>
      </p:sp>
      <p:cxnSp>
        <p:nvCxnSpPr>
          <p:cNvPr id="10" name="Mouse 3">
            <a:extLst>
              <a:ext uri="{FF2B5EF4-FFF2-40B4-BE49-F238E27FC236}">
                <a16:creationId xmlns:a16="http://schemas.microsoft.com/office/drawing/2014/main" id="{60387882-0F58-41D1-8CE7-2A7D2A45777D}"/>
              </a:ext>
            </a:extLst>
          </p:cNvPr>
          <p:cNvCxnSpPr>
            <a:cxnSpLocks/>
          </p:cNvCxnSpPr>
          <p:nvPr/>
        </p:nvCxnSpPr>
        <p:spPr>
          <a:xfrm flipH="1" flipV="1">
            <a:off x="11876298" y="619451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Mouse 2">
            <a:extLst>
              <a:ext uri="{FF2B5EF4-FFF2-40B4-BE49-F238E27FC236}">
                <a16:creationId xmlns:a16="http://schemas.microsoft.com/office/drawing/2014/main" id="{20BF3063-BE3B-4BC9-B615-F883E9975FB7}"/>
              </a:ext>
            </a:extLst>
          </p:cNvPr>
          <p:cNvCxnSpPr>
            <a:cxnSpLocks/>
          </p:cNvCxnSpPr>
          <p:nvPr/>
        </p:nvCxnSpPr>
        <p:spPr>
          <a:xfrm flipH="1" flipV="1">
            <a:off x="1031445" y="619449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url bar" hidden="1">
            <a:extLst>
              <a:ext uri="{FF2B5EF4-FFF2-40B4-BE49-F238E27FC236}">
                <a16:creationId xmlns:a16="http://schemas.microsoft.com/office/drawing/2014/main" id="{4A9DDB88-C6EB-4386-AE40-E262C247AA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-10786"/>
            <a:ext cx="12192001" cy="1435510"/>
          </a:xfrm>
          <a:prstGeom prst="rect">
            <a:avLst/>
          </a:prstGeom>
        </p:spPr>
      </p:pic>
      <p:pic>
        <p:nvPicPr>
          <p:cNvPr id="16" name="url select" hidden="1">
            <a:extLst>
              <a:ext uri="{FF2B5EF4-FFF2-40B4-BE49-F238E27FC236}">
                <a16:creationId xmlns:a16="http://schemas.microsoft.com/office/drawing/2014/main" id="{F2DA6E3A-98D6-4663-A7A1-C59C0BAC8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" y="-9527"/>
            <a:ext cx="12191996" cy="143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7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xit" presetSubtype="1" fill="hold" grpId="1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8521CA5-64BD-45DE-9084-F91F3E3D08AE}"/>
              </a:ext>
            </a:extLst>
          </p:cNvPr>
          <p:cNvGrpSpPr/>
          <p:nvPr/>
        </p:nvGrpSpPr>
        <p:grpSpPr>
          <a:xfrm>
            <a:off x="0" y="-136977"/>
            <a:ext cx="12192000" cy="7581364"/>
            <a:chOff x="0" y="-136977"/>
            <a:chExt cx="12192000" cy="7581364"/>
          </a:xfrm>
        </p:grpSpPr>
        <p:sp>
          <p:nvSpPr>
            <p:cNvPr id="16" name="🍎">
              <a:extLst>
                <a:ext uri="{FF2B5EF4-FFF2-40B4-BE49-F238E27FC236}">
                  <a16:creationId xmlns:a16="http://schemas.microsoft.com/office/drawing/2014/main" id="{0C70C3A1-08AA-4B3C-B5AE-EE9C94CFC83B}"/>
                </a:ext>
              </a:extLst>
            </p:cNvPr>
            <p:cNvSpPr txBox="1"/>
            <p:nvPr/>
          </p:nvSpPr>
          <p:spPr>
            <a:xfrm>
              <a:off x="4079875" y="699120"/>
              <a:ext cx="4978400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9900" dirty="0">
                  <a:solidFill>
                    <a:srgbClr val="FF0000">
                      <a:alpha val="75000"/>
                    </a:srgbClr>
                  </a:solidFill>
                  <a:latin typeface="Noto Emoji" panose="020B0509040504020204" pitchFamily="49" charset="0"/>
                  <a:ea typeface="Noto Emoji" panose="020B0509040504020204" pitchFamily="49" charset="0"/>
                </a:rPr>
                <a:t>🍎</a:t>
              </a:r>
            </a:p>
          </p:txBody>
        </p:sp>
        <p:sp>
          <p:nvSpPr>
            <p:cNvPr id="13" name="¯⌈">
              <a:extLst>
                <a:ext uri="{FF2B5EF4-FFF2-40B4-BE49-F238E27FC236}">
                  <a16:creationId xmlns:a16="http://schemas.microsoft.com/office/drawing/2014/main" id="{D47A6CAC-74AE-471B-8551-D909D8EAB2A2}"/>
                </a:ext>
              </a:extLst>
            </p:cNvPr>
            <p:cNvSpPr/>
            <p:nvPr/>
          </p:nvSpPr>
          <p:spPr>
            <a:xfrm>
              <a:off x="5740400" y="2276475"/>
              <a:ext cx="1327150" cy="412750"/>
            </a:xfrm>
            <a:prstGeom prst="rect">
              <a:avLst/>
            </a:prstGeom>
            <a:solidFill>
              <a:srgbClr val="E5E5E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–⌈">
              <a:extLst>
                <a:ext uri="{FF2B5EF4-FFF2-40B4-BE49-F238E27FC236}">
                  <a16:creationId xmlns:a16="http://schemas.microsoft.com/office/drawing/2014/main" id="{BF99D98D-2AE2-4F4C-8D64-6C01C1EA1BA3}"/>
                </a:ext>
              </a:extLst>
            </p:cNvPr>
            <p:cNvSpPr/>
            <p:nvPr/>
          </p:nvSpPr>
          <p:spPr>
            <a:xfrm>
              <a:off x="5740400" y="3663950"/>
              <a:ext cx="1327150" cy="434976"/>
            </a:xfrm>
            <a:prstGeom prst="rect">
              <a:avLst/>
            </a:prstGeom>
            <a:solidFill>
              <a:srgbClr val="E5E5E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_⌈">
              <a:extLst>
                <a:ext uri="{FF2B5EF4-FFF2-40B4-BE49-F238E27FC236}">
                  <a16:creationId xmlns:a16="http://schemas.microsoft.com/office/drawing/2014/main" id="{68C846F6-4675-4597-BF27-6D37922FADA6}"/>
                </a:ext>
              </a:extLst>
            </p:cNvPr>
            <p:cNvSpPr/>
            <p:nvPr/>
          </p:nvSpPr>
          <p:spPr>
            <a:xfrm>
              <a:off x="6121400" y="4800600"/>
              <a:ext cx="1066800" cy="485775"/>
            </a:xfrm>
            <a:prstGeom prst="rect">
              <a:avLst/>
            </a:prstGeom>
            <a:solidFill>
              <a:srgbClr val="E5E5E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⊆⌈">
              <a:extLst>
                <a:ext uri="{FF2B5EF4-FFF2-40B4-BE49-F238E27FC236}">
                  <a16:creationId xmlns:a16="http://schemas.microsoft.com/office/drawing/2014/main" id="{1A58B3AB-75E4-4C69-BBA2-785349F44543}"/>
                </a:ext>
              </a:extLst>
            </p:cNvPr>
            <p:cNvSpPr txBox="1"/>
            <p:nvPr/>
          </p:nvSpPr>
          <p:spPr>
            <a:xfrm>
              <a:off x="0" y="-136977"/>
              <a:ext cx="12192000" cy="6247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0" spc="-5000" dirty="0">
                  <a:solidFill>
                    <a:srgbClr val="E5E5E5"/>
                  </a:solidFill>
                  <a:latin typeface="APL333" panose="020B0700000202000203" pitchFamily="34" charset="0"/>
                </a:rPr>
                <a:t>⊆⌈</a:t>
              </a:r>
              <a:endParaRPr lang="en-GB" sz="40000" spc="-5000" dirty="0">
                <a:solidFill>
                  <a:srgbClr val="E5E5E5"/>
                </a:solidFill>
                <a:latin typeface="APL333" panose="020B0700000202000203" pitchFamily="34" charset="0"/>
              </a:endParaRPr>
            </a:p>
          </p:txBody>
        </p:sp>
        <p:sp>
          <p:nvSpPr>
            <p:cNvPr id="10" name=". .">
              <a:extLst>
                <a:ext uri="{FF2B5EF4-FFF2-40B4-BE49-F238E27FC236}">
                  <a16:creationId xmlns:a16="http://schemas.microsoft.com/office/drawing/2014/main" id="{4BB3A9FF-8750-4295-AC89-3FD866739600}"/>
                </a:ext>
              </a:extLst>
            </p:cNvPr>
            <p:cNvSpPr txBox="1"/>
            <p:nvPr/>
          </p:nvSpPr>
          <p:spPr>
            <a:xfrm>
              <a:off x="3600450" y="1196523"/>
              <a:ext cx="3746500" cy="6247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0" spc="-5000" dirty="0">
                  <a:solidFill>
                    <a:srgbClr val="E58639">
                      <a:alpha val="75000"/>
                    </a:srgbClr>
                  </a:solidFill>
                  <a:latin typeface="APL333" panose="020B0700000202000203" pitchFamily="34" charset="0"/>
                </a:rPr>
                <a:t>.	  .</a:t>
              </a:r>
              <a:endParaRPr lang="en-GB" sz="40000" spc="-5000" dirty="0">
                <a:solidFill>
                  <a:srgbClr val="E58639">
                    <a:alpha val="75000"/>
                  </a:srgbClr>
                </a:solidFill>
                <a:latin typeface="APL333" panose="020B0700000202000203" pitchFamily="34" charset="0"/>
              </a:endParaRP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4BF92DE2-908C-4C20-8B1C-7DF93B572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2650" y="523875"/>
            <a:ext cx="8058150" cy="2986088"/>
          </a:xfrm>
        </p:spPr>
        <p:txBody>
          <a:bodyPr>
            <a:normAutofit/>
          </a:bodyPr>
          <a:lstStyle/>
          <a:p>
            <a:pPr algn="l"/>
            <a:r>
              <a:rPr lang="en-US" sz="9600" dirty="0" err="1"/>
              <a:t>APLcart</a:t>
            </a:r>
            <a:br>
              <a:rPr lang="en-US" sz="9600" dirty="0"/>
            </a:br>
            <a:endParaRPr lang="en-GB" sz="9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AC3B226-5085-47E9-9F82-422760F19CFA}"/>
              </a:ext>
            </a:extLst>
          </p:cNvPr>
          <p:cNvSpPr txBox="1">
            <a:spLocks/>
          </p:cNvSpPr>
          <p:nvPr/>
        </p:nvSpPr>
        <p:spPr>
          <a:xfrm>
            <a:off x="838200" y="2179490"/>
            <a:ext cx="10515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11275" algn="l">
              <a:tabLst>
                <a:tab pos="1260475" algn="l"/>
              </a:tabLst>
            </a:pPr>
            <a:r>
              <a:rPr lang="en-US" sz="3600" dirty="0"/>
              <a:t>A novel approach to finding your way in APL</a:t>
            </a:r>
          </a:p>
        </p:txBody>
      </p:sp>
    </p:spTree>
    <p:extLst>
      <p:ext uri="{BB962C8B-B14F-4D97-AF65-F5344CB8AC3E}">
        <p14:creationId xmlns:p14="http://schemas.microsoft.com/office/powerpoint/2010/main" val="8021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F9359-E113-4735-A8A1-CCA532927A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12192000" cy="6857999"/>
          </a:xfrm>
        </p:spPr>
        <p:txBody>
          <a:bodyPr>
            <a:no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6000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6000" dirty="0"/>
              <a:t>How do I …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F55E04-236E-421E-A53B-17DAAF01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90689"/>
          </a:xfrm>
        </p:spPr>
        <p:txBody>
          <a:bodyPr anchor="t" anchorCtr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6000" dirty="0"/>
              <a:t>What is ⍰ …</a:t>
            </a:r>
          </a:p>
        </p:txBody>
      </p:sp>
    </p:spTree>
    <p:extLst>
      <p:ext uri="{BB962C8B-B14F-4D97-AF65-F5344CB8AC3E}">
        <p14:creationId xmlns:p14="http://schemas.microsoft.com/office/powerpoint/2010/main" val="157774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41F3F-D2DD-49E2-97C6-21347ED72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690688"/>
          </a:xfrm>
        </p:spPr>
        <p:txBody>
          <a:bodyPr anchor="t" anchorCtr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6000" dirty="0"/>
              <a:t>What is ⍰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EB49C-DFB8-455E-9BEF-1B0A22AE1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31151"/>
            <a:ext cx="11353800" cy="5032375"/>
          </a:xfrm>
        </p:spPr>
        <p:txBody>
          <a:bodyPr>
            <a:noAutofit/>
          </a:bodyPr>
          <a:lstStyle/>
          <a:p>
            <a:r>
              <a:rPr lang="en-US" sz="3600" dirty="0"/>
              <a:t>help.dyalog.com</a:t>
            </a:r>
            <a:br>
              <a:rPr lang="en-US" sz="3600" dirty="0"/>
            </a:br>
            <a:r>
              <a:rPr lang="en-US" sz="3600" dirty="0"/>
              <a:t>= F1, ]Help</a:t>
            </a:r>
          </a:p>
          <a:p>
            <a:r>
              <a:rPr lang="en-US" sz="3600" dirty="0"/>
              <a:t>docs.dyalog.com</a:t>
            </a:r>
            <a:br>
              <a:rPr lang="en-US" sz="3600" dirty="0"/>
            </a:br>
            <a:r>
              <a:rPr lang="en-US" sz="3600" dirty="0"/>
              <a:t>= PDFs in install directory</a:t>
            </a:r>
          </a:p>
          <a:p>
            <a:r>
              <a:rPr lang="en-US" sz="3600" dirty="0"/>
              <a:t>Stack Exchange lessons</a:t>
            </a:r>
            <a:br>
              <a:rPr lang="en-US" sz="3600" dirty="0"/>
            </a:br>
            <a:r>
              <a:rPr lang="en-US" sz="3600" dirty="0"/>
              <a:t>≈ </a:t>
            </a:r>
            <a:r>
              <a:rPr lang="en-US" sz="3600" dirty="0" err="1"/>
              <a:t>TryAPL</a:t>
            </a:r>
            <a:r>
              <a:rPr lang="en-US" sz="3600" dirty="0"/>
              <a:t> tutorials</a:t>
            </a:r>
          </a:p>
          <a:p>
            <a:r>
              <a:rPr lang="en-US" sz="3600" dirty="0" err="1"/>
              <a:t>TryAPL's</a:t>
            </a:r>
            <a:r>
              <a:rPr lang="en-US" sz="3600" dirty="0"/>
              <a:t> primer</a:t>
            </a:r>
            <a:br>
              <a:rPr lang="en-US" sz="3600" dirty="0"/>
            </a:br>
            <a:r>
              <a:rPr lang="en-US" sz="3600" dirty="0"/>
              <a:t>≈ IDE/RIDE language bar</a:t>
            </a:r>
          </a:p>
          <a:p>
            <a:r>
              <a:rPr lang="en-US" sz="3600" dirty="0"/>
              <a:t>reference card</a:t>
            </a:r>
          </a:p>
        </p:txBody>
      </p:sp>
      <p:pic>
        <p:nvPicPr>
          <p:cNvPr id="5" name="help">
            <a:extLst>
              <a:ext uri="{FF2B5EF4-FFF2-40B4-BE49-F238E27FC236}">
                <a16:creationId xmlns:a16="http://schemas.microsoft.com/office/drawing/2014/main" id="{095A1281-E759-4822-85F2-3F9A63E13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492" y="0"/>
            <a:ext cx="9940200" cy="6858000"/>
          </a:xfrm>
          <a:prstGeom prst="rect">
            <a:avLst/>
          </a:prstGeom>
        </p:spPr>
      </p:pic>
      <p:pic>
        <p:nvPicPr>
          <p:cNvPr id="6" name="pdf">
            <a:extLst>
              <a:ext uri="{FF2B5EF4-FFF2-40B4-BE49-F238E27FC236}">
                <a16:creationId xmlns:a16="http://schemas.microsoft.com/office/drawing/2014/main" id="{EA6FBD59-886E-4969-8D8F-1D136A6EF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492" y="-2971800"/>
            <a:ext cx="12962860" cy="16992600"/>
          </a:xfrm>
          <a:prstGeom prst="rect">
            <a:avLst/>
          </a:prstGeom>
        </p:spPr>
      </p:pic>
      <p:pic>
        <p:nvPicPr>
          <p:cNvPr id="4" name="refcard 1">
            <a:extLst>
              <a:ext uri="{FF2B5EF4-FFF2-40B4-BE49-F238E27FC236}">
                <a16:creationId xmlns:a16="http://schemas.microsoft.com/office/drawing/2014/main" id="{6AFD5046-1CDF-4B3D-8E18-00CC44923D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905372">
            <a:off x="6974972" y="737908"/>
            <a:ext cx="4048884" cy="8678486"/>
          </a:xfrm>
          <a:prstGeom prst="rect">
            <a:avLst/>
          </a:prstGeom>
        </p:spPr>
      </p:pic>
      <p:pic>
        <p:nvPicPr>
          <p:cNvPr id="7" name="lessons">
            <a:extLst>
              <a:ext uri="{FF2B5EF4-FFF2-40B4-BE49-F238E27FC236}">
                <a16:creationId xmlns:a16="http://schemas.microsoft.com/office/drawing/2014/main" id="{2C62C393-70DD-4F85-BAF6-B292B0AF3D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4492" y="-549018"/>
            <a:ext cx="13783056" cy="7806160"/>
          </a:xfrm>
          <a:prstGeom prst="rect">
            <a:avLst/>
          </a:prstGeom>
        </p:spPr>
      </p:pic>
      <p:pic>
        <p:nvPicPr>
          <p:cNvPr id="8" name="tryapl">
            <a:extLst>
              <a:ext uri="{FF2B5EF4-FFF2-40B4-BE49-F238E27FC236}">
                <a16:creationId xmlns:a16="http://schemas.microsoft.com/office/drawing/2014/main" id="{39E2449F-571C-4A00-9AA6-982BFC25E3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4492" y="-1"/>
            <a:ext cx="7010361" cy="8630383"/>
          </a:xfrm>
          <a:prstGeom prst="rect">
            <a:avLst/>
          </a:prstGeom>
        </p:spPr>
      </p:pic>
      <p:pic>
        <p:nvPicPr>
          <p:cNvPr id="9" name="refcard 2">
            <a:extLst>
              <a:ext uri="{FF2B5EF4-FFF2-40B4-BE49-F238E27FC236}">
                <a16:creationId xmlns:a16="http://schemas.microsoft.com/office/drawing/2014/main" id="{4FAABCAD-819A-4EBE-BBA0-9DF9BF1C45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905372">
            <a:off x="6974972" y="737909"/>
            <a:ext cx="4048884" cy="8678484"/>
          </a:xfrm>
          <a:prstGeom prst="rect">
            <a:avLst/>
          </a:prstGeom>
        </p:spPr>
      </p:pic>
      <p:pic>
        <p:nvPicPr>
          <p:cNvPr id="12" name="refcard 2b">
            <a:extLst>
              <a:ext uri="{FF2B5EF4-FFF2-40B4-BE49-F238E27FC236}">
                <a16:creationId xmlns:a16="http://schemas.microsoft.com/office/drawing/2014/main" id="{0947471A-7826-48F9-A81A-75771DF029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905372">
            <a:off x="4945827" y="-3605594"/>
            <a:ext cx="8105858" cy="1737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865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xit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F9359-E113-4735-A8A1-CCA532927A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12191999" cy="6858000"/>
          </a:xfrm>
        </p:spPr>
        <p:txBody>
          <a:bodyPr>
            <a:normAutofit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6000" dirty="0"/>
              <a:t> </a:t>
            </a:r>
            <a:r>
              <a:rPr lang="en-US" sz="4800" dirty="0"/>
              <a:t>has plenty of answers</a:t>
            </a:r>
            <a:endParaRPr lang="en-US" sz="6000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6000" dirty="0"/>
              <a:t>How do I …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</a:t>
            </a:r>
            <a:r>
              <a:rPr lang="en-US" sz="4800" dirty="0" err="1"/>
              <a:t>Dyalog's</a:t>
            </a:r>
            <a:r>
              <a:rPr lang="en-US" sz="4800" dirty="0"/>
              <a:t> idiom list</a:t>
            </a:r>
          </a:p>
          <a:p>
            <a:pPr marL="0" indent="0" defTabSz="993775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IBM's idiom list</a:t>
            </a:r>
          </a:p>
          <a:p>
            <a:pPr marL="0" indent="0" defTabSz="993775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</a:t>
            </a:r>
            <a:r>
              <a:rPr lang="en-US" sz="4800" dirty="0" err="1"/>
              <a:t>FinnAPL's</a:t>
            </a:r>
            <a:r>
              <a:rPr lang="en-US" sz="4800" dirty="0"/>
              <a:t> idiom list</a:t>
            </a:r>
          </a:p>
          <a:p>
            <a:pPr marL="0" indent="0" defTabSz="993775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dfns workspace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800" dirty="0">
                <a:solidFill>
                  <a:schemeClr val="tx1"/>
                </a:solidFill>
              </a:rPr>
              <a:t>www.</a:t>
            </a:r>
            <a:r>
              <a:rPr lang="en-US" sz="4800" dirty="0">
                <a:solidFill>
                  <a:schemeClr val="bg1"/>
                </a:solidFill>
              </a:rPr>
              <a:t>APLcart</a:t>
            </a:r>
            <a:r>
              <a:rPr lang="en-US" sz="4800" dirty="0">
                <a:solidFill>
                  <a:schemeClr val="tx1"/>
                </a:solidFill>
              </a:rPr>
              <a:t>.info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F78CD-CBD0-4453-8E0F-805C98D2EF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2538" y="0"/>
            <a:ext cx="5549462" cy="685799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6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6000" dirty="0"/>
          </a:p>
          <a:p>
            <a:pPr marL="119063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800" dirty="0"/>
              <a:t>performance/scope</a:t>
            </a:r>
          </a:p>
          <a:p>
            <a:pPr marL="119063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800" dirty="0"/>
              <a:t>requires APL2</a:t>
            </a:r>
          </a:p>
          <a:p>
            <a:pPr marL="119063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800" dirty="0"/>
              <a:t>very old-fashioned</a:t>
            </a:r>
          </a:p>
          <a:p>
            <a:pPr marL="119063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800" dirty="0"/>
              <a:t>no basic tasks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A79D09B-FC21-46B3-9B65-76A405ABD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690688"/>
          </a:xfrm>
        </p:spPr>
        <p:txBody>
          <a:bodyPr anchor="t" anchorCtr="0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6000" dirty="0"/>
              <a:t>What is ⍰ …</a:t>
            </a:r>
          </a:p>
        </p:txBody>
      </p:sp>
    </p:spTree>
    <p:extLst>
      <p:ext uri="{BB962C8B-B14F-4D97-AF65-F5344CB8AC3E}">
        <p14:creationId xmlns:p14="http://schemas.microsoft.com/office/powerpoint/2010/main" val="318210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F9359-E113-4735-A8A1-CCA532927A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6000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6000" dirty="0"/>
              <a:t>How do I …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</a:t>
            </a:r>
            <a:r>
              <a:rPr lang="en-US" sz="4800" dirty="0" err="1"/>
              <a:t>Dyalog's</a:t>
            </a:r>
            <a:r>
              <a:rPr lang="en-US" sz="4800" dirty="0"/>
              <a:t> idiom list</a:t>
            </a:r>
          </a:p>
          <a:p>
            <a:pPr marL="0" indent="0" defTabSz="993775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IBM's idiom list</a:t>
            </a:r>
          </a:p>
          <a:p>
            <a:pPr marL="0" indent="0" defTabSz="993775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</a:t>
            </a:r>
            <a:r>
              <a:rPr lang="en-US" sz="4800" dirty="0" err="1"/>
              <a:t>FinnAPL's</a:t>
            </a:r>
            <a:r>
              <a:rPr lang="en-US" sz="4800" dirty="0"/>
              <a:t> idiom list</a:t>
            </a:r>
          </a:p>
          <a:p>
            <a:pPr marL="0" indent="0" defTabSz="993775">
              <a:lnSpc>
                <a:spcPct val="110000"/>
              </a:lnSpc>
              <a:spcBef>
                <a:spcPts val="0"/>
              </a:spcBef>
              <a:buNone/>
              <a:tabLst>
                <a:tab pos="5033963" algn="r"/>
              </a:tabLst>
            </a:pPr>
            <a:r>
              <a:rPr lang="en-US" sz="4800" dirty="0"/>
              <a:t>	dfns workspace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4800" u="sng" dirty="0">
                <a:solidFill>
                  <a:schemeClr val="bg1"/>
                </a:solidFill>
              </a:rPr>
              <a:t>www.APLcart.info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97809F5-07E5-4C98-AF0A-0112B9C98DAE}"/>
              </a:ext>
            </a:extLst>
          </p:cNvPr>
          <p:cNvSpPr txBox="1">
            <a:spLocks/>
          </p:cNvSpPr>
          <p:nvPr/>
        </p:nvSpPr>
        <p:spPr>
          <a:xfrm>
            <a:off x="6641592" y="1"/>
            <a:ext cx="5550408" cy="6857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E5E5E5"/>
                </a:solidFill>
                <a:latin typeface="APL333" panose="020B070000020200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6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6000" dirty="0"/>
          </a:p>
          <a:p>
            <a:pPr marL="119063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4800" dirty="0"/>
              <a:t>performance/scope</a:t>
            </a:r>
          </a:p>
          <a:p>
            <a:pPr marL="119063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4800" dirty="0"/>
              <a:t>requires APL2</a:t>
            </a:r>
          </a:p>
          <a:p>
            <a:pPr marL="119063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4800" dirty="0"/>
              <a:t>very old-fashioned</a:t>
            </a:r>
          </a:p>
          <a:p>
            <a:pPr marL="119063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4800" dirty="0"/>
              <a:t>no basic tasks</a:t>
            </a:r>
          </a:p>
        </p:txBody>
      </p:sp>
    </p:spTree>
    <p:extLst>
      <p:ext uri="{BB962C8B-B14F-4D97-AF65-F5344CB8AC3E}">
        <p14:creationId xmlns:p14="http://schemas.microsoft.com/office/powerpoint/2010/main" val="204147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534F9-92A5-47C2-97BC-F137AA0A7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0773D-D21E-4B4F-9696-4C5B24F72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71C91E-6291-4302-9766-63FE4ABCD6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8"/>
          </a:xfrm>
          <a:prstGeom prst="rect">
            <a:avLst/>
          </a:prstGeom>
        </p:spPr>
      </p:pic>
      <p:cxnSp>
        <p:nvCxnSpPr>
          <p:cNvPr id="6" name="Mouse 1">
            <a:extLst>
              <a:ext uri="{FF2B5EF4-FFF2-40B4-BE49-F238E27FC236}">
                <a16:creationId xmlns:a16="http://schemas.microsoft.com/office/drawing/2014/main" id="{9DB90AE1-55DD-4DC0-A82A-C1D8B4291E1D}"/>
              </a:ext>
            </a:extLst>
          </p:cNvPr>
          <p:cNvCxnSpPr>
            <a:cxnSpLocks/>
          </p:cNvCxnSpPr>
          <p:nvPr/>
        </p:nvCxnSpPr>
        <p:spPr>
          <a:xfrm flipH="1" flipV="1">
            <a:off x="5135789" y="330654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42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F971A-EF88-459C-9728-EAEFC1B6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8BA7D-C31D-4C94-8023-ED238B855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B59D6D-A85E-4DBA-9BF7-5B6800D993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0"/>
            <a:ext cx="12191996" cy="6857998"/>
          </a:xfrm>
          <a:prstGeom prst="rect">
            <a:avLst/>
          </a:prstGeom>
        </p:spPr>
      </p:pic>
      <p:cxnSp>
        <p:nvCxnSpPr>
          <p:cNvPr id="11" name="Mouse 1">
            <a:extLst>
              <a:ext uri="{FF2B5EF4-FFF2-40B4-BE49-F238E27FC236}">
                <a16:creationId xmlns:a16="http://schemas.microsoft.com/office/drawing/2014/main" id="{4336BA56-B943-464B-9CA6-A4DB7593EDDA}"/>
              </a:ext>
            </a:extLst>
          </p:cNvPr>
          <p:cNvCxnSpPr>
            <a:cxnSpLocks/>
          </p:cNvCxnSpPr>
          <p:nvPr/>
        </p:nvCxnSpPr>
        <p:spPr>
          <a:xfrm flipH="1" flipV="1">
            <a:off x="5135789" y="330654"/>
            <a:ext cx="266700" cy="533401"/>
          </a:xfrm>
          <a:prstGeom prst="straightConnector1">
            <a:avLst/>
          </a:prstGeom>
          <a:ln w="76200">
            <a:solidFill>
              <a:srgbClr val="E58639"/>
            </a:solidFill>
            <a:tailEnd type="stealth" w="lg" len="lg"/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1904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17050</TotalTime>
  <Words>96</Words>
  <Application>Microsoft Office PowerPoint</Application>
  <PresentationFormat>Widescreen</PresentationFormat>
  <Paragraphs>67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APL333</vt:lpstr>
      <vt:lpstr>APL385 Unicode</vt:lpstr>
      <vt:lpstr>Arial</vt:lpstr>
      <vt:lpstr>Calibri</vt:lpstr>
      <vt:lpstr>Noto Emoji</vt:lpstr>
      <vt:lpstr>Office Theme</vt:lpstr>
      <vt:lpstr>APLcart </vt:lpstr>
      <vt:lpstr>PowerPoint Presentation</vt:lpstr>
      <vt:lpstr>APLcart </vt:lpstr>
      <vt:lpstr>What is ⍰ …</vt:lpstr>
      <vt:lpstr>What is ⍰ …</vt:lpstr>
      <vt:lpstr>What is ⍰ 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APLcart</dc:title>
  <dc:creator>Adam Brudzewsky</dc:creator>
  <cp:lastModifiedBy>Adam Brudzewsky</cp:lastModifiedBy>
  <cp:revision>110</cp:revision>
  <dcterms:created xsi:type="dcterms:W3CDTF">2019-07-08T10:48:43Z</dcterms:created>
  <dcterms:modified xsi:type="dcterms:W3CDTF">2019-09-16T07:43:40Z</dcterms:modified>
</cp:coreProperties>
</file>