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embedTrueTypeFonts="1" saveSubsetFonts="1">
  <p:sldMasterIdLst>
    <p:sldMasterId id="2147483648" r:id="rId1"/>
  </p:sldMasterIdLst>
  <p:notesMasterIdLst>
    <p:notesMasterId r:id="rId58"/>
  </p:notesMasterIdLst>
  <p:handoutMasterIdLst>
    <p:handoutMasterId r:id="rId59"/>
  </p:handoutMasterIdLst>
  <p:sldIdLst>
    <p:sldId id="256" r:id="rId2"/>
    <p:sldId id="257" r:id="rId3"/>
    <p:sldId id="259" r:id="rId4"/>
    <p:sldId id="260" r:id="rId5"/>
    <p:sldId id="267" r:id="rId6"/>
    <p:sldId id="262" r:id="rId7"/>
    <p:sldId id="263" r:id="rId8"/>
    <p:sldId id="265" r:id="rId9"/>
    <p:sldId id="272" r:id="rId10"/>
    <p:sldId id="273" r:id="rId11"/>
    <p:sldId id="266" r:id="rId12"/>
    <p:sldId id="269" r:id="rId13"/>
    <p:sldId id="271" r:id="rId14"/>
    <p:sldId id="312" r:id="rId15"/>
    <p:sldId id="313" r:id="rId16"/>
    <p:sldId id="314" r:id="rId17"/>
    <p:sldId id="309" r:id="rId18"/>
    <p:sldId id="315" r:id="rId19"/>
    <p:sldId id="261" r:id="rId20"/>
    <p:sldId id="316" r:id="rId21"/>
    <p:sldId id="295" r:id="rId22"/>
    <p:sldId id="268" r:id="rId23"/>
    <p:sldId id="317" r:id="rId24"/>
    <p:sldId id="270" r:id="rId25"/>
    <p:sldId id="318" r:id="rId26"/>
    <p:sldId id="275" r:id="rId27"/>
    <p:sldId id="319" r:id="rId28"/>
    <p:sldId id="274" r:id="rId29"/>
    <p:sldId id="320" r:id="rId30"/>
    <p:sldId id="277" r:id="rId31"/>
    <p:sldId id="278" r:id="rId32"/>
    <p:sldId id="276" r:id="rId33"/>
    <p:sldId id="279" r:id="rId34"/>
    <p:sldId id="280" r:id="rId35"/>
    <p:sldId id="281" r:id="rId36"/>
    <p:sldId id="282" r:id="rId37"/>
    <p:sldId id="283" r:id="rId38"/>
    <p:sldId id="310" r:id="rId39"/>
    <p:sldId id="298" r:id="rId40"/>
    <p:sldId id="286" r:id="rId41"/>
    <p:sldId id="292" r:id="rId42"/>
    <p:sldId id="288" r:id="rId43"/>
    <p:sldId id="289" r:id="rId44"/>
    <p:sldId id="291" r:id="rId45"/>
    <p:sldId id="285" r:id="rId46"/>
    <p:sldId id="293" r:id="rId47"/>
    <p:sldId id="299" r:id="rId48"/>
    <p:sldId id="301" r:id="rId49"/>
    <p:sldId id="303" r:id="rId50"/>
    <p:sldId id="302" r:id="rId51"/>
    <p:sldId id="304" r:id="rId52"/>
    <p:sldId id="305" r:id="rId53"/>
    <p:sldId id="307" r:id="rId54"/>
    <p:sldId id="306" r:id="rId55"/>
    <p:sldId id="308" r:id="rId56"/>
    <p:sldId id="321" r:id="rId57"/>
  </p:sldIdLst>
  <p:sldSz cx="9144000" cy="5143500" type="screen16x9"/>
  <p:notesSz cx="6858000" cy="9144000"/>
  <p:embeddedFontLst>
    <p:embeddedFont>
      <p:font typeface="APL333" panose="020B0700000202000203" pitchFamily="34" charset="0"/>
      <p:regular r:id="rId60"/>
    </p:embeddedFont>
    <p:embeddedFont>
      <p:font typeface="APL385 Unicode" panose="020B0709000202000203" pitchFamily="49" charset="0"/>
      <p:regular r:id="rId61"/>
    </p:embeddedFont>
    <p:embeddedFont>
      <p:font typeface="Calibri" panose="020F0502020204030204" pitchFamily="34" charset="0"/>
      <p:regular r:id="rId62"/>
      <p:bold r:id="rId63"/>
      <p:italic r:id="rId64"/>
      <p:boldItalic r:id="rId65"/>
    </p:embeddedFont>
    <p:embeddedFont>
      <p:font typeface="Consolas" panose="020B0609020204030204" pitchFamily="49" charset="0"/>
      <p:regular r:id="rId66"/>
      <p:bold r:id="rId67"/>
      <p:italic r:id="rId68"/>
      <p:boldItalic r:id="rId69"/>
    </p:embeddedFont>
    <p:embeddedFont>
      <p:font typeface="Tahoma" panose="020B0604030504040204" pitchFamily="34" charset="0"/>
      <p:regular r:id="rId70"/>
      <p:bold r:id="rId71"/>
    </p:embeddedFont>
    <p:embeddedFont>
      <p:font typeface="Trebuchet MS" panose="020B0603020202020204" pitchFamily="34" charset="0"/>
      <p:regular r:id="rId72"/>
      <p:bold r:id="rId73"/>
      <p:italic r:id="rId74"/>
      <p:boldItalic r:id="rId75"/>
    </p:embeddedFont>
    <p:embeddedFont>
      <p:font typeface="Wingdings 2" panose="05020102010507070707" pitchFamily="18" charset="2"/>
      <p:regular r:id="rId7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421"/>
    <a:srgbClr val="00FF00"/>
    <a:srgbClr val="0C3747"/>
    <a:srgbClr val="ED7F00"/>
    <a:srgbClr val="0C3545"/>
    <a:srgbClr val="284F5C"/>
    <a:srgbClr val="F19021"/>
    <a:srgbClr val="7475D1"/>
    <a:srgbClr val="494949"/>
    <a:srgbClr val="EFEF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618" autoAdjust="0"/>
    <p:restoredTop sz="86411" autoAdjust="0"/>
  </p:normalViewPr>
  <p:slideViewPr>
    <p:cSldViewPr>
      <p:cViewPr varScale="1">
        <p:scale>
          <a:sx n="100" d="100"/>
          <a:sy n="100" d="100"/>
        </p:scale>
        <p:origin x="250" y="62"/>
      </p:cViewPr>
      <p:guideLst>
        <p:guide orient="horz" pos="162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-3130" y="-8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font" Target="fonts/font4.fntdata"/><Relationship Id="rId68" Type="http://schemas.openxmlformats.org/officeDocument/2006/relationships/font" Target="fonts/font9.fntdata"/><Relationship Id="rId76" Type="http://schemas.openxmlformats.org/officeDocument/2006/relationships/font" Target="fonts/font17.fntdata"/><Relationship Id="rId7" Type="http://schemas.openxmlformats.org/officeDocument/2006/relationships/slide" Target="slides/slide6.xml"/><Relationship Id="rId71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66" Type="http://schemas.openxmlformats.org/officeDocument/2006/relationships/font" Target="fonts/font7.fntdata"/><Relationship Id="rId74" Type="http://schemas.openxmlformats.org/officeDocument/2006/relationships/font" Target="fonts/font15.fntdata"/><Relationship Id="rId79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1.fntdata"/><Relationship Id="rId65" Type="http://schemas.openxmlformats.org/officeDocument/2006/relationships/font" Target="fonts/font6.fntdata"/><Relationship Id="rId73" Type="http://schemas.openxmlformats.org/officeDocument/2006/relationships/font" Target="fonts/font14.fntdata"/><Relationship Id="rId7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5.fntdata"/><Relationship Id="rId69" Type="http://schemas.openxmlformats.org/officeDocument/2006/relationships/font" Target="fonts/font10.fntdata"/><Relationship Id="rId7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3.fntdata"/><Relationship Id="rId8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handoutMaster" Target="handoutMasters/handoutMaster1.xml"/><Relationship Id="rId67" Type="http://schemas.openxmlformats.org/officeDocument/2006/relationships/font" Target="fonts/font8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3.fntdata"/><Relationship Id="rId70" Type="http://schemas.openxmlformats.org/officeDocument/2006/relationships/font" Target="fonts/font11.fntdata"/><Relationship Id="rId75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A6A3BD-28BD-4949-B52F-24E999822598}" type="datetimeFigureOut">
              <a:rPr lang="en-GB" smtClean="0"/>
              <a:t>16/09/2019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7370AB-76A5-41F1-9753-9FE7E667F0C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47182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EAEF8A-5BB8-41C8-B8C2-160617C17EF4}" type="datetimeFigureOut">
              <a:rPr lang="en-GB" smtClean="0"/>
              <a:t>16/09/2019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20660A-27FD-4528-AE7F-EC6080404EE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2133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96802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54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52359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87456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Experiment:</a:t>
            </a:r>
          </a:p>
          <a:p>
            <a:pPr marL="171450" indent="-171450">
              <a:buFontTx/>
              <a:buChar char="-"/>
            </a:pPr>
            <a:r>
              <a:rPr lang="en-US" dirty="0"/>
              <a:t>add a file</a:t>
            </a:r>
          </a:p>
          <a:p>
            <a:pPr marL="171450" indent="-171450">
              <a:buFontTx/>
              <a:buChar char="-"/>
            </a:pPr>
            <a:r>
              <a:rPr lang="en-US" dirty="0"/>
              <a:t>add an APL item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30444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Don't forget to clean up /</a:t>
            </a:r>
            <a:r>
              <a:rPr lang="en-US" dirty="0" err="1"/>
              <a:t>tmp</a:t>
            </a:r>
            <a:r>
              <a:rPr lang="en-US" dirty="0"/>
              <a:t>/</a:t>
            </a:r>
            <a:r>
              <a:rPr lang="en-US" dirty="0" err="1"/>
              <a:t>myapp</a:t>
            </a:r>
            <a:r>
              <a:rPr lang="en-US" dirty="0"/>
              <a:t> and /</a:t>
            </a:r>
            <a:r>
              <a:rPr lang="en-US" dirty="0" err="1"/>
              <a:t>tmp</a:t>
            </a:r>
            <a:r>
              <a:rPr lang="en-US" dirty="0"/>
              <a:t>/</a:t>
            </a:r>
            <a:r>
              <a:rPr lang="en-US" dirty="0" err="1"/>
              <a:t>newapp</a:t>
            </a:r>
            <a:r>
              <a:rPr lang="en-US"/>
              <a:t> and </a:t>
            </a:r>
            <a:r>
              <a:rPr lang="en-US" dirty="0"/>
              <a:t>)copy </a:t>
            </a:r>
            <a:r>
              <a:rPr lang="en-US" dirty="0" err="1"/>
              <a:t>myapp</a:t>
            </a:r>
            <a:endParaRPr lang="en-US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96802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33941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72072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61632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17145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20660A-27FD-4528-AE7F-EC6080404EEB}" type="slidenum">
              <a:rPr lang="en-GB" smtClean="0"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49875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71899" y="2031691"/>
            <a:ext cx="5073517" cy="1170130"/>
          </a:xfrm>
        </p:spPr>
        <p:txBody>
          <a:bodyPr>
            <a:noAutofit/>
          </a:bodyPr>
          <a:lstStyle>
            <a:lvl1pPr algn="l">
              <a:lnSpc>
                <a:spcPct val="100000"/>
              </a:lnSpc>
              <a:defRPr sz="3600" b="0">
                <a:solidFill>
                  <a:schemeClr val="accent4">
                    <a:lumMod val="50000"/>
                  </a:schemeClr>
                </a:solidFill>
                <a:latin typeface="+mn-lt"/>
              </a:defRPr>
            </a:lvl1pPr>
          </a:lstStyle>
          <a:p>
            <a:r>
              <a:rPr lang="en-US" dirty="0"/>
              <a:t>Title</a:t>
            </a:r>
            <a:endParaRPr lang="en-GB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3671900" y="3741620"/>
            <a:ext cx="5073516" cy="585325"/>
          </a:xfrm>
        </p:spPr>
        <p:txBody>
          <a:bodyPr anchor="b" anchorCtr="0">
            <a:noAutofit/>
          </a:bodyPr>
          <a:lstStyle>
            <a:lvl1pPr marL="0" indent="0" algn="l">
              <a:lnSpc>
                <a:spcPct val="100000"/>
              </a:lnSpc>
              <a:buNone/>
              <a:defRPr sz="2400" i="1" baseline="0">
                <a:solidFill>
                  <a:schemeClr val="accent4">
                    <a:lumMod val="50000"/>
                  </a:schemeClr>
                </a:solidFill>
                <a:latin typeface="Trebuchet MS" panose="020B0603020202020204" pitchFamily="34" charset="0"/>
              </a:defRPr>
            </a:lvl1pPr>
          </a:lstStyle>
          <a:p>
            <a:pPr lvl="0"/>
            <a:r>
              <a:rPr lang="en-US" dirty="0"/>
              <a:t>Presenter</a:t>
            </a:r>
            <a:endParaRPr lang="en-GB" dirty="0"/>
          </a:p>
        </p:txBody>
      </p:sp>
      <p:sp useBgFill="1">
        <p:nvSpPr>
          <p:cNvPr id="3" name="Rounded Rectangle 2"/>
          <p:cNvSpPr/>
          <p:nvPr userDrawn="1"/>
        </p:nvSpPr>
        <p:spPr>
          <a:xfrm>
            <a:off x="8616917" y="51470"/>
            <a:ext cx="405045" cy="27003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7FA5F7F-4421-47DA-AD00-2081EB6B422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4947"/>
            <a:ext cx="9144000" cy="659363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30EAE288-0832-48B3-808E-0C419B7F955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76545" y="1391002"/>
            <a:ext cx="2569284" cy="3143783"/>
          </a:xfrm>
          <a:prstGeom prst="rect">
            <a:avLst/>
          </a:prstGeom>
        </p:spPr>
      </p:pic>
      <p:pic>
        <p:nvPicPr>
          <p:cNvPr id="12" name="Picture 3">
            <a:extLst>
              <a:ext uri="{FF2B5EF4-FFF2-40B4-BE49-F238E27FC236}">
                <a16:creationId xmlns:a16="http://schemas.microsoft.com/office/drawing/2014/main" id="{A1FD6475-DAC6-4418-8860-2980690695F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12672" y="740100"/>
            <a:ext cx="3028017" cy="101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199A49F-3D6F-42D4-8942-B57FD2668E13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152"/>
            <a:ext cx="9144000" cy="659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40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7" y="1356615"/>
            <a:ext cx="6192003" cy="315035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0" hasCustomPrompt="1"/>
          </p:nvPr>
        </p:nvSpPr>
        <p:spPr>
          <a:xfrm>
            <a:off x="6723925" y="1356615"/>
            <a:ext cx="2078545" cy="3150350"/>
          </a:xfrm>
        </p:spPr>
        <p:txBody>
          <a:bodyPr>
            <a:normAutofit/>
          </a:bodyPr>
          <a:lstStyle>
            <a:lvl1pPr marL="0" indent="0">
              <a:lnSpc>
                <a:spcPct val="80000"/>
              </a:lnSpc>
              <a:buFont typeface="Arial" panose="020B0604020202020204" pitchFamily="34" charset="0"/>
              <a:buNone/>
              <a:defRPr sz="1800"/>
            </a:lvl1pPr>
            <a:lvl2pPr marL="717550" indent="-355600">
              <a:buSzPct val="60000"/>
              <a:buFont typeface="Courier New" panose="02070309020205020404" pitchFamily="49" charset="0"/>
              <a:buChar char="o"/>
              <a:defRPr/>
            </a:lvl2pPr>
            <a:lvl3pPr marL="1079500" indent="-361950">
              <a:buFont typeface="Wingdings" panose="05000000000000000000" pitchFamily="2" charset="2"/>
              <a:buChar char="§"/>
              <a:defRPr/>
            </a:lvl3pPr>
            <a:lvl4pPr marL="1433513" indent="-354013">
              <a:buFont typeface="Calibri" panose="020F0502020204030204" pitchFamily="34" charset="0"/>
              <a:buChar char="–"/>
              <a:defRPr/>
            </a:lvl4pPr>
          </a:lstStyle>
          <a:p>
            <a:r>
              <a:rPr lang="da-DK" dirty="0"/>
              <a:t>Space here </a:t>
            </a:r>
            <a:br>
              <a:rPr lang="da-DK" dirty="0"/>
            </a:br>
            <a:r>
              <a:rPr lang="da-DK" dirty="0"/>
              <a:t>for code </a:t>
            </a:r>
            <a:r>
              <a:rPr lang="da-DK" dirty="0">
                <a:latin typeface="APL385 Unicode" panose="020B0709000202000203" pitchFamily="49" charset="0"/>
              </a:rPr>
              <a:t>{⍺×⍵}</a:t>
            </a:r>
            <a:br>
              <a:rPr lang="da-DK" dirty="0"/>
            </a:br>
            <a:r>
              <a:rPr lang="da-DK" dirty="0"/>
              <a:t>pictures</a:t>
            </a:r>
            <a:br>
              <a:rPr lang="da-DK" dirty="0"/>
            </a:br>
            <a:r>
              <a:rPr lang="da-DK" dirty="0"/>
              <a:t>etc.</a:t>
            </a:r>
          </a:p>
        </p:txBody>
      </p:sp>
      <p:pic>
        <p:nvPicPr>
          <p:cNvPr id="6" name="tiny">
            <a:extLst>
              <a:ext uri="{FF2B5EF4-FFF2-40B4-BE49-F238E27FC236}">
                <a16:creationId xmlns:a16="http://schemas.microsoft.com/office/drawing/2014/main" id="{E43133A2-E010-450E-BEFE-9D2D3668357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41552" y="4142831"/>
            <a:ext cx="550928" cy="72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352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7" y="636535"/>
            <a:ext cx="8478943" cy="594066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Content Placeholder 2"/>
          <p:cNvSpPr>
            <a:spLocks noGrp="1"/>
          </p:cNvSpPr>
          <p:nvPr>
            <p:ph idx="1" hasCustomPrompt="1"/>
          </p:nvPr>
        </p:nvSpPr>
        <p:spPr>
          <a:xfrm>
            <a:off x="323528" y="1356615"/>
            <a:ext cx="4113457" cy="315035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0" hasCustomPrompt="1"/>
          </p:nvPr>
        </p:nvSpPr>
        <p:spPr>
          <a:xfrm>
            <a:off x="4689013" y="1356614"/>
            <a:ext cx="4113457" cy="315035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414322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6472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7694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D2DAAE92-EE2D-4248-A8A3-506ED1C68BF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152"/>
            <a:ext cx="9144000" cy="65936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38D2EF1-29D9-4D75-AC66-89748A0258A4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84137"/>
            <a:ext cx="9144000" cy="659363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23527" y="636535"/>
            <a:ext cx="8478943" cy="594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3527" y="1356615"/>
            <a:ext cx="8478943" cy="3150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9" name="Date Placeholder 3"/>
          <p:cNvSpPr txBox="1">
            <a:spLocks/>
          </p:cNvSpPr>
          <p:nvPr userDrawn="1"/>
        </p:nvSpPr>
        <p:spPr>
          <a:xfrm>
            <a:off x="8388424" y="0"/>
            <a:ext cx="720080" cy="35750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2000" b="0" kern="1200">
                <a:solidFill>
                  <a:schemeClr val="bg1"/>
                </a:solidFill>
                <a:latin typeface="Klavika Medium" panose="02000603000000000000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02EDF88B-1B61-4481-9BD6-D2E23BF0DCD8}" type="slidenum">
              <a:rPr lang="en-GB" sz="1600" smtClean="0">
                <a:latin typeface="+mn-lt"/>
              </a:rPr>
              <a:t>‹#›</a:t>
            </a:fld>
            <a:endParaRPr lang="en-GB" sz="1600" dirty="0">
              <a:latin typeface="+mn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9B4391E-A2CA-4E7C-B5A9-A31CF000D3E5}"/>
              </a:ext>
            </a:extLst>
          </p:cNvPr>
          <p:cNvSpPr txBox="1">
            <a:spLocks/>
          </p:cNvSpPr>
          <p:nvPr userDrawn="1"/>
        </p:nvSpPr>
        <p:spPr>
          <a:xfrm>
            <a:off x="1511661" y="4731990"/>
            <a:ext cx="6120680" cy="41151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17550" indent="-35560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60000"/>
              <a:buFont typeface="Courier New" panose="02070309020205020404" pitchFamily="49" charset="0"/>
              <a:buChar char="o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079500" indent="-361950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SzPct val="75000"/>
              <a:buFont typeface="Wingdings" panose="05000000000000000000" pitchFamily="2" charset="2"/>
              <a:buChar char="§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433513" indent="-354013" algn="l" defTabSz="914400" rtl="0" eaLnBrk="1" latinLnBrk="0" hangingPunct="1">
              <a:lnSpc>
                <a:spcPct val="80000"/>
              </a:lnSpc>
              <a:spcBef>
                <a:spcPts val="400"/>
              </a:spcBef>
              <a:buClr>
                <a:srgbClr val="FF9421"/>
              </a:buClr>
              <a:buFont typeface="Calibri" panose="020F050202020403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rgbClr val="FF9421"/>
              </a:buClr>
              <a:buFont typeface="Calibri" panose="020F050202020403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0">
              <a:spcBef>
                <a:spcPts val="0"/>
              </a:spcBef>
            </a:pPr>
            <a:r>
              <a:rPr lang="en-US" sz="1600" dirty="0"/>
              <a:t>Source Code Management with Git, SVN &amp; Dyalog APL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CCDAF9E-0D86-4139-B0BF-190273F82467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15" y="96475"/>
            <a:ext cx="1364773" cy="231490"/>
          </a:xfrm>
          <a:prstGeom prst="rect">
            <a:avLst/>
          </a:prstGeom>
        </p:spPr>
      </p:pic>
      <p:pic>
        <p:nvPicPr>
          <p:cNvPr id="13" name="tiny">
            <a:extLst>
              <a:ext uri="{FF2B5EF4-FFF2-40B4-BE49-F238E27FC236}">
                <a16:creationId xmlns:a16="http://schemas.microsoft.com/office/drawing/2014/main" id="{39B18F2F-A44A-487A-9E53-48D3EDCDADC1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8341552" y="4142831"/>
            <a:ext cx="550928" cy="72632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35C1EAD-A4E0-4548-BDD0-DCDABAA2B551}"/>
              </a:ext>
            </a:extLst>
          </p:cNvPr>
          <p:cNvSpPr txBox="1"/>
          <p:nvPr userDrawn="1"/>
        </p:nvSpPr>
        <p:spPr>
          <a:xfrm>
            <a:off x="410112" y="4765205"/>
            <a:ext cx="1056544" cy="323165"/>
          </a:xfrm>
          <a:prstGeom prst="rect">
            <a:avLst/>
          </a:prstGeom>
          <a:solidFill>
            <a:srgbClr val="ED7F00"/>
          </a:solidFill>
        </p:spPr>
        <p:txBody>
          <a:bodyPr wrap="square" lIns="45720" rtlCol="0">
            <a:spAutoFit/>
          </a:bodyPr>
          <a:lstStyle/>
          <a:p>
            <a:r>
              <a:rPr lang="en-US" sz="1500" i="0" dirty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#dyalog19</a:t>
            </a:r>
            <a:endParaRPr lang="en-GB" sz="1500" i="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Picture 6" descr="A close up of a logo&#10;&#10;Description automatically generated">
            <a:extLst>
              <a:ext uri="{FF2B5EF4-FFF2-40B4-BE49-F238E27FC236}">
                <a16:creationId xmlns:a16="http://schemas.microsoft.com/office/drawing/2014/main" id="{2AE1970E-3ECE-437D-9AC9-2BCAFB3E8146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070" y="4848271"/>
            <a:ext cx="210394" cy="171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740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0" r:id="rId2"/>
    <p:sldLayoutId id="2147483652" r:id="rId3"/>
    <p:sldLayoutId id="2147483654" r:id="rId4"/>
    <p:sldLayoutId id="2147483655" r:id="rId5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3600" b="1" kern="1200">
          <a:solidFill>
            <a:schemeClr val="accent4">
              <a:lumMod val="50000"/>
            </a:schemeClr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458788" indent="-458788" algn="l" defTabSz="914400" rtl="0" eaLnBrk="1" latinLnBrk="0" hangingPunct="1">
        <a:lnSpc>
          <a:spcPct val="100000"/>
        </a:lnSpc>
        <a:spcBef>
          <a:spcPts val="600"/>
        </a:spcBef>
        <a:buClr>
          <a:srgbClr val="FF9421"/>
        </a:buClr>
        <a:buSzPct val="75000"/>
        <a:buFont typeface="Wingdings 2" panose="05020102010507070707" pitchFamily="18" charset="2"/>
        <a:buChar char=""/>
        <a:defRPr sz="24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1pPr>
      <a:lvl2pPr marL="858838" indent="-401638" algn="l" defTabSz="914400" rtl="0" eaLnBrk="1" latinLnBrk="0" hangingPunct="1">
        <a:lnSpc>
          <a:spcPct val="100000"/>
        </a:lnSpc>
        <a:spcBef>
          <a:spcPts val="600"/>
        </a:spcBef>
        <a:buClr>
          <a:srgbClr val="FF9421"/>
        </a:buClr>
        <a:buSzPct val="75000"/>
        <a:buFont typeface="Wingdings 2" panose="05020102010507070707" pitchFamily="18" charset="2"/>
        <a:buChar char=""/>
        <a:defRPr lang="en-US" sz="2000" kern="1200" dirty="0" smtClean="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100000"/>
        </a:lnSpc>
        <a:spcBef>
          <a:spcPts val="600"/>
        </a:spcBef>
        <a:buClr>
          <a:srgbClr val="FF9421"/>
        </a:buClr>
        <a:buSzPct val="75000"/>
        <a:buFont typeface="Wingdings 2" panose="05020102010507070707" pitchFamily="18" charset="2"/>
        <a:buChar char=""/>
        <a:defRPr sz="18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3pPr>
      <a:lvl4pPr marL="1655763" indent="-284163" algn="l" defTabSz="914400" rtl="0" eaLnBrk="1" latinLnBrk="0" hangingPunct="1">
        <a:lnSpc>
          <a:spcPct val="100000"/>
        </a:lnSpc>
        <a:spcBef>
          <a:spcPts val="600"/>
        </a:spcBef>
        <a:buClr>
          <a:srgbClr val="FF9421"/>
        </a:buClr>
        <a:buSzPct val="75000"/>
        <a:buFont typeface="Wingdings 2" panose="05020102010507070707" pitchFamily="18" charset="2"/>
        <a:buChar char=""/>
        <a:defRPr sz="14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spcBef>
          <a:spcPct val="20000"/>
        </a:spcBef>
        <a:buClr>
          <a:srgbClr val="FF9421"/>
        </a:buClr>
        <a:buFont typeface="Calibri" panose="020F050202020403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thegeekstuff.com/2014/04/git-log/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microsoft.com/office/2007/relationships/hdphoto" Target="../media/hdphoto9.wdp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HVsySz-h9r4" TargetMode="External"/><Relationship Id="rId2" Type="http://schemas.openxmlformats.org/officeDocument/2006/relationships/hyperlink" Target="https://youtu.be/IHaTbJPdB-s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51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HVsySz-h9r4" TargetMode="External"/><Relationship Id="rId2" Type="http://schemas.openxmlformats.org/officeDocument/2006/relationships/hyperlink" Target="https://youtu.be/IHaTbJPdB-s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C5A34A-E7C5-4932-8A18-F2457D3A5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91498" y="2031691"/>
            <a:ext cx="5153917" cy="1170130"/>
          </a:xfrm>
        </p:spPr>
        <p:txBody>
          <a:bodyPr/>
          <a:lstStyle/>
          <a:p>
            <a:pPr>
              <a:tabLst>
                <a:tab pos="285750" algn="ctr"/>
                <a:tab pos="512763" algn="l"/>
              </a:tabLst>
            </a:pPr>
            <a:r>
              <a:rPr lang="en-GB" b="1" dirty="0"/>
              <a:t>	S	</a:t>
            </a:r>
            <a:r>
              <a:rPr lang="en-GB" spc="300" dirty="0" err="1"/>
              <a:t>ource</a:t>
            </a:r>
            <a:br>
              <a:rPr lang="en-GB" b="1" dirty="0"/>
            </a:br>
            <a:r>
              <a:rPr lang="en-GB" b="1" dirty="0"/>
              <a:t>	C	</a:t>
            </a:r>
            <a:r>
              <a:rPr lang="en-GB" spc="300" dirty="0"/>
              <a:t>ode</a:t>
            </a:r>
            <a:br>
              <a:rPr lang="en-GB" b="1" dirty="0"/>
            </a:br>
            <a:r>
              <a:rPr lang="en-GB" b="1" dirty="0"/>
              <a:t>	M	</a:t>
            </a:r>
            <a:r>
              <a:rPr lang="en-GB" spc="300" dirty="0" err="1"/>
              <a:t>anagement</a:t>
            </a:r>
            <a:br>
              <a:rPr lang="en-GB" spc="300" dirty="0"/>
            </a:br>
            <a:r>
              <a:rPr lang="en-GB" sz="2400" b="1" dirty="0"/>
              <a:t> </a:t>
            </a:r>
            <a:r>
              <a:rPr lang="en-GB" sz="2400" b="1" spc="200" dirty="0"/>
              <a:t>with Git, SVN &amp; </a:t>
            </a:r>
            <a:r>
              <a:rPr lang="en-GB" sz="2400" b="1" spc="200" dirty="0" err="1"/>
              <a:t>Dyalog</a:t>
            </a:r>
            <a:r>
              <a:rPr lang="en-GB" sz="2400" b="1" spc="200" dirty="0"/>
              <a:t> APL</a:t>
            </a:r>
            <a:br>
              <a:rPr lang="en-GB" sz="2800" b="1" spc="200" dirty="0"/>
            </a:br>
            <a:endParaRPr lang="en-GB" sz="2800" spc="2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AD89BC-FB4D-4026-B030-6D65D1075CC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Morten </a:t>
            </a:r>
            <a:r>
              <a:rPr lang="en-US" dirty="0" err="1"/>
              <a:t>Kromberg</a:t>
            </a:r>
            <a:br>
              <a:rPr lang="en-US" dirty="0"/>
            </a:br>
            <a:r>
              <a:rPr lang="en-US" dirty="0"/>
              <a:t>Adám Brudzewsky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57486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50A6E-8E05-4266-BACA-74982114D6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>
                <a:latin typeface="APL333" panose="020B0700000202000203" pitchFamily="34" charset="0"/>
              </a:rPr>
              <a:t>]</a:t>
            </a:r>
            <a:r>
              <a:rPr lang="en-US" b="0" dirty="0" err="1">
                <a:latin typeface="APL333" panose="020B0700000202000203" pitchFamily="34" charset="0"/>
              </a:rPr>
              <a:t>LINK.Create</a:t>
            </a:r>
            <a:r>
              <a:rPr lang="en-US" dirty="0"/>
              <a:t> options</a:t>
            </a:r>
            <a:endParaRPr lang="en-GB" b="0" dirty="0">
              <a:latin typeface="APL333" panose="020B0700000202000203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C512D2-9C62-4087-BC65-E491FFDEBF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356615"/>
            <a:ext cx="8640961" cy="31503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latin typeface="APL385 Unicode" panose="020B0709000202000203" pitchFamily="49" charset="0"/>
              </a:rPr>
              <a:t>   ]</a:t>
            </a:r>
            <a:r>
              <a:rPr lang="en-US" dirty="0" err="1">
                <a:latin typeface="APL385 Unicode" panose="020B0709000202000203" pitchFamily="49" charset="0"/>
              </a:rPr>
              <a:t>LINK.Create</a:t>
            </a:r>
            <a:r>
              <a:rPr lang="en-US" dirty="0">
                <a:latin typeface="APL385 Unicode" panose="020B0709000202000203" pitchFamily="49" charset="0"/>
              </a:rPr>
              <a:t>  #.</a:t>
            </a:r>
            <a:r>
              <a:rPr lang="en-US" dirty="0">
                <a:latin typeface="APL333" panose="020B0700000202000203" pitchFamily="34" charset="0"/>
              </a:rPr>
              <a:t>namespace</a:t>
            </a:r>
            <a:r>
              <a:rPr lang="en-US" dirty="0">
                <a:latin typeface="APL385 Unicode" panose="020B0709000202000203" pitchFamily="49" charset="0"/>
              </a:rPr>
              <a:t>  /</a:t>
            </a:r>
            <a:r>
              <a:rPr lang="en-US" dirty="0">
                <a:latin typeface="APL333" panose="020B0700000202000203" pitchFamily="34" charset="0"/>
              </a:rPr>
              <a:t>path</a:t>
            </a:r>
            <a:r>
              <a:rPr lang="en-US" dirty="0">
                <a:latin typeface="APL385 Unicode" panose="020B0709000202000203" pitchFamily="49" charset="0"/>
              </a:rPr>
              <a:t>  -</a:t>
            </a:r>
            <a:r>
              <a:rPr lang="en-US" dirty="0">
                <a:solidFill>
                  <a:srgbClr val="FF9421"/>
                </a:solidFill>
                <a:latin typeface="APL333" panose="020B0700000202000203" pitchFamily="34" charset="0"/>
              </a:rPr>
              <a:t>options</a:t>
            </a:r>
          </a:p>
          <a:p>
            <a:pPr marL="0" indent="0">
              <a:buNone/>
            </a:pPr>
            <a:endParaRPr lang="en-GB" dirty="0">
              <a:latin typeface="APL385 Unicode" panose="020B0709000202000203" pitchFamily="49" charset="0"/>
            </a:endParaRPr>
          </a:p>
          <a:p>
            <a:pPr marL="0" indent="0">
              <a:buNone/>
            </a:pPr>
            <a:endParaRPr lang="en-GB" dirty="0">
              <a:solidFill>
                <a:srgbClr val="FF9421"/>
              </a:solidFill>
              <a:latin typeface="APL333" panose="020B0700000202000203" pitchFamily="34" charset="0"/>
            </a:endParaRPr>
          </a:p>
          <a:p>
            <a:pPr marL="0" indent="0">
              <a:buNone/>
            </a:pPr>
            <a:r>
              <a:rPr lang="en-US" dirty="0">
                <a:latin typeface="APL385 Unicode" panose="020B0709000202000203" pitchFamily="49" charset="0"/>
              </a:rPr>
              <a:t>   ]</a:t>
            </a:r>
            <a:r>
              <a:rPr lang="en-US" dirty="0" err="1">
                <a:latin typeface="APL385 Unicode" panose="020B0709000202000203" pitchFamily="49" charset="0"/>
              </a:rPr>
              <a:t>link.break</a:t>
            </a:r>
            <a:r>
              <a:rPr lang="en-US" dirty="0">
                <a:latin typeface="APL385 Unicode" panose="020B0709000202000203" pitchFamily="49" charset="0"/>
              </a:rPr>
              <a:t>  </a:t>
            </a:r>
            <a:r>
              <a:rPr lang="en-US" dirty="0" err="1">
                <a:latin typeface="APL385 Unicode" panose="020B0709000202000203" pitchFamily="49" charset="0"/>
              </a:rPr>
              <a:t>myapp</a:t>
            </a:r>
            <a:endParaRPr lang="en-US" dirty="0">
              <a:latin typeface="APL385 Unicode" panose="020B0709000202000203" pitchFamily="49" charset="0"/>
            </a:endParaRPr>
          </a:p>
          <a:p>
            <a:pPr marL="0" indent="0">
              <a:buNone/>
            </a:pPr>
            <a:r>
              <a:rPr lang="en-US" dirty="0">
                <a:latin typeface="APL385 Unicode" panose="020B0709000202000203" pitchFamily="49" charset="0"/>
              </a:rPr>
              <a:t>   ]</a:t>
            </a:r>
            <a:r>
              <a:rPr lang="en-US" dirty="0" err="1">
                <a:latin typeface="APL385 Unicode" panose="020B0709000202000203" pitchFamily="49" charset="0"/>
              </a:rPr>
              <a:t>link.create</a:t>
            </a:r>
            <a:r>
              <a:rPr lang="en-US" dirty="0">
                <a:latin typeface="APL385 Unicode" panose="020B0709000202000203" pitchFamily="49" charset="0"/>
              </a:rPr>
              <a:t> </a:t>
            </a:r>
            <a:r>
              <a:rPr lang="en-US" dirty="0" err="1">
                <a:latin typeface="APL385 Unicode" panose="020B0709000202000203" pitchFamily="49" charset="0"/>
              </a:rPr>
              <a:t>myapp</a:t>
            </a:r>
            <a:r>
              <a:rPr lang="en-US" dirty="0">
                <a:latin typeface="APL385 Unicode" panose="020B0709000202000203" pitchFamily="49" charset="0"/>
              </a:rPr>
              <a:t> /</a:t>
            </a:r>
            <a:r>
              <a:rPr lang="en-US" dirty="0" err="1">
                <a:latin typeface="APL385 Unicode" panose="020B0709000202000203" pitchFamily="49" charset="0"/>
              </a:rPr>
              <a:t>tmp</a:t>
            </a:r>
            <a:r>
              <a:rPr lang="en-US" dirty="0">
                <a:latin typeface="APL385 Unicode" panose="020B0709000202000203" pitchFamily="49" charset="0"/>
              </a:rPr>
              <a:t>/</a:t>
            </a:r>
            <a:r>
              <a:rPr lang="en-US" dirty="0" err="1">
                <a:latin typeface="APL385 Unicode" panose="020B0709000202000203" pitchFamily="49" charset="0"/>
              </a:rPr>
              <a:t>newapp</a:t>
            </a:r>
            <a:r>
              <a:rPr lang="en-US" dirty="0">
                <a:latin typeface="APL385 Unicode" panose="020B0709000202000203" pitchFamily="49" charset="0"/>
              </a:rPr>
              <a:t>  -source=ns</a:t>
            </a:r>
          </a:p>
          <a:p>
            <a:pPr marL="0" indent="0">
              <a:buNone/>
            </a:pPr>
            <a:r>
              <a:rPr lang="en-US" dirty="0">
                <a:latin typeface="APL385 Unicode" panose="020B0709000202000203" pitchFamily="49" charset="0"/>
              </a:rPr>
              <a:t>Linked: #.</a:t>
            </a:r>
            <a:r>
              <a:rPr lang="en-US" dirty="0" err="1">
                <a:latin typeface="APL385 Unicode" panose="020B0709000202000203" pitchFamily="49" charset="0"/>
              </a:rPr>
              <a:t>myapp</a:t>
            </a:r>
            <a:r>
              <a:rPr lang="en-US" dirty="0">
                <a:latin typeface="APL385 Unicode" panose="020B0709000202000203" pitchFamily="49" charset="0"/>
              </a:rPr>
              <a:t> ←→ /</a:t>
            </a:r>
            <a:r>
              <a:rPr lang="en-US" dirty="0" err="1">
                <a:latin typeface="APL385 Unicode" panose="020B0709000202000203" pitchFamily="49" charset="0"/>
              </a:rPr>
              <a:t>tmp</a:t>
            </a:r>
            <a:r>
              <a:rPr lang="en-US" dirty="0">
                <a:latin typeface="APL385 Unicode" panose="020B0709000202000203" pitchFamily="49" charset="0"/>
              </a:rPr>
              <a:t>/</a:t>
            </a:r>
            <a:r>
              <a:rPr lang="en-US" dirty="0" err="1">
                <a:latin typeface="APL385 Unicode" panose="020B0709000202000203" pitchFamily="49" charset="0"/>
              </a:rPr>
              <a:t>newapp</a:t>
            </a:r>
            <a:endParaRPr lang="en-US" dirty="0">
              <a:latin typeface="APL385 Unicode" panose="020B0709000202000203" pitchFamily="49" charset="0"/>
            </a:endParaRPr>
          </a:p>
        </p:txBody>
      </p:sp>
      <p:sp>
        <p:nvSpPr>
          <p:cNvPr id="5" name="Smiley Face 4">
            <a:extLst>
              <a:ext uri="{FF2B5EF4-FFF2-40B4-BE49-F238E27FC236}">
                <a16:creationId xmlns:a16="http://schemas.microsoft.com/office/drawing/2014/main" id="{19CA7605-ECA0-4E8B-9978-08CA15A4C601}"/>
              </a:ext>
            </a:extLst>
          </p:cNvPr>
          <p:cNvSpPr/>
          <p:nvPr/>
        </p:nvSpPr>
        <p:spPr>
          <a:xfrm>
            <a:off x="8419932" y="3723878"/>
            <a:ext cx="382538" cy="382538"/>
          </a:xfrm>
          <a:prstGeom prst="smileyFace">
            <a:avLst>
              <a:gd name="adj" fmla="val 4653"/>
            </a:avLst>
          </a:prstGeom>
          <a:noFill/>
          <a:ln w="38100">
            <a:solidFill>
              <a:srgbClr val="FF94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79411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50A6E-8E05-4266-BACA-74982114D6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n-US" b="0" dirty="0">
                <a:latin typeface="APL333" panose="020B0700000202000203" pitchFamily="34" charset="0"/>
              </a:rPr>
              <a:t>]</a:t>
            </a:r>
            <a:r>
              <a:rPr lang="en-US" b="0" dirty="0" err="1">
                <a:latin typeface="APL333" panose="020B0700000202000203" pitchFamily="34" charset="0"/>
              </a:rPr>
              <a:t>LINK</a:t>
            </a:r>
            <a:r>
              <a:rPr lang="en-US" b="0" err="1">
                <a:latin typeface="APL333" panose="020B0700000202000203" pitchFamily="34" charset="0"/>
              </a:rPr>
              <a:t>.</a:t>
            </a:r>
            <a:r>
              <a:rPr lang="en-US" b="0">
                <a:latin typeface="APL333" panose="020B0700000202000203" pitchFamily="34" charset="0"/>
              </a:rPr>
              <a:t>Import</a:t>
            </a:r>
            <a:endParaRPr lang="en-GB" b="0" dirty="0">
              <a:latin typeface="APL333" panose="020B0700000202000203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C512D2-9C62-4087-BC65-E491FFDEBF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356615"/>
            <a:ext cx="8640961" cy="31503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latin typeface="APL385 Unicode" panose="020B0709000202000203" pitchFamily="49" charset="0"/>
              </a:rPr>
              <a:t>   ]</a:t>
            </a:r>
            <a:r>
              <a:rPr lang="en-US" dirty="0" err="1">
                <a:latin typeface="APL385 Unicode" panose="020B0709000202000203" pitchFamily="49" charset="0"/>
              </a:rPr>
              <a:t>LINK.Import</a:t>
            </a:r>
            <a:r>
              <a:rPr lang="en-US" dirty="0">
                <a:latin typeface="APL385 Unicode" panose="020B0709000202000203" pitchFamily="49" charset="0"/>
              </a:rPr>
              <a:t>  #.</a:t>
            </a:r>
            <a:r>
              <a:rPr lang="en-US" dirty="0">
                <a:solidFill>
                  <a:srgbClr val="FF9421"/>
                </a:solidFill>
                <a:latin typeface="APL333" panose="020B0700000202000203" pitchFamily="34" charset="0"/>
              </a:rPr>
              <a:t>namespace</a:t>
            </a:r>
            <a:r>
              <a:rPr lang="en-US" dirty="0">
                <a:latin typeface="APL385 Unicode" panose="020B0709000202000203" pitchFamily="49" charset="0"/>
              </a:rPr>
              <a:t>  /</a:t>
            </a:r>
            <a:r>
              <a:rPr lang="en-US" dirty="0">
                <a:solidFill>
                  <a:srgbClr val="FF9421"/>
                </a:solidFill>
                <a:latin typeface="APL333" panose="020B0700000202000203" pitchFamily="34" charset="0"/>
              </a:rPr>
              <a:t>path</a:t>
            </a:r>
          </a:p>
          <a:p>
            <a:pPr marL="0" indent="0">
              <a:buNone/>
            </a:pPr>
            <a:r>
              <a:rPr lang="en-GB" dirty="0">
                <a:latin typeface="APL385 Unicode" panose="020B0709000202000203" pitchFamily="49" charset="0"/>
              </a:rPr>
              <a:t>Imported: #.</a:t>
            </a:r>
            <a:r>
              <a:rPr lang="en-US" dirty="0">
                <a:solidFill>
                  <a:srgbClr val="FF9421"/>
                </a:solidFill>
                <a:latin typeface="APL333" panose="020B0700000202000203" pitchFamily="34" charset="0"/>
              </a:rPr>
              <a:t>namespace</a:t>
            </a:r>
            <a:r>
              <a:rPr lang="en-GB" dirty="0">
                <a:latin typeface="APL385 Unicode" panose="020B0709000202000203" pitchFamily="49" charset="0"/>
              </a:rPr>
              <a:t> ← /</a:t>
            </a:r>
            <a:r>
              <a:rPr lang="en-US" dirty="0">
                <a:solidFill>
                  <a:srgbClr val="FF9421"/>
                </a:solidFill>
                <a:latin typeface="APL333" panose="020B0700000202000203" pitchFamily="34" charset="0"/>
              </a:rPr>
              <a:t>path</a:t>
            </a:r>
          </a:p>
          <a:p>
            <a:pPr marL="0" indent="0">
              <a:buNone/>
            </a:pPr>
            <a:endParaRPr lang="en-GB" dirty="0">
              <a:solidFill>
                <a:srgbClr val="FF9421"/>
              </a:solidFill>
              <a:latin typeface="APL333" panose="020B0700000202000203" pitchFamily="34" charset="0"/>
            </a:endParaRPr>
          </a:p>
          <a:p>
            <a:pPr marL="0" indent="0">
              <a:buNone/>
            </a:pPr>
            <a:r>
              <a:rPr lang="en-US" dirty="0">
                <a:latin typeface="APL385 Unicode" panose="020B0709000202000203" pitchFamily="49" charset="0"/>
              </a:rPr>
              <a:t>   ]</a:t>
            </a:r>
            <a:r>
              <a:rPr lang="en-US" dirty="0" err="1">
                <a:latin typeface="APL385 Unicode" panose="020B0709000202000203" pitchFamily="49" charset="0"/>
              </a:rPr>
              <a:t>link.import</a:t>
            </a:r>
            <a:r>
              <a:rPr lang="en-US" dirty="0">
                <a:latin typeface="APL385 Unicode" panose="020B0709000202000203" pitchFamily="49" charset="0"/>
              </a:rPr>
              <a:t>  </a:t>
            </a:r>
            <a:r>
              <a:rPr lang="en-US" dirty="0" err="1">
                <a:latin typeface="APL385 Unicode" panose="020B0709000202000203" pitchFamily="49" charset="0"/>
              </a:rPr>
              <a:t>myapp</a:t>
            </a:r>
            <a:r>
              <a:rPr lang="en-US" dirty="0">
                <a:latin typeface="APL385 Unicode" panose="020B0709000202000203" pitchFamily="49" charset="0"/>
              </a:rPr>
              <a:t>  /</a:t>
            </a:r>
            <a:r>
              <a:rPr lang="en-US" dirty="0" err="1">
                <a:latin typeface="APL385 Unicode" panose="020B0709000202000203" pitchFamily="49" charset="0"/>
              </a:rPr>
              <a:t>tmp</a:t>
            </a:r>
            <a:r>
              <a:rPr lang="en-US" dirty="0">
                <a:latin typeface="APL385 Unicode" panose="020B0709000202000203" pitchFamily="49" charset="0"/>
              </a:rPr>
              <a:t>/</a:t>
            </a:r>
            <a:r>
              <a:rPr lang="en-US" dirty="0" err="1">
                <a:latin typeface="APL385 Unicode" panose="020B0709000202000203" pitchFamily="49" charset="0"/>
              </a:rPr>
              <a:t>myapp</a:t>
            </a:r>
            <a:endParaRPr lang="en-US" dirty="0"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7784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50A6E-8E05-4266-BACA-74982114D6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n-US" b="0" dirty="0">
                <a:latin typeface="APL333" panose="020B0700000202000203" pitchFamily="34" charset="0"/>
              </a:rPr>
              <a:t>]</a:t>
            </a:r>
            <a:r>
              <a:rPr lang="en-US" b="0" dirty="0" err="1">
                <a:latin typeface="APL333" panose="020B0700000202000203" pitchFamily="34" charset="0"/>
              </a:rPr>
              <a:t>LINK</a:t>
            </a:r>
            <a:r>
              <a:rPr lang="en-US" b="0" err="1">
                <a:latin typeface="APL333" panose="020B0700000202000203" pitchFamily="34" charset="0"/>
              </a:rPr>
              <a:t>.</a:t>
            </a:r>
            <a:r>
              <a:rPr lang="en-US" b="0">
                <a:latin typeface="APL333" panose="020B0700000202000203" pitchFamily="34" charset="0"/>
              </a:rPr>
              <a:t>List</a:t>
            </a:r>
            <a:endParaRPr lang="en-GB" b="0" dirty="0">
              <a:latin typeface="APL333" panose="020B0700000202000203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C512D2-9C62-4087-BC65-E491FFDEBF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356615"/>
            <a:ext cx="8640961" cy="31503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latin typeface="APL385 Unicode" panose="020B0709000202000203" pitchFamily="49" charset="0"/>
              </a:rPr>
              <a:t>   ]</a:t>
            </a:r>
            <a:r>
              <a:rPr lang="en-US" dirty="0" err="1">
                <a:latin typeface="APL385 Unicode" panose="020B0709000202000203" pitchFamily="49" charset="0"/>
              </a:rPr>
              <a:t>LINK.List</a:t>
            </a:r>
            <a:endParaRPr lang="en-US" dirty="0">
              <a:latin typeface="APL385 Unicode" panose="020B0709000202000203" pitchFamily="49" charset="0"/>
            </a:endParaRPr>
          </a:p>
          <a:p>
            <a:pPr marL="0" indent="0">
              <a:buNone/>
            </a:pPr>
            <a:r>
              <a:rPr lang="en-US" dirty="0">
                <a:latin typeface="APL385 Unicode" panose="020B0709000202000203" pitchFamily="49" charset="0"/>
              </a:rPr>
              <a:t>   ]</a:t>
            </a:r>
            <a:r>
              <a:rPr lang="en-US" dirty="0" err="1">
                <a:latin typeface="APL385 Unicode" panose="020B0709000202000203" pitchFamily="49" charset="0"/>
              </a:rPr>
              <a:t>LINK.List</a:t>
            </a:r>
            <a:r>
              <a:rPr lang="en-US" dirty="0">
                <a:latin typeface="APL385 Unicode" panose="020B0709000202000203" pitchFamily="49" charset="0"/>
              </a:rPr>
              <a:t>  #.</a:t>
            </a:r>
            <a:r>
              <a:rPr lang="en-US" dirty="0">
                <a:solidFill>
                  <a:srgbClr val="FF9421"/>
                </a:solidFill>
                <a:latin typeface="APL333" panose="020B0700000202000203" pitchFamily="34" charset="0"/>
              </a:rPr>
              <a:t>namespace</a:t>
            </a:r>
          </a:p>
          <a:p>
            <a:pPr marL="0" indent="0">
              <a:buNone/>
            </a:pPr>
            <a:endParaRPr lang="en-GB" dirty="0">
              <a:solidFill>
                <a:srgbClr val="FF9421"/>
              </a:solidFill>
              <a:latin typeface="APL333" panose="020B0700000202000203" pitchFamily="34" charset="0"/>
            </a:endParaRPr>
          </a:p>
          <a:p>
            <a:pPr marL="0" indent="0">
              <a:buNone/>
            </a:pPr>
            <a:r>
              <a:rPr lang="en-US" dirty="0">
                <a:latin typeface="APL385 Unicode" panose="020B0709000202000203" pitchFamily="49" charset="0"/>
              </a:rPr>
              <a:t>   ]</a:t>
            </a:r>
            <a:r>
              <a:rPr lang="en-US" dirty="0" err="1">
                <a:latin typeface="APL385 Unicode" panose="020B0709000202000203" pitchFamily="49" charset="0"/>
              </a:rPr>
              <a:t>link.list</a:t>
            </a:r>
            <a:endParaRPr lang="en-US" dirty="0">
              <a:latin typeface="APL385 Unicode" panose="020B0709000202000203" pitchFamily="49" charset="0"/>
            </a:endParaRPr>
          </a:p>
          <a:p>
            <a:pPr marL="0" indent="0">
              <a:buNone/>
            </a:pPr>
            <a:r>
              <a:rPr lang="en-US" dirty="0">
                <a:latin typeface="APL385 Unicode" panose="020B0709000202000203" pitchFamily="49" charset="0"/>
              </a:rPr>
              <a:t>No active links</a:t>
            </a:r>
          </a:p>
        </p:txBody>
      </p:sp>
    </p:spTree>
    <p:extLst>
      <p:ext uri="{BB962C8B-B14F-4D97-AF65-F5344CB8AC3E}">
        <p14:creationId xmlns:p14="http://schemas.microsoft.com/office/powerpoint/2010/main" val="2125857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50A6E-8E05-4266-BACA-74982114D6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n-US" b="0" dirty="0">
                <a:latin typeface="APL333" panose="020B0700000202000203" pitchFamily="34" charset="0"/>
              </a:rPr>
              <a:t>]</a:t>
            </a:r>
            <a:r>
              <a:rPr lang="en-US" b="0" dirty="0" err="1">
                <a:latin typeface="APL333" panose="020B0700000202000203" pitchFamily="34" charset="0"/>
              </a:rPr>
              <a:t>LINK</a:t>
            </a:r>
            <a:r>
              <a:rPr lang="en-US" b="0" err="1">
                <a:latin typeface="APL333" panose="020B0700000202000203" pitchFamily="34" charset="0"/>
              </a:rPr>
              <a:t>.</a:t>
            </a:r>
            <a:r>
              <a:rPr lang="en-US" b="0">
                <a:latin typeface="APL333" panose="020B0700000202000203" pitchFamily="34" charset="0"/>
              </a:rPr>
              <a:t>List</a:t>
            </a:r>
            <a:endParaRPr lang="en-GB" b="0" dirty="0">
              <a:latin typeface="APL333" panose="020B0700000202000203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C512D2-9C62-4087-BC65-E491FFDEBF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356615"/>
            <a:ext cx="8640961" cy="31503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latin typeface="APL385 Unicode" panose="020B0709000202000203" pitchFamily="49" charset="0"/>
              </a:rPr>
              <a:t>   ]</a:t>
            </a:r>
            <a:r>
              <a:rPr lang="en-US" dirty="0" err="1">
                <a:latin typeface="APL385 Unicode" panose="020B0709000202000203" pitchFamily="49" charset="0"/>
              </a:rPr>
              <a:t>LINK.List</a:t>
            </a:r>
            <a:endParaRPr lang="en-US" dirty="0">
              <a:latin typeface="APL385 Unicode" panose="020B0709000202000203" pitchFamily="49" charset="0"/>
            </a:endParaRPr>
          </a:p>
          <a:p>
            <a:pPr marL="0" indent="0">
              <a:buNone/>
            </a:pPr>
            <a:r>
              <a:rPr lang="en-US" dirty="0">
                <a:latin typeface="APL385 Unicode" panose="020B0709000202000203" pitchFamily="49" charset="0"/>
              </a:rPr>
              <a:t>   ]</a:t>
            </a:r>
            <a:r>
              <a:rPr lang="en-US" dirty="0" err="1">
                <a:latin typeface="APL385 Unicode" panose="020B0709000202000203" pitchFamily="49" charset="0"/>
              </a:rPr>
              <a:t>LINK.List</a:t>
            </a:r>
            <a:r>
              <a:rPr lang="en-US" dirty="0">
                <a:latin typeface="APL385 Unicode" panose="020B0709000202000203" pitchFamily="49" charset="0"/>
              </a:rPr>
              <a:t>  #.</a:t>
            </a:r>
            <a:r>
              <a:rPr lang="en-US" dirty="0">
                <a:solidFill>
                  <a:srgbClr val="FF9421"/>
                </a:solidFill>
                <a:latin typeface="APL333" panose="020B0700000202000203" pitchFamily="34" charset="0"/>
              </a:rPr>
              <a:t>namespace</a:t>
            </a:r>
          </a:p>
          <a:p>
            <a:pPr marL="0" indent="0">
              <a:buNone/>
            </a:pPr>
            <a:endParaRPr lang="en-GB" dirty="0">
              <a:solidFill>
                <a:srgbClr val="FF9421"/>
              </a:solidFill>
              <a:latin typeface="APL333" panose="020B0700000202000203" pitchFamily="34" charset="0"/>
            </a:endParaRPr>
          </a:p>
          <a:p>
            <a:pPr marL="0" indent="0">
              <a:buNone/>
            </a:pPr>
            <a:r>
              <a:rPr lang="en-US" dirty="0">
                <a:latin typeface="APL385 Unicode" panose="020B0709000202000203" pitchFamily="49" charset="0"/>
              </a:rPr>
              <a:t>   ]</a:t>
            </a:r>
            <a:r>
              <a:rPr lang="en-US" dirty="0" err="1">
                <a:latin typeface="APL385 Unicode" panose="020B0709000202000203" pitchFamily="49" charset="0"/>
              </a:rPr>
              <a:t>link.list</a:t>
            </a:r>
            <a:endParaRPr lang="en-US" dirty="0">
              <a:latin typeface="APL385 Unicode" panose="020B0709000202000203" pitchFamily="49" charset="0"/>
            </a:endParaRPr>
          </a:p>
          <a:p>
            <a:pPr marL="0" indent="0">
              <a:buNone/>
            </a:pPr>
            <a:r>
              <a:rPr lang="en-US" dirty="0">
                <a:latin typeface="APL385 Unicode" panose="020B0709000202000203" pitchFamily="49" charset="0"/>
              </a:rPr>
              <a:t> Namespace  Directory     Items </a:t>
            </a:r>
          </a:p>
          <a:p>
            <a:pPr marL="0" indent="0">
              <a:buNone/>
            </a:pPr>
            <a:r>
              <a:rPr lang="en-US" dirty="0">
                <a:latin typeface="APL385 Unicode" panose="020B0709000202000203" pitchFamily="49" charset="0"/>
              </a:rPr>
              <a:t> #.test     C:/tmp/test       7 </a:t>
            </a:r>
          </a:p>
        </p:txBody>
      </p:sp>
    </p:spTree>
    <p:extLst>
      <p:ext uri="{BB962C8B-B14F-4D97-AF65-F5344CB8AC3E}">
        <p14:creationId xmlns:p14="http://schemas.microsoft.com/office/powerpoint/2010/main" val="18222161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C5A34A-E7C5-4932-8A18-F2457D3A5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80366" y="1995686"/>
            <a:ext cx="5256584" cy="1170130"/>
          </a:xfrm>
        </p:spPr>
        <p:txBody>
          <a:bodyPr/>
          <a:lstStyle/>
          <a:p>
            <a:pPr>
              <a:tabLst>
                <a:tab pos="285750" algn="ctr"/>
                <a:tab pos="512763" algn="l"/>
              </a:tabLst>
            </a:pPr>
            <a:r>
              <a:rPr lang="en-GB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S	</a:t>
            </a:r>
            <a:r>
              <a:rPr lang="en-GB" spc="3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ource</a:t>
            </a:r>
            <a:br>
              <a:rPr lang="en-GB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GB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C	</a:t>
            </a:r>
            <a:r>
              <a:rPr lang="en-GB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ode</a:t>
            </a:r>
            <a:br>
              <a:rPr lang="en-GB" b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GB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M	</a:t>
            </a:r>
            <a:r>
              <a:rPr lang="en-GB" spc="3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anagement</a:t>
            </a:r>
            <a:br>
              <a:rPr lang="en-GB" spc="3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en-GB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GB" sz="2400" b="1" spc="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with Git[Hub] &amp; Dyalog APL</a:t>
            </a:r>
            <a:br>
              <a:rPr lang="en-GB" sz="2800" b="1" spc="2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en-GB" sz="2800" spc="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AD89BC-FB4D-4026-B030-6D65D1075CC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Morten </a:t>
            </a:r>
            <a:r>
              <a:rPr lang="en-US" dirty="0" err="1"/>
              <a:t>Kromberg</a:t>
            </a:r>
            <a:br>
              <a:rPr lang="en-US" dirty="0"/>
            </a:br>
            <a:r>
              <a:rPr lang="en-US" dirty="0"/>
              <a:t>Adám Brudzewsky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76653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244B6A-3BF5-4F73-9070-E0A622F16A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SA1 – Part 2: Git (and GitHub)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229BEF-FED6-41A8-B046-998FE95CB0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356614"/>
            <a:ext cx="6521399" cy="3519392"/>
          </a:xfrm>
        </p:spPr>
        <p:txBody>
          <a:bodyPr>
            <a:normAutofit/>
          </a:bodyPr>
          <a:lstStyle/>
          <a:p>
            <a:pPr>
              <a:lnSpc>
                <a:spcPct val="114000"/>
              </a:lnSpc>
            </a:pPr>
            <a:r>
              <a:rPr lang="da-DK" dirty="0"/>
              <a:t>One of the most important benefits of storing APL code in text files is that standard </a:t>
            </a:r>
            <a:r>
              <a:rPr lang="da-DK" b="1" dirty="0"/>
              <a:t>S</a:t>
            </a:r>
            <a:r>
              <a:rPr lang="da-DK" dirty="0"/>
              <a:t>ource </a:t>
            </a:r>
            <a:r>
              <a:rPr lang="da-DK" b="1" dirty="0"/>
              <a:t>C</a:t>
            </a:r>
            <a:r>
              <a:rPr lang="da-DK" dirty="0"/>
              <a:t>ode </a:t>
            </a:r>
            <a:r>
              <a:rPr lang="da-DK" b="1" dirty="0"/>
              <a:t>M</a:t>
            </a:r>
            <a:r>
              <a:rPr lang="da-DK" dirty="0"/>
              <a:t>anagament systems apply to our source</a:t>
            </a:r>
          </a:p>
          <a:p>
            <a:pPr>
              <a:lnSpc>
                <a:spcPct val="114000"/>
              </a:lnSpc>
            </a:pPr>
            <a:r>
              <a:rPr lang="da-DK" b="1" dirty="0"/>
              <a:t>Git</a:t>
            </a:r>
            <a:r>
              <a:rPr lang="da-DK" dirty="0"/>
              <a:t> is the most popular </a:t>
            </a:r>
            <a:r>
              <a:rPr lang="da-DK" b="1" dirty="0"/>
              <a:t>SCM</a:t>
            </a:r>
            <a:r>
              <a:rPr lang="da-DK" dirty="0"/>
              <a:t> system today</a:t>
            </a:r>
          </a:p>
          <a:p>
            <a:pPr>
              <a:lnSpc>
                <a:spcPct val="114000"/>
              </a:lnSpc>
            </a:pPr>
            <a:r>
              <a:rPr lang="da-DK" b="1" dirty="0"/>
              <a:t>GitHub</a:t>
            </a:r>
            <a:r>
              <a:rPr lang="da-DK" dirty="0"/>
              <a:t> is a service that hosts Git repositories and provides a web front end</a:t>
            </a:r>
            <a:endParaRPr lang="en-GB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45C93EBF-1A4C-4688-98A2-0266C19789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020272" y="2931790"/>
            <a:ext cx="121693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Image result for github logo">
            <a:extLst>
              <a:ext uri="{FF2B5EF4-FFF2-40B4-BE49-F238E27FC236}">
                <a16:creationId xmlns:a16="http://schemas.microsoft.com/office/drawing/2014/main" id="{BE0BF7FD-29E9-437F-9555-633EA3D462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579862"/>
            <a:ext cx="1123950" cy="1014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298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4FB0B7-E512-46B9-9163-76CDC5E9B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Git vs other SCM systems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F910A4-61C5-4CB3-9007-0D0F67AEA6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356614"/>
            <a:ext cx="6192003" cy="3303367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10000"/>
              </a:lnSpc>
            </a:pPr>
            <a:r>
              <a:rPr lang="da-DK" dirty="0"/>
              <a:t>All modern SCMs use a strategy of only storing changes each time a file is changed</a:t>
            </a:r>
          </a:p>
          <a:p>
            <a:pPr>
              <a:lnSpc>
                <a:spcPct val="110000"/>
              </a:lnSpc>
            </a:pPr>
            <a:r>
              <a:rPr lang="da-DK" dirty="0"/>
              <a:t>Git is a "distributed" SCM, different from "client-server" SCMs like Subversion:</a:t>
            </a:r>
          </a:p>
          <a:p>
            <a:pPr lvl="1">
              <a:lnSpc>
                <a:spcPct val="110000"/>
              </a:lnSpc>
            </a:pPr>
            <a:r>
              <a:rPr lang="da-DK" dirty="0"/>
              <a:t>Each user of a repository has a complete local copy of all changes ever made to the repository</a:t>
            </a:r>
          </a:p>
          <a:p>
            <a:pPr lvl="1">
              <a:lnSpc>
                <a:spcPct val="110000"/>
              </a:lnSpc>
            </a:pPr>
            <a:r>
              <a:rPr lang="da-DK" dirty="0"/>
              <a:t>(rather than a snapshot of the files at a point in time)</a:t>
            </a:r>
          </a:p>
          <a:p>
            <a:pPr>
              <a:lnSpc>
                <a:spcPct val="110000"/>
              </a:lnSpc>
            </a:pPr>
            <a:r>
              <a:rPr lang="da-DK" dirty="0"/>
              <a:t>This allows disconnected/remote use</a:t>
            </a:r>
          </a:p>
          <a:p>
            <a:pPr>
              <a:lnSpc>
                <a:spcPct val="110000"/>
              </a:lnSpc>
            </a:pPr>
            <a:r>
              <a:rPr lang="en-GB" dirty="0"/>
              <a:t>If more than one user modifies a file, files are "merged" if Git can figure out how to do that, which usually means:</a:t>
            </a:r>
          </a:p>
          <a:p>
            <a:pPr lvl="1">
              <a:lnSpc>
                <a:spcPct val="110000"/>
              </a:lnSpc>
            </a:pPr>
            <a:r>
              <a:rPr lang="en-GB" dirty="0"/>
              <a:t>The source files consists of lines of text</a:t>
            </a:r>
          </a:p>
          <a:p>
            <a:pPr lvl="1">
              <a:lnSpc>
                <a:spcPct val="110000"/>
              </a:lnSpc>
            </a:pPr>
            <a:r>
              <a:rPr lang="en-GB" dirty="0"/>
              <a:t>No two users modified the same line of text</a:t>
            </a:r>
          </a:p>
        </p:txBody>
      </p:sp>
      <p:pic>
        <p:nvPicPr>
          <p:cNvPr id="7" name="Picture 4" descr="Image result for svn logo">
            <a:extLst>
              <a:ext uri="{FF2B5EF4-FFF2-40B4-BE49-F238E27FC236}">
                <a16:creationId xmlns:a16="http://schemas.microsoft.com/office/drawing/2014/main" id="{6D1F9611-812C-4C55-AAA3-CE9DAC9642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869601"/>
            <a:ext cx="1096231" cy="947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2">
            <a:extLst>
              <a:ext uri="{FF2B5EF4-FFF2-40B4-BE49-F238E27FC236}">
                <a16:creationId xmlns:a16="http://schemas.microsoft.com/office/drawing/2014/main" id="{D90B0FD5-7BA7-4F80-90E4-5DBC4AAF31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183633" y="3275719"/>
            <a:ext cx="913525" cy="1096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A430663-85C1-45A9-877B-8DF13A4B4DC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750" y="980616"/>
            <a:ext cx="1031290" cy="430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177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14F2B5-6B02-4034-9665-9565B25C9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Git vs GitHub</a:t>
            </a:r>
            <a:endParaRPr lang="en-GB" dirty="0"/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D04D1F5D-10B4-474E-AD48-F2A76923B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471043" y="1500042"/>
            <a:ext cx="1216934" cy="504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0" descr="Image result for github logo">
            <a:extLst>
              <a:ext uri="{FF2B5EF4-FFF2-40B4-BE49-F238E27FC236}">
                <a16:creationId xmlns:a16="http://schemas.microsoft.com/office/drawing/2014/main" id="{CD50F29E-8C02-4AF0-A98A-3EBD052037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7535" y="2715766"/>
            <a:ext cx="1123950" cy="1014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0D4165-FD48-40BB-B862-277BE7D7B7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203598"/>
            <a:ext cx="7704857" cy="3519391"/>
          </a:xfrm>
        </p:spPr>
        <p:txBody>
          <a:bodyPr>
            <a:normAutofit fontScale="85000" lnSpcReduction="10000"/>
          </a:bodyPr>
          <a:lstStyle/>
          <a:p>
            <a:r>
              <a:rPr lang="da-DK" dirty="0"/>
              <a:t>Git is a source code management system that works on files</a:t>
            </a:r>
          </a:p>
          <a:p>
            <a:pPr lvl="1"/>
            <a:r>
              <a:rPr lang="da-DK" dirty="0"/>
              <a:t>Open source, invented by Linus Thorvalds (of Linux fame)</a:t>
            </a:r>
          </a:p>
          <a:p>
            <a:r>
              <a:rPr lang="da-DK" dirty="0"/>
              <a:t>GitHub is a web server/service that ... </a:t>
            </a:r>
          </a:p>
          <a:p>
            <a:pPr lvl="1"/>
            <a:r>
              <a:rPr lang="da-DK" dirty="0"/>
              <a:t>Hosts Git repositories</a:t>
            </a:r>
          </a:p>
          <a:p>
            <a:pPr lvl="1"/>
            <a:r>
              <a:rPr lang="da-DK" dirty="0"/>
              <a:t>Provides a web front end for them</a:t>
            </a:r>
          </a:p>
          <a:p>
            <a:pPr lvl="1"/>
            <a:r>
              <a:rPr lang="da-DK" dirty="0"/>
              <a:t>Allows local Git clients to synchronise cloud and local repos using "pull" and "push" commands</a:t>
            </a:r>
          </a:p>
          <a:p>
            <a:pPr lvl="1"/>
            <a:r>
              <a:rPr lang="da-DK" dirty="0"/>
              <a:t>Manages Pull Requests (changes suggested by 3</a:t>
            </a:r>
            <a:r>
              <a:rPr lang="da-DK" baseline="30000" dirty="0"/>
              <a:t>rd</a:t>
            </a:r>
            <a:r>
              <a:rPr lang="da-DK" dirty="0"/>
              <a:t> parties)</a:t>
            </a:r>
          </a:p>
          <a:p>
            <a:pPr lvl="1"/>
            <a:r>
              <a:rPr lang="da-DK" dirty="0"/>
              <a:t>The largest collection of source code in the world</a:t>
            </a:r>
          </a:p>
          <a:p>
            <a:pPr lvl="1"/>
            <a:r>
              <a:rPr lang="da-DK" dirty="0"/>
              <a:t>Now owned and run by Microsoft</a:t>
            </a:r>
          </a:p>
          <a:p>
            <a:pPr lvl="1"/>
            <a:r>
              <a:rPr lang="da-DK" dirty="0"/>
              <a:t>Free: unlimited private repos and limited private repos (pay for more)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8396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WSE">
            <a:extLst>
              <a:ext uri="{FF2B5EF4-FFF2-40B4-BE49-F238E27FC236}">
                <a16:creationId xmlns:a16="http://schemas.microsoft.com/office/drawing/2014/main" id="{8D81528D-565C-471E-A16E-B734FFA916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637125"/>
            <a:ext cx="7884368" cy="443208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7346A62-CA44-4801-82C9-DD85181464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Our Workspace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BE052B-9D56-4CFC-95E1-3CEAC2AAA5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4DC9EB-A044-4B35-90CC-A7440641380F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8" name="Explorer">
            <a:extLst>
              <a:ext uri="{FF2B5EF4-FFF2-40B4-BE49-F238E27FC236}">
                <a16:creationId xmlns:a16="http://schemas.microsoft.com/office/drawing/2014/main" id="{42CB21C6-D51B-45DF-9CCE-5EFBEBB7BB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3928" y="411510"/>
            <a:ext cx="9144000" cy="513694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023871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73E3EC-7309-436D-BD85-624E6EBBC3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Exercise 1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7B1B8B-1790-4DC3-9C8A-2BFCD62F40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356615"/>
            <a:ext cx="6264697" cy="3150350"/>
          </a:xfrm>
        </p:spPr>
        <p:txBody>
          <a:bodyPr>
            <a:normAutofit fontScale="92500" lnSpcReduction="10000"/>
          </a:bodyPr>
          <a:lstStyle/>
          <a:p>
            <a:pPr>
              <a:buSzPct val="100000"/>
              <a:buFont typeface="+mj-lt"/>
              <a:buAutoNum type="arabicPeriod"/>
            </a:pPr>
            <a:r>
              <a:rPr lang="da-DK" dirty="0"/>
              <a:t>Save myapp.dws to a folder called "myapp" using </a:t>
            </a:r>
            <a:r>
              <a:rPr lang="da-DK" dirty="0">
                <a:latin typeface="APL385 Unicode" panose="020B0709000202000203" pitchFamily="49" charset="0"/>
              </a:rPr>
              <a:t>]link.create</a:t>
            </a:r>
          </a:p>
          <a:p>
            <a:pPr>
              <a:buSzPct val="100000"/>
              <a:buFont typeface="+mj-lt"/>
              <a:buAutoNum type="arabicPeriod"/>
            </a:pPr>
            <a:r>
              <a:rPr lang="da-DK" dirty="0"/>
              <a:t>Move the </a:t>
            </a:r>
            <a:r>
              <a:rPr lang="da-DK" dirty="0">
                <a:latin typeface="APL385 Unicode" panose="020B0709000202000203" pitchFamily="49" charset="0"/>
              </a:rPr>
              <a:t>Utils</a:t>
            </a:r>
            <a:r>
              <a:rPr lang="da-DK" dirty="0"/>
              <a:t> folder out of </a:t>
            </a:r>
            <a:r>
              <a:rPr lang="da-DK" dirty="0">
                <a:latin typeface="APL385 Unicode" panose="020B0709000202000203" pitchFamily="49" charset="0"/>
              </a:rPr>
              <a:t>myapp</a:t>
            </a:r>
            <a:r>
              <a:rPr lang="da-DK" dirty="0"/>
              <a:t>, so that the two folders are siblings.</a:t>
            </a:r>
          </a:p>
          <a:p>
            <a:pPr>
              <a:buSzPct val="100000"/>
              <a:buFont typeface="+mj-lt"/>
              <a:buAutoNum type="arabicPeriod"/>
            </a:pPr>
            <a:r>
              <a:rPr lang="da-DK" dirty="0"/>
              <a:t>In a clear workspace, use </a:t>
            </a:r>
            <a:r>
              <a:rPr lang="da-DK" dirty="0">
                <a:latin typeface="APL385 Unicode" panose="020B0709000202000203" pitchFamily="49" charset="0"/>
              </a:rPr>
              <a:t>]link.create</a:t>
            </a:r>
            <a:r>
              <a:rPr lang="da-DK" dirty="0"/>
              <a:t> to recreate the original workspace structure.</a:t>
            </a:r>
          </a:p>
          <a:p>
            <a:pPr>
              <a:buSzPct val="100000"/>
              <a:buFont typeface="+mj-lt"/>
              <a:buAutoNum type="arabicPeriod"/>
            </a:pPr>
            <a:r>
              <a:rPr lang="da-DK" dirty="0"/>
              <a:t>Write an APL function to call </a:t>
            </a:r>
            <a:r>
              <a:rPr lang="da-DK" dirty="0">
                <a:latin typeface="APL385 Unicode" panose="020B0709000202000203" pitchFamily="49" charset="0"/>
              </a:rPr>
              <a:t>⎕SE.Link.Create</a:t>
            </a:r>
            <a:r>
              <a:rPr lang="da-DK" dirty="0"/>
              <a:t>, in place of using user commands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A85A107-601C-4792-8A0B-C532E7FE010A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8693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63AEE-A4A1-494B-9BEE-EB575614A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620ADE-8648-4F4D-A8BB-1A4B46BB3A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6C3AD0-1D1C-42BA-BCB8-DF201C5117F6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6FAC563-1E93-4FFF-88A6-CC8B45A14D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668"/>
            <a:ext cx="9144000" cy="514016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F121D30-78BB-4505-A36E-EE87BC239B68}"/>
              </a:ext>
            </a:extLst>
          </p:cNvPr>
          <p:cNvSpPr txBox="1"/>
          <p:nvPr/>
        </p:nvSpPr>
        <p:spPr>
          <a:xfrm>
            <a:off x="5727318" y="479452"/>
            <a:ext cx="3237170" cy="1754326"/>
          </a:xfrm>
          <a:prstGeom prst="rect">
            <a:avLst/>
          </a:prstGeom>
          <a:solidFill>
            <a:schemeClr val="bg1"/>
          </a:solidFill>
          <a:ln w="28575">
            <a:solidFill>
              <a:srgbClr val="FF942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>
                <a:latin typeface="APL385 Unicode" panose="020B0709000202000203" pitchFamily="49" charset="0"/>
              </a:rPr>
              <a:t>      ]Map</a:t>
            </a:r>
          </a:p>
          <a:p>
            <a:r>
              <a:rPr lang="en-GB" dirty="0">
                <a:latin typeface="APL385 Unicode" panose="020B0709000202000203" pitchFamily="49" charset="0"/>
              </a:rPr>
              <a:t>#                     </a:t>
            </a:r>
          </a:p>
          <a:p>
            <a:r>
              <a:rPr lang="en-GB" dirty="0">
                <a:latin typeface="APL385 Unicode" panose="020B0709000202000203" pitchFamily="49" charset="0"/>
              </a:rPr>
              <a:t>·   ~ </a:t>
            </a:r>
            <a:r>
              <a:rPr lang="en-GB" dirty="0" err="1">
                <a:latin typeface="APL385 Unicode" panose="020B0709000202000203" pitchFamily="49" charset="0"/>
              </a:rPr>
              <a:t>msg</a:t>
            </a:r>
            <a:r>
              <a:rPr lang="en-GB" dirty="0">
                <a:latin typeface="APL385 Unicode" panose="020B0709000202000203" pitchFamily="49" charset="0"/>
              </a:rPr>
              <a:t> primes type </a:t>
            </a:r>
          </a:p>
          <a:p>
            <a:r>
              <a:rPr lang="en-GB" dirty="0">
                <a:latin typeface="APL385 Unicode" panose="020B0709000202000203" pitchFamily="49" charset="0"/>
              </a:rPr>
              <a:t>·   ∇ </a:t>
            </a:r>
            <a:r>
              <a:rPr lang="en-GB" dirty="0" err="1">
                <a:latin typeface="APL385 Unicode" panose="020B0709000202000203" pitchFamily="49" charset="0"/>
              </a:rPr>
              <a:t>Avg</a:t>
            </a:r>
            <a:r>
              <a:rPr lang="en-GB" dirty="0">
                <a:latin typeface="APL385 Unicode" panose="020B0709000202000203" pitchFamily="49" charset="0"/>
              </a:rPr>
              <a:t> </a:t>
            </a:r>
            <a:r>
              <a:rPr lang="en-GB" dirty="0" err="1">
                <a:latin typeface="APL385 Unicode" panose="020B0709000202000203" pitchFamily="49" charset="0"/>
              </a:rPr>
              <a:t>IsPrime</a:t>
            </a:r>
            <a:r>
              <a:rPr lang="en-GB" dirty="0">
                <a:latin typeface="APL385 Unicode" panose="020B0709000202000203" pitchFamily="49" charset="0"/>
              </a:rPr>
              <a:t> Type</a:t>
            </a:r>
          </a:p>
          <a:p>
            <a:r>
              <a:rPr lang="en-GB" dirty="0">
                <a:latin typeface="APL385 Unicode" panose="020B0709000202000203" pitchFamily="49" charset="0"/>
              </a:rPr>
              <a:t>·   </a:t>
            </a:r>
            <a:r>
              <a:rPr lang="en-GB" dirty="0" err="1">
                <a:latin typeface="APL385 Unicode" panose="020B0709000202000203" pitchFamily="49" charset="0"/>
              </a:rPr>
              <a:t>Utils</a:t>
            </a:r>
            <a:r>
              <a:rPr lang="en-GB" dirty="0">
                <a:latin typeface="APL385 Unicode" panose="020B0709000202000203" pitchFamily="49" charset="0"/>
              </a:rPr>
              <a:t>             </a:t>
            </a:r>
          </a:p>
          <a:p>
            <a:r>
              <a:rPr lang="en-GB" dirty="0">
                <a:latin typeface="APL385 Unicode" panose="020B0709000202000203" pitchFamily="49" charset="0"/>
              </a:rPr>
              <a:t>·   ·   ∇ Big </a:t>
            </a:r>
            <a:r>
              <a:rPr lang="en-GB" dirty="0" err="1">
                <a:latin typeface="APL385 Unicode" panose="020B0709000202000203" pitchFamily="49" charset="0"/>
              </a:rPr>
              <a:t>NoZero</a:t>
            </a:r>
            <a:r>
              <a:rPr lang="en-GB" dirty="0">
                <a:latin typeface="APL385 Unicode" panose="020B0709000202000203" pitchFamily="49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62836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73E3EC-7309-436D-BD85-624E6EBBC3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Exercise 1 - Solutions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7B1B8B-1790-4DC3-9C8A-2BFCD62F40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356614"/>
            <a:ext cx="8208913" cy="3447383"/>
          </a:xfrm>
        </p:spPr>
        <p:txBody>
          <a:bodyPr>
            <a:normAutofit fontScale="85000" lnSpcReduction="10000"/>
          </a:bodyPr>
          <a:lstStyle/>
          <a:p>
            <a:pPr>
              <a:buSzPct val="100000"/>
              <a:buFont typeface="+mj-lt"/>
              <a:buAutoNum type="arabicPeriod"/>
            </a:pPr>
            <a:r>
              <a:rPr lang="en-GB" dirty="0"/>
              <a:t>​</a:t>
            </a:r>
            <a:r>
              <a:rPr lang="da-DK" dirty="0">
                <a:latin typeface="APL385 Unicode" panose="020B0709000202000203" pitchFamily="49" charset="0"/>
              </a:rPr>
              <a:t>)load myapp</a:t>
            </a:r>
            <a:br>
              <a:rPr lang="da-DK" dirty="0">
                <a:latin typeface="APL385 Unicode" panose="020B0709000202000203" pitchFamily="49" charset="0"/>
              </a:rPr>
            </a:br>
            <a:r>
              <a:rPr lang="da-DK" dirty="0">
                <a:latin typeface="APL385 Unicode" panose="020B0709000202000203" pitchFamily="49" charset="0"/>
              </a:rPr>
              <a:t>]link.create # c:\wherever\myapp –source=ns</a:t>
            </a:r>
          </a:p>
          <a:p>
            <a:pPr>
              <a:buSzPct val="100000"/>
              <a:buFont typeface="+mj-lt"/>
              <a:buAutoNum type="arabicPeriod"/>
            </a:pPr>
            <a:r>
              <a:rPr lang="da-DK" dirty="0"/>
              <a:t>Use File Explorer to move Utils</a:t>
            </a:r>
          </a:p>
          <a:p>
            <a:pPr>
              <a:buSzPct val="100000"/>
              <a:buFont typeface="+mj-lt"/>
              <a:buAutoNum type="arabicPeriod"/>
            </a:pPr>
            <a:r>
              <a:rPr lang="en-GB" dirty="0"/>
              <a:t>​</a:t>
            </a:r>
            <a:r>
              <a:rPr lang="da-DK" dirty="0">
                <a:latin typeface="APL385 Unicode" panose="020B0709000202000203" pitchFamily="49" charset="0"/>
              </a:rPr>
              <a:t>]link.create Utils c:\wherever\Utils</a:t>
            </a:r>
            <a:br>
              <a:rPr lang="da-DK" dirty="0">
                <a:latin typeface="APL385 Unicode" panose="020B0709000202000203" pitchFamily="49" charset="0"/>
              </a:rPr>
            </a:br>
            <a:r>
              <a:rPr lang="da-DK" dirty="0">
                <a:latin typeface="APL385 Unicode" panose="020B0709000202000203" pitchFamily="49" charset="0"/>
              </a:rPr>
              <a:t>]link.create # c:\wherever\myapp</a:t>
            </a:r>
          </a:p>
          <a:p>
            <a:pPr>
              <a:buSzPct val="100000"/>
              <a:buFont typeface="+mj-lt"/>
              <a:buAutoNum type="arabicPeriod"/>
            </a:pPr>
            <a:r>
              <a:rPr lang="en-GB" dirty="0"/>
              <a:t>​</a:t>
            </a:r>
            <a:r>
              <a:rPr lang="da-DK" dirty="0">
                <a:latin typeface="APL385 Unicode" panose="020B0709000202000203" pitchFamily="49" charset="0"/>
              </a:rPr>
              <a:t>∇ Load;folder;opts</a:t>
            </a:r>
            <a:br>
              <a:rPr lang="da-DK" dirty="0">
                <a:latin typeface="APL385 Unicode" panose="020B0709000202000203" pitchFamily="49" charset="0"/>
              </a:rPr>
            </a:br>
            <a:r>
              <a:rPr lang="da-DK" dirty="0">
                <a:latin typeface="APL385 Unicode" panose="020B0709000202000203" pitchFamily="49" charset="0"/>
              </a:rPr>
              <a:t>  (opts←⎕NS '').source←'dir'</a:t>
            </a:r>
            <a:br>
              <a:rPr lang="da-DK" dirty="0">
                <a:latin typeface="APL385 Unicode" panose="020B0709000202000203" pitchFamily="49" charset="0"/>
              </a:rPr>
            </a:br>
            <a:r>
              <a:rPr lang="da-DK" dirty="0">
                <a:latin typeface="APL385 Unicode" panose="020B0709000202000203" pitchFamily="49" charset="0"/>
              </a:rPr>
              <a:t>  folder←'c:\wherever\'</a:t>
            </a:r>
            <a:br>
              <a:rPr lang="da-DK" dirty="0">
                <a:latin typeface="APL385 Unicode" panose="020B0709000202000203" pitchFamily="49" charset="0"/>
              </a:rPr>
            </a:br>
            <a:r>
              <a:rPr lang="da-DK" dirty="0">
                <a:latin typeface="APL385 Unicode" panose="020B0709000202000203" pitchFamily="49" charset="0"/>
              </a:rPr>
              <a:t>  opts ⎕SE.Link.Create 'Utils' (folder,'\Utils')</a:t>
            </a:r>
            <a:br>
              <a:rPr lang="da-DK" dirty="0">
                <a:latin typeface="APL385 Unicode" panose="020B0709000202000203" pitchFamily="49" charset="0"/>
              </a:rPr>
            </a:br>
            <a:r>
              <a:rPr lang="da-DK" dirty="0">
                <a:latin typeface="APL385 Unicode" panose="020B0709000202000203" pitchFamily="49" charset="0"/>
              </a:rPr>
              <a:t>  opts ⎕SE.Link.Create # (folder,'\myapp')</a:t>
            </a:r>
            <a:br>
              <a:rPr lang="da-DK" dirty="0">
                <a:latin typeface="APL385 Unicode" panose="020B0709000202000203" pitchFamily="49" charset="0"/>
              </a:rPr>
            </a:br>
            <a:r>
              <a:rPr lang="da-DK" dirty="0">
                <a:latin typeface="APL385 Unicode" panose="020B0709000202000203" pitchFamily="49" charset="0"/>
              </a:rPr>
              <a:t>∇</a:t>
            </a:r>
          </a:p>
        </p:txBody>
      </p:sp>
    </p:spTree>
    <p:extLst>
      <p:ext uri="{BB962C8B-B14F-4D97-AF65-F5344CB8AC3E}">
        <p14:creationId xmlns:p14="http://schemas.microsoft.com/office/powerpoint/2010/main" val="372957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372BD-D98A-4B97-97A0-DD7C9C5464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git version and git config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4460D7-8862-4192-B706-6DADE81516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2083" y="1230601"/>
            <a:ext cx="6192003" cy="3150350"/>
          </a:xfrm>
        </p:spPr>
        <p:txBody>
          <a:bodyPr>
            <a:normAutofit/>
          </a:bodyPr>
          <a:lstStyle/>
          <a:p>
            <a:r>
              <a:rPr lang="da-DK" sz="1800" dirty="0"/>
              <a:t>Try these comands, in order to…</a:t>
            </a:r>
          </a:p>
          <a:p>
            <a:pPr lvl="1"/>
            <a:r>
              <a:rPr lang="da-DK" sz="1600" dirty="0"/>
              <a:t>Check Git is installed</a:t>
            </a:r>
          </a:p>
          <a:p>
            <a:pPr lvl="2"/>
            <a:r>
              <a:rPr lang="da-DK" sz="1400" dirty="0"/>
              <a:t>(if not go sit next to someone who has it)</a:t>
            </a:r>
          </a:p>
          <a:p>
            <a:pPr lvl="1"/>
            <a:r>
              <a:rPr lang="da-DK" sz="1600" dirty="0"/>
              <a:t>Register your name &amp; email (not mine!)</a:t>
            </a:r>
          </a:p>
          <a:p>
            <a:pPr lvl="1"/>
            <a:r>
              <a:rPr lang="da-DK" sz="1600" dirty="0"/>
              <a:t>Test the Git help system</a:t>
            </a:r>
            <a:endParaRPr lang="en-GB" sz="16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A58983-3C56-4B64-B564-1D3975AF84AA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67544" y="2931790"/>
            <a:ext cx="7056784" cy="1656184"/>
          </a:xfrm>
          <a:solidFill>
            <a:schemeClr val="tx1"/>
          </a:solidFill>
        </p:spPr>
        <p:txBody>
          <a:bodyPr anchor="ctr" anchorCtr="0">
            <a:normAutofit fontScale="77500" lnSpcReduction="20000"/>
          </a:bodyPr>
          <a:lstStyle/>
          <a:p>
            <a:r>
              <a:rPr lang="da-DK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C:\ </a:t>
            </a:r>
            <a:r>
              <a:rPr lang="de-DE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git --version</a:t>
            </a:r>
          </a:p>
          <a:p>
            <a:r>
              <a:rPr lang="de-DE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git version 2.14.1.windows.1</a:t>
            </a:r>
          </a:p>
          <a:p>
            <a:br>
              <a:rPr lang="de-DE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de-DE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C:\ </a:t>
            </a:r>
            <a:r>
              <a:rPr lang="da-DK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git config --global user.name "Morten Kromberg"</a:t>
            </a:r>
          </a:p>
          <a:p>
            <a:r>
              <a:rPr lang="da-DK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C:\ git config --global user.email mkrom@dyalog.com</a:t>
            </a:r>
          </a:p>
          <a:p>
            <a:r>
              <a:rPr lang="da-DK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C:\ git config –list</a:t>
            </a:r>
          </a:p>
          <a:p>
            <a:r>
              <a:rPr lang="da-DK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C:\ git --help</a:t>
            </a:r>
          </a:p>
          <a:p>
            <a:r>
              <a:rPr lang="da-DK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C:\ git config --help</a:t>
            </a:r>
            <a:endParaRPr lang="da-DK" b="1" dirty="0"/>
          </a:p>
        </p:txBody>
      </p:sp>
    </p:spTree>
    <p:extLst>
      <p:ext uri="{BB962C8B-B14F-4D97-AF65-F5344CB8AC3E}">
        <p14:creationId xmlns:p14="http://schemas.microsoft.com/office/powerpoint/2010/main" val="24610989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0BF8D6-30D6-4671-8562-CCA1F8195A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git init 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8F0D1A-03E9-4B19-BD66-03BE94B041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356615"/>
            <a:ext cx="7848873" cy="31503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da-DK" b="1" dirty="0">
                <a:latin typeface="Courier New" panose="02070309020205020404" pitchFamily="49" charset="0"/>
                <a:cs typeface="Courier New" panose="02070309020205020404" pitchFamily="49" charset="0"/>
              </a:rPr>
              <a:t>git init</a:t>
            </a:r>
            <a:r>
              <a:rPr lang="da-DK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a-DK" dirty="0"/>
              <a:t>turns a directory into a Git repository</a:t>
            </a:r>
          </a:p>
          <a:p>
            <a:r>
              <a:rPr lang="da-DK" dirty="0"/>
              <a:t>It does this by creating a hidden directory named </a:t>
            </a:r>
            <a:r>
              <a:rPr lang="da-DK" b="1" dirty="0">
                <a:latin typeface="Courier New" panose="02070309020205020404" pitchFamily="49" charset="0"/>
                <a:cs typeface="Courier New" panose="02070309020205020404" pitchFamily="49" charset="0"/>
              </a:rPr>
              <a:t>.git</a:t>
            </a:r>
            <a:r>
              <a:rPr lang="da-DK" dirty="0"/>
              <a:t> within your directory </a:t>
            </a:r>
          </a:p>
          <a:p>
            <a:r>
              <a:rPr lang="da-DK" dirty="0"/>
              <a:t>To make it a normal repository again, simply delete the </a:t>
            </a:r>
            <a:r>
              <a:rPr lang="da-DK" b="1" dirty="0">
                <a:latin typeface="Courier New" panose="02070309020205020404" pitchFamily="49" charset="0"/>
                <a:cs typeface="Courier New" panose="02070309020205020404" pitchFamily="49" charset="0"/>
              </a:rPr>
              <a:t>.git</a:t>
            </a:r>
            <a:r>
              <a:rPr lang="da-DK" dirty="0"/>
              <a:t> folder</a:t>
            </a:r>
          </a:p>
          <a:p>
            <a:pPr marL="0" indent="0">
              <a:buNone/>
            </a:pPr>
            <a:r>
              <a:rPr lang="da-DK" dirty="0"/>
              <a:t>Exercise 2:</a:t>
            </a:r>
          </a:p>
          <a:p>
            <a:r>
              <a:rPr lang="da-DK" dirty="0"/>
              <a:t>Use </a:t>
            </a:r>
            <a:r>
              <a:rPr lang="da-DK" b="1" dirty="0">
                <a:latin typeface="Courier New" panose="02070309020205020404" pitchFamily="49" charset="0"/>
                <a:cs typeface="Courier New" panose="02070309020205020404" pitchFamily="49" charset="0"/>
              </a:rPr>
              <a:t>git init</a:t>
            </a:r>
            <a:r>
              <a:rPr lang="da-DK" dirty="0"/>
              <a:t> to turn your myapp directory into a git repository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17284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17E1C4-81D2-412C-B80C-2D8ABD9CB0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710869-2072-4AF7-9934-FFF0DC89EA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C370F9-9547-43F2-8169-3805FEB8EDCC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8A0F0D9-D629-41C6-B060-10207C634E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2450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9B9EFB-97F0-40CF-95AA-BE72BB0FAF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git status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8C4A68-94B4-4BBF-A0B5-D20ED30E2D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356615"/>
            <a:ext cx="8136905" cy="31503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a-DK" b="1" dirty="0">
                <a:latin typeface="Courier New" panose="02070309020205020404" pitchFamily="49" charset="0"/>
                <a:cs typeface="Courier New" panose="02070309020205020404" pitchFamily="49" charset="0"/>
              </a:rPr>
              <a:t>git status</a:t>
            </a:r>
            <a:r>
              <a:rPr lang="da-DK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a-DK" dirty="0"/>
              <a:t>gives a brief report about the current state of your repository</a:t>
            </a:r>
          </a:p>
          <a:p>
            <a:r>
              <a:rPr lang="da-DK" dirty="0"/>
              <a:t>The current branch (more about branches soon)</a:t>
            </a:r>
          </a:p>
          <a:p>
            <a:r>
              <a:rPr lang="da-DK" dirty="0"/>
              <a:t>Changes made to tracked files since the last commit</a:t>
            </a:r>
          </a:p>
          <a:p>
            <a:r>
              <a:rPr lang="da-DK" dirty="0"/>
              <a:t>Any </a:t>
            </a:r>
            <a:r>
              <a:rPr lang="da-DK" i="1" dirty="0"/>
              <a:t>untracked files</a:t>
            </a:r>
            <a:r>
              <a:rPr lang="da-DK" dirty="0"/>
              <a:t> in the directory</a:t>
            </a:r>
          </a:p>
          <a:p>
            <a:pPr marL="0" indent="0">
              <a:buNone/>
            </a:pPr>
            <a:r>
              <a:rPr lang="da-DK" dirty="0"/>
              <a:t>Exercise 3</a:t>
            </a:r>
          </a:p>
          <a:p>
            <a:r>
              <a:rPr lang="en-GB" dirty="0"/>
              <a:t>Try </a:t>
            </a: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git status</a:t>
            </a:r>
            <a:r>
              <a:rPr lang="en-GB" dirty="0"/>
              <a:t> on your new repo</a:t>
            </a:r>
          </a:p>
        </p:txBody>
      </p:sp>
    </p:spTree>
    <p:extLst>
      <p:ext uri="{BB962C8B-B14F-4D97-AF65-F5344CB8AC3E}">
        <p14:creationId xmlns:p14="http://schemas.microsoft.com/office/powerpoint/2010/main" val="2490199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80B613-504A-404D-9607-78A71484E5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A56E45-00CE-41CC-9635-319738424C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24A484-6FE8-4A3C-9908-A511DE42563F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0AAD10-6270-4BA4-8E04-3AA50B3E35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5525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9B9EFB-97F0-40CF-95AA-BE72BB0FAF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git add (and git rm)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8C4A68-94B4-4BBF-A0B5-D20ED30E2D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356615"/>
            <a:ext cx="7344817" cy="315035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da-DK" b="1" dirty="0">
                <a:latin typeface="Courier New" panose="02070309020205020404" pitchFamily="49" charset="0"/>
                <a:cs typeface="Courier New" panose="02070309020205020404" pitchFamily="49" charset="0"/>
              </a:rPr>
              <a:t>git add &lt;file&gt;</a:t>
            </a:r>
            <a:r>
              <a:rPr lang="da-DK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a-DK" i="1" dirty="0"/>
              <a:t>stages</a:t>
            </a:r>
            <a:r>
              <a:rPr lang="da-DK" dirty="0"/>
              <a:t> a file, so that it will be in the next commit. </a:t>
            </a:r>
          </a:p>
          <a:p>
            <a:r>
              <a:rPr lang="da-DK" dirty="0"/>
              <a:t>New / Changed files are NOT staged by default</a:t>
            </a:r>
          </a:p>
          <a:p>
            <a:pPr lvl="1"/>
            <a:r>
              <a:rPr lang="da-DK" dirty="0"/>
              <a:t>(many GUI frontends will offer to do this for you)</a:t>
            </a:r>
          </a:p>
          <a:p>
            <a:r>
              <a:rPr lang="da-DK" b="1" dirty="0">
                <a:latin typeface="Courier New" panose="02070309020205020404" pitchFamily="49" charset="0"/>
                <a:cs typeface="Courier New" panose="02070309020205020404" pitchFamily="49" charset="0"/>
              </a:rPr>
              <a:t>git add .</a:t>
            </a:r>
            <a:r>
              <a:rPr lang="da-DK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a-DK" dirty="0"/>
              <a:t>will stage all files in the current directory</a:t>
            </a:r>
          </a:p>
          <a:p>
            <a:r>
              <a:rPr lang="da-DK" b="1" dirty="0">
                <a:latin typeface="Courier New" panose="02070309020205020404" pitchFamily="49" charset="0"/>
                <a:cs typeface="Courier New" panose="02070309020205020404" pitchFamily="49" charset="0"/>
              </a:rPr>
              <a:t>git status</a:t>
            </a:r>
            <a:r>
              <a:rPr lang="da-DK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a-DK" dirty="0"/>
              <a:t>will show you what you have done</a:t>
            </a:r>
          </a:p>
          <a:p>
            <a:r>
              <a:rPr lang="da-DK" dirty="0"/>
              <a:t>You can change files and repeatedly use </a:t>
            </a:r>
            <a:r>
              <a:rPr lang="da-DK" b="1" dirty="0">
                <a:latin typeface="Courier New" panose="02070309020205020404" pitchFamily="49" charset="0"/>
                <a:cs typeface="Courier New" panose="02070309020205020404" pitchFamily="49" charset="0"/>
              </a:rPr>
              <a:t>git add</a:t>
            </a:r>
            <a:r>
              <a:rPr lang="da-DK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da-DK" dirty="0"/>
              <a:t>to stage multiple changes</a:t>
            </a:r>
          </a:p>
          <a:p>
            <a:pPr marL="0" indent="0">
              <a:buNone/>
            </a:pPr>
            <a:br>
              <a:rPr lang="da-DK" dirty="0"/>
            </a:br>
            <a:r>
              <a:rPr lang="da-DK" dirty="0"/>
              <a:t>Exercise 4</a:t>
            </a:r>
          </a:p>
          <a:p>
            <a:r>
              <a:rPr lang="en-GB" dirty="0"/>
              <a:t>Use </a:t>
            </a: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git add</a:t>
            </a:r>
            <a:r>
              <a:rPr lang="en-GB" dirty="0"/>
              <a:t> at least twice, to stage first one, then all the files in </a:t>
            </a:r>
            <a:r>
              <a:rPr lang="en-GB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myapp</a:t>
            </a:r>
            <a:endParaRPr lang="en-GB" b="1" dirty="0"/>
          </a:p>
          <a:p>
            <a:r>
              <a:rPr lang="en-GB" dirty="0"/>
              <a:t>Monitor your progress using </a:t>
            </a: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git status</a:t>
            </a:r>
            <a:endParaRPr lang="en-GB" b="1" dirty="0"/>
          </a:p>
          <a:p>
            <a:r>
              <a:rPr lang="en-GB" dirty="0"/>
              <a:t>Try </a:t>
            </a: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git add --help</a:t>
            </a:r>
            <a:r>
              <a:rPr lang="en-GB" dirty="0"/>
              <a:t>, and </a:t>
            </a: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git rm --help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153653406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C754A7-A9D4-48C2-B6F4-B2D065759B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DDB09F-AEBF-476F-BAFD-4121ACBD2B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C457E8-DDD7-4A1B-AA95-55A3A892BFBF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33DF0A3-8804-482A-A0BF-64861BBA9B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39204"/>
            <a:ext cx="9144000" cy="5065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2811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CCE593-84EA-4E0A-A030-70B6EED6DF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59B0CD-E129-4706-95C4-2920E6447C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6990D01-9568-4A96-B194-BA7B1BE9751D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BD3B28-8EF2-4B5A-BE4A-71C99568F4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48696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9B9EFB-97F0-40CF-95AA-BE72BB0FAF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git commit –m "commit message"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8C4A68-94B4-4BBF-A0B5-D20ED30E2D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356615"/>
            <a:ext cx="6192003" cy="315035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da-DK" dirty="0"/>
              <a:t>Eventually, you will want to use </a:t>
            </a:r>
            <a:r>
              <a:rPr lang="da-DK" b="1" dirty="0">
                <a:latin typeface="Courier New" panose="02070309020205020404" pitchFamily="49" charset="0"/>
                <a:cs typeface="Courier New" panose="02070309020205020404" pitchFamily="49" charset="0"/>
              </a:rPr>
              <a:t>git commit</a:t>
            </a:r>
            <a:r>
              <a:rPr lang="da-DK" dirty="0"/>
              <a:t> to integrate a set of staged changes to the repository.</a:t>
            </a:r>
          </a:p>
          <a:p>
            <a:r>
              <a:rPr lang="da-DK" dirty="0"/>
              <a:t>You MUST provide a commit message using the </a:t>
            </a:r>
            <a:r>
              <a:rPr lang="da-DK" b="1" dirty="0">
                <a:latin typeface="Courier New" panose="02070309020205020404" pitchFamily="49" charset="0"/>
                <a:cs typeface="Courier New" panose="02070309020205020404" pitchFamily="49" charset="0"/>
              </a:rPr>
              <a:t>–m</a:t>
            </a:r>
            <a:r>
              <a:rPr lang="da-DK" dirty="0"/>
              <a:t> switch as in the title of this slide.</a:t>
            </a:r>
          </a:p>
          <a:p>
            <a:r>
              <a:rPr lang="da-DK" dirty="0"/>
              <a:t>Use meaningful commit messages, you will thank yourself later. "First commit" </a:t>
            </a:r>
            <a:r>
              <a:rPr lang="da-DK" i="1" dirty="0"/>
              <a:t>is</a:t>
            </a:r>
            <a:r>
              <a:rPr lang="da-DK" dirty="0"/>
              <a:t> a meaningful message (this time)!</a:t>
            </a:r>
          </a:p>
          <a:p>
            <a:endParaRPr lang="da-DK" dirty="0"/>
          </a:p>
          <a:p>
            <a:pPr marL="0" indent="0">
              <a:buNone/>
            </a:pPr>
            <a:r>
              <a:rPr lang="da-DK" dirty="0"/>
              <a:t>Exercise 5</a:t>
            </a:r>
          </a:p>
          <a:p>
            <a:r>
              <a:rPr lang="en-GB" dirty="0"/>
              <a:t>Use </a:t>
            </a: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git commit</a:t>
            </a:r>
            <a:r>
              <a:rPr lang="en-GB" dirty="0"/>
              <a:t> to make the first commit</a:t>
            </a:r>
          </a:p>
          <a:p>
            <a:r>
              <a:rPr lang="en-GB" dirty="0"/>
              <a:t>Return to APL and edit one of the functions in </a:t>
            </a:r>
            <a:r>
              <a:rPr lang="en-GB" dirty="0">
                <a:latin typeface="APL385 Unicode" panose="020B0709000202000203" pitchFamily="49" charset="0"/>
              </a:rPr>
              <a:t>#</a:t>
            </a:r>
          </a:p>
          <a:p>
            <a:r>
              <a:rPr lang="en-GB" dirty="0"/>
              <a:t>Use </a:t>
            </a: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git status</a:t>
            </a:r>
            <a:r>
              <a:rPr lang="en-GB" dirty="0"/>
              <a:t>, </a:t>
            </a: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git add</a:t>
            </a:r>
            <a:r>
              <a:rPr lang="en-GB" dirty="0"/>
              <a:t>, </a:t>
            </a: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git commit</a:t>
            </a:r>
            <a:r>
              <a:rPr lang="en-GB" dirty="0">
                <a:cs typeface="Courier New" panose="02070309020205020404" pitchFamily="49" charset="0"/>
              </a:rPr>
              <a:t> to do the right thing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0B621D4-E531-4B02-A06C-EC1D15DC08EA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01799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346A62-CA44-4801-82C9-DD85181464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BE052B-9D56-4CFC-95E1-3CEAC2AAA5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4DC9EB-A044-4B35-90CC-A7440641380F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8" name="Explorer">
            <a:extLst>
              <a:ext uri="{FF2B5EF4-FFF2-40B4-BE49-F238E27FC236}">
                <a16:creationId xmlns:a16="http://schemas.microsoft.com/office/drawing/2014/main" id="{42CB21C6-D51B-45DF-9CCE-5EFBEBB7BB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76"/>
            <a:ext cx="9144000" cy="5136948"/>
          </a:xfrm>
          <a:prstGeom prst="rect">
            <a:avLst/>
          </a:prstGeom>
        </p:spPr>
      </p:pic>
      <p:sp>
        <p:nvSpPr>
          <p:cNvPr id="10" name="tree big">
            <a:extLst>
              <a:ext uri="{FF2B5EF4-FFF2-40B4-BE49-F238E27FC236}">
                <a16:creationId xmlns:a16="http://schemas.microsoft.com/office/drawing/2014/main" id="{9FC3B5EA-42FB-4FC8-9CE9-AAF443FBB54F}"/>
              </a:ext>
            </a:extLst>
          </p:cNvPr>
          <p:cNvSpPr txBox="1"/>
          <p:nvPr/>
        </p:nvSpPr>
        <p:spPr>
          <a:xfrm>
            <a:off x="3356248" y="2016493"/>
            <a:ext cx="2592288" cy="2806922"/>
          </a:xfrm>
          <a:prstGeom prst="rect">
            <a:avLst/>
          </a:prstGeom>
          <a:solidFill>
            <a:schemeClr val="bg1"/>
          </a:solidFill>
          <a:ln w="28575">
            <a:solidFill>
              <a:srgbClr val="FF942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latin typeface="APL385 Unicode" panose="020B0709000202000203" pitchFamily="49" charset="0"/>
              </a:defRPr>
            </a:lvl1pPr>
          </a:lstStyle>
          <a:p>
            <a:pPr>
              <a:lnSpc>
                <a:spcPct val="90000"/>
              </a:lnSpc>
            </a:pPr>
            <a:r>
              <a:rPr lang="en-GB" sz="1600" dirty="0">
                <a:latin typeface="Consolas" panose="020B0609020204030204" pitchFamily="49" charset="0"/>
              </a:rPr>
              <a:t>C:&gt;tree /f</a:t>
            </a:r>
          </a:p>
          <a:p>
            <a:pPr>
              <a:lnSpc>
                <a:spcPct val="90000"/>
              </a:lnSpc>
            </a:pPr>
            <a:r>
              <a:rPr lang="en-GB" sz="1600" dirty="0">
                <a:latin typeface="Consolas" panose="020B0609020204030204" pitchFamily="49" charset="0"/>
              </a:rPr>
              <a:t>C:.</a:t>
            </a:r>
          </a:p>
          <a:p>
            <a:pPr>
              <a:lnSpc>
                <a:spcPct val="90000"/>
              </a:lnSpc>
            </a:pPr>
            <a:r>
              <a:rPr lang="en-GB" sz="1600" dirty="0">
                <a:latin typeface="Consolas" panose="020B0609020204030204" pitchFamily="49" charset="0"/>
              </a:rPr>
              <a:t>│   </a:t>
            </a:r>
            <a:r>
              <a:rPr lang="en-GB" sz="1600" dirty="0" err="1">
                <a:latin typeface="Consolas" panose="020B0609020204030204" pitchFamily="49" charset="0"/>
              </a:rPr>
              <a:t>Avg.aplf</a:t>
            </a:r>
            <a:endParaRPr lang="en-GB" sz="1600" dirty="0">
              <a:latin typeface="Consolas" panose="020B0609020204030204" pitchFamily="49" charset="0"/>
            </a:endParaRPr>
          </a:p>
          <a:p>
            <a:pPr>
              <a:lnSpc>
                <a:spcPct val="90000"/>
              </a:lnSpc>
            </a:pPr>
            <a:r>
              <a:rPr lang="en-GB" sz="1600" dirty="0">
                <a:latin typeface="Consolas" panose="020B0609020204030204" pitchFamily="49" charset="0"/>
              </a:rPr>
              <a:t>│   </a:t>
            </a:r>
            <a:r>
              <a:rPr lang="en-GB" sz="1600" dirty="0" err="1">
                <a:latin typeface="Consolas" panose="020B0609020204030204" pitchFamily="49" charset="0"/>
              </a:rPr>
              <a:t>IsPrime.aplf</a:t>
            </a:r>
            <a:endParaRPr lang="en-GB" sz="1600" dirty="0">
              <a:latin typeface="Consolas" panose="020B0609020204030204" pitchFamily="49" charset="0"/>
            </a:endParaRPr>
          </a:p>
          <a:p>
            <a:pPr>
              <a:lnSpc>
                <a:spcPct val="90000"/>
              </a:lnSpc>
            </a:pPr>
            <a:r>
              <a:rPr lang="en-GB" sz="1600" dirty="0">
                <a:latin typeface="Consolas" panose="020B0609020204030204" pitchFamily="49" charset="0"/>
              </a:rPr>
              <a:t>│   </a:t>
            </a:r>
            <a:r>
              <a:rPr lang="en-GB" sz="1600" dirty="0" err="1">
                <a:latin typeface="Consolas" panose="020B0609020204030204" pitchFamily="49" charset="0"/>
              </a:rPr>
              <a:t>msg.apla</a:t>
            </a:r>
            <a:endParaRPr lang="en-GB" sz="1600" dirty="0">
              <a:latin typeface="Consolas" panose="020B0609020204030204" pitchFamily="49" charset="0"/>
            </a:endParaRPr>
          </a:p>
          <a:p>
            <a:pPr>
              <a:lnSpc>
                <a:spcPct val="90000"/>
              </a:lnSpc>
            </a:pPr>
            <a:r>
              <a:rPr lang="en-GB" sz="1600" dirty="0">
                <a:latin typeface="Consolas" panose="020B0609020204030204" pitchFamily="49" charset="0"/>
              </a:rPr>
              <a:t>│   </a:t>
            </a:r>
            <a:r>
              <a:rPr lang="en-GB" sz="1600" dirty="0" err="1">
                <a:latin typeface="Consolas" panose="020B0609020204030204" pitchFamily="49" charset="0"/>
              </a:rPr>
              <a:t>primes.apla</a:t>
            </a:r>
            <a:endParaRPr lang="en-GB" sz="1600" dirty="0">
              <a:latin typeface="Consolas" panose="020B0609020204030204" pitchFamily="49" charset="0"/>
            </a:endParaRPr>
          </a:p>
          <a:p>
            <a:pPr>
              <a:lnSpc>
                <a:spcPct val="90000"/>
              </a:lnSpc>
            </a:pPr>
            <a:r>
              <a:rPr lang="en-GB" sz="1600" dirty="0">
                <a:latin typeface="Consolas" panose="020B0609020204030204" pitchFamily="49" charset="0"/>
              </a:rPr>
              <a:t>│   </a:t>
            </a:r>
            <a:r>
              <a:rPr lang="en-GB" sz="1600" dirty="0" err="1">
                <a:latin typeface="Consolas" panose="020B0609020204030204" pitchFamily="49" charset="0"/>
              </a:rPr>
              <a:t>type.apla</a:t>
            </a:r>
            <a:endParaRPr lang="en-GB" sz="1600" dirty="0">
              <a:latin typeface="Consolas" panose="020B0609020204030204" pitchFamily="49" charset="0"/>
            </a:endParaRPr>
          </a:p>
          <a:p>
            <a:pPr>
              <a:lnSpc>
                <a:spcPct val="90000"/>
              </a:lnSpc>
            </a:pPr>
            <a:r>
              <a:rPr lang="en-GB" sz="1600" dirty="0">
                <a:latin typeface="Consolas" panose="020B0609020204030204" pitchFamily="49" charset="0"/>
              </a:rPr>
              <a:t>│   </a:t>
            </a:r>
            <a:r>
              <a:rPr lang="en-GB" sz="1600" dirty="0" err="1">
                <a:latin typeface="Consolas" panose="020B0609020204030204" pitchFamily="49" charset="0"/>
              </a:rPr>
              <a:t>Type.aplf</a:t>
            </a:r>
            <a:endParaRPr lang="en-GB" sz="1600" dirty="0">
              <a:latin typeface="Consolas" panose="020B0609020204030204" pitchFamily="49" charset="0"/>
            </a:endParaRPr>
          </a:p>
          <a:p>
            <a:pPr>
              <a:lnSpc>
                <a:spcPct val="90000"/>
              </a:lnSpc>
            </a:pPr>
            <a:r>
              <a:rPr lang="en-GB" sz="1600" dirty="0">
                <a:latin typeface="Consolas" panose="020B0609020204030204" pitchFamily="49" charset="0"/>
              </a:rPr>
              <a:t>│</a:t>
            </a:r>
          </a:p>
          <a:p>
            <a:pPr>
              <a:lnSpc>
                <a:spcPct val="90000"/>
              </a:lnSpc>
            </a:pPr>
            <a:r>
              <a:rPr lang="en-GB" sz="1600" dirty="0">
                <a:latin typeface="Consolas" panose="020B0609020204030204" pitchFamily="49" charset="0"/>
              </a:rPr>
              <a:t>└───</a:t>
            </a:r>
            <a:r>
              <a:rPr lang="en-GB" sz="1600" dirty="0" err="1">
                <a:latin typeface="Consolas" panose="020B0609020204030204" pitchFamily="49" charset="0"/>
              </a:rPr>
              <a:t>Utils</a:t>
            </a:r>
            <a:endParaRPr lang="en-GB" sz="1600" dirty="0">
              <a:latin typeface="Consolas" panose="020B0609020204030204" pitchFamily="49" charset="0"/>
            </a:endParaRPr>
          </a:p>
          <a:p>
            <a:pPr>
              <a:lnSpc>
                <a:spcPct val="90000"/>
              </a:lnSpc>
            </a:pPr>
            <a:r>
              <a:rPr lang="en-GB" sz="1600" dirty="0">
                <a:latin typeface="Consolas" panose="020B0609020204030204" pitchFamily="49" charset="0"/>
              </a:rPr>
              <a:t>        </a:t>
            </a:r>
            <a:r>
              <a:rPr lang="en-GB" sz="1600" dirty="0" err="1">
                <a:latin typeface="Consolas" panose="020B0609020204030204" pitchFamily="49" charset="0"/>
              </a:rPr>
              <a:t>Big.aplf</a:t>
            </a:r>
            <a:endParaRPr lang="en-GB" sz="1600" dirty="0">
              <a:latin typeface="Consolas" panose="020B0609020204030204" pitchFamily="49" charset="0"/>
            </a:endParaRPr>
          </a:p>
          <a:p>
            <a:pPr>
              <a:lnSpc>
                <a:spcPct val="90000"/>
              </a:lnSpc>
            </a:pPr>
            <a:r>
              <a:rPr lang="en-GB" sz="1600" dirty="0">
                <a:latin typeface="Consolas" panose="020B0609020204030204" pitchFamily="49" charset="0"/>
              </a:rPr>
              <a:t>        </a:t>
            </a:r>
            <a:r>
              <a:rPr lang="en-GB" sz="1600" dirty="0" err="1">
                <a:latin typeface="Consolas" panose="020B0609020204030204" pitchFamily="49" charset="0"/>
              </a:rPr>
              <a:t>NoZero.aplf</a:t>
            </a:r>
            <a:endParaRPr lang="en-GB" sz="1600" dirty="0">
              <a:latin typeface="Consolas" panose="020B0609020204030204" pitchFamily="49" charset="0"/>
            </a:endParaRPr>
          </a:p>
        </p:txBody>
      </p:sp>
      <p:sp>
        <p:nvSpPr>
          <p:cNvPr id="6" name="tree small">
            <a:extLst>
              <a:ext uri="{FF2B5EF4-FFF2-40B4-BE49-F238E27FC236}">
                <a16:creationId xmlns:a16="http://schemas.microsoft.com/office/drawing/2014/main" id="{F7B0356B-F0DB-467B-BE2E-F845D892C39E}"/>
              </a:ext>
            </a:extLst>
          </p:cNvPr>
          <p:cNvSpPr txBox="1"/>
          <p:nvPr/>
        </p:nvSpPr>
        <p:spPr>
          <a:xfrm>
            <a:off x="76667" y="107479"/>
            <a:ext cx="2078545" cy="2419124"/>
          </a:xfrm>
          <a:prstGeom prst="rect">
            <a:avLst/>
          </a:prstGeom>
          <a:solidFill>
            <a:schemeClr val="bg1"/>
          </a:solidFill>
          <a:ln w="28575">
            <a:solidFill>
              <a:srgbClr val="FF942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>
                <a:latin typeface="APL385 Unicode" panose="020B0709000202000203" pitchFamily="49" charset="0"/>
              </a:defRPr>
            </a:lvl1pPr>
          </a:lstStyle>
          <a:p>
            <a:pPr>
              <a:lnSpc>
                <a:spcPct val="90000"/>
              </a:lnSpc>
            </a:pPr>
            <a:r>
              <a:rPr lang="en-GB" sz="1400" dirty="0">
                <a:latin typeface="Consolas" panose="020B0609020204030204" pitchFamily="49" charset="0"/>
              </a:rPr>
              <a:t>C:&gt;tree /f</a:t>
            </a:r>
          </a:p>
          <a:p>
            <a:pPr>
              <a:lnSpc>
                <a:spcPct val="90000"/>
              </a:lnSpc>
            </a:pPr>
            <a:r>
              <a:rPr lang="en-GB" sz="1400" dirty="0">
                <a:latin typeface="Consolas" panose="020B0609020204030204" pitchFamily="49" charset="0"/>
              </a:rPr>
              <a:t>C:.</a:t>
            </a:r>
          </a:p>
          <a:p>
            <a:pPr>
              <a:lnSpc>
                <a:spcPct val="90000"/>
              </a:lnSpc>
            </a:pPr>
            <a:r>
              <a:rPr lang="en-GB" sz="1400" dirty="0">
                <a:latin typeface="Consolas" panose="020B0609020204030204" pitchFamily="49" charset="0"/>
              </a:rPr>
              <a:t>│   </a:t>
            </a:r>
            <a:r>
              <a:rPr lang="en-GB" sz="1400" dirty="0" err="1">
                <a:latin typeface="Consolas" panose="020B0609020204030204" pitchFamily="49" charset="0"/>
              </a:rPr>
              <a:t>Avg.aplf</a:t>
            </a:r>
            <a:endParaRPr lang="en-GB" sz="1400" dirty="0">
              <a:latin typeface="Consolas" panose="020B0609020204030204" pitchFamily="49" charset="0"/>
            </a:endParaRPr>
          </a:p>
          <a:p>
            <a:pPr>
              <a:lnSpc>
                <a:spcPct val="90000"/>
              </a:lnSpc>
            </a:pPr>
            <a:r>
              <a:rPr lang="en-GB" sz="1400" dirty="0">
                <a:latin typeface="Consolas" panose="020B0609020204030204" pitchFamily="49" charset="0"/>
              </a:rPr>
              <a:t>│   </a:t>
            </a:r>
            <a:r>
              <a:rPr lang="en-GB" sz="1400" dirty="0" err="1">
                <a:latin typeface="Consolas" panose="020B0609020204030204" pitchFamily="49" charset="0"/>
              </a:rPr>
              <a:t>IsPrime.aplf</a:t>
            </a:r>
            <a:endParaRPr lang="en-GB" sz="1400" dirty="0">
              <a:latin typeface="Consolas" panose="020B0609020204030204" pitchFamily="49" charset="0"/>
            </a:endParaRPr>
          </a:p>
          <a:p>
            <a:pPr>
              <a:lnSpc>
                <a:spcPct val="90000"/>
              </a:lnSpc>
            </a:pPr>
            <a:r>
              <a:rPr lang="en-GB" sz="1400" dirty="0">
                <a:latin typeface="Consolas" panose="020B0609020204030204" pitchFamily="49" charset="0"/>
              </a:rPr>
              <a:t>│   </a:t>
            </a:r>
            <a:r>
              <a:rPr lang="en-GB" sz="1400" dirty="0" err="1">
                <a:latin typeface="Consolas" panose="020B0609020204030204" pitchFamily="49" charset="0"/>
              </a:rPr>
              <a:t>msg.apla</a:t>
            </a:r>
            <a:endParaRPr lang="en-GB" sz="1400" dirty="0">
              <a:latin typeface="Consolas" panose="020B0609020204030204" pitchFamily="49" charset="0"/>
            </a:endParaRPr>
          </a:p>
          <a:p>
            <a:pPr>
              <a:lnSpc>
                <a:spcPct val="90000"/>
              </a:lnSpc>
            </a:pPr>
            <a:r>
              <a:rPr lang="en-GB" sz="1400" dirty="0">
                <a:latin typeface="Consolas" panose="020B0609020204030204" pitchFamily="49" charset="0"/>
              </a:rPr>
              <a:t>│   </a:t>
            </a:r>
            <a:r>
              <a:rPr lang="en-GB" sz="1400" dirty="0" err="1">
                <a:latin typeface="Consolas" panose="020B0609020204030204" pitchFamily="49" charset="0"/>
              </a:rPr>
              <a:t>primes.apla</a:t>
            </a:r>
            <a:endParaRPr lang="en-GB" sz="1400" dirty="0">
              <a:latin typeface="Consolas" panose="020B0609020204030204" pitchFamily="49" charset="0"/>
            </a:endParaRPr>
          </a:p>
          <a:p>
            <a:pPr>
              <a:lnSpc>
                <a:spcPct val="90000"/>
              </a:lnSpc>
            </a:pPr>
            <a:r>
              <a:rPr lang="en-GB" sz="1400" dirty="0">
                <a:latin typeface="Consolas" panose="020B0609020204030204" pitchFamily="49" charset="0"/>
              </a:rPr>
              <a:t>│   </a:t>
            </a:r>
            <a:r>
              <a:rPr lang="en-GB" sz="1400" dirty="0" err="1">
                <a:latin typeface="Consolas" panose="020B0609020204030204" pitchFamily="49" charset="0"/>
              </a:rPr>
              <a:t>type.apla</a:t>
            </a:r>
            <a:endParaRPr lang="en-GB" sz="1400" dirty="0">
              <a:latin typeface="Consolas" panose="020B0609020204030204" pitchFamily="49" charset="0"/>
            </a:endParaRPr>
          </a:p>
          <a:p>
            <a:pPr>
              <a:lnSpc>
                <a:spcPct val="90000"/>
              </a:lnSpc>
            </a:pPr>
            <a:r>
              <a:rPr lang="en-GB" sz="1400" dirty="0">
                <a:latin typeface="Consolas" panose="020B0609020204030204" pitchFamily="49" charset="0"/>
              </a:rPr>
              <a:t>│   </a:t>
            </a:r>
            <a:r>
              <a:rPr lang="en-GB" sz="1400" dirty="0" err="1">
                <a:latin typeface="Consolas" panose="020B0609020204030204" pitchFamily="49" charset="0"/>
              </a:rPr>
              <a:t>Type.aplf</a:t>
            </a:r>
            <a:endParaRPr lang="en-GB" sz="1400" dirty="0">
              <a:latin typeface="Consolas" panose="020B0609020204030204" pitchFamily="49" charset="0"/>
            </a:endParaRPr>
          </a:p>
          <a:p>
            <a:pPr>
              <a:lnSpc>
                <a:spcPct val="90000"/>
              </a:lnSpc>
            </a:pPr>
            <a:r>
              <a:rPr lang="en-GB" sz="1400" dirty="0">
                <a:latin typeface="Consolas" panose="020B0609020204030204" pitchFamily="49" charset="0"/>
              </a:rPr>
              <a:t>│</a:t>
            </a:r>
          </a:p>
          <a:p>
            <a:pPr>
              <a:lnSpc>
                <a:spcPct val="90000"/>
              </a:lnSpc>
            </a:pPr>
            <a:r>
              <a:rPr lang="en-GB" sz="1400" dirty="0">
                <a:latin typeface="Consolas" panose="020B0609020204030204" pitchFamily="49" charset="0"/>
              </a:rPr>
              <a:t>└───</a:t>
            </a:r>
            <a:r>
              <a:rPr lang="en-GB" sz="1400" dirty="0" err="1">
                <a:latin typeface="Consolas" panose="020B0609020204030204" pitchFamily="49" charset="0"/>
              </a:rPr>
              <a:t>Utils</a:t>
            </a:r>
            <a:endParaRPr lang="en-GB" sz="1400" dirty="0">
              <a:latin typeface="Consolas" panose="020B0609020204030204" pitchFamily="49" charset="0"/>
            </a:endParaRPr>
          </a:p>
          <a:p>
            <a:pPr>
              <a:lnSpc>
                <a:spcPct val="90000"/>
              </a:lnSpc>
            </a:pPr>
            <a:r>
              <a:rPr lang="en-GB" sz="1400" dirty="0">
                <a:latin typeface="Consolas" panose="020B0609020204030204" pitchFamily="49" charset="0"/>
              </a:rPr>
              <a:t>        </a:t>
            </a:r>
            <a:r>
              <a:rPr lang="en-GB" sz="1400" dirty="0" err="1">
                <a:latin typeface="Consolas" panose="020B0609020204030204" pitchFamily="49" charset="0"/>
              </a:rPr>
              <a:t>Big.aplf</a:t>
            </a:r>
            <a:endParaRPr lang="en-GB" sz="1400" dirty="0">
              <a:latin typeface="Consolas" panose="020B0609020204030204" pitchFamily="49" charset="0"/>
            </a:endParaRPr>
          </a:p>
          <a:p>
            <a:pPr>
              <a:lnSpc>
                <a:spcPct val="90000"/>
              </a:lnSpc>
            </a:pPr>
            <a:r>
              <a:rPr lang="en-GB" sz="1400" dirty="0">
                <a:latin typeface="Consolas" panose="020B0609020204030204" pitchFamily="49" charset="0"/>
              </a:rPr>
              <a:t>        </a:t>
            </a:r>
            <a:r>
              <a:rPr lang="en-GB" sz="1400" dirty="0" err="1">
                <a:latin typeface="Consolas" panose="020B0609020204030204" pitchFamily="49" charset="0"/>
              </a:rPr>
              <a:t>NoZero.aplf</a:t>
            </a:r>
            <a:endParaRPr lang="en-GB" sz="1400" dirty="0">
              <a:latin typeface="Consolas" panose="020B0609020204030204" pitchFamily="49" charset="0"/>
            </a:endParaRPr>
          </a:p>
        </p:txBody>
      </p:sp>
      <p:pic>
        <p:nvPicPr>
          <p:cNvPr id="5" name="WSE">
            <a:extLst>
              <a:ext uri="{FF2B5EF4-FFF2-40B4-BE49-F238E27FC236}">
                <a16:creationId xmlns:a16="http://schemas.microsoft.com/office/drawing/2014/main" id="{8D81528D-565C-471E-A16E-B734FFA916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1840" y="1668"/>
            <a:ext cx="9144000" cy="514016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9" name="Map">
            <a:extLst>
              <a:ext uri="{FF2B5EF4-FFF2-40B4-BE49-F238E27FC236}">
                <a16:creationId xmlns:a16="http://schemas.microsoft.com/office/drawing/2014/main" id="{37DCE155-1820-4E77-A64F-9DA49FFC1734}"/>
              </a:ext>
            </a:extLst>
          </p:cNvPr>
          <p:cNvSpPr txBox="1"/>
          <p:nvPr/>
        </p:nvSpPr>
        <p:spPr>
          <a:xfrm>
            <a:off x="6018544" y="3435365"/>
            <a:ext cx="2991824" cy="1569660"/>
          </a:xfrm>
          <a:prstGeom prst="rect">
            <a:avLst/>
          </a:prstGeom>
          <a:solidFill>
            <a:schemeClr val="bg1"/>
          </a:solidFill>
          <a:ln w="28575">
            <a:solidFill>
              <a:srgbClr val="FF942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APL385 Unicode" panose="020B0709000202000203" pitchFamily="49" charset="0"/>
              </a:rPr>
              <a:t>      ]Map</a:t>
            </a:r>
          </a:p>
          <a:p>
            <a:r>
              <a:rPr lang="en-GB" sz="1600" dirty="0">
                <a:latin typeface="APL385 Unicode" panose="020B0709000202000203" pitchFamily="49" charset="0"/>
              </a:rPr>
              <a:t>#                     </a:t>
            </a:r>
          </a:p>
          <a:p>
            <a:r>
              <a:rPr lang="en-GB" sz="1600" dirty="0">
                <a:latin typeface="APL385 Unicode" panose="020B0709000202000203" pitchFamily="49" charset="0"/>
              </a:rPr>
              <a:t>·   ~ </a:t>
            </a:r>
            <a:r>
              <a:rPr lang="en-GB" sz="1600" dirty="0" err="1">
                <a:latin typeface="APL385 Unicode" panose="020B0709000202000203" pitchFamily="49" charset="0"/>
              </a:rPr>
              <a:t>msg</a:t>
            </a:r>
            <a:r>
              <a:rPr lang="en-GB" sz="1600" dirty="0">
                <a:latin typeface="APL385 Unicode" panose="020B0709000202000203" pitchFamily="49" charset="0"/>
              </a:rPr>
              <a:t> primes type </a:t>
            </a:r>
          </a:p>
          <a:p>
            <a:r>
              <a:rPr lang="en-GB" sz="1600" dirty="0">
                <a:latin typeface="APL385 Unicode" panose="020B0709000202000203" pitchFamily="49" charset="0"/>
              </a:rPr>
              <a:t>·   ∇ </a:t>
            </a:r>
            <a:r>
              <a:rPr lang="en-GB" sz="1600" dirty="0" err="1">
                <a:latin typeface="APL385 Unicode" panose="020B0709000202000203" pitchFamily="49" charset="0"/>
              </a:rPr>
              <a:t>Avg</a:t>
            </a:r>
            <a:r>
              <a:rPr lang="en-GB" sz="1600" dirty="0">
                <a:latin typeface="APL385 Unicode" panose="020B0709000202000203" pitchFamily="49" charset="0"/>
              </a:rPr>
              <a:t> </a:t>
            </a:r>
            <a:r>
              <a:rPr lang="en-GB" sz="1600" dirty="0" err="1">
                <a:latin typeface="APL385 Unicode" panose="020B0709000202000203" pitchFamily="49" charset="0"/>
              </a:rPr>
              <a:t>IsPrime</a:t>
            </a:r>
            <a:r>
              <a:rPr lang="en-GB" sz="1600" dirty="0">
                <a:latin typeface="APL385 Unicode" panose="020B0709000202000203" pitchFamily="49" charset="0"/>
              </a:rPr>
              <a:t> Type</a:t>
            </a:r>
          </a:p>
          <a:p>
            <a:r>
              <a:rPr lang="en-GB" sz="1600" dirty="0">
                <a:latin typeface="APL385 Unicode" panose="020B0709000202000203" pitchFamily="49" charset="0"/>
              </a:rPr>
              <a:t>·   </a:t>
            </a:r>
            <a:r>
              <a:rPr lang="en-GB" sz="1600" dirty="0" err="1">
                <a:latin typeface="APL385 Unicode" panose="020B0709000202000203" pitchFamily="49" charset="0"/>
              </a:rPr>
              <a:t>Utils</a:t>
            </a:r>
            <a:r>
              <a:rPr lang="en-GB" sz="1600" dirty="0">
                <a:latin typeface="APL385 Unicode" panose="020B0709000202000203" pitchFamily="49" charset="0"/>
              </a:rPr>
              <a:t>             </a:t>
            </a:r>
          </a:p>
          <a:p>
            <a:r>
              <a:rPr lang="en-GB" sz="1600" dirty="0">
                <a:latin typeface="APL385 Unicode" panose="020B0709000202000203" pitchFamily="49" charset="0"/>
              </a:rPr>
              <a:t>·   ·   ∇ Big </a:t>
            </a:r>
            <a:r>
              <a:rPr lang="en-GB" sz="1600" dirty="0" err="1">
                <a:latin typeface="APL385 Unicode" panose="020B0709000202000203" pitchFamily="49" charset="0"/>
              </a:rPr>
              <a:t>NoZero</a:t>
            </a:r>
            <a:r>
              <a:rPr lang="en-GB" sz="1600" dirty="0">
                <a:latin typeface="APL385 Unicode" panose="020B0709000202000203" pitchFamily="49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423051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89D5C3-D917-4320-A6BA-911396634C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35F7C0-5B68-456A-B8AA-8746398F6D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6BDE99-7D9A-4C94-9D21-AAAC3C129340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40F8384-B433-404F-BD5B-AA4D40D2F4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71932"/>
            <a:ext cx="9144000" cy="479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33319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6D8602-8DA8-4954-B5D3-3554FE319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D7629F-7F6B-4926-8C83-62B6B77284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E524AE-26F1-47E4-BD8C-D050475B7DA4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ACD7EB2-2216-40C8-9D0C-5CB1902D66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11692"/>
            <a:ext cx="9144000" cy="5120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65836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9B9EFB-97F0-40CF-95AA-BE72BB0FAF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git log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8C4A68-94B4-4BBF-A0B5-D20ED30E2D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da-DK" b="1" dirty="0">
                <a:latin typeface="Courier New" panose="02070309020205020404" pitchFamily="49" charset="0"/>
                <a:cs typeface="Courier New" panose="02070309020205020404" pitchFamily="49" charset="0"/>
              </a:rPr>
              <a:t>git log</a:t>
            </a:r>
            <a:r>
              <a:rPr lang="da-DK" dirty="0"/>
              <a:t> allows you to view the commit log</a:t>
            </a:r>
          </a:p>
          <a:p>
            <a:r>
              <a:rPr lang="da-DK" dirty="0"/>
              <a:t>You can see the last n entries, filter by date/time, author, and many other criteria</a:t>
            </a:r>
          </a:p>
          <a:p>
            <a:r>
              <a:rPr lang="da-DK" dirty="0"/>
              <a:t>I found </a:t>
            </a:r>
            <a:r>
              <a:rPr lang="en-GB" u="sng" dirty="0">
                <a:hlinkClick r:id="rId2"/>
              </a:rPr>
              <a:t>www.thegeekstuff.com/2014/04/git-log</a:t>
            </a:r>
            <a:endParaRPr lang="da-DK" dirty="0"/>
          </a:p>
          <a:p>
            <a:endParaRPr lang="da-DK" dirty="0"/>
          </a:p>
          <a:p>
            <a:pPr marL="0" indent="0">
              <a:buNone/>
            </a:pPr>
            <a:r>
              <a:rPr lang="da-DK" dirty="0"/>
              <a:t>Exercise 6</a:t>
            </a:r>
          </a:p>
          <a:p>
            <a:r>
              <a:rPr lang="en-GB" dirty="0"/>
              <a:t>Use </a:t>
            </a: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git log</a:t>
            </a:r>
            <a:r>
              <a:rPr lang="en-GB" dirty="0"/>
              <a:t> to examine the log and filter it in various ways.</a:t>
            </a:r>
          </a:p>
          <a:p>
            <a:r>
              <a:rPr lang="en-GB" dirty="0"/>
              <a:t>Use </a:t>
            </a: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git log --stat</a:t>
            </a:r>
            <a:r>
              <a:rPr lang="en-GB" dirty="0"/>
              <a:t> and </a:t>
            </a: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git log -p</a:t>
            </a:r>
            <a:r>
              <a:rPr lang="en-GB" dirty="0"/>
              <a:t> to look at the actual changes (aka the "diffs")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0B621D4-E531-4B02-A06C-EC1D15DC08EA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643359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34AE5B-0DC9-44DF-A88F-4DC1FBB6B7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9A1F41-A7C0-4AB3-992E-C640CCF499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FE96F1-5D9C-43DB-B416-051794A0810A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8613AE-7287-48BA-AB91-B1169C31B4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0850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874237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3A6A97-1559-47CC-9A9C-E09B58AAC9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A5FD18-0B1F-473C-9E38-D41D914DB4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EA87DC-9CD3-493B-B2D1-D8D74FDA2CD9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61EA439-D570-4BDE-938F-EE2CC4EE81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587" y="0"/>
            <a:ext cx="9104825" cy="51435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A11A0C7-BA98-482E-A5C4-B51AE8E3922A}"/>
              </a:ext>
            </a:extLst>
          </p:cNvPr>
          <p:cNvSpPr txBox="1"/>
          <p:nvPr/>
        </p:nvSpPr>
        <p:spPr>
          <a:xfrm>
            <a:off x="4047159" y="2492911"/>
            <a:ext cx="3764172" cy="156966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600" dirty="0">
                <a:latin typeface="APL385 Unicode" panose="020B0709000202000203" pitchFamily="49" charset="0"/>
              </a:rPr>
              <a:t>      ]</a:t>
            </a:r>
            <a:r>
              <a:rPr lang="en-GB" sz="1600" dirty="0" err="1">
                <a:latin typeface="APL385 Unicode" panose="020B0709000202000203" pitchFamily="49" charset="0"/>
              </a:rPr>
              <a:t>tohex</a:t>
            </a:r>
            <a:r>
              <a:rPr lang="en-GB" sz="1600" dirty="0">
                <a:latin typeface="APL385 Unicode" panose="020B0709000202000203" pitchFamily="49" charset="0"/>
              </a:rPr>
              <a:t> 'UTF-8' ⎕UCS '←'</a:t>
            </a:r>
          </a:p>
          <a:p>
            <a:r>
              <a:rPr lang="en-GB" sz="1600" dirty="0">
                <a:latin typeface="APL385 Unicode" panose="020B0709000202000203" pitchFamily="49" charset="0"/>
              </a:rPr>
              <a:t> E2  86  90 </a:t>
            </a:r>
          </a:p>
          <a:p>
            <a:r>
              <a:rPr lang="en-GB" sz="1600" dirty="0">
                <a:latin typeface="APL385 Unicode" panose="020B0709000202000203" pitchFamily="49" charset="0"/>
              </a:rPr>
              <a:t>      ]</a:t>
            </a:r>
            <a:r>
              <a:rPr lang="en-GB" sz="1600" dirty="0" err="1">
                <a:latin typeface="APL385 Unicode" panose="020B0709000202000203" pitchFamily="49" charset="0"/>
              </a:rPr>
              <a:t>tohex</a:t>
            </a:r>
            <a:r>
              <a:rPr lang="en-GB" sz="1600" dirty="0">
                <a:latin typeface="APL385 Unicode" panose="020B0709000202000203" pitchFamily="49" charset="0"/>
              </a:rPr>
              <a:t> 'UTF-8' ⎕UCS '⍝'</a:t>
            </a:r>
          </a:p>
          <a:p>
            <a:r>
              <a:rPr lang="en-GB" sz="1600" dirty="0">
                <a:latin typeface="APL385 Unicode" panose="020B0709000202000203" pitchFamily="49" charset="0"/>
              </a:rPr>
              <a:t> E2  8D  9D </a:t>
            </a:r>
          </a:p>
          <a:p>
            <a:r>
              <a:rPr lang="en-GB" sz="1600" dirty="0">
                <a:latin typeface="APL385 Unicode" panose="020B0709000202000203" pitchFamily="49" charset="0"/>
              </a:rPr>
              <a:t>      ]</a:t>
            </a:r>
            <a:r>
              <a:rPr lang="en-GB" sz="1600" dirty="0" err="1">
                <a:latin typeface="APL385 Unicode" panose="020B0709000202000203" pitchFamily="49" charset="0"/>
              </a:rPr>
              <a:t>tohex</a:t>
            </a:r>
            <a:r>
              <a:rPr lang="en-GB" sz="1600" dirty="0">
                <a:latin typeface="APL385 Unicode" panose="020B0709000202000203" pitchFamily="49" charset="0"/>
              </a:rPr>
              <a:t> 'UTF-8' ⎕UCS '⍵'</a:t>
            </a:r>
          </a:p>
          <a:p>
            <a:r>
              <a:rPr lang="en-GB" sz="1600" dirty="0">
                <a:latin typeface="APL385 Unicode" panose="020B0709000202000203" pitchFamily="49" charset="0"/>
              </a:rPr>
              <a:t> E2  8D  B5 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9C32090B-A499-4164-BF0E-693F01F39DB5}"/>
              </a:ext>
            </a:extLst>
          </p:cNvPr>
          <p:cNvCxnSpPr>
            <a:cxnSpLocks/>
          </p:cNvCxnSpPr>
          <p:nvPr/>
        </p:nvCxnSpPr>
        <p:spPr>
          <a:xfrm flipH="1">
            <a:off x="2232212" y="3435846"/>
            <a:ext cx="1979748" cy="956860"/>
          </a:xfrm>
          <a:prstGeom prst="straightConnector1">
            <a:avLst/>
          </a:prstGeom>
          <a:ln w="38100">
            <a:solidFill>
              <a:srgbClr val="00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2886DD6-FE06-40EF-9E9C-B20D6B481348}"/>
              </a:ext>
            </a:extLst>
          </p:cNvPr>
          <p:cNvCxnSpPr>
            <a:cxnSpLocks/>
          </p:cNvCxnSpPr>
          <p:nvPr/>
        </p:nvCxnSpPr>
        <p:spPr>
          <a:xfrm>
            <a:off x="4860032" y="4011910"/>
            <a:ext cx="216024" cy="380796"/>
          </a:xfrm>
          <a:prstGeom prst="straightConnector1">
            <a:avLst/>
          </a:prstGeom>
          <a:ln w="38100">
            <a:solidFill>
              <a:srgbClr val="00FF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1FBD37AA-088A-4138-AFDF-9E19BD0BD0BC}"/>
              </a:ext>
            </a:extLst>
          </p:cNvPr>
          <p:cNvCxnSpPr>
            <a:cxnSpLocks/>
          </p:cNvCxnSpPr>
          <p:nvPr/>
        </p:nvCxnSpPr>
        <p:spPr>
          <a:xfrm flipH="1">
            <a:off x="1475656" y="2894409"/>
            <a:ext cx="2736304" cy="136378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8125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EAD27D-352C-43C6-B27D-ED960BA903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Time to Consider GUI FrontEnds?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527F18-C0CB-49C8-A91E-DDD4DFA063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Git GUI</a:t>
            </a:r>
          </a:p>
          <a:p>
            <a:r>
              <a:rPr lang="da-DK" dirty="0"/>
              <a:t>VS Code</a:t>
            </a:r>
          </a:p>
          <a:p>
            <a:endParaRPr lang="da-DK" dirty="0"/>
          </a:p>
          <a:p>
            <a:r>
              <a:rPr lang="da-DK" dirty="0"/>
              <a:t>There are lots of others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864DCA-E1F5-431A-A600-0DE155CC3DC4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25427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2758C9-6A87-45A8-B941-38BCB35FB6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Git GUI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890DB8-A3B0-4453-9CDB-7007172B51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06AA37-52E6-4AF7-9215-A01FA5463324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D877F57-5E9A-4308-9326-02B589DB73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952" y="2139702"/>
            <a:ext cx="5191125" cy="26098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FA9708A-66BD-445C-91BB-DF99AC5BAB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8712" y="1266825"/>
            <a:ext cx="6886575" cy="26098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CAD53B5-FEA7-445E-A2A7-26D55E944A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564" y="-10254"/>
            <a:ext cx="9113921" cy="5143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2035A2D-F973-46C2-A588-5714FBEFE63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5152" y="-28520"/>
            <a:ext cx="9113920" cy="5143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2318160-F0CD-4B76-88C7-96F66235611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6034" y="10255"/>
            <a:ext cx="9170034" cy="5108488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0E46B50-C535-4C88-B393-3F398559EC6B}"/>
              </a:ext>
            </a:extLst>
          </p:cNvPr>
          <p:cNvSpPr/>
          <p:nvPr/>
        </p:nvSpPr>
        <p:spPr>
          <a:xfrm>
            <a:off x="-19792" y="4314748"/>
            <a:ext cx="2736304" cy="648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62ED3A2-4875-4F54-91A6-DF94E3FF35A4}"/>
              </a:ext>
            </a:extLst>
          </p:cNvPr>
          <p:cNvSpPr txBox="1"/>
          <p:nvPr/>
        </p:nvSpPr>
        <p:spPr>
          <a:xfrm>
            <a:off x="2799679" y="4401835"/>
            <a:ext cx="21079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dirty="0">
                <a:solidFill>
                  <a:srgbClr val="FF0000"/>
                </a:solidFill>
              </a:rPr>
              <a:t>Ugh – "raw" UTF-8</a:t>
            </a: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6533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85C5CD-7A35-4110-9898-10DA66F8C3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E6EA5F-A862-4D2E-9350-7BB02E77CC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075F54-B09F-4E4C-B861-EB0B734A9288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A0D6A5E-B2B9-4CAA-BB46-A5BE119821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87" y="0"/>
            <a:ext cx="9104825" cy="5143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FBC344F-061D-4995-A97A-840EA4ED79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" y="0"/>
            <a:ext cx="9104825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522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9B9EFB-97F0-40CF-95AA-BE72BB0FAF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Branches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8C4A68-94B4-4BBF-A0B5-D20ED30E2D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356615"/>
            <a:ext cx="3024337" cy="315035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da-DK" sz="1800" dirty="0">
                <a:cs typeface="Courier New" panose="02070309020205020404" pitchFamily="49" charset="0"/>
              </a:rPr>
              <a:t>Branches allow you to create environments in which changes can be made and tracked – without interfering with other uses of the code.</a:t>
            </a:r>
            <a:endParaRPr lang="en-GB" sz="18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0B621D4-E531-4B02-A06C-EC1D15DC08EA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91B19C3-66F4-4A3B-B972-126A48E959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39264" y="-15240"/>
            <a:ext cx="4389120" cy="269548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842E906-A1C7-4E07-BF99-752E521BC0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39264" y="2680244"/>
            <a:ext cx="4389120" cy="246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60608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459BC8-16C2-4C8B-82D9-47D354C99F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Git Tutorials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CA3140-0A3A-44A3-BCF2-B37FF8C773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356615"/>
            <a:ext cx="7848873" cy="315035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GB" sz="2000" dirty="0"/>
              <a:t>Learn Git in 20 Minutes</a:t>
            </a:r>
            <a:br>
              <a:rPr lang="en-GB" sz="2000" dirty="0"/>
            </a:br>
            <a:r>
              <a:rPr lang="en-GB" sz="2000" dirty="0">
                <a:hlinkClick r:id="rId2"/>
              </a:rPr>
              <a:t>youtu.be/</a:t>
            </a:r>
            <a:r>
              <a:rPr lang="en-GB" sz="2000" dirty="0" err="1">
                <a:hlinkClick r:id="rId2"/>
              </a:rPr>
              <a:t>IHaTbJPdB</a:t>
            </a:r>
            <a:r>
              <a:rPr lang="en-GB" sz="2000" dirty="0">
                <a:hlinkClick r:id="rId2"/>
              </a:rPr>
              <a:t>-s</a:t>
            </a:r>
            <a:r>
              <a:rPr lang="en-GB" sz="2000" dirty="0"/>
              <a:t> by </a:t>
            </a:r>
            <a:r>
              <a:rPr lang="en-GB" sz="2000" i="1" dirty="0"/>
              <a:t>Web Dev Simplified</a:t>
            </a:r>
          </a:p>
          <a:p>
            <a:pPr>
              <a:lnSpc>
                <a:spcPct val="150000"/>
              </a:lnSpc>
            </a:pPr>
            <a:endParaRPr lang="en-GB" sz="2000" dirty="0"/>
          </a:p>
          <a:p>
            <a:pPr>
              <a:lnSpc>
                <a:spcPct val="150000"/>
              </a:lnSpc>
            </a:pPr>
            <a:r>
              <a:rPr lang="en-GB" sz="2000" dirty="0"/>
              <a:t>Git Tutorial for Beginners: Command-Line Fundamentals</a:t>
            </a:r>
            <a:br>
              <a:rPr lang="en-GB" sz="2000" dirty="0"/>
            </a:br>
            <a:r>
              <a:rPr lang="en-GB" sz="2000" dirty="0">
                <a:hlinkClick r:id="rId3"/>
              </a:rPr>
              <a:t>youtu.be/HVsySz-h9r4</a:t>
            </a:r>
            <a:r>
              <a:rPr lang="en-GB" sz="2000" dirty="0"/>
              <a:t> by Corey Schafer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24636E-4807-464D-B558-DF7C12EEAC9F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85652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50A6E-8E05-4266-BACA-74982114D6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n-US" b="0">
                <a:latin typeface="APL333" panose="020B0700000202000203" pitchFamily="34" charset="0"/>
              </a:rPr>
              <a:t>]LINK</a:t>
            </a:r>
            <a:endParaRPr lang="en-GB" b="0" dirty="0">
              <a:latin typeface="APL333" panose="020B0700000202000203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C512D2-9C62-4087-BC65-E491FFDEBF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" y="1356614"/>
            <a:ext cx="9972600" cy="3786885"/>
          </a:xfrm>
        </p:spPr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400" dirty="0">
                <a:latin typeface="APL385 Unicode" panose="020B0709000202000203" pitchFamily="49" charset="0"/>
              </a:rPr>
              <a:t>      ]link -?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700" dirty="0">
                <a:latin typeface="APL385 Unicode" panose="020B0709000202000203" pitchFamily="49" charset="0"/>
              </a:rPr>
              <a:t>                                                                                                              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400" dirty="0">
                <a:latin typeface="APL385 Unicode" panose="020B0709000202000203" pitchFamily="49" charset="0"/>
              </a:rPr>
              <a:t> LINK          </a:t>
            </a:r>
            <a:r>
              <a:rPr lang="en-US" sz="1400" dirty="0">
                <a:latin typeface="APL333" panose="020B0700000202000203" pitchFamily="34" charset="0"/>
              </a:rPr>
              <a:t>User commands for namespace-directory </a:t>
            </a:r>
            <a:r>
              <a:rPr lang="en-US" sz="1400" dirty="0" err="1">
                <a:latin typeface="APL333" panose="020B0700000202000203" pitchFamily="34" charset="0"/>
              </a:rPr>
              <a:t>synchronisation</a:t>
            </a:r>
            <a:r>
              <a:rPr lang="en-US" sz="1400" dirty="0">
                <a:latin typeface="APL333" panose="020B0700000202000203" pitchFamily="34" charset="0"/>
              </a:rPr>
              <a:t> (see https://github.com/dyalog/link/wiki):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400" dirty="0">
                <a:latin typeface="APL385 Unicode" panose="020B0709000202000203" pitchFamily="49" charset="0"/>
              </a:rPr>
              <a:t>  Add          </a:t>
            </a:r>
            <a:r>
              <a:rPr lang="en-US" sz="1400" dirty="0">
                <a:latin typeface="APL333" panose="020B0700000202000203" pitchFamily="34" charset="0"/>
              </a:rPr>
              <a:t>Associate item in linked namespace with new file/directory in corresponding directory          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400" dirty="0">
                <a:latin typeface="APL385 Unicode" panose="020B0709000202000203" pitchFamily="49" charset="0"/>
              </a:rPr>
              <a:t>  Break        </a:t>
            </a:r>
            <a:r>
              <a:rPr lang="en-US" sz="1400" dirty="0" err="1">
                <a:latin typeface="APL333" panose="020B0700000202000203" pitchFamily="34" charset="0"/>
              </a:rPr>
              <a:t>Break</a:t>
            </a:r>
            <a:r>
              <a:rPr lang="en-US" sz="1400" dirty="0">
                <a:latin typeface="APL333" panose="020B0700000202000203" pitchFamily="34" charset="0"/>
              </a:rPr>
              <a:t> link between namespace and corresponding directory                                       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400" dirty="0">
                <a:latin typeface="APL385 Unicode" panose="020B0709000202000203" pitchFamily="49" charset="0"/>
              </a:rPr>
              <a:t>  Create       </a:t>
            </a:r>
            <a:r>
              <a:rPr lang="en-US" sz="1400" dirty="0">
                <a:latin typeface="APL333" panose="020B0700000202000203" pitchFamily="34" charset="0"/>
              </a:rPr>
              <a:t>Link a namespace with a directory (create one or both if absent)                               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400" dirty="0">
                <a:latin typeface="APL385 Unicode" panose="020B0709000202000203" pitchFamily="49" charset="0"/>
              </a:rPr>
              <a:t>  Export       </a:t>
            </a:r>
            <a:r>
              <a:rPr lang="en-US" sz="1400" dirty="0" err="1">
                <a:latin typeface="APL333" panose="020B0700000202000203" pitchFamily="34" charset="0"/>
              </a:rPr>
              <a:t>Export</a:t>
            </a:r>
            <a:r>
              <a:rPr lang="en-US" sz="1400" dirty="0">
                <a:latin typeface="APL333" panose="020B0700000202000203" pitchFamily="34" charset="0"/>
              </a:rPr>
              <a:t> a namespace to a directory (create the directory if absent); does not create a link     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400" dirty="0">
                <a:latin typeface="APL385 Unicode" panose="020B0709000202000203" pitchFamily="49" charset="0"/>
              </a:rPr>
              <a:t>  Expunge      </a:t>
            </a:r>
            <a:r>
              <a:rPr lang="en-US" sz="1400" dirty="0">
                <a:latin typeface="APL333" panose="020B0700000202000203" pitchFamily="34" charset="0"/>
              </a:rPr>
              <a:t>Erase item and associated file                                                                 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400" dirty="0">
                <a:latin typeface="APL385 Unicode" panose="020B0709000202000203" pitchFamily="49" charset="0"/>
              </a:rPr>
              <a:t>  </a:t>
            </a:r>
            <a:r>
              <a:rPr lang="en-US" sz="1400" dirty="0" err="1">
                <a:latin typeface="APL385 Unicode" panose="020B0709000202000203" pitchFamily="49" charset="0"/>
              </a:rPr>
              <a:t>GetFileName</a:t>
            </a:r>
            <a:r>
              <a:rPr lang="en-US" sz="1400" dirty="0">
                <a:latin typeface="APL385 Unicode" panose="020B0709000202000203" pitchFamily="49" charset="0"/>
              </a:rPr>
              <a:t>  </a:t>
            </a:r>
            <a:r>
              <a:rPr lang="en-US" sz="1400" dirty="0">
                <a:latin typeface="APL333" panose="020B0700000202000203" pitchFamily="34" charset="0"/>
              </a:rPr>
              <a:t>Return name of file associated with item                                                       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400" dirty="0">
                <a:latin typeface="APL385 Unicode" panose="020B0709000202000203" pitchFamily="49" charset="0"/>
              </a:rPr>
              <a:t>  </a:t>
            </a:r>
            <a:r>
              <a:rPr lang="en-US" sz="1400" dirty="0" err="1">
                <a:latin typeface="APL385 Unicode" panose="020B0709000202000203" pitchFamily="49" charset="0"/>
              </a:rPr>
              <a:t>GetItemName</a:t>
            </a:r>
            <a:r>
              <a:rPr lang="en-US" sz="1400" dirty="0">
                <a:latin typeface="APL385 Unicode" panose="020B0709000202000203" pitchFamily="49" charset="0"/>
              </a:rPr>
              <a:t>  </a:t>
            </a:r>
            <a:r>
              <a:rPr lang="en-US" sz="1400" dirty="0">
                <a:latin typeface="APL333" panose="020B0700000202000203" pitchFamily="34" charset="0"/>
              </a:rPr>
              <a:t>Return name of item associated with file                                                       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400" dirty="0">
                <a:latin typeface="APL385 Unicode" panose="020B0709000202000203" pitchFamily="49" charset="0"/>
              </a:rPr>
              <a:t>  Import       </a:t>
            </a:r>
            <a:r>
              <a:rPr lang="en-US" sz="1400" dirty="0" err="1">
                <a:latin typeface="APL333" panose="020B0700000202000203" pitchFamily="34" charset="0"/>
              </a:rPr>
              <a:t>Import</a:t>
            </a:r>
            <a:r>
              <a:rPr lang="en-US" sz="1400" dirty="0">
                <a:latin typeface="APL333" panose="020B0700000202000203" pitchFamily="34" charset="0"/>
              </a:rPr>
              <a:t> a namespace from a directory (create the namespace if absent); does not create a link   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400" dirty="0">
                <a:latin typeface="APL385 Unicode" panose="020B0709000202000203" pitchFamily="49" charset="0"/>
              </a:rPr>
              <a:t>  List         </a:t>
            </a:r>
            <a:r>
              <a:rPr lang="en-US" sz="1400" dirty="0" err="1">
                <a:latin typeface="APL333" panose="020B0700000202000203" pitchFamily="34" charset="0"/>
              </a:rPr>
              <a:t>List</a:t>
            </a:r>
            <a:r>
              <a:rPr lang="en-US" sz="1400" dirty="0">
                <a:latin typeface="APL333" panose="020B0700000202000203" pitchFamily="34" charset="0"/>
              </a:rPr>
              <a:t> active namespace-directory links                                                          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400" dirty="0">
                <a:latin typeface="APL385 Unicode" panose="020B0709000202000203" pitchFamily="49" charset="0"/>
              </a:rPr>
              <a:t>  Refresh      </a:t>
            </a:r>
            <a:r>
              <a:rPr lang="en-US" sz="1400" dirty="0">
                <a:latin typeface="APL333" panose="020B0700000202000203" pitchFamily="34" charset="0"/>
              </a:rPr>
              <a:t>Fully </a:t>
            </a:r>
            <a:r>
              <a:rPr lang="en-US" sz="1400" dirty="0" err="1">
                <a:latin typeface="APL333" panose="020B0700000202000203" pitchFamily="34" charset="0"/>
              </a:rPr>
              <a:t>synchronise</a:t>
            </a:r>
            <a:r>
              <a:rPr lang="en-US" sz="1400" dirty="0">
                <a:latin typeface="APL333" panose="020B0700000202000203" pitchFamily="34" charset="0"/>
              </a:rPr>
              <a:t> namespace-directory content         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150658285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9B9EFB-97F0-40CF-95AA-BE72BB0FAF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git branch | git checkout | git merge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8C4A68-94B4-4BBF-A0B5-D20ED30E2D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356614"/>
            <a:ext cx="5187103" cy="34473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a-DK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git branch branchname</a:t>
            </a:r>
            <a:r>
              <a:rPr lang="da-DK" sz="1800" dirty="0"/>
              <a:t> creates a branch, in which you can develop new features or fixes outside the "master"</a:t>
            </a:r>
          </a:p>
          <a:p>
            <a:r>
              <a:rPr lang="da-DK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git checkout –b branchname</a:t>
            </a:r>
            <a:r>
              <a:rPr lang="da-DK" sz="1800" dirty="0"/>
              <a:t> is short-hand for:	</a:t>
            </a:r>
            <a:r>
              <a:rPr lang="da-DK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git branch branchname</a:t>
            </a:r>
            <a:r>
              <a:rPr lang="da-DK" sz="1800" dirty="0"/>
              <a:t> followed by:	</a:t>
            </a:r>
            <a:r>
              <a:rPr lang="da-DK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git checkout branchname</a:t>
            </a:r>
          </a:p>
          <a:p>
            <a:r>
              <a:rPr lang="da-DK" sz="1800" dirty="0"/>
              <a:t>When the new feature is complete,</a:t>
            </a:r>
            <a:br>
              <a:rPr lang="da-DK" sz="1800" dirty="0"/>
            </a:br>
            <a:r>
              <a:rPr lang="da-DK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git merge branchname</a:t>
            </a:r>
            <a:r>
              <a:rPr lang="da-DK" sz="1800" dirty="0"/>
              <a:t> is used to fold it back (after switching back to master with </a:t>
            </a:r>
            <a:r>
              <a:rPr lang="da-DK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git checkout master</a:t>
            </a:r>
            <a:r>
              <a:rPr lang="da-DK" sz="1800" dirty="0"/>
              <a:t>)</a:t>
            </a:r>
          </a:p>
          <a:p>
            <a:endParaRPr lang="en-GB" sz="18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0B621D4-E531-4B02-A06C-EC1D15DC08EA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660DAA1-F602-4C79-A42F-1EE24EE475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52160" y="1270228"/>
            <a:ext cx="3291840" cy="20216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3141226-DFD6-40D2-BF19-8A01B09843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2160" y="3291840"/>
            <a:ext cx="3291840" cy="1851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473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9B9EFB-97F0-40CF-95AA-BE72BB0FAF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git branch | git checkout | git merge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8C4A68-94B4-4BBF-A0B5-D20ED30E2D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/>
              <a:t>Before you start the exercise: if you have VS Code or similar, keep it open and watch what happens as you make changes on the command line</a:t>
            </a:r>
          </a:p>
          <a:p>
            <a:r>
              <a:rPr lang="en-GB" dirty="0"/>
              <a:t>Also watch what happens inside the workspace as you checkout different branches (assuming you have a link)</a:t>
            </a:r>
          </a:p>
          <a:p>
            <a:endParaRPr lang="en-GB" dirty="0"/>
          </a:p>
          <a:p>
            <a:pPr marL="0" indent="0">
              <a:buNone/>
            </a:pPr>
            <a:r>
              <a:rPr lang="en-GB" dirty="0"/>
              <a:t>Exercise 6</a:t>
            </a:r>
          </a:p>
          <a:p>
            <a:r>
              <a:rPr lang="en-GB" dirty="0"/>
              <a:t>Use </a:t>
            </a: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git checkout –b </a:t>
            </a:r>
            <a:r>
              <a:rPr lang="en-GB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branchname</a:t>
            </a:r>
            <a:r>
              <a:rPr lang="en-GB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GB" dirty="0"/>
              <a:t>to create a branch, and make a couple of changes and commits.</a:t>
            </a:r>
          </a:p>
          <a:p>
            <a:r>
              <a:rPr lang="en-GB" dirty="0"/>
              <a:t>Merge the commits back into the master.</a:t>
            </a:r>
          </a:p>
          <a:p>
            <a:r>
              <a:rPr lang="en-GB" dirty="0"/>
              <a:t>Use </a:t>
            </a: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git branch</a:t>
            </a:r>
            <a:r>
              <a:rPr lang="en-GB" dirty="0"/>
              <a:t> to verify the selected branch.</a:t>
            </a:r>
          </a:p>
          <a:p>
            <a:r>
              <a:rPr lang="en-GB" dirty="0"/>
              <a:t>Delete the branch using </a:t>
            </a:r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git branch –d </a:t>
            </a:r>
            <a:r>
              <a:rPr lang="en-GB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branchname</a:t>
            </a:r>
            <a:r>
              <a:rPr lang="en-GB" dirty="0"/>
              <a:t>.</a:t>
            </a:r>
          </a:p>
          <a:p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0B621D4-E531-4B02-A06C-EC1D15DC08EA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595714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D7E182-EB52-4933-82E5-02962FF27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84477E-280B-4D4C-9A98-9B8F40792F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AC0444-3E54-4510-A61E-F7A46B6CF419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8D38D01-14E3-4942-9D10-C49C66024E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66213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31B9F7-0E9A-469D-A8DB-877DD1F5C7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43E2EB-B8D5-4A34-BFBA-DBED8386AC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89C7EF-9AF9-4B04-8FEA-CFC804F735EA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3B145F-A69A-4C01-8B35-053137A058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67402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04E3D9-4091-49E9-9127-B019FC24AF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6C744C-B0BC-4946-873A-41C5C718A5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1891836-932D-4284-9D34-418437D1E4F2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8685664-7428-4541-98D6-7D59C96E94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09035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372BD-D98A-4B97-97A0-DD7C9C5464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git clone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4460D7-8862-4192-B706-6DADE81516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356615"/>
            <a:ext cx="8478943" cy="3150350"/>
          </a:xfrm>
        </p:spPr>
        <p:txBody>
          <a:bodyPr>
            <a:normAutofit fontScale="92500" lnSpcReduction="10000"/>
          </a:bodyPr>
          <a:lstStyle/>
          <a:p>
            <a:r>
              <a:rPr lang="da-DK" b="1" dirty="0">
                <a:latin typeface="Courier New" panose="02070309020205020404" pitchFamily="49" charset="0"/>
                <a:cs typeface="Courier New" panose="02070309020205020404" pitchFamily="49" charset="0"/>
              </a:rPr>
              <a:t>git init</a:t>
            </a:r>
            <a:r>
              <a:rPr lang="da-DK" dirty="0"/>
              <a:t> turns a local folder into a "repo"</a:t>
            </a:r>
          </a:p>
          <a:p>
            <a:r>
              <a:rPr lang="da-DK" b="1" dirty="0">
                <a:latin typeface="Courier New" panose="02070309020205020404" pitchFamily="49" charset="0"/>
                <a:cs typeface="Courier New" panose="02070309020205020404" pitchFamily="49" charset="0"/>
              </a:rPr>
              <a:t>git clone</a:t>
            </a:r>
            <a:r>
              <a:rPr lang="da-DK" dirty="0"/>
              <a:t> makes a copy of a remote repo</a:t>
            </a:r>
          </a:p>
          <a:p>
            <a:endParaRPr lang="da-DK" dirty="0"/>
          </a:p>
          <a:p>
            <a:endParaRPr lang="da-DK" dirty="0"/>
          </a:p>
          <a:p>
            <a:endParaRPr lang="da-DK" dirty="0"/>
          </a:p>
          <a:p>
            <a:endParaRPr lang="da-DK" dirty="0"/>
          </a:p>
          <a:p>
            <a:pPr marL="0" indent="0">
              <a:buNone/>
            </a:pPr>
            <a:endParaRPr lang="da-DK" dirty="0"/>
          </a:p>
          <a:p>
            <a:pPr marL="0" indent="0">
              <a:buNone/>
            </a:pPr>
            <a:r>
              <a:rPr lang="da-DK" dirty="0"/>
              <a:t>Exercise: Clone the SA1-Utils repo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A58983-3C56-4B64-B564-1D3975AF84AA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11560" y="2211710"/>
            <a:ext cx="7787657" cy="1728192"/>
          </a:xfrm>
          <a:solidFill>
            <a:schemeClr val="tx1"/>
          </a:solidFill>
        </p:spPr>
        <p:txBody>
          <a:bodyPr anchor="ctr" anchorCtr="0">
            <a:normAutofit fontScale="92500" lnSpcReduction="10000"/>
          </a:bodyPr>
          <a:lstStyle/>
          <a:p>
            <a:r>
              <a:rPr lang="da-DK" sz="16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C:\D19\SA1&gt; git clone https://github.com/Dyalog19/SA1-Utils Utils</a:t>
            </a:r>
          </a:p>
          <a:p>
            <a:r>
              <a:rPr lang="en-GB" sz="16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Cloning into '</a:t>
            </a:r>
            <a:r>
              <a:rPr lang="en-GB" sz="1600" b="1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Utils</a:t>
            </a:r>
            <a:r>
              <a:rPr lang="en-GB" sz="16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'...</a:t>
            </a:r>
          </a:p>
          <a:p>
            <a:r>
              <a:rPr lang="en-GB" sz="16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remote: Enumerating objects: 8, done.</a:t>
            </a:r>
          </a:p>
          <a:p>
            <a:r>
              <a:rPr lang="en-GB" sz="16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remote: Counting objects: 100% (8/8), done.</a:t>
            </a:r>
          </a:p>
          <a:p>
            <a:r>
              <a:rPr lang="en-GB" sz="16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remote: Compressing objects: 100% (6/6), done.</a:t>
            </a:r>
          </a:p>
          <a:p>
            <a:r>
              <a:rPr lang="en-GB" sz="16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remote: Total 8 (delta 0), reused 4 (delta 0), pack-reused 0</a:t>
            </a:r>
          </a:p>
          <a:p>
            <a:r>
              <a:rPr lang="en-GB" sz="16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Unpacking objects: 100% (8/8), done.</a:t>
            </a:r>
            <a:endParaRPr lang="da-DK" sz="1600" b="1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279177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EF4F8B-6571-44B4-92A2-459C29AA06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git pull and push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760628-3099-4A65-91FE-C2EB467430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356614"/>
            <a:ext cx="8478943" cy="3447384"/>
          </a:xfrm>
        </p:spPr>
        <p:txBody>
          <a:bodyPr>
            <a:normAutofit/>
          </a:bodyPr>
          <a:lstStyle/>
          <a:p>
            <a:r>
              <a:rPr lang="da-DK" dirty="0"/>
              <a:t>After cloning, you work with the repo as if it were local.</a:t>
            </a:r>
          </a:p>
          <a:p>
            <a:r>
              <a:rPr lang="da-DK" dirty="0"/>
              <a:t>Note that </a:t>
            </a:r>
            <a:r>
              <a:rPr lang="da-DK" b="1" dirty="0">
                <a:latin typeface="Courier New" panose="02070309020205020404" pitchFamily="49" charset="0"/>
                <a:cs typeface="Courier New" panose="02070309020205020404" pitchFamily="49" charset="0"/>
              </a:rPr>
              <a:t>git commit</a:t>
            </a:r>
            <a:r>
              <a:rPr lang="da-DK" dirty="0"/>
              <a:t> only changes your local copy of the repository!</a:t>
            </a:r>
            <a:endParaRPr lang="en-GB" dirty="0"/>
          </a:p>
          <a:p>
            <a:r>
              <a:rPr lang="en-GB" dirty="0"/>
              <a:t>Every now and again, you should</a:t>
            </a:r>
          </a:p>
          <a:p>
            <a:pPr lvl="1"/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git pull</a:t>
            </a:r>
            <a:r>
              <a:rPr lang="en-GB" dirty="0"/>
              <a:t> to merge changes made by others into your local copy</a:t>
            </a:r>
          </a:p>
          <a:p>
            <a:pPr lvl="1"/>
            <a:r>
              <a:rPr lang="en-GB" b="1" dirty="0">
                <a:latin typeface="Courier New" panose="02070309020205020404" pitchFamily="49" charset="0"/>
                <a:cs typeface="Courier New" panose="02070309020205020404" pitchFamily="49" charset="0"/>
              </a:rPr>
              <a:t>git push</a:t>
            </a:r>
            <a:r>
              <a:rPr lang="en-GB" dirty="0"/>
              <a:t> to make your own commits available to others</a:t>
            </a:r>
          </a:p>
          <a:p>
            <a:r>
              <a:rPr lang="en-GB" dirty="0"/>
              <a:t>You should ALWAYS pull before you push!!!</a:t>
            </a:r>
            <a:br>
              <a:rPr lang="en-GB" dirty="0"/>
            </a:br>
            <a:r>
              <a:rPr lang="en-GB" dirty="0"/>
              <a:t>(Many GUIs will not let you push before you pull.)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76701303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EF4F8B-6571-44B4-92A2-459C29AA06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git pull and push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760628-3099-4A65-91FE-C2EB467430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a-DK" sz="2000" dirty="0"/>
              <a:t>The syntax is:</a:t>
            </a:r>
            <a:br>
              <a:rPr lang="da-DK" sz="2000" dirty="0"/>
            </a:br>
            <a:br>
              <a:rPr lang="da-DK" sz="2000" dirty="0"/>
            </a:br>
            <a:endParaRPr lang="da-DK" sz="2000" dirty="0"/>
          </a:p>
          <a:p>
            <a:r>
              <a:rPr lang="en-GB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origin</a:t>
            </a:r>
            <a:r>
              <a:rPr lang="en-GB" sz="2000" dirty="0"/>
              <a:t> is a reference to the remote repository (the </a:t>
            </a:r>
            <a:r>
              <a:rPr lang="en-GB" sz="2000" i="1" dirty="0"/>
              <a:t>origin</a:t>
            </a:r>
            <a:r>
              <a:rPr lang="en-GB" sz="2000" dirty="0"/>
              <a:t> of the local copy)</a:t>
            </a:r>
          </a:p>
          <a:p>
            <a:r>
              <a:rPr lang="en-GB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master</a:t>
            </a:r>
            <a:r>
              <a:rPr lang="en-GB" sz="2000" dirty="0"/>
              <a:t> is the name of the branch we are working on</a:t>
            </a:r>
          </a:p>
          <a:p>
            <a:r>
              <a:rPr lang="en-GB" sz="2000" dirty="0"/>
              <a:t>All of this is easier if you use a GUI like </a:t>
            </a:r>
            <a:r>
              <a:rPr lang="en-GB" sz="2000" b="1" dirty="0"/>
              <a:t>VS Code</a:t>
            </a:r>
          </a:p>
          <a:p>
            <a:r>
              <a:rPr lang="en-GB" sz="2000" dirty="0"/>
              <a:t>You will need a GitHub user id to </a:t>
            </a:r>
            <a:r>
              <a:rPr lang="en-GB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push</a:t>
            </a:r>
            <a:endParaRPr lang="da-DK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991F0C-7428-4874-810B-EAB08ADF8445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CBB5F882-A7FA-4C52-ABDF-48D01CD1F957}"/>
              </a:ext>
            </a:extLst>
          </p:cNvPr>
          <p:cNvSpPr txBox="1">
            <a:spLocks/>
          </p:cNvSpPr>
          <p:nvPr/>
        </p:nvSpPr>
        <p:spPr>
          <a:xfrm>
            <a:off x="2771800" y="1635646"/>
            <a:ext cx="3240360" cy="576064"/>
          </a:xfrm>
          <a:prstGeom prst="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ts val="600"/>
              </a:spcBef>
              <a:buClr>
                <a:srgbClr val="FF9421"/>
              </a:buClr>
              <a:buSzPct val="75000"/>
              <a:buFont typeface="Arial" panose="020B0604020202020204" pitchFamily="34" charset="0"/>
              <a:buNone/>
              <a:defRPr sz="1800" kern="120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17550" indent="-3556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FF9421"/>
              </a:buClr>
              <a:buSzPct val="60000"/>
              <a:buFont typeface="Courier New" panose="02070309020205020404" pitchFamily="49" charset="0"/>
              <a:buChar char="o"/>
              <a:defRPr lang="en-US" sz="2000" kern="120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079500" indent="-36195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FF9421"/>
              </a:buClr>
              <a:buSzPct val="75000"/>
              <a:buFont typeface="Wingdings" panose="05000000000000000000" pitchFamily="2" charset="2"/>
              <a:buChar char="§"/>
              <a:defRPr sz="1800" kern="120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433513" indent="-354013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FF9421"/>
              </a:buClr>
              <a:buSzPct val="75000"/>
              <a:buFont typeface="Calibri" panose="020F0502020204030204" pitchFamily="34" charset="0"/>
              <a:buChar char="–"/>
              <a:defRPr sz="1400" kern="1200">
                <a:solidFill>
                  <a:schemeClr val="accent4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Clr>
                <a:srgbClr val="FF9421"/>
              </a:buClr>
              <a:buFont typeface="Calibri" panose="020F050202020403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a-DK" sz="16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git pull origin master</a:t>
            </a:r>
          </a:p>
          <a:p>
            <a:r>
              <a:rPr lang="da-DK" sz="16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git push origin master</a:t>
            </a:r>
          </a:p>
        </p:txBody>
      </p:sp>
    </p:spTree>
    <p:extLst>
      <p:ext uri="{BB962C8B-B14F-4D97-AF65-F5344CB8AC3E}">
        <p14:creationId xmlns:p14="http://schemas.microsoft.com/office/powerpoint/2010/main" val="135782598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A4FF5-647F-48C6-B39A-0B1DDD5592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Merge conflicts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D415CF-8FEA-4CAC-A820-E45B54EC4D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Eventually, you will change the same line of code that someone else did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C27334-54F1-4E85-B3C3-D5DFE518DE2D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462732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7102C1-38ED-4580-AF3A-34E1C681DA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D2571C-525C-4FFF-948F-088BC67559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6A3B6D-4BEA-4796-AF66-71F8016E7358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5AA617-1251-4F8D-BA68-19FC27E608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0673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50A6E-8E05-4266-BACA-74982114D6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n-US" b="0" dirty="0">
                <a:latin typeface="APL333" panose="020B0700000202000203" pitchFamily="34" charset="0"/>
              </a:rPr>
              <a:t>]</a:t>
            </a:r>
            <a:r>
              <a:rPr lang="en-US" b="0" dirty="0" err="1">
                <a:latin typeface="APL333" panose="020B0700000202000203" pitchFamily="34" charset="0"/>
              </a:rPr>
              <a:t>LINK</a:t>
            </a:r>
            <a:r>
              <a:rPr lang="en-US" b="0" err="1">
                <a:latin typeface="APL333" panose="020B0700000202000203" pitchFamily="34" charset="0"/>
              </a:rPr>
              <a:t>.</a:t>
            </a:r>
            <a:r>
              <a:rPr lang="en-US" b="0">
                <a:latin typeface="APL333" panose="020B0700000202000203" pitchFamily="34" charset="0"/>
              </a:rPr>
              <a:t>Create</a:t>
            </a:r>
            <a:endParaRPr lang="en-GB" b="0" dirty="0">
              <a:latin typeface="APL333" panose="020B0700000202000203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C512D2-9C62-4087-BC65-E491FFDEBF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356615"/>
            <a:ext cx="8640961" cy="31503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latin typeface="APL385 Unicode" panose="020B0709000202000203" pitchFamily="49" charset="0"/>
              </a:rPr>
              <a:t>   ]</a:t>
            </a:r>
            <a:r>
              <a:rPr lang="en-US" dirty="0" err="1">
                <a:latin typeface="APL385 Unicode" panose="020B0709000202000203" pitchFamily="49" charset="0"/>
              </a:rPr>
              <a:t>LINK.Create</a:t>
            </a:r>
            <a:r>
              <a:rPr lang="en-US" dirty="0">
                <a:latin typeface="APL385 Unicode" panose="020B0709000202000203" pitchFamily="49" charset="0"/>
              </a:rPr>
              <a:t>  #.</a:t>
            </a:r>
            <a:r>
              <a:rPr lang="en-US" dirty="0">
                <a:solidFill>
                  <a:srgbClr val="FF9421"/>
                </a:solidFill>
                <a:latin typeface="APL333" panose="020B0700000202000203" pitchFamily="34" charset="0"/>
              </a:rPr>
              <a:t>namespace</a:t>
            </a:r>
            <a:r>
              <a:rPr lang="en-US" dirty="0">
                <a:latin typeface="APL385 Unicode" panose="020B0709000202000203" pitchFamily="49" charset="0"/>
              </a:rPr>
              <a:t>  /</a:t>
            </a:r>
            <a:r>
              <a:rPr lang="en-US" dirty="0">
                <a:solidFill>
                  <a:srgbClr val="FF9421"/>
                </a:solidFill>
                <a:latin typeface="APL333" panose="020B0700000202000203" pitchFamily="34" charset="0"/>
              </a:rPr>
              <a:t>path</a:t>
            </a:r>
          </a:p>
          <a:p>
            <a:pPr marL="0" indent="0">
              <a:buNone/>
            </a:pPr>
            <a:r>
              <a:rPr lang="en-GB" dirty="0">
                <a:latin typeface="APL385 Unicode" panose="020B0709000202000203" pitchFamily="49" charset="0"/>
              </a:rPr>
              <a:t>Linked: #.</a:t>
            </a:r>
            <a:r>
              <a:rPr lang="en-US" dirty="0">
                <a:solidFill>
                  <a:srgbClr val="FF9421"/>
                </a:solidFill>
                <a:latin typeface="APL333" panose="020B0700000202000203" pitchFamily="34" charset="0"/>
              </a:rPr>
              <a:t>namespace</a:t>
            </a:r>
            <a:r>
              <a:rPr lang="en-GB" dirty="0">
                <a:latin typeface="APL385 Unicode" panose="020B0709000202000203" pitchFamily="49" charset="0"/>
              </a:rPr>
              <a:t> ←→ /</a:t>
            </a:r>
            <a:r>
              <a:rPr lang="en-US" dirty="0">
                <a:solidFill>
                  <a:srgbClr val="FF9421"/>
                </a:solidFill>
                <a:latin typeface="APL333" panose="020B0700000202000203" pitchFamily="34" charset="0"/>
              </a:rPr>
              <a:t>path</a:t>
            </a:r>
            <a:endParaRPr lang="en-GB" dirty="0">
              <a:latin typeface="APL385 Unicode" panose="020B0709000202000203" pitchFamily="49" charset="0"/>
            </a:endParaRPr>
          </a:p>
          <a:p>
            <a:pPr marL="0" indent="0">
              <a:buNone/>
            </a:pPr>
            <a:endParaRPr lang="en-GB" dirty="0">
              <a:solidFill>
                <a:srgbClr val="FF9421"/>
              </a:solidFill>
              <a:latin typeface="APL333" panose="020B0700000202000203" pitchFamily="34" charset="0"/>
            </a:endParaRPr>
          </a:p>
          <a:p>
            <a:pPr marL="0" indent="0">
              <a:buNone/>
            </a:pPr>
            <a:r>
              <a:rPr lang="en-US" dirty="0">
                <a:latin typeface="APL385 Unicode" panose="020B0709000202000203" pitchFamily="49" charset="0"/>
              </a:rPr>
              <a:t>   3 ⎕MKDIR '/</a:t>
            </a:r>
            <a:r>
              <a:rPr lang="en-US" dirty="0" err="1">
                <a:latin typeface="APL385 Unicode" panose="020B0709000202000203" pitchFamily="49" charset="0"/>
              </a:rPr>
              <a:t>tmp</a:t>
            </a:r>
            <a:r>
              <a:rPr lang="en-US" dirty="0">
                <a:latin typeface="APL385 Unicode" panose="020B0709000202000203" pitchFamily="49" charset="0"/>
              </a:rPr>
              <a:t>/</a:t>
            </a:r>
            <a:r>
              <a:rPr lang="en-US" dirty="0" err="1">
                <a:latin typeface="APL385 Unicode" panose="020B0709000202000203" pitchFamily="49" charset="0"/>
              </a:rPr>
              <a:t>myapp</a:t>
            </a:r>
            <a:r>
              <a:rPr lang="en-US" dirty="0">
                <a:latin typeface="APL385 Unicode" panose="020B0709000202000203" pitchFamily="49" charset="0"/>
              </a:rPr>
              <a:t>/'</a:t>
            </a:r>
          </a:p>
          <a:p>
            <a:pPr marL="0" indent="0">
              <a:buNone/>
            </a:pPr>
            <a:r>
              <a:rPr lang="en-US" dirty="0">
                <a:latin typeface="APL385 Unicode" panose="020B0709000202000203" pitchFamily="49" charset="0"/>
              </a:rPr>
              <a:t>   'dup←{⍵ ⍵}'  ⎕NPUT  '/</a:t>
            </a:r>
            <a:r>
              <a:rPr lang="en-US" dirty="0" err="1">
                <a:latin typeface="APL385 Unicode" panose="020B0709000202000203" pitchFamily="49" charset="0"/>
              </a:rPr>
              <a:t>tmp</a:t>
            </a:r>
            <a:r>
              <a:rPr lang="en-US" dirty="0">
                <a:latin typeface="APL385 Unicode" panose="020B0709000202000203" pitchFamily="49" charset="0"/>
              </a:rPr>
              <a:t>/</a:t>
            </a:r>
            <a:r>
              <a:rPr lang="en-US" dirty="0" err="1">
                <a:latin typeface="APL385 Unicode" panose="020B0709000202000203" pitchFamily="49" charset="0"/>
              </a:rPr>
              <a:t>myapp</a:t>
            </a:r>
            <a:r>
              <a:rPr lang="en-US" dirty="0">
                <a:latin typeface="APL385 Unicode" panose="020B0709000202000203" pitchFamily="49" charset="0"/>
              </a:rPr>
              <a:t>/</a:t>
            </a:r>
            <a:r>
              <a:rPr lang="en-US" dirty="0" err="1">
                <a:latin typeface="APL385 Unicode" panose="020B0709000202000203" pitchFamily="49" charset="0"/>
              </a:rPr>
              <a:t>dup.aplf</a:t>
            </a:r>
            <a:r>
              <a:rPr lang="en-US" dirty="0">
                <a:latin typeface="APL385 Unicode" panose="020B0709000202000203" pitchFamily="49" charset="0"/>
              </a:rPr>
              <a:t>'</a:t>
            </a:r>
          </a:p>
          <a:p>
            <a:pPr marL="0" indent="0">
              <a:buNone/>
            </a:pPr>
            <a:r>
              <a:rPr lang="en-US" dirty="0">
                <a:latin typeface="APL385 Unicode" panose="020B0709000202000203" pitchFamily="49" charset="0"/>
              </a:rPr>
              <a:t>   ]</a:t>
            </a:r>
            <a:r>
              <a:rPr lang="en-US" dirty="0" err="1">
                <a:latin typeface="APL385 Unicode" panose="020B0709000202000203" pitchFamily="49" charset="0"/>
              </a:rPr>
              <a:t>link.create</a:t>
            </a:r>
            <a:r>
              <a:rPr lang="en-US" dirty="0">
                <a:latin typeface="APL385 Unicode" panose="020B0709000202000203" pitchFamily="49" charset="0"/>
              </a:rPr>
              <a:t>  </a:t>
            </a:r>
            <a:r>
              <a:rPr lang="en-US" dirty="0" err="1">
                <a:latin typeface="APL385 Unicode" panose="020B0709000202000203" pitchFamily="49" charset="0"/>
              </a:rPr>
              <a:t>myapp</a:t>
            </a:r>
            <a:r>
              <a:rPr lang="en-US" dirty="0">
                <a:latin typeface="APL385 Unicode" panose="020B0709000202000203" pitchFamily="49" charset="0"/>
              </a:rPr>
              <a:t>  /</a:t>
            </a:r>
            <a:r>
              <a:rPr lang="en-US" dirty="0" err="1">
                <a:latin typeface="APL385 Unicode" panose="020B0709000202000203" pitchFamily="49" charset="0"/>
              </a:rPr>
              <a:t>tmp</a:t>
            </a:r>
            <a:r>
              <a:rPr lang="en-US" dirty="0">
                <a:latin typeface="APL385 Unicode" panose="020B0709000202000203" pitchFamily="49" charset="0"/>
              </a:rPr>
              <a:t>/</a:t>
            </a:r>
            <a:r>
              <a:rPr lang="en-US" dirty="0" err="1">
                <a:latin typeface="APL385 Unicode" panose="020B0709000202000203" pitchFamily="49" charset="0"/>
              </a:rPr>
              <a:t>myapp</a:t>
            </a:r>
            <a:endParaRPr lang="en-US" dirty="0">
              <a:latin typeface="APL385 Unicode" panose="020B0709000202000203" pitchFamily="49" charset="0"/>
            </a:endParaRPr>
          </a:p>
          <a:p>
            <a:pPr marL="0" indent="0">
              <a:buNone/>
            </a:pPr>
            <a:r>
              <a:rPr lang="en-US" dirty="0">
                <a:latin typeface="APL385 Unicode" panose="020B0709000202000203" pitchFamily="49" charset="0"/>
              </a:rPr>
              <a:t>Linked: #.</a:t>
            </a:r>
            <a:r>
              <a:rPr lang="en-US" dirty="0" err="1">
                <a:latin typeface="APL385 Unicode" panose="020B0709000202000203" pitchFamily="49" charset="0"/>
              </a:rPr>
              <a:t>myapp</a:t>
            </a:r>
            <a:r>
              <a:rPr lang="en-US" dirty="0">
                <a:latin typeface="APL385 Unicode" panose="020B0709000202000203" pitchFamily="49" charset="0"/>
              </a:rPr>
              <a:t> ←→ /</a:t>
            </a:r>
            <a:r>
              <a:rPr lang="en-US" dirty="0" err="1">
                <a:latin typeface="APL385 Unicode" panose="020B0709000202000203" pitchFamily="49" charset="0"/>
              </a:rPr>
              <a:t>tmp</a:t>
            </a:r>
            <a:r>
              <a:rPr lang="en-US" dirty="0">
                <a:latin typeface="APL385 Unicode" panose="020B0709000202000203" pitchFamily="49" charset="0"/>
              </a:rPr>
              <a:t>/</a:t>
            </a:r>
            <a:r>
              <a:rPr lang="en-US" dirty="0" err="1">
                <a:latin typeface="APL385 Unicode" panose="020B0709000202000203" pitchFamily="49" charset="0"/>
              </a:rPr>
              <a:t>myapp</a:t>
            </a:r>
            <a:endParaRPr lang="en-US" dirty="0"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8106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E9C1D8-223C-4CF0-B47D-4BCB703E73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9A44B2-E1F3-4F62-876A-3F9F698AEF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F5D653-07D3-47D5-BD61-8E43D72D7154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222E660-3A9A-44DB-A853-7128FB0D8E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684" y="457783"/>
            <a:ext cx="9132338" cy="422793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65F3818-0D9C-4A83-B35D-D48948005A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2082" y="3075806"/>
            <a:ext cx="5165277" cy="1719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35686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0E6E2-1704-48B9-8086-22A4DEBAF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1686E9-7D15-4774-99D4-B6EE882FEE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9A4ABF-4219-4C23-B121-47C83BFA84FF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AC71323-D12B-4875-94B7-41A5DEB763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5726"/>
            <a:ext cx="9144000" cy="417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32356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3B55CF-8611-4514-814B-06717F6DE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E67C9A-804C-428A-A8AE-F43EE8BD7E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371B54-A646-46A1-AB31-6D52D808246D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7E7CFCD-9AD2-4000-97EC-48F8325106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485726"/>
            <a:ext cx="9144000" cy="4172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25725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362B1E-F08B-4F45-8061-9F79B738E5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Resolving Merge Conflicts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8241AF-CCB4-48A6-8415-81370A28DB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You would usually do one of:</a:t>
            </a:r>
          </a:p>
          <a:p>
            <a:pPr lvl="1"/>
            <a:r>
              <a:rPr lang="da-DK" dirty="0"/>
              <a:t>Delete lines </a:t>
            </a:r>
            <a:r>
              <a:rPr lang="da-DK" b="1" dirty="0">
                <a:latin typeface="Courier New" panose="02070309020205020404" pitchFamily="49" charset="0"/>
                <a:cs typeface="Courier New" panose="02070309020205020404" pitchFamily="49" charset="0"/>
              </a:rPr>
              <a:t>&lt;&lt;&lt;&lt;&lt;&lt;&lt;</a:t>
            </a:r>
            <a:r>
              <a:rPr lang="da-DK" dirty="0"/>
              <a:t> to </a:t>
            </a:r>
            <a:r>
              <a:rPr lang="da-DK" b="1" dirty="0">
                <a:latin typeface="Courier New" panose="02070309020205020404" pitchFamily="49" charset="0"/>
                <a:cs typeface="Courier New" panose="02070309020205020404" pitchFamily="49" charset="0"/>
              </a:rPr>
              <a:t>=======</a:t>
            </a:r>
          </a:p>
          <a:p>
            <a:pPr lvl="1"/>
            <a:r>
              <a:rPr lang="da-DK" dirty="0"/>
              <a:t>Delete lines </a:t>
            </a:r>
            <a:r>
              <a:rPr lang="da-DK" b="1" dirty="0">
                <a:latin typeface="Courier New" panose="02070309020205020404" pitchFamily="49" charset="0"/>
                <a:cs typeface="Courier New" panose="02070309020205020404" pitchFamily="49" charset="0"/>
              </a:rPr>
              <a:t>=======</a:t>
            </a:r>
            <a:r>
              <a:rPr lang="da-DK" dirty="0"/>
              <a:t> to </a:t>
            </a:r>
            <a:r>
              <a:rPr lang="da-DK" b="1" dirty="0">
                <a:latin typeface="Courier New" panose="02070309020205020404" pitchFamily="49" charset="0"/>
                <a:cs typeface="Courier New" panose="02070309020205020404" pitchFamily="49" charset="0"/>
              </a:rPr>
              <a:t>&gt;&gt;&gt;&gt;&gt;&gt;&gt;</a:t>
            </a:r>
          </a:p>
          <a:p>
            <a:r>
              <a:rPr lang="da-DK" dirty="0"/>
              <a:t>… then commit and push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694EAD-7D6C-4F15-A2F7-B8CD12C6115F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9B507D3-F18E-45D6-8E8F-8558D56743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1920" y="3219822"/>
            <a:ext cx="5125439" cy="1719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78245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D3F0D4-F835-4E11-87A3-66BD766392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7A31C0-28EC-4F88-B265-EF0229D8AA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85A207-444B-45E7-881E-E407896BCB1F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69C9551-589B-4FAF-B424-0610C23886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6487408-C4A7-4572-9974-92A33DD428D4}"/>
              </a:ext>
            </a:extLst>
          </p:cNvPr>
          <p:cNvSpPr txBox="1"/>
          <p:nvPr/>
        </p:nvSpPr>
        <p:spPr>
          <a:xfrm>
            <a:off x="2411403" y="2248585"/>
            <a:ext cx="4321195" cy="646331"/>
          </a:xfrm>
          <a:prstGeom prst="rect">
            <a:avLst/>
          </a:prstGeom>
          <a:solidFill>
            <a:srgbClr val="FF942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a-DK" b="1" dirty="0">
                <a:solidFill>
                  <a:schemeClr val="bg1"/>
                </a:solidFill>
              </a:rPr>
              <a:t>If the file is being watched by Link,</a:t>
            </a:r>
            <a:br>
              <a:rPr lang="da-DK" b="1" dirty="0">
                <a:solidFill>
                  <a:schemeClr val="bg1"/>
                </a:solidFill>
              </a:rPr>
            </a:br>
            <a:r>
              <a:rPr lang="da-DK" b="1" dirty="0">
                <a:solidFill>
                  <a:schemeClr val="bg1"/>
                </a:solidFill>
              </a:rPr>
              <a:t>"anything can happen" at this point</a:t>
            </a:r>
            <a:endParaRPr lang="en-GB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8834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BB94F-FCFF-4580-A0B0-724D4D028B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Exercises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9B10CA-147A-440C-85F3-9BA7A0D042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356615"/>
            <a:ext cx="6912769" cy="3150350"/>
          </a:xfrm>
        </p:spPr>
        <p:txBody>
          <a:bodyPr>
            <a:normAutofit fontScale="92500"/>
          </a:bodyPr>
          <a:lstStyle/>
          <a:p>
            <a:r>
              <a:rPr lang="da-DK" dirty="0"/>
              <a:t>Add a new function to Utils and push it to GitHub</a:t>
            </a:r>
          </a:p>
          <a:p>
            <a:r>
              <a:rPr lang="da-DK" dirty="0"/>
              <a:t>Collaborate with someone next to you, to make conflicting changes to the same function</a:t>
            </a:r>
          </a:p>
          <a:p>
            <a:r>
              <a:rPr lang="da-DK" dirty="0"/>
              <a:t>Deal with the merge conflicts</a:t>
            </a:r>
          </a:p>
          <a:p>
            <a:r>
              <a:rPr lang="da-DK" dirty="0"/>
              <a:t>Make changes to two different lines of code and note that auto-merge "usually works"</a:t>
            </a:r>
          </a:p>
          <a:p>
            <a:pPr lvl="1"/>
            <a:r>
              <a:rPr lang="da-DK" dirty="0"/>
              <a:t>(you may need to create a function with several lines of code before this is reliable)</a:t>
            </a:r>
          </a:p>
        </p:txBody>
      </p:sp>
    </p:spTree>
    <p:extLst>
      <p:ext uri="{BB962C8B-B14F-4D97-AF65-F5344CB8AC3E}">
        <p14:creationId xmlns:p14="http://schemas.microsoft.com/office/powerpoint/2010/main" val="234337050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459BC8-16C2-4C8B-82D9-47D354C99F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Git Tutorials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CA3140-0A3A-44A3-BCF2-B37FF8C773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356615"/>
            <a:ext cx="7848873" cy="315035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GB" sz="2000" dirty="0"/>
              <a:t>Learn Git in 20 Minutes</a:t>
            </a:r>
            <a:br>
              <a:rPr lang="en-GB" sz="2000" dirty="0"/>
            </a:br>
            <a:r>
              <a:rPr lang="en-GB" sz="2000" dirty="0">
                <a:hlinkClick r:id="rId2"/>
              </a:rPr>
              <a:t>youtu.be/</a:t>
            </a:r>
            <a:r>
              <a:rPr lang="en-GB" sz="2000" dirty="0" err="1">
                <a:hlinkClick r:id="rId2"/>
              </a:rPr>
              <a:t>IHaTbJPdB</a:t>
            </a:r>
            <a:r>
              <a:rPr lang="en-GB" sz="2000" dirty="0">
                <a:hlinkClick r:id="rId2"/>
              </a:rPr>
              <a:t>-s</a:t>
            </a:r>
            <a:r>
              <a:rPr lang="en-GB" sz="2000" dirty="0"/>
              <a:t> by </a:t>
            </a:r>
            <a:r>
              <a:rPr lang="en-GB" sz="2000" i="1" dirty="0"/>
              <a:t>Web Dev Simplified</a:t>
            </a:r>
          </a:p>
          <a:p>
            <a:pPr>
              <a:lnSpc>
                <a:spcPct val="150000"/>
              </a:lnSpc>
            </a:pPr>
            <a:endParaRPr lang="en-GB" sz="2000" dirty="0"/>
          </a:p>
          <a:p>
            <a:pPr>
              <a:lnSpc>
                <a:spcPct val="150000"/>
              </a:lnSpc>
            </a:pPr>
            <a:r>
              <a:rPr lang="en-GB" sz="2000" dirty="0"/>
              <a:t>Git Tutorial for Beginners: Command-Line Fundamentals</a:t>
            </a:r>
            <a:br>
              <a:rPr lang="en-GB" sz="2000" dirty="0"/>
            </a:br>
            <a:r>
              <a:rPr lang="en-GB" sz="2000" dirty="0">
                <a:hlinkClick r:id="rId3"/>
              </a:rPr>
              <a:t>youtu.be/HVsySz-h9r4</a:t>
            </a:r>
            <a:r>
              <a:rPr lang="en-GB" sz="2000" dirty="0"/>
              <a:t> by Corey Schafer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24636E-4807-464D-B558-DF7C12EEAC9F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887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50A6E-8E05-4266-BACA-74982114D6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n-US" b="0" dirty="0">
                <a:latin typeface="APL333" panose="020B0700000202000203" pitchFamily="34" charset="0"/>
              </a:rPr>
              <a:t>]</a:t>
            </a:r>
            <a:r>
              <a:rPr lang="en-US" b="0" dirty="0" err="1">
                <a:latin typeface="APL333" panose="020B0700000202000203" pitchFamily="34" charset="0"/>
              </a:rPr>
              <a:t>LINK.Add</a:t>
            </a:r>
            <a:endParaRPr lang="en-GB" b="0" dirty="0">
              <a:latin typeface="APL333" panose="020B0700000202000203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C512D2-9C62-4087-BC65-E491FFDEBF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356615"/>
            <a:ext cx="8640961" cy="31503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latin typeface="APL385 Unicode" panose="020B0709000202000203" pitchFamily="49" charset="0"/>
              </a:rPr>
              <a:t>   ]</a:t>
            </a:r>
            <a:r>
              <a:rPr lang="en-US" dirty="0" err="1">
                <a:latin typeface="APL385 Unicode" panose="020B0709000202000203" pitchFamily="49" charset="0"/>
              </a:rPr>
              <a:t>LINK.Add</a:t>
            </a:r>
            <a:r>
              <a:rPr lang="en-US" dirty="0">
                <a:latin typeface="APL385 Unicode" panose="020B0709000202000203" pitchFamily="49" charset="0"/>
              </a:rPr>
              <a:t>  </a:t>
            </a:r>
            <a:r>
              <a:rPr lang="en-US" dirty="0">
                <a:solidFill>
                  <a:srgbClr val="FF9421"/>
                </a:solidFill>
                <a:latin typeface="APL333" panose="020B0700000202000203" pitchFamily="34" charset="0"/>
              </a:rPr>
              <a:t>item</a:t>
            </a:r>
          </a:p>
          <a:p>
            <a:pPr marL="0" indent="0">
              <a:buNone/>
            </a:pPr>
            <a:r>
              <a:rPr lang="en-GB" dirty="0">
                <a:latin typeface="APL385 Unicode" panose="020B0709000202000203" pitchFamily="49" charset="0"/>
              </a:rPr>
              <a:t>Added: #.</a:t>
            </a:r>
            <a:r>
              <a:rPr lang="en-US" dirty="0">
                <a:solidFill>
                  <a:srgbClr val="FF9421"/>
                </a:solidFill>
                <a:latin typeface="APL333" panose="020B0700000202000203" pitchFamily="34" charset="0"/>
              </a:rPr>
              <a:t>item</a:t>
            </a:r>
            <a:endParaRPr lang="en-GB" dirty="0">
              <a:latin typeface="APL385 Unicode" panose="020B0709000202000203" pitchFamily="49" charset="0"/>
            </a:endParaRPr>
          </a:p>
          <a:p>
            <a:pPr marL="0" indent="0">
              <a:buNone/>
            </a:pPr>
            <a:endParaRPr lang="en-GB" dirty="0">
              <a:solidFill>
                <a:srgbClr val="FF9421"/>
              </a:solidFill>
              <a:latin typeface="APL333" panose="020B0700000202000203" pitchFamily="34" charset="0"/>
            </a:endParaRPr>
          </a:p>
          <a:p>
            <a:pPr marL="0" indent="0">
              <a:buNone/>
            </a:pPr>
            <a:r>
              <a:rPr lang="en-US" dirty="0">
                <a:latin typeface="APL385 Unicode" panose="020B0709000202000203" pitchFamily="49" charset="0"/>
              </a:rPr>
              <a:t>   </a:t>
            </a:r>
            <a:r>
              <a:rPr lang="en-US" dirty="0" err="1">
                <a:latin typeface="APL385 Unicode" panose="020B0709000202000203" pitchFamily="49" charset="0"/>
              </a:rPr>
              <a:t>myapp.myarray</a:t>
            </a:r>
            <a:r>
              <a:rPr lang="en-US" dirty="0">
                <a:latin typeface="APL385 Unicode" panose="020B0709000202000203" pitchFamily="49" charset="0"/>
              </a:rPr>
              <a:t>←⍳2 3</a:t>
            </a:r>
          </a:p>
          <a:p>
            <a:pPr marL="0" indent="0">
              <a:buNone/>
            </a:pPr>
            <a:r>
              <a:rPr lang="en-US" dirty="0">
                <a:latin typeface="APL385 Unicode" panose="020B0709000202000203" pitchFamily="49" charset="0"/>
              </a:rPr>
              <a:t>   ]</a:t>
            </a:r>
            <a:r>
              <a:rPr lang="en-US" dirty="0" err="1">
                <a:latin typeface="APL385 Unicode" panose="020B0709000202000203" pitchFamily="49" charset="0"/>
              </a:rPr>
              <a:t>link.add</a:t>
            </a:r>
            <a:r>
              <a:rPr lang="en-US" dirty="0">
                <a:latin typeface="APL385 Unicode" panose="020B0709000202000203" pitchFamily="49" charset="0"/>
              </a:rPr>
              <a:t>  </a:t>
            </a:r>
            <a:r>
              <a:rPr lang="en-US" dirty="0" err="1">
                <a:latin typeface="APL385 Unicode" panose="020B0709000202000203" pitchFamily="49" charset="0"/>
              </a:rPr>
              <a:t>myapp.myarray</a:t>
            </a:r>
            <a:endParaRPr lang="en-US" dirty="0">
              <a:latin typeface="APL385 Unicode" panose="020B0709000202000203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2625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50A6E-8E05-4266-BACA-74982114D6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>
                <a:latin typeface="APL333" panose="020B0700000202000203" pitchFamily="34" charset="0"/>
              </a:rPr>
              <a:t>]</a:t>
            </a:r>
            <a:r>
              <a:rPr lang="en-US" b="0" dirty="0" err="1">
                <a:latin typeface="APL333" panose="020B0700000202000203" pitchFamily="34" charset="0"/>
              </a:rPr>
              <a:t>LINK.Break</a:t>
            </a:r>
            <a:endParaRPr lang="en-GB" b="0" dirty="0">
              <a:latin typeface="APL333" panose="020B0700000202000203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C512D2-9C62-4087-BC65-E491FFDEBF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356615"/>
            <a:ext cx="8640961" cy="31503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latin typeface="APL385 Unicode" panose="020B0709000202000203" pitchFamily="49" charset="0"/>
              </a:rPr>
              <a:t>   ]</a:t>
            </a:r>
            <a:r>
              <a:rPr lang="en-US" dirty="0" err="1">
                <a:latin typeface="APL385 Unicode" panose="020B0709000202000203" pitchFamily="49" charset="0"/>
              </a:rPr>
              <a:t>LINK.Break</a:t>
            </a:r>
            <a:r>
              <a:rPr lang="en-US" dirty="0">
                <a:latin typeface="APL385 Unicode" panose="020B0709000202000203" pitchFamily="49" charset="0"/>
              </a:rPr>
              <a:t>  </a:t>
            </a:r>
            <a:r>
              <a:rPr lang="en-GB" dirty="0">
                <a:latin typeface="APL385 Unicode" panose="020B0709000202000203" pitchFamily="49" charset="0"/>
              </a:rPr>
              <a:t>#.</a:t>
            </a:r>
            <a:r>
              <a:rPr lang="en-US" dirty="0">
                <a:solidFill>
                  <a:srgbClr val="FF9421"/>
                </a:solidFill>
                <a:latin typeface="APL333" panose="020B0700000202000203" pitchFamily="34" charset="0"/>
              </a:rPr>
              <a:t>namespace</a:t>
            </a:r>
          </a:p>
          <a:p>
            <a:pPr marL="0" indent="0">
              <a:buNone/>
            </a:pPr>
            <a:r>
              <a:rPr lang="en-GB" dirty="0">
                <a:latin typeface="APL385 Unicode" panose="020B0709000202000203" pitchFamily="49" charset="0"/>
              </a:rPr>
              <a:t>Unlinked </a:t>
            </a:r>
            <a:r>
              <a:rPr lang="en-GB" dirty="0">
                <a:solidFill>
                  <a:srgbClr val="FF9421"/>
                </a:solidFill>
                <a:latin typeface="APL385 Unicode" panose="020B0709000202000203" pitchFamily="49" charset="0"/>
              </a:rPr>
              <a:t>N</a:t>
            </a:r>
            <a:r>
              <a:rPr lang="en-GB" dirty="0">
                <a:latin typeface="APL385 Unicode" panose="020B0709000202000203" pitchFamily="49" charset="0"/>
              </a:rPr>
              <a:t> items: #.</a:t>
            </a:r>
            <a:r>
              <a:rPr lang="en-US" dirty="0">
                <a:solidFill>
                  <a:srgbClr val="FF9421"/>
                </a:solidFill>
                <a:latin typeface="APL333" panose="020B0700000202000203" pitchFamily="34" charset="0"/>
              </a:rPr>
              <a:t>namespace</a:t>
            </a:r>
            <a:endParaRPr lang="en-GB" dirty="0">
              <a:latin typeface="APL385 Unicode" panose="020B0709000202000203" pitchFamily="49" charset="0"/>
            </a:endParaRPr>
          </a:p>
          <a:p>
            <a:pPr marL="0" indent="0">
              <a:buNone/>
            </a:pPr>
            <a:endParaRPr lang="en-GB" dirty="0">
              <a:solidFill>
                <a:srgbClr val="FF9421"/>
              </a:solidFill>
              <a:latin typeface="APL333" panose="020B0700000202000203" pitchFamily="34" charset="0"/>
            </a:endParaRPr>
          </a:p>
          <a:p>
            <a:pPr marL="0" indent="0">
              <a:buNone/>
            </a:pPr>
            <a:r>
              <a:rPr lang="en-US" dirty="0">
                <a:latin typeface="APL385 Unicode" panose="020B0709000202000203" pitchFamily="49" charset="0"/>
              </a:rPr>
              <a:t>   ]</a:t>
            </a:r>
            <a:r>
              <a:rPr lang="en-US" dirty="0" err="1">
                <a:latin typeface="APL385 Unicode" panose="020B0709000202000203" pitchFamily="49" charset="0"/>
              </a:rPr>
              <a:t>link.break</a:t>
            </a:r>
            <a:r>
              <a:rPr lang="en-US" dirty="0">
                <a:latin typeface="APL385 Unicode" panose="020B0709000202000203" pitchFamily="49" charset="0"/>
              </a:rPr>
              <a:t>  </a:t>
            </a:r>
            <a:r>
              <a:rPr lang="en-US" dirty="0" err="1">
                <a:latin typeface="APL385 Unicode" panose="020B0709000202000203" pitchFamily="49" charset="0"/>
              </a:rPr>
              <a:t>myapp</a:t>
            </a:r>
            <a:endParaRPr lang="en-US" dirty="0">
              <a:latin typeface="APL385 Unicode" panose="020B0709000202000203" pitchFamily="49" charset="0"/>
            </a:endParaRPr>
          </a:p>
          <a:p>
            <a:pPr marL="0" indent="0">
              <a:buNone/>
            </a:pPr>
            <a:r>
              <a:rPr lang="en-US" dirty="0">
                <a:latin typeface="APL385 Unicode" panose="020B0709000202000203" pitchFamily="49" charset="0"/>
              </a:rPr>
              <a:t>   ]</a:t>
            </a:r>
            <a:r>
              <a:rPr lang="en-US" dirty="0" err="1">
                <a:latin typeface="APL385 Unicode" panose="020B0709000202000203" pitchFamily="49" charset="0"/>
              </a:rPr>
              <a:t>link.create</a:t>
            </a:r>
            <a:r>
              <a:rPr lang="en-US" dirty="0">
                <a:latin typeface="APL385 Unicode" panose="020B0709000202000203" pitchFamily="49" charset="0"/>
              </a:rPr>
              <a:t> </a:t>
            </a:r>
            <a:r>
              <a:rPr lang="en-US" dirty="0" err="1">
                <a:latin typeface="APL385 Unicode" panose="020B0709000202000203" pitchFamily="49" charset="0"/>
              </a:rPr>
              <a:t>myapp</a:t>
            </a:r>
            <a:r>
              <a:rPr lang="en-US" dirty="0">
                <a:latin typeface="APL385 Unicode" panose="020B0709000202000203" pitchFamily="49" charset="0"/>
              </a:rPr>
              <a:t> /</a:t>
            </a:r>
            <a:r>
              <a:rPr lang="en-US" dirty="0" err="1">
                <a:latin typeface="APL385 Unicode" panose="020B0709000202000203" pitchFamily="49" charset="0"/>
              </a:rPr>
              <a:t>tmp</a:t>
            </a:r>
            <a:r>
              <a:rPr lang="en-US" dirty="0">
                <a:latin typeface="APL385 Unicode" panose="020B0709000202000203" pitchFamily="49" charset="0"/>
              </a:rPr>
              <a:t>/</a:t>
            </a:r>
            <a:r>
              <a:rPr lang="en-US" dirty="0" err="1">
                <a:latin typeface="APL385 Unicode" panose="020B0709000202000203" pitchFamily="49" charset="0"/>
              </a:rPr>
              <a:t>newapp</a:t>
            </a:r>
            <a:endParaRPr lang="en-US" dirty="0">
              <a:latin typeface="APL385 Unicode" panose="020B0709000202000203" pitchFamily="49" charset="0"/>
            </a:endParaRPr>
          </a:p>
          <a:p>
            <a:pPr marL="0" indent="0">
              <a:buNone/>
            </a:pPr>
            <a:r>
              <a:rPr lang="en-US" dirty="0">
                <a:latin typeface="APL385 Unicode" panose="020B0709000202000203" pitchFamily="49" charset="0"/>
              </a:rPr>
              <a:t>Source directory not found: C:\tmp\newapp</a:t>
            </a:r>
          </a:p>
        </p:txBody>
      </p:sp>
      <p:sp>
        <p:nvSpPr>
          <p:cNvPr id="4" name="Smiley Face 3">
            <a:extLst>
              <a:ext uri="{FF2B5EF4-FFF2-40B4-BE49-F238E27FC236}">
                <a16:creationId xmlns:a16="http://schemas.microsoft.com/office/drawing/2014/main" id="{C2FEC6D6-B8FC-4578-99DE-5B86706FBE43}"/>
              </a:ext>
            </a:extLst>
          </p:cNvPr>
          <p:cNvSpPr/>
          <p:nvPr/>
        </p:nvSpPr>
        <p:spPr>
          <a:xfrm>
            <a:off x="8419932" y="3723878"/>
            <a:ext cx="382538" cy="382538"/>
          </a:xfrm>
          <a:prstGeom prst="smileyFace">
            <a:avLst>
              <a:gd name="adj" fmla="val -4653"/>
            </a:avLst>
          </a:prstGeom>
          <a:noFill/>
          <a:ln w="38100" cap="flat">
            <a:solidFill>
              <a:srgbClr val="FF9421"/>
            </a:solidFill>
            <a:round/>
            <a:headEnd type="none" w="lg" len="lg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9783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3E5EBA-DF2D-4744-888C-6010119063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7" y="636535"/>
            <a:ext cx="8478943" cy="594066"/>
          </a:xfrm>
          <a:solidFill>
            <a:schemeClr val="bg1"/>
          </a:solidFill>
        </p:spPr>
        <p:txBody>
          <a:bodyPr/>
          <a:lstStyle/>
          <a:p>
            <a:r>
              <a:rPr lang="en-US" dirty="0"/>
              <a:t>Link wiki: </a:t>
            </a:r>
            <a:r>
              <a:rPr lang="en-GB" dirty="0"/>
              <a:t>github.com/</a:t>
            </a:r>
            <a:r>
              <a:rPr lang="en-GB" dirty="0" err="1"/>
              <a:t>Dyalog</a:t>
            </a:r>
            <a:r>
              <a:rPr lang="en-GB" dirty="0"/>
              <a:t>/link/wiki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E62414-59A7-482B-AAA8-43E2C74AD9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GB" dirty="0"/>
          </a:p>
          <a:p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79A169-2B6F-4DC1-9DAF-6C172A73D1F1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3C71F1A-54CA-41D4-9B0D-EEF8075B37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212861"/>
            <a:ext cx="9396536" cy="8415673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A316BFB4-1E39-483B-9AEF-E4916F4C77BC}"/>
              </a:ext>
            </a:extLst>
          </p:cNvPr>
          <p:cNvSpPr/>
          <p:nvPr/>
        </p:nvSpPr>
        <p:spPr>
          <a:xfrm rot="603691" flipV="1">
            <a:off x="7553368" y="4750466"/>
            <a:ext cx="1058810" cy="299810"/>
          </a:xfrm>
          <a:prstGeom prst="ellipse">
            <a:avLst/>
          </a:prstGeom>
          <a:noFill/>
          <a:ln w="57150">
            <a:solidFill>
              <a:srgbClr val="FF9421"/>
            </a:solidFill>
          </a:ln>
          <a:scene3d>
            <a:camera prst="perspectiveHeroicExtremeRightFacing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A710577-D623-45FA-BD44-84D72B657276}"/>
              </a:ext>
            </a:extLst>
          </p:cNvPr>
          <p:cNvGrpSpPr/>
          <p:nvPr/>
        </p:nvGrpSpPr>
        <p:grpSpPr>
          <a:xfrm>
            <a:off x="0" y="1278385"/>
            <a:ext cx="9144000" cy="1582120"/>
            <a:chOff x="0" y="1278385"/>
            <a:chExt cx="9144000" cy="1582120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FF9CAF80-B4B1-4309-8271-BE94F42FAC34}"/>
                </a:ext>
              </a:extLst>
            </p:cNvPr>
            <p:cNvSpPr/>
            <p:nvPr/>
          </p:nvSpPr>
          <p:spPr>
            <a:xfrm>
              <a:off x="260013" y="2100891"/>
              <a:ext cx="6463912" cy="56248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8B24CC89-D0CD-4AC7-B6E6-CA2B4DC254C4}"/>
                </a:ext>
              </a:extLst>
            </p:cNvPr>
            <p:cNvSpPr/>
            <p:nvPr/>
          </p:nvSpPr>
          <p:spPr>
            <a:xfrm>
              <a:off x="7020272" y="2298016"/>
              <a:ext cx="2123728" cy="56248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with red">
              <a:extLst>
                <a:ext uri="{FF2B5EF4-FFF2-40B4-BE49-F238E27FC236}">
                  <a16:creationId xmlns:a16="http://schemas.microsoft.com/office/drawing/2014/main" id="{B533669F-531C-467C-9DCF-11240E039C46}"/>
                </a:ext>
              </a:extLst>
            </p:cNvPr>
            <p:cNvSpPr txBox="1"/>
            <p:nvPr/>
          </p:nvSpPr>
          <p:spPr>
            <a:xfrm>
              <a:off x="0" y="1278385"/>
              <a:ext cx="9144000" cy="1384995"/>
            </a:xfrm>
            <a:prstGeom prst="rect">
              <a:avLst/>
            </a:prstGeom>
            <a:noFill/>
            <a:ln w="28575">
              <a:noFill/>
            </a:ln>
            <a:effectLst/>
          </p:spPr>
          <p:txBody>
            <a:bodyPr wrap="square" rtlCol="0">
              <a:spAutoFit/>
            </a:bodyPr>
            <a:lstStyle/>
            <a:p>
              <a:pPr algn="ctr"/>
              <a:endParaRPr lang="en-US" sz="2800" dirty="0">
                <a:latin typeface="APL385 Unicode" panose="020B0709000202000203" pitchFamily="49" charset="0"/>
              </a:endParaRPr>
            </a:p>
            <a:p>
              <a:pPr algn="ctr"/>
              <a:endParaRPr lang="en-US" sz="2800" dirty="0">
                <a:latin typeface="APL385 Unicode" panose="020B0709000202000203" pitchFamily="49" charset="0"/>
              </a:endParaRPr>
            </a:p>
            <a:p>
              <a:pPr algn="ctr"/>
              <a:r>
                <a:rPr lang="en-US" sz="2800" dirty="0">
                  <a:solidFill>
                    <a:srgbClr val="C00000"/>
                  </a:solidFill>
                  <a:latin typeface="APL385 Unicode" panose="020B0709000202000203" pitchFamily="49" charset="0"/>
                </a:rPr>
                <a:t>⎕</a:t>
              </a:r>
              <a:r>
                <a:rPr lang="en-US" sz="2800" dirty="0" err="1">
                  <a:solidFill>
                    <a:srgbClr val="C00000"/>
                  </a:solidFill>
                  <a:latin typeface="APL385 Unicode" panose="020B0709000202000203" pitchFamily="49" charset="0"/>
                </a:rPr>
                <a:t>SE.UCMD'LINK.Create</a:t>
              </a:r>
              <a:r>
                <a:rPr lang="en-US" sz="2800" dirty="0">
                  <a:solidFill>
                    <a:srgbClr val="C00000"/>
                  </a:solidFill>
                  <a:latin typeface="APL385 Unicode" panose="020B0709000202000203" pitchFamily="49" charset="0"/>
                </a:rPr>
                <a:t>  #.ns   /path/ns'</a:t>
              </a:r>
              <a:endParaRPr lang="en-GB" sz="2800" dirty="0">
                <a:solidFill>
                  <a:srgbClr val="C00000"/>
                </a:solidFill>
                <a:latin typeface="APL385 Unicode" panose="020B0709000202000203" pitchFamily="49" charset="0"/>
              </a:endParaRP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3C8459B5-02F8-43A3-88DA-3B146FACAB3F}"/>
                </a:ext>
              </a:extLst>
            </p:cNvPr>
            <p:cNvCxnSpPr>
              <a:cxnSpLocks/>
            </p:cNvCxnSpPr>
            <p:nvPr/>
          </p:nvCxnSpPr>
          <p:spPr>
            <a:xfrm>
              <a:off x="467544" y="2391056"/>
              <a:ext cx="8136904" cy="0"/>
            </a:xfrm>
            <a:prstGeom prst="line">
              <a:avLst/>
            </a:prstGeom>
            <a:ln w="31750" cap="rnd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B44FEEB5-BA84-4496-B936-55E4BF1914B6}"/>
              </a:ext>
            </a:extLst>
          </p:cNvPr>
          <p:cNvSpPr txBox="1"/>
          <p:nvPr/>
        </p:nvSpPr>
        <p:spPr>
          <a:xfrm>
            <a:off x="0" y="1278385"/>
            <a:ext cx="9144000" cy="954107"/>
          </a:xfrm>
          <a:prstGeom prst="rect">
            <a:avLst/>
          </a:prstGeom>
          <a:solidFill>
            <a:schemeClr val="bg1"/>
          </a:solidFill>
          <a:ln w="28575"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4">
                    <a:lumMod val="50000"/>
                  </a:schemeClr>
                </a:solidFill>
                <a:latin typeface="APL385 Unicode" panose="020B0709000202000203" pitchFamily="49" charset="0"/>
              </a:rPr>
              <a:t>        ]</a:t>
            </a:r>
            <a:r>
              <a:rPr lang="en-US" sz="2800" dirty="0" err="1">
                <a:solidFill>
                  <a:schemeClr val="accent4">
                    <a:lumMod val="50000"/>
                  </a:schemeClr>
                </a:solidFill>
                <a:latin typeface="APL385 Unicode" panose="020B0709000202000203" pitchFamily="49" charset="0"/>
              </a:rPr>
              <a:t>LINK.Create</a:t>
            </a:r>
            <a:r>
              <a:rPr lang="en-US" sz="2800" dirty="0">
                <a:solidFill>
                  <a:schemeClr val="accent4">
                    <a:lumMod val="50000"/>
                  </a:schemeClr>
                </a:solidFill>
                <a:latin typeface="APL385 Unicode" panose="020B0709000202000203" pitchFamily="49" charset="0"/>
              </a:rPr>
              <a:t>  #.ns   /path/ns </a:t>
            </a:r>
          </a:p>
          <a:p>
            <a:pPr algn="ctr"/>
            <a:r>
              <a:rPr lang="en-US" sz="2800" dirty="0">
                <a:solidFill>
                  <a:schemeClr val="accent4">
                    <a:lumMod val="50000"/>
                  </a:schemeClr>
                </a:solidFill>
                <a:latin typeface="APL385 Unicode" panose="020B0709000202000203" pitchFamily="49" charset="0"/>
              </a:rPr>
              <a:t>     ⎕</a:t>
            </a:r>
            <a:r>
              <a:rPr lang="en-US" sz="2800" dirty="0" err="1">
                <a:solidFill>
                  <a:schemeClr val="accent4">
                    <a:lumMod val="50000"/>
                  </a:schemeClr>
                </a:solidFill>
                <a:latin typeface="APL385 Unicode" panose="020B0709000202000203" pitchFamily="49" charset="0"/>
              </a:rPr>
              <a:t>SE.Link.Create</a:t>
            </a:r>
            <a:r>
              <a:rPr lang="en-US" sz="2800" dirty="0">
                <a:solidFill>
                  <a:schemeClr val="accent4">
                    <a:lumMod val="50000"/>
                  </a:schemeClr>
                </a:solidFill>
                <a:latin typeface="APL385 Unicode" panose="020B0709000202000203" pitchFamily="49" charset="0"/>
              </a:rPr>
              <a:t> '#/ns' '/path/ns'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BB8198B9-AC25-4F64-909C-65CC1C686B1F}"/>
              </a:ext>
            </a:extLst>
          </p:cNvPr>
          <p:cNvSpPr txBox="1">
            <a:spLocks/>
          </p:cNvSpPr>
          <p:nvPr/>
        </p:nvSpPr>
        <p:spPr>
          <a:xfrm>
            <a:off x="323527" y="636535"/>
            <a:ext cx="8478943" cy="594066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b="1" kern="1200">
                <a:solidFill>
                  <a:schemeClr val="accent4">
                    <a:lumMod val="50000"/>
                  </a:schemeClr>
                </a:solidFill>
                <a:latin typeface="Calibri" panose="020F0502020204030204" pitchFamily="34" charset="0"/>
                <a:ea typeface="+mj-ea"/>
                <a:cs typeface="Calibri" panose="020F0502020204030204" pitchFamily="34" charset="0"/>
              </a:defRPr>
            </a:lvl1pPr>
          </a:lstStyle>
          <a:p>
            <a:r>
              <a:rPr lang="en-US" dirty="0"/>
              <a:t>Link wiki: </a:t>
            </a:r>
            <a:r>
              <a:rPr lang="en-GB" u="heavy" dirty="0"/>
              <a:t>github.com/</a:t>
            </a:r>
            <a:r>
              <a:rPr lang="en-GB" u="heavy" dirty="0" err="1"/>
              <a:t>Dyalog</a:t>
            </a:r>
            <a:r>
              <a:rPr lang="en-GB" u="heavy" dirty="0"/>
              <a:t>/link/wiki</a:t>
            </a:r>
          </a:p>
        </p:txBody>
      </p:sp>
    </p:spTree>
    <p:extLst>
      <p:ext uri="{BB962C8B-B14F-4D97-AF65-F5344CB8AC3E}">
        <p14:creationId xmlns:p14="http://schemas.microsoft.com/office/powerpoint/2010/main" val="3682564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24" grpId="0" animBg="1"/>
      <p:bldP spid="24" grpId="1" animBg="1"/>
      <p:bldP spid="24" grpId="2" animBg="1"/>
      <p:bldP spid="24" grpId="3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250A6E-8E05-4266-BACA-74982114D6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>
                <a:latin typeface="APL333" panose="020B0700000202000203" pitchFamily="34" charset="0"/>
              </a:rPr>
              <a:t>]</a:t>
            </a:r>
            <a:r>
              <a:rPr lang="en-US" b="0" dirty="0" err="1">
                <a:latin typeface="APL333" panose="020B0700000202000203" pitchFamily="34" charset="0"/>
              </a:rPr>
              <a:t>LINK.Create</a:t>
            </a:r>
            <a:r>
              <a:rPr lang="en-US" dirty="0"/>
              <a:t> options</a:t>
            </a:r>
            <a:endParaRPr lang="en-GB" b="0" dirty="0">
              <a:latin typeface="APL333" panose="020B0700000202000203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C512D2-9C62-4087-BC65-E491FFDEBF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7" y="1356615"/>
            <a:ext cx="8640961" cy="31503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latin typeface="APL385 Unicode" panose="020B0709000202000203" pitchFamily="49" charset="0"/>
              </a:rPr>
              <a:t>   ]</a:t>
            </a:r>
            <a:r>
              <a:rPr lang="en-US" dirty="0" err="1">
                <a:latin typeface="APL385 Unicode" panose="020B0709000202000203" pitchFamily="49" charset="0"/>
              </a:rPr>
              <a:t>LINK.Create</a:t>
            </a:r>
            <a:r>
              <a:rPr lang="en-US" dirty="0">
                <a:latin typeface="APL385 Unicode" panose="020B0709000202000203" pitchFamily="49" charset="0"/>
              </a:rPr>
              <a:t>  #.</a:t>
            </a:r>
            <a:r>
              <a:rPr lang="en-US" dirty="0">
                <a:latin typeface="APL333" panose="020B0700000202000203" pitchFamily="34" charset="0"/>
              </a:rPr>
              <a:t>namespace</a:t>
            </a:r>
            <a:r>
              <a:rPr lang="en-US" dirty="0">
                <a:latin typeface="APL385 Unicode" panose="020B0709000202000203" pitchFamily="49" charset="0"/>
              </a:rPr>
              <a:t>  /</a:t>
            </a:r>
            <a:r>
              <a:rPr lang="en-US" dirty="0">
                <a:latin typeface="APL333" panose="020B0700000202000203" pitchFamily="34" charset="0"/>
              </a:rPr>
              <a:t>path</a:t>
            </a:r>
            <a:r>
              <a:rPr lang="en-US" dirty="0">
                <a:latin typeface="APL385 Unicode" panose="020B0709000202000203" pitchFamily="49" charset="0"/>
              </a:rPr>
              <a:t>  -</a:t>
            </a:r>
            <a:r>
              <a:rPr lang="en-US" dirty="0">
                <a:solidFill>
                  <a:srgbClr val="FF9421"/>
                </a:solidFill>
                <a:latin typeface="APL333" panose="020B0700000202000203" pitchFamily="34" charset="0"/>
              </a:rPr>
              <a:t>options</a:t>
            </a:r>
          </a:p>
          <a:p>
            <a:pPr marL="0" indent="0">
              <a:buNone/>
            </a:pPr>
            <a:endParaRPr lang="en-GB" dirty="0">
              <a:latin typeface="APL385 Unicode" panose="020B0709000202000203" pitchFamily="49" charset="0"/>
            </a:endParaRPr>
          </a:p>
          <a:p>
            <a:pPr marL="0" indent="0">
              <a:buNone/>
            </a:pPr>
            <a:endParaRPr lang="en-GB" dirty="0">
              <a:solidFill>
                <a:srgbClr val="FF9421"/>
              </a:solidFill>
              <a:latin typeface="APL333" panose="020B0700000202000203" pitchFamily="34" charset="0"/>
            </a:endParaRPr>
          </a:p>
          <a:p>
            <a:pPr marL="0" indent="0">
              <a:buNone/>
            </a:pPr>
            <a:r>
              <a:rPr lang="en-US" dirty="0">
                <a:latin typeface="APL385 Unicode" panose="020B0709000202000203" pitchFamily="49" charset="0"/>
              </a:rPr>
              <a:t>   ]</a:t>
            </a:r>
            <a:r>
              <a:rPr lang="en-US" dirty="0" err="1">
                <a:latin typeface="APL385 Unicode" panose="020B0709000202000203" pitchFamily="49" charset="0"/>
              </a:rPr>
              <a:t>link.break</a:t>
            </a:r>
            <a:r>
              <a:rPr lang="en-US" dirty="0">
                <a:latin typeface="APL385 Unicode" panose="020B0709000202000203" pitchFamily="49" charset="0"/>
              </a:rPr>
              <a:t>  </a:t>
            </a:r>
            <a:r>
              <a:rPr lang="en-US" dirty="0" err="1">
                <a:latin typeface="APL385 Unicode" panose="020B0709000202000203" pitchFamily="49" charset="0"/>
              </a:rPr>
              <a:t>myapp</a:t>
            </a:r>
            <a:endParaRPr lang="en-US" dirty="0">
              <a:latin typeface="APL385 Unicode" panose="020B0709000202000203" pitchFamily="49" charset="0"/>
            </a:endParaRPr>
          </a:p>
          <a:p>
            <a:pPr marL="0" indent="0">
              <a:buNone/>
            </a:pPr>
            <a:r>
              <a:rPr lang="en-US" dirty="0">
                <a:latin typeface="APL385 Unicode" panose="020B0709000202000203" pitchFamily="49" charset="0"/>
              </a:rPr>
              <a:t>   ]</a:t>
            </a:r>
            <a:r>
              <a:rPr lang="en-US" dirty="0" err="1">
                <a:latin typeface="APL385 Unicode" panose="020B0709000202000203" pitchFamily="49" charset="0"/>
              </a:rPr>
              <a:t>link.create</a:t>
            </a:r>
            <a:r>
              <a:rPr lang="en-US" dirty="0">
                <a:latin typeface="APL385 Unicode" panose="020B0709000202000203" pitchFamily="49" charset="0"/>
              </a:rPr>
              <a:t> </a:t>
            </a:r>
            <a:r>
              <a:rPr lang="en-US" dirty="0" err="1">
                <a:latin typeface="APL385 Unicode" panose="020B0709000202000203" pitchFamily="49" charset="0"/>
              </a:rPr>
              <a:t>myapp</a:t>
            </a:r>
            <a:r>
              <a:rPr lang="en-US" dirty="0">
                <a:latin typeface="APL385 Unicode" panose="020B0709000202000203" pitchFamily="49" charset="0"/>
              </a:rPr>
              <a:t> /</a:t>
            </a:r>
            <a:r>
              <a:rPr lang="en-US" dirty="0" err="1">
                <a:latin typeface="APL385 Unicode" panose="020B0709000202000203" pitchFamily="49" charset="0"/>
              </a:rPr>
              <a:t>tmp</a:t>
            </a:r>
            <a:r>
              <a:rPr lang="en-US" dirty="0">
                <a:latin typeface="APL385 Unicode" panose="020B0709000202000203" pitchFamily="49" charset="0"/>
              </a:rPr>
              <a:t>/</a:t>
            </a:r>
            <a:r>
              <a:rPr lang="en-US" dirty="0" err="1">
                <a:latin typeface="APL385 Unicode" panose="020B0709000202000203" pitchFamily="49" charset="0"/>
              </a:rPr>
              <a:t>newapp</a:t>
            </a:r>
            <a:endParaRPr lang="en-US" dirty="0">
              <a:latin typeface="APL385 Unicode" panose="020B0709000202000203" pitchFamily="49" charset="0"/>
            </a:endParaRPr>
          </a:p>
          <a:p>
            <a:pPr marL="0" indent="0">
              <a:buNone/>
            </a:pPr>
            <a:r>
              <a:rPr lang="en-US" dirty="0">
                <a:latin typeface="APL385 Unicode" panose="020B0709000202000203" pitchFamily="49" charset="0"/>
              </a:rPr>
              <a:t>Source directory not found: C:\tmp\newapp</a:t>
            </a:r>
          </a:p>
        </p:txBody>
      </p:sp>
      <p:sp>
        <p:nvSpPr>
          <p:cNvPr id="4" name="Smiley Face 3">
            <a:extLst>
              <a:ext uri="{FF2B5EF4-FFF2-40B4-BE49-F238E27FC236}">
                <a16:creationId xmlns:a16="http://schemas.microsoft.com/office/drawing/2014/main" id="{39BA8AC7-14FE-46F2-9385-133ED12BB2A8}"/>
              </a:ext>
            </a:extLst>
          </p:cNvPr>
          <p:cNvSpPr/>
          <p:nvPr/>
        </p:nvSpPr>
        <p:spPr>
          <a:xfrm>
            <a:off x="8419932" y="3723878"/>
            <a:ext cx="382538" cy="382538"/>
          </a:xfrm>
          <a:prstGeom prst="smileyFace">
            <a:avLst>
              <a:gd name="adj" fmla="val -4653"/>
            </a:avLst>
          </a:prstGeom>
          <a:noFill/>
          <a:ln w="38100">
            <a:solidFill>
              <a:srgbClr val="FF94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66285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3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yalog19_template_bold_calibri.potx" id="{F0C38D23-3AC9-47E9-8D0D-BEDB5EAFCAD2}" vid="{35320D08-F00A-4224-9D94-CDC48BBB4D0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dyalog19template</Template>
  <TotalTime>3118</TotalTime>
  <Words>2011</Words>
  <Application>Microsoft Office PowerPoint</Application>
  <PresentationFormat>On-screen Show (16:9)</PresentationFormat>
  <Paragraphs>298</Paragraphs>
  <Slides>56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67" baseType="lpstr">
      <vt:lpstr>Wingdings 2</vt:lpstr>
      <vt:lpstr>Wingdings</vt:lpstr>
      <vt:lpstr>Calibri</vt:lpstr>
      <vt:lpstr>Courier New</vt:lpstr>
      <vt:lpstr>Consolas</vt:lpstr>
      <vt:lpstr>Tahoma</vt:lpstr>
      <vt:lpstr>APL385 Unicode</vt:lpstr>
      <vt:lpstr>Trebuchet MS</vt:lpstr>
      <vt:lpstr>APL333</vt:lpstr>
      <vt:lpstr>Arial</vt:lpstr>
      <vt:lpstr>Office Theme</vt:lpstr>
      <vt:lpstr> S ource  C ode  M anagement  with Git, SVN &amp; Dyalog APL </vt:lpstr>
      <vt:lpstr>PowerPoint Presentation</vt:lpstr>
      <vt:lpstr>PowerPoint Presentation</vt:lpstr>
      <vt:lpstr>]LINK</vt:lpstr>
      <vt:lpstr>]LINK.Create</vt:lpstr>
      <vt:lpstr>]LINK.Add</vt:lpstr>
      <vt:lpstr>]LINK.Break</vt:lpstr>
      <vt:lpstr>Link wiki: github.com/Dyalog/link/wiki</vt:lpstr>
      <vt:lpstr>]LINK.Create options</vt:lpstr>
      <vt:lpstr>]LINK.Create options</vt:lpstr>
      <vt:lpstr>]LINK.Import</vt:lpstr>
      <vt:lpstr>]LINK.List</vt:lpstr>
      <vt:lpstr>]LINK.List</vt:lpstr>
      <vt:lpstr> S ource  C ode  M anagement  with Git[Hub] &amp; Dyalog APL </vt:lpstr>
      <vt:lpstr>SA1 – Part 2: Git (and GitHub)</vt:lpstr>
      <vt:lpstr>Git vs other SCM systems</vt:lpstr>
      <vt:lpstr>Git vs GitHub</vt:lpstr>
      <vt:lpstr>Our Workspace</vt:lpstr>
      <vt:lpstr>Exercise 1</vt:lpstr>
      <vt:lpstr>Exercise 1 - Solutions</vt:lpstr>
      <vt:lpstr>git version and git config</vt:lpstr>
      <vt:lpstr>git init </vt:lpstr>
      <vt:lpstr>PowerPoint Presentation</vt:lpstr>
      <vt:lpstr>git status</vt:lpstr>
      <vt:lpstr>PowerPoint Presentation</vt:lpstr>
      <vt:lpstr>git add (and git rm)</vt:lpstr>
      <vt:lpstr>PowerPoint Presentation</vt:lpstr>
      <vt:lpstr>PowerPoint Presentation</vt:lpstr>
      <vt:lpstr>git commit –m "commit message"</vt:lpstr>
      <vt:lpstr>PowerPoint Presentation</vt:lpstr>
      <vt:lpstr>PowerPoint Presentation</vt:lpstr>
      <vt:lpstr>git log</vt:lpstr>
      <vt:lpstr>PowerPoint Presentation</vt:lpstr>
      <vt:lpstr>PowerPoint Presentation</vt:lpstr>
      <vt:lpstr>Time to Consider GUI FrontEnds?</vt:lpstr>
      <vt:lpstr>Git GUI</vt:lpstr>
      <vt:lpstr>PowerPoint Presentation</vt:lpstr>
      <vt:lpstr>Branches</vt:lpstr>
      <vt:lpstr>Git Tutorials</vt:lpstr>
      <vt:lpstr>git branch | git checkout | git merge</vt:lpstr>
      <vt:lpstr>git branch | git checkout | git merge</vt:lpstr>
      <vt:lpstr>PowerPoint Presentation</vt:lpstr>
      <vt:lpstr>PowerPoint Presentation</vt:lpstr>
      <vt:lpstr>PowerPoint Presentation</vt:lpstr>
      <vt:lpstr>git clone</vt:lpstr>
      <vt:lpstr>git pull and push</vt:lpstr>
      <vt:lpstr>git pull and push</vt:lpstr>
      <vt:lpstr>Merge conflicts</vt:lpstr>
      <vt:lpstr>PowerPoint Presentation</vt:lpstr>
      <vt:lpstr>PowerPoint Presentation</vt:lpstr>
      <vt:lpstr>PowerPoint Presentation</vt:lpstr>
      <vt:lpstr>PowerPoint Presentation</vt:lpstr>
      <vt:lpstr>Resolving Merge Conflicts</vt:lpstr>
      <vt:lpstr>PowerPoint Presentation</vt:lpstr>
      <vt:lpstr>Exercises</vt:lpstr>
      <vt:lpstr>Git Tutorials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Fiona Smith</dc:creator>
  <cp:lastModifiedBy>Adam Brudzewsky</cp:lastModifiedBy>
  <cp:revision>44</cp:revision>
  <dcterms:created xsi:type="dcterms:W3CDTF">2019-07-25T11:46:05Z</dcterms:created>
  <dcterms:modified xsi:type="dcterms:W3CDTF">2019-09-16T08:14:47Z</dcterms:modified>
</cp:coreProperties>
</file>