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358" r:id="rId3"/>
    <p:sldId id="350" r:id="rId4"/>
    <p:sldId id="351" r:id="rId5"/>
    <p:sldId id="284" r:id="rId6"/>
    <p:sldId id="289" r:id="rId7"/>
    <p:sldId id="330" r:id="rId8"/>
    <p:sldId id="369" r:id="rId9"/>
    <p:sldId id="365" r:id="rId10"/>
    <p:sldId id="364" r:id="rId11"/>
    <p:sldId id="283" r:id="rId12"/>
    <p:sldId id="286" r:id="rId13"/>
    <p:sldId id="290" r:id="rId14"/>
    <p:sldId id="366" r:id="rId15"/>
    <p:sldId id="288" r:id="rId16"/>
    <p:sldId id="367" r:id="rId17"/>
    <p:sldId id="352" r:id="rId18"/>
    <p:sldId id="368" r:id="rId19"/>
    <p:sldId id="370" r:id="rId20"/>
    <p:sldId id="353" r:id="rId21"/>
    <p:sldId id="354" r:id="rId22"/>
    <p:sldId id="355" r:id="rId23"/>
    <p:sldId id="356" r:id="rId24"/>
    <p:sldId id="357" r:id="rId25"/>
    <p:sldId id="363" r:id="rId26"/>
    <p:sldId id="349" r:id="rId27"/>
    <p:sldId id="359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3" r:id="rId48"/>
    <p:sldId id="394" r:id="rId49"/>
    <p:sldId id="392" r:id="rId50"/>
    <p:sldId id="395" r:id="rId51"/>
    <p:sldId id="396" r:id="rId52"/>
    <p:sldId id="397" r:id="rId53"/>
    <p:sldId id="398" r:id="rId54"/>
    <p:sldId id="399" r:id="rId55"/>
    <p:sldId id="400" r:id="rId56"/>
  </p:sldIdLst>
  <p:sldSz cx="9144000" cy="5143500" type="screen16x9"/>
  <p:notesSz cx="6797675" cy="9874250"/>
  <p:embeddedFontLst>
    <p:embeddedFont>
      <p:font typeface="APL2741" panose="02090309000202000203" pitchFamily="49" charset="2"/>
      <p:regular r:id="rId59"/>
    </p:embeddedFont>
    <p:embeddedFont>
      <p:font typeface="APL385 Unicode" panose="020B0709000202000203" pitchFamily="49" charset="0"/>
      <p:regular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Cambria" panose="02040503050406030204" pitchFamily="18" charset="0"/>
      <p:regular r:id="rId65"/>
      <p:bold r:id="rId66"/>
      <p:italic r:id="rId67"/>
      <p:boldItalic r:id="rId68"/>
    </p:embeddedFont>
    <p:embeddedFont>
      <p:font typeface="Cambria Math" panose="02040503050406030204" pitchFamily="18" charset="0"/>
      <p:regular r:id="rId69"/>
    </p:embeddedFont>
    <p:embeddedFont>
      <p:font typeface="Tahoma" panose="020B0604030504040204" pitchFamily="34" charset="0"/>
      <p:regular r:id="rId70"/>
      <p:bold r:id="rId71"/>
    </p:embeddedFont>
    <p:embeddedFont>
      <p:font typeface="Trebuchet MS" panose="020B0603020202020204" pitchFamily="34" charset="0"/>
      <p:regular r:id="rId72"/>
      <p:bold r:id="rId73"/>
      <p:italic r:id="rId74"/>
      <p:boldItalic r:id="rId75"/>
    </p:embeddedFont>
    <p:embeddedFont>
      <p:font typeface="Wingdings 2" panose="05020102010507070707" pitchFamily="18" charset="2"/>
      <p:regular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21"/>
    <a:srgbClr val="00FF00"/>
    <a:srgbClr val="0C3747"/>
    <a:srgbClr val="ED7F00"/>
    <a:srgbClr val="0C3545"/>
    <a:srgbClr val="284F5C"/>
    <a:srgbClr val="F19021"/>
    <a:srgbClr val="7475D1"/>
    <a:srgbClr val="494949"/>
    <a:srgbClr val="EFE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775" autoAdjust="0"/>
    <p:restoredTop sz="67219" autoAdjust="0"/>
  </p:normalViewPr>
  <p:slideViewPr>
    <p:cSldViewPr>
      <p:cViewPr varScale="1">
        <p:scale>
          <a:sx n="40" d="100"/>
          <a:sy n="40" d="100"/>
        </p:scale>
        <p:origin x="34" y="63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30" y="-8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76" Type="http://schemas.openxmlformats.org/officeDocument/2006/relationships/font" Target="fonts/font18.fntdata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font" Target="fonts/font8.fntdata"/><Relationship Id="rId74" Type="http://schemas.openxmlformats.org/officeDocument/2006/relationships/font" Target="fonts/font16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AEF8A-5BB8-41C8-B8C2-160617C17EF4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660A-27FD-4528-AE7F-EC6080404E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558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⊢≡(-⍉)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⊢≡-∘⍉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-≡⍉</a:t>
            </a:r>
            <a:endParaRPr lang="en-GB" sz="1200" b="0" i="0" kern="1200" dirty="0">
              <a:solidFill>
                <a:schemeClr val="tx1"/>
              </a:solidFill>
              <a:effectLst/>
              <a:latin typeface="APL385 Unicode" panose="020B0709000202000203" pitchFamily="49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658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771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721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483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290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299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861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717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162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289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3647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⍴⍴1,≠⍨</a:t>
            </a:r>
          </a:p>
          <a:p>
            <a:pPr rtl="0"/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∘.=⍨⍳∘≢</a:t>
            </a:r>
          </a:p>
          <a:p>
            <a:pPr rtl="0"/>
            <a:r>
              <a:rPr lang="en-GB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=/¨⍳∘⍴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726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5465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2327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6955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+/(|2-/⊢)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(+/|)2-/⊢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PL385 Unicode" panose="020B0709000202000203" pitchFamily="49" charset="0"/>
                <a:ea typeface="+mn-ea"/>
                <a:cs typeface="+mn-cs"/>
              </a:rPr>
              <a:t>+/∘|2-/⊢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288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0627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2816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1363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4254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771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1880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PL385 Unicode" panose="020B0709000202000203" pitchFamily="49" charset="0"/>
              </a:rPr>
              <a:t>⊂∘(~∘' ')⍤1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PL385 Unicode" panose="020B0709000202000203" pitchFamily="49" charset="0"/>
              </a:rPr>
              <a:t>(⊂~)∘' '⍤1</a:t>
            </a:r>
          </a:p>
          <a:p>
            <a:r>
              <a:rPr lang="en-US" dirty="0">
                <a:latin typeface="APL385 Unicode" panose="020B0709000202000203" pitchFamily="49" charset="0"/>
              </a:rPr>
              <a:t>(⊂~∘' ')⍤1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4466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2401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GB" dirty="0">
                <a:latin typeface="APL385 Unicode" panose="020B0709000202000203" pitchFamily="49" charset="0"/>
              </a:rPr>
              <a:t>,⍤0⍤1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222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271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928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143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773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172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341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71899" y="2031691"/>
            <a:ext cx="5073517" cy="1170130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3600" b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671900" y="3741620"/>
            <a:ext cx="5073516" cy="585325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 i="1" baseline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  <a:endParaRPr lang="en-GB" dirty="0"/>
          </a:p>
        </p:txBody>
      </p:sp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FA5F7F-4421-47DA-AD00-2081EB6B42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947"/>
            <a:ext cx="9144000" cy="65936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0EAE288-0832-48B3-808E-0C419B7F95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76545" y="1391002"/>
            <a:ext cx="2569284" cy="3143783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1FD6475-DAC6-4418-8860-2980690695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2672" y="740100"/>
            <a:ext cx="3028017" cy="101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99A49F-3D6F-42D4-8942-B57FD2668E1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356615"/>
            <a:ext cx="2078545" cy="3150350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pic>
        <p:nvPicPr>
          <p:cNvPr id="6" name="tiny">
            <a:extLst>
              <a:ext uri="{FF2B5EF4-FFF2-40B4-BE49-F238E27FC236}">
                <a16:creationId xmlns:a16="http://schemas.microsoft.com/office/drawing/2014/main" id="{E43133A2-E010-450E-BEFE-9D2D36683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3528" y="1356615"/>
            <a:ext cx="4113457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89013" y="1356614"/>
            <a:ext cx="4113457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2DAAE92-EE2D-4248-A8A3-506ED1C68B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8D2EF1-29D9-4D75-AC66-89748A0258A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137"/>
            <a:ext cx="9144000" cy="65936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7" y="1356615"/>
            <a:ext cx="8478943" cy="3150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8388424" y="0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600" smtClean="0">
                <a:latin typeface="+mn-lt"/>
              </a:rPr>
              <a:t>‹#›</a:t>
            </a:fld>
            <a:endParaRPr lang="en-GB" sz="1600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9B4391E-A2CA-4E7C-B5A9-A31CF000D3E5}"/>
              </a:ext>
            </a:extLst>
          </p:cNvPr>
          <p:cNvSpPr txBox="1">
            <a:spLocks/>
          </p:cNvSpPr>
          <p:nvPr userDrawn="1"/>
        </p:nvSpPr>
        <p:spPr>
          <a:xfrm>
            <a:off x="1511661" y="4731990"/>
            <a:ext cx="6120680" cy="4115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en-US" sz="1600" b="0" dirty="0"/>
              <a:t>A Decade of APL Extensions</a:t>
            </a:r>
            <a:r>
              <a:rPr lang="en-US" sz="1600" dirty="0"/>
              <a:t> </a:t>
            </a:r>
            <a:r>
              <a:rPr lang="en-US" sz="1600" i="1" dirty="0">
                <a:latin typeface="Trebuchet MS" panose="020B0603020202020204" pitchFamily="34" charset="0"/>
              </a:rPr>
              <a:t>— Trains and High Rank Operations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CDAF9E-0D86-4139-B0BF-190273F8246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96475"/>
            <a:ext cx="1364773" cy="231490"/>
          </a:xfrm>
          <a:prstGeom prst="rect">
            <a:avLst/>
          </a:prstGeom>
        </p:spPr>
      </p:pic>
      <p:pic>
        <p:nvPicPr>
          <p:cNvPr id="13" name="tiny">
            <a:extLst>
              <a:ext uri="{FF2B5EF4-FFF2-40B4-BE49-F238E27FC236}">
                <a16:creationId xmlns:a16="http://schemas.microsoft.com/office/drawing/2014/main" id="{39B18F2F-A44A-487A-9E53-48D3EDCDADC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35C1EAD-A4E0-4548-BDD0-DCDABAA2B551}"/>
              </a:ext>
            </a:extLst>
          </p:cNvPr>
          <p:cNvSpPr txBox="1"/>
          <p:nvPr userDrawn="1"/>
        </p:nvSpPr>
        <p:spPr>
          <a:xfrm>
            <a:off x="410112" y="4765205"/>
            <a:ext cx="1056544" cy="323165"/>
          </a:xfrm>
          <a:prstGeom prst="rect">
            <a:avLst/>
          </a:prstGeom>
          <a:solidFill>
            <a:srgbClr val="ED7F00"/>
          </a:solidFill>
        </p:spPr>
        <p:txBody>
          <a:bodyPr wrap="square" lIns="45720" rtlCol="0">
            <a:spAutoFit/>
          </a:bodyPr>
          <a:lstStyle/>
          <a:p>
            <a:r>
              <a:rPr lang="en-US" sz="1500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#dyalog19</a:t>
            </a:r>
            <a:endParaRPr lang="en-GB" sz="1500" i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2AE1970E-3ECE-437D-9AC9-2BCAFB3E8146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0" y="4848271"/>
            <a:ext cx="210394" cy="17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4">
              <a:lumMod val="50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458788" indent="-458788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858838" indent="-401638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lang="en-US" sz="2000" kern="1200" dirty="0" smtClean="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1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55763" indent="-284163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1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openxmlformats.org/officeDocument/2006/relationships/image" Target="../media/image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5A34A-E7C5-4932-8A18-F2457D3A5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5815" y="2031691"/>
            <a:ext cx="5829601" cy="1170130"/>
          </a:xfrm>
        </p:spPr>
        <p:txBody>
          <a:bodyPr/>
          <a:lstStyle/>
          <a:p>
            <a:r>
              <a:rPr lang="en-US" dirty="0"/>
              <a:t>A Decade of APL Extensions</a:t>
            </a:r>
            <a:br>
              <a:rPr lang="en-US" sz="3200" dirty="0"/>
            </a:br>
            <a:r>
              <a:rPr lang="en-US" sz="2800" dirty="0"/>
              <a:t> – Trains and High Rank Operations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D89BC-FB4D-4026-B030-6D65D1075C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5816" y="3741620"/>
            <a:ext cx="5829600" cy="585325"/>
          </a:xfrm>
        </p:spPr>
        <p:txBody>
          <a:bodyPr/>
          <a:lstStyle/>
          <a:p>
            <a:r>
              <a:rPr lang="en-US" dirty="0"/>
              <a:t>Adám Brudzewsky ∙ Marshall </a:t>
            </a:r>
            <a:r>
              <a:rPr lang="en-US" dirty="0" err="1"/>
              <a:t>Lochbaum</a:t>
            </a:r>
            <a:br>
              <a:rPr lang="en-US" dirty="0"/>
            </a:br>
            <a:r>
              <a:rPr lang="en-US" sz="2000" dirty="0"/>
              <a:t>Richard Park ∙ Richard Smith ∙ Nicolas </a:t>
            </a:r>
            <a:r>
              <a:rPr lang="en-US" sz="2000" dirty="0" err="1"/>
              <a:t>Delcros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5748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PL385 Unicode" panose="020B0709000202000203" pitchFamily="49" charset="0"/>
              </a:rPr>
              <a:t>SkewSymmetric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345270" cy="318984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400" dirty="0"/>
              <a:t>A </a:t>
            </a:r>
            <a:r>
              <a:rPr lang="en-US" sz="2400" i="1" dirty="0">
                <a:latin typeface="Trebuchet MS" panose="020B0603020202020204" pitchFamily="34" charset="0"/>
              </a:rPr>
              <a:t>skew symmetric</a:t>
            </a:r>
            <a:r>
              <a:rPr lang="en-US" sz="2400" dirty="0"/>
              <a:t> matrix</a:t>
            </a:r>
            <a:r>
              <a:rPr lang="en-US" sz="2400" dirty="0">
                <a:latin typeface="APL385 Unicode" panose="020B0709000202000203" pitchFamily="49" charset="0"/>
              </a:rPr>
              <a:t> M </a:t>
            </a:r>
            <a:r>
              <a:rPr lang="en-US" sz="2400" dirty="0"/>
              <a:t>satisfies</a:t>
            </a:r>
            <a:r>
              <a:rPr lang="en-US" sz="2400" dirty="0">
                <a:latin typeface="APL385 Unicode" panose="020B0709000202000203" pitchFamily="49" charset="0"/>
              </a:rPr>
              <a:t> M ≡ -⍉M</a:t>
            </a:r>
            <a:endParaRPr lang="en-US" sz="2400" dirty="0"/>
          </a:p>
          <a:p>
            <a:pPr marL="0" indent="0">
              <a:lnSpc>
                <a:spcPct val="110000"/>
              </a:lnSpc>
              <a:buNone/>
            </a:pPr>
            <a:endParaRPr lang="en-US" sz="12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2400" dirty="0"/>
              <a:t>Write an </a:t>
            </a:r>
            <a:r>
              <a:rPr lang="en-US" sz="2400" dirty="0">
                <a:latin typeface="APL385 Unicode" panose="020B0709000202000203" pitchFamily="49" charset="0"/>
              </a:rPr>
              <a:t>(f g h)</a:t>
            </a:r>
            <a:r>
              <a:rPr lang="en-US" sz="2400" dirty="0"/>
              <a:t> train that tests for skew symmetry!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200" dirty="0"/>
          </a:p>
          <a:p>
            <a:pPr marL="0" indent="0">
              <a:lnSpc>
                <a:spcPct val="110000"/>
              </a:lnSpc>
              <a:buNone/>
            </a:pPr>
            <a:r>
              <a:rPr lang="en-GB" sz="2400" dirty="0"/>
              <a:t>Examples:</a:t>
            </a:r>
            <a:br>
              <a:rPr lang="en-GB" sz="2400" dirty="0"/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SkewSymmetric</a:t>
            </a:r>
            <a:r>
              <a:rPr lang="en-GB" sz="2400" dirty="0">
                <a:latin typeface="APL385 Unicode" panose="020B0709000202000203" pitchFamily="49" charset="0"/>
              </a:rPr>
              <a:t> 2 2⍴0 2 ¯2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1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SkewSymmetric</a:t>
            </a:r>
            <a:r>
              <a:rPr lang="en-GB" sz="2400" dirty="0">
                <a:latin typeface="APL385 Unicode" panose="020B0709000202000203" pitchFamily="49" charset="0"/>
              </a:rPr>
              <a:t> 3 3⍴4↑1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647073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478943" cy="318984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/>
              <a:t>A sequence of </a:t>
            </a:r>
            <a:r>
              <a:rPr lang="en-GB" sz="2400" b="1" dirty="0"/>
              <a:t>3 or more</a:t>
            </a:r>
            <a:r>
              <a:rPr lang="en-GB" sz="2400" dirty="0"/>
              <a:t> functio</a:t>
            </a:r>
            <a:r>
              <a:rPr lang="en-GB" dirty="0"/>
              <a:t>ns in isolation form</a:t>
            </a:r>
            <a:r>
              <a:rPr lang="en-GB" sz="2400" dirty="0"/>
              <a:t>s a train: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APL385 Unicode" panose="020B0709000202000203" pitchFamily="49" charset="0"/>
              </a:rPr>
              <a:t>        + , - , × , ÷     </a:t>
            </a:r>
            <a:r>
              <a:rPr lang="en-GB" sz="2400" dirty="0">
                <a:solidFill>
                  <a:srgbClr val="0070C0"/>
                </a:solidFill>
                <a:latin typeface="APL385 Unicode" panose="020B0709000202000203" pitchFamily="49" charset="0"/>
              </a:rPr>
              <a:t>⍝ 7 functions</a:t>
            </a:r>
          </a:p>
          <a:p>
            <a:pPr marL="0" indent="0">
              <a:lnSpc>
                <a:spcPct val="150000"/>
              </a:lnSpc>
              <a:buNone/>
            </a:pPr>
            <a:endParaRPr lang="en-GB" sz="12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PL385 Unicode" panose="020B0709000202000203" pitchFamily="49" charset="0"/>
              </a:rPr>
              <a:t>     6 (+ , - , × , ÷) 2</a:t>
            </a:r>
            <a:br>
              <a:rPr lang="en-GB" dirty="0">
                <a:solidFill>
                  <a:srgbClr val="0070C0"/>
                </a:solidFill>
                <a:latin typeface="APL385 Unicode" panose="020B0709000202000203" pitchFamily="49" charset="0"/>
              </a:rPr>
            </a:br>
            <a:r>
              <a:rPr lang="en-GB" dirty="0">
                <a:latin typeface="APL385 Unicode" panose="020B0709000202000203" pitchFamily="49" charset="0"/>
              </a:rPr>
              <a:t>8 4 12 3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solidFill>
                <a:srgbClr val="0070C0"/>
              </a:solidFill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57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fork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504950"/>
            <a:ext cx="8622958" cy="31136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Functions in a train are grouped in threes from right: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+,-,×,÷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</a:t>
            </a:r>
            <a:r>
              <a:rPr lang="en-GB" sz="6600" baseline="-10000" dirty="0">
                <a:solidFill>
                  <a:srgbClr val="FF9421"/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+,</a:t>
            </a:r>
            <a:r>
              <a:rPr lang="en-GB" sz="5400" baseline="-6000" dirty="0">
                <a:solidFill>
                  <a:srgbClr val="FF9421"/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-,</a:t>
            </a:r>
            <a:r>
              <a:rPr lang="en-GB" dirty="0">
                <a:solidFill>
                  <a:srgbClr val="FF9421"/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×,÷</a:t>
            </a:r>
            <a:r>
              <a:rPr lang="en-GB" dirty="0">
                <a:solidFill>
                  <a:srgbClr val="FF9421"/>
                </a:solidFill>
                <a:latin typeface="APL385 Unicode" panose="020B0709000202000203" pitchFamily="49" charset="0"/>
              </a:rPr>
              <a:t>)</a:t>
            </a:r>
            <a:r>
              <a:rPr lang="en-GB" sz="5400" baseline="-6000" dirty="0">
                <a:solidFill>
                  <a:srgbClr val="FF9421"/>
                </a:solidFill>
                <a:latin typeface="APL385 Unicode" panose="020B0709000202000203" pitchFamily="49" charset="0"/>
              </a:rPr>
              <a:t>)</a:t>
            </a:r>
            <a:r>
              <a:rPr lang="en-GB" sz="6600" baseline="-10000" dirty="0">
                <a:solidFill>
                  <a:srgbClr val="FF9421"/>
                </a:solidFill>
                <a:latin typeface="APL385 Unicode" panose="020B0709000202000203" pitchFamily="49" charset="0"/>
              </a:rPr>
              <a:t>)</a:t>
            </a:r>
            <a:endParaRPr lang="en-GB" baseline="-10000" dirty="0">
              <a:solidFill>
                <a:srgbClr val="FF9421"/>
              </a:solidFill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]Box on -trains=</a:t>
            </a:r>
            <a:r>
              <a:rPr lang="en-GB" dirty="0" err="1">
                <a:latin typeface="APL385 Unicode" panose="020B0709000202000203" pitchFamily="49" charset="0"/>
              </a:rPr>
              <a:t>parens</a:t>
            </a:r>
            <a:r>
              <a:rPr lang="en-GB" dirty="0">
                <a:latin typeface="APL385 Unicode" panose="020B0709000202000203" pitchFamily="49" charset="0"/>
              </a:rPr>
              <a:t>   ⍝ for diagnostics</a:t>
            </a:r>
            <a:endParaRPr lang="en-GB" dirty="0"/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+,-,×,÷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+,(-,(×,÷))</a:t>
            </a:r>
          </a:p>
        </p:txBody>
      </p:sp>
      <p:sp>
        <p:nvSpPr>
          <p:cNvPr id="4" name="Right Bracket 3">
            <a:extLst>
              <a:ext uri="{FF2B5EF4-FFF2-40B4-BE49-F238E27FC236}">
                <a16:creationId xmlns:a16="http://schemas.microsoft.com/office/drawing/2014/main" id="{2CDD8FBC-7051-4539-B439-8610733F2C8C}"/>
              </a:ext>
            </a:extLst>
          </p:cNvPr>
          <p:cNvSpPr/>
          <p:nvPr/>
        </p:nvSpPr>
        <p:spPr>
          <a:xfrm rot="5400000">
            <a:off x="2113536" y="2397725"/>
            <a:ext cx="73152" cy="523295"/>
          </a:xfrm>
          <a:prstGeom prst="rightBracket">
            <a:avLst>
              <a:gd name="adj" fmla="val 430658"/>
            </a:avLst>
          </a:prstGeom>
          <a:ln w="19050" cap="rnd">
            <a:solidFill>
              <a:srgbClr val="FF94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Bracket 4">
            <a:extLst>
              <a:ext uri="{FF2B5EF4-FFF2-40B4-BE49-F238E27FC236}">
                <a16:creationId xmlns:a16="http://schemas.microsoft.com/office/drawing/2014/main" id="{0810FC03-2212-4089-9705-C278280F0099}"/>
              </a:ext>
            </a:extLst>
          </p:cNvPr>
          <p:cNvSpPr/>
          <p:nvPr/>
        </p:nvSpPr>
        <p:spPr>
          <a:xfrm rot="5400000">
            <a:off x="1894864" y="2334506"/>
            <a:ext cx="146055" cy="887732"/>
          </a:xfrm>
          <a:prstGeom prst="rightBracket">
            <a:avLst>
              <a:gd name="adj" fmla="val 365920"/>
            </a:avLst>
          </a:prstGeom>
          <a:ln w="28575" cap="rnd">
            <a:solidFill>
              <a:srgbClr val="FF94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id="{73D5D4B9-11C1-4B8F-BB84-55991D8ACE80}"/>
              </a:ext>
            </a:extLst>
          </p:cNvPr>
          <p:cNvSpPr/>
          <p:nvPr/>
        </p:nvSpPr>
        <p:spPr>
          <a:xfrm rot="5400000">
            <a:off x="1723492" y="2315530"/>
            <a:ext cx="152399" cy="1224136"/>
          </a:xfrm>
          <a:prstGeom prst="rightBracket">
            <a:avLst>
              <a:gd name="adj" fmla="val 483576"/>
            </a:avLst>
          </a:prstGeom>
          <a:ln w="38100" cap="rnd">
            <a:solidFill>
              <a:srgbClr val="FF94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332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</a:t>
            </a:r>
            <a:endParaRPr lang="en-GB" sz="3300" b="0" i="1" dirty="0">
              <a:latin typeface="Trebuchet MS" panose="020B0603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345270" cy="31898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Odd-numbered functions starting from the right are applied to the train’s argument(s):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6 </a:t>
            </a:r>
            <a:r>
              <a:rPr lang="en-GB" dirty="0">
                <a:effectLst/>
                <a:latin typeface="APL385 Unicode" panose="020B0709000202000203" pitchFamily="49" charset="0"/>
              </a:rPr>
              <a:t>(+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  -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  ×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  ÷) 2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(6+2)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(6-2)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(6</a:t>
            </a:r>
            <a:r>
              <a:rPr lang="en-GB" dirty="0">
                <a:latin typeface="APL385 Unicode" panose="020B0709000202000203" pitchFamily="49" charset="0"/>
              </a:rPr>
              <a:t>×</a:t>
            </a:r>
            <a:r>
              <a:rPr lang="en-GB" dirty="0">
                <a:effectLst/>
                <a:latin typeface="APL385 Unicode" panose="020B0709000202000203" pitchFamily="49" charset="0"/>
              </a:rPr>
              <a:t>2)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(6÷2)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 8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  4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 </a:t>
            </a:r>
            <a:r>
              <a:rPr lang="en-GB" sz="1400" dirty="0">
                <a:effectLst/>
                <a:latin typeface="APL385 Unicode" panose="020B0709000202000203" pitchFamily="49" charset="0"/>
              </a:rPr>
              <a:t> </a:t>
            </a:r>
            <a:r>
              <a:rPr lang="en-GB" dirty="0">
                <a:effectLst/>
                <a:latin typeface="APL385 Unicode" panose="020B0709000202000203" pitchFamily="49" charset="0"/>
              </a:rPr>
              <a:t>12</a:t>
            </a:r>
            <a:r>
              <a:rPr lang="en-GB" sz="1400" dirty="0">
                <a:effectLst/>
                <a:latin typeface="APL385 Unicode" panose="020B0709000202000203" pitchFamily="49" charset="0"/>
              </a:rPr>
              <a:t> </a:t>
            </a:r>
            <a:r>
              <a:rPr lang="en-GB" dirty="0">
                <a:effectLst/>
                <a:latin typeface="APL385 Unicode" panose="020B0709000202000203" pitchFamily="49" charset="0"/>
              </a:rPr>
              <a:t>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,</a:t>
            </a:r>
            <a:r>
              <a:rPr lang="en-GB" dirty="0">
                <a:effectLst/>
                <a:latin typeface="APL385 Unicode" panose="020B0709000202000203" pitchFamily="49" charset="0"/>
              </a:rPr>
              <a:t>  3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9421"/>
                </a:solidFill>
                <a:latin typeface="Trebuchet MS" panose="020B0603020202020204" pitchFamily="34" charset="0"/>
                <a:ea typeface="STXihei" panose="020B0503020204020204" pitchFamily="2" charset="-122"/>
              </a:rPr>
              <a:t>Intervening</a:t>
            </a:r>
            <a:r>
              <a:rPr lang="en-GB" dirty="0"/>
              <a:t>, even-numbered, functions are applied between results of the odd-numbered functions</a:t>
            </a:r>
          </a:p>
        </p:txBody>
      </p:sp>
    </p:spTree>
    <p:extLst>
      <p:ext uri="{BB962C8B-B14F-4D97-AF65-F5344CB8AC3E}">
        <p14:creationId xmlns:p14="http://schemas.microsoft.com/office/powerpoint/2010/main" val="836979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478943" cy="318984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/>
              <a:t>A sequence of </a:t>
            </a:r>
            <a:r>
              <a:rPr lang="en-GB" sz="2400" b="1" dirty="0"/>
              <a:t>2</a:t>
            </a:r>
            <a:r>
              <a:rPr lang="en-GB" sz="2400" dirty="0"/>
              <a:t> functio</a:t>
            </a:r>
            <a:r>
              <a:rPr lang="en-GB" dirty="0"/>
              <a:t>ns in isolation also form</a:t>
            </a:r>
            <a:r>
              <a:rPr lang="en-GB" sz="2400" dirty="0"/>
              <a:t>s a train: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APL385 Unicode" panose="020B0709000202000203" pitchFamily="49" charset="0"/>
              </a:rPr>
              <a:t>        - ×          </a:t>
            </a:r>
            <a:r>
              <a:rPr lang="en-GB" sz="2400" dirty="0">
                <a:solidFill>
                  <a:srgbClr val="0070C0"/>
                </a:solidFill>
                <a:latin typeface="APL385 Unicode" panose="020B0709000202000203" pitchFamily="49" charset="0"/>
              </a:rPr>
              <a:t>⍝ 2 functions</a:t>
            </a:r>
          </a:p>
          <a:p>
            <a:pPr marL="0" indent="0">
              <a:lnSpc>
                <a:spcPct val="150000"/>
              </a:lnSpc>
              <a:buNone/>
            </a:pPr>
            <a:endParaRPr lang="en-GB" sz="12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PL385 Unicode" panose="020B0709000202000203" pitchFamily="49" charset="0"/>
              </a:rPr>
              <a:t>     6 (- ×) 2</a:t>
            </a:r>
            <a:br>
              <a:rPr lang="en-GB" dirty="0">
                <a:solidFill>
                  <a:srgbClr val="0070C0"/>
                </a:solidFill>
                <a:latin typeface="APL385 Unicode" panose="020B0709000202000203" pitchFamily="49" charset="0"/>
              </a:rPr>
            </a:br>
            <a:r>
              <a:rPr lang="en-GB" dirty="0">
                <a:latin typeface="APL385 Unicode" panose="020B0709000202000203" pitchFamily="49" charset="0"/>
              </a:rPr>
              <a:t>¯12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solidFill>
                <a:srgbClr val="0070C0"/>
              </a:solidFill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641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step-by-step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30601"/>
            <a:ext cx="8345270" cy="3387995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effectLst/>
                <a:latin typeface="APL385 Unicode" panose="020B0709000202000203" pitchFamily="49" charset="0"/>
              </a:rPr>
              <a:t>    6 </a:t>
            </a:r>
            <a:r>
              <a:rPr lang="en-GB" dirty="0">
                <a:latin typeface="APL385 Unicode" panose="020B0709000202000203" pitchFamily="49" charset="0"/>
              </a:rPr>
              <a:t>(-</a:t>
            </a:r>
            <a:r>
              <a:rPr lang="en-GB" dirty="0">
                <a:effectLst/>
                <a:latin typeface="APL385 Unicode" panose="020B0709000202000203" pitchFamily="49" charset="0"/>
              </a:rPr>
              <a:t> ×) </a:t>
            </a:r>
            <a:r>
              <a:rPr lang="en-GB" dirty="0">
                <a:latin typeface="APL385 Unicode" panose="020B0709000202000203" pitchFamily="49" charset="0"/>
              </a:rPr>
              <a:t>2</a:t>
            </a:r>
            <a:endParaRPr lang="en-GB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effectLst/>
                <a:latin typeface="APL385 Unicode" panose="020B0709000202000203" pitchFamily="49" charset="0"/>
              </a:rPr>
              <a:t>    </a:t>
            </a:r>
            <a:r>
              <a:rPr lang="en-GB" dirty="0">
                <a:latin typeface="APL385 Unicode" panose="020B0709000202000203" pitchFamily="49" charset="0"/>
              </a:rPr>
              <a:t>- </a:t>
            </a:r>
            <a:r>
              <a:rPr lang="en-GB" dirty="0">
                <a:effectLst/>
                <a:latin typeface="APL385 Unicode" panose="020B0709000202000203" pitchFamily="49" charset="0"/>
              </a:rPr>
              <a:t>(6 × 2)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effectLst/>
                <a:latin typeface="APL385 Unicode" panose="020B0709000202000203" pitchFamily="49" charset="0"/>
              </a:rPr>
              <a:t>    </a:t>
            </a:r>
            <a:r>
              <a:rPr lang="en-GB" dirty="0">
                <a:latin typeface="APL385 Unicode" panose="020B0709000202000203" pitchFamily="49" charset="0"/>
              </a:rPr>
              <a:t>-</a:t>
            </a:r>
            <a:r>
              <a:rPr lang="en-GB" dirty="0">
                <a:effectLst/>
                <a:latin typeface="APL385 Unicode" panose="020B0709000202000203" pitchFamily="49" charset="0"/>
              </a:rPr>
              <a:t> 12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effectLst/>
                <a:latin typeface="APL385 Unicode" panose="020B0709000202000203" pitchFamily="49" charset="0"/>
              </a:rPr>
              <a:t>    ¯12</a:t>
            </a:r>
            <a:endParaRPr lang="en-GB" dirty="0">
              <a:solidFill>
                <a:schemeClr val="bg1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24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478943" cy="318984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/>
              <a:t>A sequence of </a:t>
            </a:r>
            <a:r>
              <a:rPr lang="en-GB" sz="2400" b="1" dirty="0"/>
              <a:t>2 or more</a:t>
            </a:r>
            <a:r>
              <a:rPr lang="en-GB" sz="2400" dirty="0"/>
              <a:t> functio</a:t>
            </a:r>
            <a:r>
              <a:rPr lang="en-GB" dirty="0"/>
              <a:t>ns in isolation form</a:t>
            </a:r>
            <a:r>
              <a:rPr lang="en-GB" sz="2400" dirty="0"/>
              <a:t>s a train: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APL385 Unicode" panose="020B0709000202000203" pitchFamily="49" charset="0"/>
              </a:rPr>
              <a:t>        - +⌿ ÷ ≢     </a:t>
            </a:r>
            <a:r>
              <a:rPr lang="en-GB" sz="2400" dirty="0">
                <a:solidFill>
                  <a:srgbClr val="0070C0"/>
                </a:solidFill>
                <a:latin typeface="APL385 Unicode" panose="020B0709000202000203" pitchFamily="49" charset="0"/>
              </a:rPr>
              <a:t>⍝ 4 functions</a:t>
            </a:r>
          </a:p>
          <a:p>
            <a:pPr marL="0" indent="0">
              <a:lnSpc>
                <a:spcPct val="150000"/>
              </a:lnSpc>
              <a:buNone/>
            </a:pPr>
            <a:endParaRPr lang="en-GB" sz="1200" dirty="0">
              <a:latin typeface="APL385 Unicode" panose="020B0709000202000203" pitchFamily="49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PL385 Unicode" panose="020B0709000202000203" pitchFamily="49" charset="0"/>
              </a:rPr>
              <a:t>       (- +⌿ ÷ ≢) 2 7 1 8</a:t>
            </a:r>
            <a:br>
              <a:rPr lang="en-GB" dirty="0">
                <a:solidFill>
                  <a:srgbClr val="0070C0"/>
                </a:solidFill>
                <a:latin typeface="APL385 Unicode" panose="020B0709000202000203" pitchFamily="49" charset="0"/>
              </a:rPr>
            </a:br>
            <a:r>
              <a:rPr lang="en-GB" dirty="0">
                <a:latin typeface="APL385 Unicode" panose="020B0709000202000203" pitchFamily="49" charset="0"/>
              </a:rPr>
              <a:t>¯4.5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solidFill>
                <a:srgbClr val="0070C0"/>
              </a:solidFill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172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atop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19622"/>
            <a:ext cx="8694966" cy="352839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dirty="0"/>
              <a:t>After making zero or more groups of three, there may be a function left over: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dirty="0">
                <a:latin typeface="APL385 Unicode" panose="020B0709000202000203" pitchFamily="49" charset="0"/>
              </a:rPr>
              <a:t>    - +⌿ ÷ ≢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</a:t>
            </a:r>
            <a:r>
              <a:rPr lang="en-GB" sz="5400" baseline="-6000" dirty="0">
                <a:solidFill>
                  <a:srgbClr val="FF9421"/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-</a:t>
            </a:r>
            <a:r>
              <a:rPr lang="en-GB" dirty="0">
                <a:solidFill>
                  <a:srgbClr val="FF9421"/>
                </a:solidFill>
                <a:latin typeface="APL385 Unicode" panose="020B0709000202000203" pitchFamily="49" charset="0"/>
              </a:rPr>
              <a:t>(</a:t>
            </a:r>
            <a:r>
              <a:rPr lang="en-GB" dirty="0">
                <a:latin typeface="APL385 Unicode" panose="020B0709000202000203" pitchFamily="49" charset="0"/>
              </a:rPr>
              <a:t>+⌿ ÷ ≢</a:t>
            </a:r>
            <a:r>
              <a:rPr lang="en-GB" dirty="0">
                <a:solidFill>
                  <a:srgbClr val="FF9421"/>
                </a:solidFill>
                <a:latin typeface="APL385 Unicode" panose="020B0709000202000203" pitchFamily="49" charset="0"/>
              </a:rPr>
              <a:t>)</a:t>
            </a:r>
            <a:r>
              <a:rPr lang="en-GB" sz="5400" baseline="-6000" dirty="0">
                <a:solidFill>
                  <a:srgbClr val="FF9421"/>
                </a:solidFill>
                <a:latin typeface="APL385 Unicode" panose="020B0709000202000203" pitchFamily="49" charset="0"/>
              </a:rPr>
              <a:t>)</a:t>
            </a:r>
            <a:endParaRPr lang="en-GB" dirty="0">
              <a:solidFill>
                <a:srgbClr val="FF9421"/>
              </a:solidFill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sz="1200" dirty="0"/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]Box on -trains=</a:t>
            </a:r>
            <a:r>
              <a:rPr lang="en-GB" dirty="0" err="1">
                <a:latin typeface="APL385 Unicode" panose="020B0709000202000203" pitchFamily="49" charset="0"/>
              </a:rPr>
              <a:t>parens</a:t>
            </a:r>
            <a:r>
              <a:rPr lang="en-GB" dirty="0">
                <a:latin typeface="APL385 Unicode" panose="020B0709000202000203" pitchFamily="49" charset="0"/>
              </a:rPr>
              <a:t>   ⍝ for diagnostics</a:t>
            </a:r>
            <a:endParaRPr lang="en-GB" dirty="0"/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- +⌿ ÷ ≢</a:t>
            </a:r>
            <a:br>
              <a:rPr lang="en-GB" dirty="0">
                <a:latin typeface="APL385 Unicode" panose="020B0709000202000203" pitchFamily="49" charset="0"/>
              </a:rPr>
            </a:br>
            <a:r>
              <a:rPr lang="en-GB" dirty="0">
                <a:latin typeface="APL385 Unicode" panose="020B0709000202000203" pitchFamily="49" charset="0"/>
              </a:rPr>
              <a:t>-((+⌿)÷≢)</a:t>
            </a:r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id="{17A0790E-E49C-4DAC-B177-CE17F23A1304}"/>
              </a:ext>
            </a:extLst>
          </p:cNvPr>
          <p:cNvSpPr/>
          <p:nvPr/>
        </p:nvSpPr>
        <p:spPr>
          <a:xfrm rot="5400000">
            <a:off x="2065145" y="2442302"/>
            <a:ext cx="73150" cy="1052127"/>
          </a:xfrm>
          <a:prstGeom prst="rightBracket">
            <a:avLst>
              <a:gd name="adj" fmla="val 847349"/>
            </a:avLst>
          </a:prstGeom>
          <a:ln w="19050" cap="rnd">
            <a:solidFill>
              <a:srgbClr val="FF94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DE981D-694B-4D0A-8BEF-A3E69BD14673}"/>
              </a:ext>
            </a:extLst>
          </p:cNvPr>
          <p:cNvSpPr/>
          <p:nvPr/>
        </p:nvSpPr>
        <p:spPr>
          <a:xfrm rot="5400000">
            <a:off x="1834676" y="2367284"/>
            <a:ext cx="146052" cy="1440158"/>
          </a:xfrm>
          <a:prstGeom prst="rightBracket">
            <a:avLst>
              <a:gd name="adj" fmla="val 580913"/>
            </a:avLst>
          </a:prstGeom>
          <a:ln w="28575" cap="rnd">
            <a:solidFill>
              <a:srgbClr val="FF94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539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atop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19622"/>
            <a:ext cx="8622958" cy="3198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After making zero or more groups of three, there may be a function left over: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 </a:t>
            </a:r>
            <a:r>
              <a:rPr lang="en-GB" dirty="0">
                <a:effectLst/>
                <a:latin typeface="APL385 Unicode" panose="020B0709000202000203" pitchFamily="49" charset="0"/>
              </a:rPr>
              <a:t>(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-</a:t>
            </a:r>
            <a:r>
              <a:rPr lang="en-GB" dirty="0">
                <a:effectLst/>
                <a:latin typeface="APL385 Unicode" panose="020B0709000202000203" pitchFamily="49" charset="0"/>
              </a:rPr>
              <a:t>  +⌿  </a:t>
            </a:r>
            <a:r>
              <a:rPr lang="en-GB" dirty="0">
                <a:latin typeface="APL385 Unicode" panose="020B0709000202000203" pitchFamily="49" charset="0"/>
              </a:rPr>
              <a:t>÷</a:t>
            </a:r>
            <a:r>
              <a:rPr lang="en-GB" dirty="0">
                <a:effectLst/>
                <a:latin typeface="APL385 Unicode" panose="020B0709000202000203" pitchFamily="49" charset="0"/>
              </a:rPr>
              <a:t>  ≢) n←2 7 1 8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-</a:t>
            </a:r>
            <a:r>
              <a:rPr lang="en-GB" sz="1200" dirty="0">
                <a:solidFill>
                  <a:srgbClr val="8064A2">
                    <a:lumMod val="50000"/>
                  </a:srgbClr>
                </a:solidFill>
                <a:latin typeface="APL385 Unicode" panose="020B0709000202000203" pitchFamily="49" charset="0"/>
              </a:rPr>
              <a:t> </a:t>
            </a:r>
            <a:r>
              <a:rPr lang="en-GB" dirty="0">
                <a:effectLst/>
                <a:latin typeface="APL385 Unicode" panose="020B0709000202000203" pitchFamily="49" charset="0"/>
              </a:rPr>
              <a:t>(+⌿n)</a:t>
            </a:r>
            <a:r>
              <a:rPr lang="en-GB" sz="1200" dirty="0">
                <a:solidFill>
                  <a:srgbClr val="8064A2">
                    <a:lumMod val="50000"/>
                  </a:srgbClr>
                </a:solidFill>
                <a:latin typeface="APL385 Unicode" panose="020B0709000202000203" pitchFamily="49" charset="0"/>
              </a:rPr>
              <a:t> </a:t>
            </a:r>
            <a:r>
              <a:rPr lang="en-GB" dirty="0">
                <a:effectLst/>
                <a:latin typeface="APL385 Unicode" panose="020B0709000202000203" pitchFamily="49" charset="0"/>
              </a:rPr>
              <a:t>÷</a:t>
            </a:r>
            <a:r>
              <a:rPr lang="en-GB" sz="1200" dirty="0">
                <a:solidFill>
                  <a:srgbClr val="8064A2">
                    <a:lumMod val="50000"/>
                  </a:srgbClr>
                </a:solidFill>
                <a:latin typeface="APL385 Unicode" panose="020B0709000202000203" pitchFamily="49" charset="0"/>
              </a:rPr>
              <a:t> </a:t>
            </a:r>
            <a:r>
              <a:rPr lang="en-GB" dirty="0">
                <a:effectLst/>
                <a:latin typeface="APL385 Unicode" panose="020B0709000202000203" pitchFamily="49" charset="0"/>
              </a:rPr>
              <a:t>(≢n)</a:t>
            </a:r>
          </a:p>
          <a:p>
            <a:pPr marL="0" indent="0"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  </a:t>
            </a:r>
            <a:r>
              <a:rPr lang="en-GB" b="1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-</a:t>
            </a:r>
            <a:r>
              <a:rPr lang="en-GB" dirty="0">
                <a:effectLst/>
                <a:latin typeface="APL385 Unicode" panose="020B0709000202000203" pitchFamily="49" charset="0"/>
              </a:rPr>
              <a:t>  </a:t>
            </a:r>
            <a:r>
              <a:rPr lang="en-GB" dirty="0">
                <a:latin typeface="APL385 Unicode" panose="020B0709000202000203" pitchFamily="49" charset="0"/>
              </a:rPr>
              <a:t>18  ÷  </a:t>
            </a:r>
            <a:r>
              <a:rPr lang="en-GB" dirty="0">
                <a:effectLst/>
                <a:latin typeface="APL385 Unicode" panose="020B0709000202000203" pitchFamily="49" charset="0"/>
              </a:rPr>
              <a:t>4</a:t>
            </a:r>
          </a:p>
          <a:p>
            <a:pPr marL="0" indent="0">
              <a:buNone/>
            </a:pPr>
            <a:r>
              <a:rPr lang="en-GB" dirty="0"/>
              <a:t>An </a:t>
            </a:r>
            <a:r>
              <a:rPr lang="en-GB" i="1" dirty="0">
                <a:solidFill>
                  <a:srgbClr val="FF9421"/>
                </a:solidFill>
                <a:latin typeface="Trebuchet MS" panose="020B0603020202020204" pitchFamily="34" charset="0"/>
                <a:ea typeface="STXihei" panose="020B0503020204020204" pitchFamily="2" charset="-122"/>
              </a:rPr>
              <a:t>even-numbered leftmost</a:t>
            </a:r>
            <a:r>
              <a:rPr lang="en-GB" dirty="0"/>
              <a:t> function is applied to the result.</a:t>
            </a:r>
          </a:p>
        </p:txBody>
      </p:sp>
    </p:spTree>
    <p:extLst>
      <p:ext uri="{BB962C8B-B14F-4D97-AF65-F5344CB8AC3E}">
        <p14:creationId xmlns:p14="http://schemas.microsoft.com/office/powerpoint/2010/main" val="36821915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09526"/>
            <a:ext cx="8345270" cy="33944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A 2-train is an </a:t>
            </a:r>
            <a:r>
              <a:rPr lang="en-GB" i="1" dirty="0">
                <a:latin typeface="Trebuchet MS" panose="020B0603020202020204" pitchFamily="34" charset="0"/>
              </a:rPr>
              <a:t>atop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  (g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 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⍺ (g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  g (⍺ h ⍵)</a:t>
            </a:r>
          </a:p>
          <a:p>
            <a:pPr marL="0" indent="0">
              <a:buNone/>
            </a:pPr>
            <a:r>
              <a:rPr lang="en-GB" dirty="0"/>
              <a:t>A 3-train is a </a:t>
            </a:r>
            <a:r>
              <a:rPr lang="en-GB" i="1" dirty="0">
                <a:latin typeface="Trebuchet MS" panose="020B0603020202020204" pitchFamily="34" charset="0"/>
              </a:rPr>
              <a:t>fork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(f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(  f ⍵)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⍺ (f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(⍺ f ⍵) g (⍺ h ⍵)</a:t>
            </a:r>
          </a:p>
          <a:p>
            <a:pPr marL="0" indent="0">
              <a:buNone/>
            </a:pPr>
            <a:r>
              <a:rPr lang="en-GB" dirty="0"/>
              <a:t>The </a:t>
            </a:r>
            <a:r>
              <a:rPr lang="en-GB" i="1" dirty="0">
                <a:latin typeface="Trebuchet MS" panose="020B0603020202020204" pitchFamily="34" charset="0"/>
              </a:rPr>
              <a:t>left tine</a:t>
            </a:r>
            <a:r>
              <a:rPr lang="en-GB" dirty="0"/>
              <a:t> of a </a:t>
            </a:r>
            <a:r>
              <a:rPr lang="en-GB" i="1" dirty="0">
                <a:latin typeface="Trebuchet MS" panose="020B0603020202020204" pitchFamily="34" charset="0"/>
              </a:rPr>
              <a:t>fork</a:t>
            </a:r>
            <a:r>
              <a:rPr lang="en-GB" dirty="0"/>
              <a:t> (but not an atop!) can be an array: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(A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A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⍺ (A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A g (⍺ h ⍵)</a:t>
            </a:r>
          </a:p>
          <a:p>
            <a:pPr marL="0" indent="0">
              <a:buNone/>
            </a:pPr>
            <a:endParaRPr lang="en-GB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66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5C752-0D1A-49EA-82B0-CF9D9F066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Trains</a:t>
            </a:r>
            <a:endParaRPr lang="en-GB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36D1DEC-55B2-45C6-BDF8-3DEBF2DECEAB}"/>
              </a:ext>
            </a:extLst>
          </p:cNvPr>
          <p:cNvGrpSpPr/>
          <p:nvPr/>
        </p:nvGrpSpPr>
        <p:grpSpPr>
          <a:xfrm>
            <a:off x="611560" y="1237264"/>
            <a:ext cx="7845884" cy="3108960"/>
            <a:chOff x="611560" y="1237264"/>
            <a:chExt cx="7845884" cy="3108960"/>
          </a:xfrm>
        </p:grpSpPr>
        <p:pic>
          <p:nvPicPr>
            <p:cNvPr id="10" name="Content Placeholder 7">
              <a:extLst>
                <a:ext uri="{FF2B5EF4-FFF2-40B4-BE49-F238E27FC236}">
                  <a16:creationId xmlns:a16="http://schemas.microsoft.com/office/drawing/2014/main" id="{D883D603-9815-4D9F-88D0-B6709FBDAA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3081"/>
            <a:stretch/>
          </p:blipFill>
          <p:spPr>
            <a:xfrm>
              <a:off x="3671900" y="1237264"/>
              <a:ext cx="4785544" cy="310896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1C65478F-8F74-4D49-B76A-99FB3539C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1560" y="2031690"/>
              <a:ext cx="2894780" cy="1487238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B48E38-825D-4B88-B513-FCC6C08A1F4B}"/>
                </a:ext>
              </a:extLst>
            </p:cNvPr>
            <p:cNvSpPr/>
            <p:nvPr/>
          </p:nvSpPr>
          <p:spPr>
            <a:xfrm>
              <a:off x="3356865" y="3204201"/>
              <a:ext cx="360040" cy="73152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32E6DBC-CB1E-4C90-A3FF-07B64D9CC133}"/>
                </a:ext>
              </a:extLst>
            </p:cNvPr>
            <p:cNvSpPr txBox="1"/>
            <p:nvPr/>
          </p:nvSpPr>
          <p:spPr>
            <a:xfrm>
              <a:off x="814082" y="2301720"/>
              <a:ext cx="751583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+/ </a:t>
              </a: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 </a:t>
              </a:r>
              <a:r>
                <a:rPr lang="en-US" sz="66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÷  </a:t>
              </a:r>
              <a:r>
                <a:rPr lang="en-US" sz="12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 </a:t>
              </a:r>
              <a:r>
                <a:rPr lang="en-US" sz="66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1  </a:t>
              </a:r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 </a:t>
              </a:r>
              <a:r>
                <a:rPr lang="en-US" sz="66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⌈  </a:t>
              </a:r>
              <a:r>
                <a:rPr lang="en-US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 </a:t>
              </a:r>
              <a:r>
                <a:rPr lang="en-US" sz="6600" dirty="0">
                  <a:solidFill>
                    <a:schemeClr val="accent4">
                      <a:lumMod val="75000"/>
                    </a:schemeClr>
                  </a:solidFill>
                  <a:latin typeface="APL385 Unicode" panose="020B0709000202000203" pitchFamily="49" charset="0"/>
                </a:rPr>
                <a:t>≢</a:t>
              </a:r>
              <a:endParaRPr lang="en-GB" sz="7200" dirty="0">
                <a:solidFill>
                  <a:schemeClr val="accent4">
                    <a:lumMod val="75000"/>
                  </a:schemeClr>
                </a:solidFill>
                <a:latin typeface="APL385 Unicode" panose="020B0709000202000203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358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PL385 Unicode" panose="020B0709000202000203" pitchFamily="49" charset="0"/>
              </a:rPr>
              <a:t>IdentityMatrix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573870" cy="339447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4000"/>
              </a:lnSpc>
              <a:buNone/>
            </a:pPr>
            <a:r>
              <a:rPr lang="en-US" sz="2600" dirty="0"/>
              <a:t>The </a:t>
            </a:r>
            <a:r>
              <a:rPr lang="en-US" sz="2600" i="1" dirty="0">
                <a:latin typeface="Trebuchet MS" panose="020B0603020202020204" pitchFamily="34" charset="0"/>
              </a:rPr>
              <a:t>identity matrix</a:t>
            </a:r>
            <a:r>
              <a:rPr lang="en-US" sz="2600" i="1" dirty="0"/>
              <a:t> </a:t>
            </a:r>
            <a:r>
              <a:rPr lang="en-US" sz="2600" dirty="0"/>
              <a:t>for a square matrix</a:t>
            </a:r>
            <a:r>
              <a:rPr lang="en-US" sz="2600" dirty="0">
                <a:latin typeface="APL385 Unicode" panose="020B0709000202000203" pitchFamily="49" charset="0"/>
              </a:rPr>
              <a:t> M </a:t>
            </a:r>
            <a:r>
              <a:rPr lang="en-US" sz="2600" dirty="0"/>
              <a:t>is like an all-zero</a:t>
            </a:r>
            <a:r>
              <a:rPr lang="en-US" sz="2600" dirty="0">
                <a:latin typeface="APL385 Unicode" panose="020B0709000202000203" pitchFamily="49" charset="0"/>
              </a:rPr>
              <a:t> M </a:t>
            </a:r>
            <a:r>
              <a:rPr lang="en-US" sz="2600" dirty="0"/>
              <a:t>but with ones along the diagonal. Write a train that takes a square matrix as argument and returns the corresponding identity matrix:</a:t>
            </a:r>
          </a:p>
          <a:p>
            <a:pPr marL="0" indent="0">
              <a:lnSpc>
                <a:spcPct val="90000"/>
              </a:lnSpc>
              <a:buNone/>
            </a:pPr>
            <a:br>
              <a:rPr lang="en-GB" sz="1200" dirty="0"/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IdentityMatrix</a:t>
            </a:r>
            <a:r>
              <a:rPr lang="en-GB" sz="2400" dirty="0">
                <a:latin typeface="APL385 Unicode" panose="020B0709000202000203" pitchFamily="49" charset="0"/>
              </a:rPr>
              <a:t> 3 3⍴5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1 0 0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0 1 0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0 0 1</a:t>
            </a:r>
          </a:p>
        </p:txBody>
      </p:sp>
    </p:spTree>
    <p:extLst>
      <p:ext uri="{BB962C8B-B14F-4D97-AF65-F5344CB8AC3E}">
        <p14:creationId xmlns:p14="http://schemas.microsoft.com/office/powerpoint/2010/main" val="3189394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0FD58-9B4B-40E2-AC71-8A4987AAB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779662"/>
            <a:ext cx="8550950" cy="263297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(⌽ ≡ 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⊢</a:t>
            </a:r>
            <a:r>
              <a:rPr lang="en-US" dirty="0">
                <a:effectLst/>
                <a:latin typeface="APL385 Unicode" panose="020B0709000202000203" pitchFamily="49" charset="0"/>
              </a:rPr>
              <a:t>) 'racecar' 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palindrome?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(⌽'racecar') ≡ (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⊢</a:t>
            </a:r>
            <a:r>
              <a:rPr lang="en-US" dirty="0">
                <a:effectLst/>
                <a:latin typeface="APL385 Unicode" panose="020B0709000202000203" pitchFamily="49" charset="0"/>
              </a:rPr>
              <a:t>'racecar')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'_' (≠ ⊆ 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⊢</a:t>
            </a:r>
            <a:r>
              <a:rPr lang="en-US" dirty="0">
                <a:effectLst/>
                <a:latin typeface="APL385 Unicode" panose="020B0709000202000203" pitchFamily="49" charset="0"/>
              </a:rPr>
              <a:t>) '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you_can_too</a:t>
            </a:r>
            <a:r>
              <a:rPr lang="en-US" dirty="0">
                <a:effectLst/>
                <a:latin typeface="APL385 Unicode" panose="020B0709000202000203" pitchFamily="49" charset="0"/>
              </a:rPr>
              <a:t>' 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cut at ⍺s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('_'≠'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you_can_too</a:t>
            </a:r>
            <a:r>
              <a:rPr lang="en-US" dirty="0">
                <a:effectLst/>
                <a:latin typeface="APL385 Unicode" panose="020B0709000202000203" pitchFamily="49" charset="0"/>
              </a:rPr>
              <a:t>') ⊆ ('_'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⊢</a:t>
            </a:r>
            <a:r>
              <a:rPr lang="en-US" dirty="0">
                <a:effectLst/>
                <a:latin typeface="APL385 Unicode" panose="020B0709000202000203" pitchFamily="49" charset="0"/>
              </a:rPr>
              <a:t>'</a:t>
            </a:r>
            <a:r>
              <a:rPr lang="en-US" dirty="0" err="1">
                <a:effectLst/>
                <a:latin typeface="APL385 Unicode" panose="020B0709000202000203" pitchFamily="49" charset="0"/>
              </a:rPr>
              <a:t>you_can_too</a:t>
            </a:r>
            <a:r>
              <a:rPr lang="en-US" dirty="0">
                <a:effectLst/>
                <a:latin typeface="APL385 Unicode" panose="020B0709000202000203" pitchFamily="49" charset="0"/>
              </a:rPr>
              <a:t>')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190142-AB69-4B5F-93EE-19593EF2A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636535"/>
            <a:ext cx="8712969" cy="594066"/>
          </a:xfrm>
        </p:spPr>
        <p:txBody>
          <a:bodyPr/>
          <a:lstStyle/>
          <a:p>
            <a:r>
              <a:rPr lang="en-US" dirty="0"/>
              <a:t>Function Trains: </a:t>
            </a:r>
            <a:r>
              <a:rPr lang="en-US" sz="3300" b="0" i="1" dirty="0">
                <a:latin typeface="Trebuchet MS" panose="020B0603020202020204" pitchFamily="34" charset="0"/>
              </a:rPr>
              <a:t>addressing arguments</a:t>
            </a:r>
            <a:endParaRPr lang="en-GB" sz="3300" b="0" dirty="0"/>
          </a:p>
        </p:txBody>
      </p:sp>
    </p:spTree>
    <p:extLst>
      <p:ext uri="{BB962C8B-B14F-4D97-AF65-F5344CB8AC3E}">
        <p14:creationId xmlns:p14="http://schemas.microsoft.com/office/powerpoint/2010/main" val="299227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0FD58-9B4B-40E2-AC71-8A4987AAB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563637"/>
            <a:ext cx="8550950" cy="2952329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</a:t>
            </a:r>
            <a:r>
              <a:rPr lang="en-US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?</a:t>
            </a:r>
            <a:r>
              <a:rPr lang="en-US" dirty="0">
                <a:solidFill>
                  <a:srgbClr val="FF00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≢ ⊃ ⊢</a:t>
            </a:r>
            <a:r>
              <a:rPr lang="en-US" dirty="0">
                <a:effectLst/>
                <a:latin typeface="APL385 Unicode" panose="020B0709000202000203" pitchFamily="49" charset="0"/>
              </a:rPr>
              <a:t>) ⎕A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?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∘</a:t>
            </a:r>
            <a:r>
              <a:rPr lang="en-US" dirty="0">
                <a:effectLst/>
                <a:latin typeface="APL385 Unicode" panose="020B0709000202000203" pitchFamily="49" charset="0"/>
              </a:rPr>
              <a:t>≢ ⊃ ⊢) ⎕A           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pick random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?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∘</a:t>
            </a:r>
            <a:r>
              <a:rPr lang="en-US" dirty="0">
                <a:effectLst/>
                <a:latin typeface="APL385 Unicode" panose="020B0709000202000203" pitchFamily="49" charset="0"/>
              </a:rPr>
              <a:t>≢⎕A) ⊃ (⊢⎕A)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7 (⊢ ⊃⍨ 2 +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×</a:t>
            </a:r>
            <a:r>
              <a:rPr lang="en-US" dirty="0">
                <a:effectLst/>
                <a:latin typeface="APL385 Unicode" panose="020B0709000202000203" pitchFamily="49" charset="0"/>
              </a:rPr>
              <a:t>⊣</a:t>
            </a:r>
            <a:r>
              <a:rPr lang="en-US" dirty="0">
                <a:solidFill>
                  <a:srgbClr val="FF0000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  <a:latin typeface="APL385 Unicode" panose="020B0709000202000203" pitchFamily="49" charset="0"/>
              </a:rPr>
              <a:t>) '-0+'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7 (⊢ ⊃⍨ 2 +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×∘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⊣</a:t>
            </a:r>
            <a:r>
              <a:rPr lang="en-US" dirty="0">
                <a:effectLst/>
                <a:latin typeface="APL385 Unicode" panose="020B0709000202000203" pitchFamily="49" charset="0"/>
              </a:rPr>
              <a:t>) '-0+' 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pick by sign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7 (⊢ ⊃⍨ 2 +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∘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×</a:t>
            </a:r>
            <a:r>
              <a:rPr lang="en-US" dirty="0">
                <a:effectLst/>
                <a:latin typeface="APL385 Unicode" panose="020B0709000202000203" pitchFamily="49" charset="0"/>
              </a:rPr>
              <a:t> ⊣) '-0+'</a:t>
            </a:r>
            <a:endParaRPr lang="en-US" dirty="0">
              <a:solidFill>
                <a:schemeClr val="bg1">
                  <a:lumMod val="50000"/>
                </a:schemeClr>
              </a:solidFill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(7 ⊢ '-0+')  ⊃⍨  7 (2 +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∘</a:t>
            </a:r>
            <a:r>
              <a:rPr lang="en-US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×</a:t>
            </a:r>
            <a:r>
              <a:rPr lang="en-US" dirty="0">
                <a:effectLst/>
                <a:latin typeface="APL385 Unicode" panose="020B0709000202000203" pitchFamily="49" charset="0"/>
              </a:rPr>
              <a:t> ⊣) '-0+'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03DE95-BECD-4707-93CB-0873D6EC2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636535"/>
            <a:ext cx="8712969" cy="594066"/>
          </a:xfrm>
        </p:spPr>
        <p:txBody>
          <a:bodyPr/>
          <a:lstStyle/>
          <a:p>
            <a:r>
              <a:rPr lang="en-US" dirty="0"/>
              <a:t>Function Trains: </a:t>
            </a:r>
            <a:r>
              <a:rPr lang="en-US" sz="3300" b="0" i="1" dirty="0">
                <a:latin typeface="Trebuchet MS" panose="020B0603020202020204" pitchFamily="34" charset="0"/>
              </a:rPr>
              <a:t>runs of monadic functions</a:t>
            </a:r>
            <a:endParaRPr lang="en-GB" sz="3300" b="0" i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72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0886C-9340-47DC-AD84-E92004D79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Trains: </a:t>
            </a:r>
            <a:r>
              <a:rPr lang="en-US" sz="3300" b="0" i="1" dirty="0">
                <a:latin typeface="Trebuchet MS" panose="020B0603020202020204" pitchFamily="34" charset="0"/>
              </a:rPr>
              <a:t>constants on the right</a:t>
            </a:r>
            <a:endParaRPr lang="en-GB" sz="3300" b="0" i="1" dirty="0">
              <a:latin typeface="Trebuchet MS" panose="020B0603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0FD58-9B4B-40E2-AC71-8A4987AAB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707654"/>
            <a:ext cx="8550950" cy="2862318"/>
          </a:xfrm>
        </p:spPr>
        <p:txBody>
          <a:bodyPr/>
          <a:lstStyle/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r>
              <a:rPr lang="en-US" dirty="0">
                <a:latin typeface="APL385 Unicode" panose="020B0709000202000203" pitchFamily="49" charset="0"/>
              </a:rPr>
              <a:t>(○ </a:t>
            </a:r>
            <a:r>
              <a:rPr lang="en-US" dirty="0">
                <a:effectLst/>
                <a:latin typeface="APL385 Unicode" panose="020B0709000202000203" pitchFamily="49" charset="0"/>
              </a:rPr>
              <a:t>÷ </a:t>
            </a:r>
            <a:r>
              <a:rPr lang="en-US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180</a:t>
            </a:r>
            <a:r>
              <a:rPr lang="en-US" dirty="0">
                <a:effectLst/>
                <a:latin typeface="APL385 Unicode" panose="020B0709000202000203" pitchFamily="49" charset="0"/>
              </a:rPr>
              <a:t>) 45</a:t>
            </a: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          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degrees to radians</a:t>
            </a: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(180</a:t>
            </a:r>
            <a:r>
              <a:rPr lang="en-US" sz="1400" dirty="0"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  <a:latin typeface="APL385 Unicode" panose="020B0709000202000203" pitchFamily="49" charset="0"/>
              </a:rPr>
              <a:t>÷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⍨</a:t>
            </a:r>
            <a:r>
              <a:rPr lang="en-US" sz="1400" dirty="0">
                <a:effectLst/>
                <a:latin typeface="APL385 Unicode" panose="020B0709000202000203" pitchFamily="49" charset="0"/>
              </a:rPr>
              <a:t> </a:t>
            </a:r>
            <a:r>
              <a:rPr lang="en-US" dirty="0">
                <a:effectLst/>
                <a:latin typeface="APL385 Unicode" panose="020B0709000202000203" pitchFamily="49" charset="0"/>
              </a:rPr>
              <a:t>○) 45</a:t>
            </a: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endParaRPr lang="en-US" dirty="0">
              <a:effectLst/>
              <a:latin typeface="APL385 Unicode" panose="020B0709000202000203" pitchFamily="49" charset="0"/>
            </a:endParaRP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(! ⊢-</a:t>
            </a:r>
            <a:r>
              <a:rPr lang="en-US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1</a:t>
            </a:r>
            <a:r>
              <a:rPr lang="en-US" dirty="0">
                <a:effectLst/>
                <a:latin typeface="APL385 Unicode" panose="020B0709000202000203" pitchFamily="49" charset="0"/>
              </a:rPr>
              <a:t>) 5</a:t>
            </a: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            </a:t>
            </a:r>
            <a:r>
              <a:rPr lang="en-US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gamma function</a:t>
            </a:r>
          </a:p>
          <a:p>
            <a:pPr marL="0" indent="0">
              <a:lnSpc>
                <a:spcPct val="50000"/>
              </a:lnSpc>
              <a:spcBef>
                <a:spcPts val="300"/>
              </a:spcBef>
              <a:buNone/>
            </a:pPr>
            <a:r>
              <a:rPr lang="en-US" dirty="0">
                <a:effectLst/>
                <a:latin typeface="APL385 Unicode" panose="020B0709000202000203" pitchFamily="49" charset="0"/>
              </a:rPr>
              <a:t>(! </a:t>
            </a:r>
            <a:r>
              <a:rPr lang="en-US" dirty="0">
                <a:solidFill>
                  <a:srgbClr val="FF9421"/>
                </a:solidFill>
                <a:effectLst/>
                <a:latin typeface="APL385 Unicode" panose="020B0709000202000203" pitchFamily="49" charset="0"/>
              </a:rPr>
              <a:t>-∘</a:t>
            </a:r>
            <a:r>
              <a:rPr lang="en-US" dirty="0">
                <a:effectLst/>
                <a:latin typeface="APL385 Unicode" panose="020B0709000202000203" pitchFamily="49" charset="0"/>
              </a:rPr>
              <a:t>1) </a:t>
            </a:r>
            <a:r>
              <a:rPr lang="en-US" dirty="0">
                <a:latin typeface="APL385 Unicode" panose="020B0709000202000203" pitchFamily="49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0480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PL385 Unicode" panose="020B0709000202000203" pitchFamily="49" charset="0"/>
              </a:rPr>
              <a:t>PathLength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345270" cy="339447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The length of a path can be determined from the position of its points when given as complex numbers with the formula</a:t>
            </a:r>
            <a:r>
              <a:rPr lang="en-US" sz="2400" dirty="0">
                <a:latin typeface="APL385 Unicode" panose="020B0709000202000203" pitchFamily="49" charset="0"/>
              </a:rPr>
              <a:t> {+/|2-/⍵}points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Translate this dfn into a train!</a:t>
            </a:r>
          </a:p>
          <a:p>
            <a:pPr marL="0" indent="0">
              <a:spcBef>
                <a:spcPts val="0"/>
              </a:spcBef>
              <a:buNone/>
            </a:pPr>
            <a:endParaRPr lang="en-GB" sz="1200" dirty="0"/>
          </a:p>
          <a:p>
            <a:pPr marL="0" indent="0">
              <a:spcBef>
                <a:spcPts val="0"/>
              </a:spcBef>
              <a:buNone/>
            </a:pPr>
            <a:r>
              <a:rPr lang="en-GB" sz="2400" dirty="0"/>
              <a:t>Example:</a:t>
            </a:r>
            <a:br>
              <a:rPr lang="en-GB" sz="2400" dirty="0"/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PathLength</a:t>
            </a:r>
            <a:r>
              <a:rPr lang="en-GB" sz="2400" dirty="0">
                <a:latin typeface="APL385 Unicode" panose="020B0709000202000203" pitchFamily="49" charset="0"/>
              </a:rPr>
              <a:t> 1J1 4J1 4J6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en-GB" sz="2400" dirty="0">
                <a:latin typeface="APL385 Unicode" panose="020B0709000202000203" pitchFamily="49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36803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09526"/>
            <a:ext cx="8345270" cy="33944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A 2-train is an </a:t>
            </a:r>
            <a:r>
              <a:rPr lang="en-GB" i="1" dirty="0">
                <a:latin typeface="Trebuchet MS" panose="020B0603020202020204" pitchFamily="34" charset="0"/>
              </a:rPr>
              <a:t>atop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  (g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 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⍺ (g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  g (⍺ h ⍵)</a:t>
            </a:r>
          </a:p>
          <a:p>
            <a:pPr marL="0" indent="0">
              <a:buNone/>
            </a:pPr>
            <a:r>
              <a:rPr lang="en-GB" dirty="0"/>
              <a:t>A 3-train is a </a:t>
            </a:r>
            <a:r>
              <a:rPr lang="en-GB" i="1" dirty="0">
                <a:latin typeface="Trebuchet MS" panose="020B0603020202020204" pitchFamily="34" charset="0"/>
              </a:rPr>
              <a:t>fork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(f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(  f ⍵)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⍺ (f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(⍺ f ⍵) g (⍺ h ⍵)</a:t>
            </a:r>
          </a:p>
          <a:p>
            <a:pPr marL="0" indent="0">
              <a:buNone/>
            </a:pPr>
            <a:r>
              <a:rPr lang="en-GB" dirty="0"/>
              <a:t>The left tine of a fork may also be an array: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  (A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A g (  h ⍵)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  ⍺ (A g h) ⍵  </a:t>
            </a: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    A g (⍺ h ⍵)</a:t>
            </a:r>
          </a:p>
          <a:p>
            <a:pPr marL="0" indent="0">
              <a:buNone/>
            </a:pPr>
            <a:endParaRPr lang="en-GB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6193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E01FA-C12E-4DCB-8DA5-A2B7E220C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</a:t>
            </a:r>
            <a:endParaRPr lang="en-GB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B7AB212-2578-49CC-90F3-4E0C813DDD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6394" y="1266825"/>
            <a:ext cx="3351213" cy="3351213"/>
          </a:xfrm>
        </p:spPr>
      </p:pic>
    </p:spTree>
    <p:extLst>
      <p:ext uri="{BB962C8B-B14F-4D97-AF65-F5344CB8AC3E}">
        <p14:creationId xmlns:p14="http://schemas.microsoft.com/office/powerpoint/2010/main" val="22249808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E01FA-C12E-4DCB-8DA5-A2B7E220C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Rank Operations</a:t>
            </a:r>
            <a:endParaRPr lang="en-GB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0AD3669-8CA8-4735-B9F1-715B59CB62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197" y="1266825"/>
            <a:ext cx="1675606" cy="335121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9155E7-A4A8-498F-B4DD-6F308DBC4607}"/>
              </a:ext>
            </a:extLst>
          </p:cNvPr>
          <p:cNvSpPr txBox="1"/>
          <p:nvPr/>
        </p:nvSpPr>
        <p:spPr>
          <a:xfrm>
            <a:off x="4505164" y="1401620"/>
            <a:ext cx="28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4">
                    <a:lumMod val="75000"/>
                  </a:schemeClr>
                </a:solidFill>
                <a:latin typeface="APL385 Unicode" panose="020B0709000202000203" pitchFamily="49" charset="0"/>
              </a:rPr>
              <a:t>⍤</a:t>
            </a:r>
            <a:endParaRPr lang="en-GB" sz="4800" dirty="0">
              <a:solidFill>
                <a:schemeClr val="accent4">
                  <a:lumMod val="75000"/>
                </a:schemeClr>
              </a:solidFill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9150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19477A4-9015-47E8-98C3-139B4CF21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205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42806A28-3A75-495D-88E6-D4097F603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89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4C413-1495-41A5-8010-2DC1A3EC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Trains: </a:t>
            </a:r>
            <a:r>
              <a:rPr lang="en-US" sz="3300" b="0" i="1" dirty="0">
                <a:latin typeface="Trebuchet MS" panose="020B0603020202020204" pitchFamily="34" charset="0"/>
              </a:rPr>
              <a:t>a bit of history</a:t>
            </a:r>
            <a:endParaRPr lang="en-GB" sz="3300" b="0" i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?">
                <a:extLst>
                  <a:ext uri="{FF2B5EF4-FFF2-40B4-BE49-F238E27FC236}">
                    <a16:creationId xmlns:a16="http://schemas.microsoft.com/office/drawing/2014/main" id="{FD2E6F46-2295-48AC-8032-91A327D1CF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Arial" panose="020B0604020202020204" pitchFamily="34" charset="0"/>
                  <a:buChar char="•"/>
                  <a:defRPr sz="28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717550" indent="-3556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60000"/>
                  <a:buFont typeface="Courier New" panose="02070309020205020404" pitchFamily="49" charset="0"/>
                  <a:buChar char="o"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2pPr>
                <a:lvl3pPr marL="1079500" indent="-36195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75000"/>
                  <a:buFont typeface="Wingdings" panose="05000000000000000000" pitchFamily="2" charset="2"/>
                  <a:buChar char="§"/>
                  <a:defRPr sz="20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3pPr>
                <a:lvl4pPr marL="1433513" indent="-354013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Calibri" panose="020F0502020204030204" pitchFamily="34" charset="0"/>
                  <a:buChar char="–"/>
                  <a:defRPr sz="1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Clr>
                    <a:srgbClr val="FF9421"/>
                  </a:buClr>
                  <a:buFont typeface="Calibri" panose="020F050202020403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  <a:tabLst>
                    <a:tab pos="2346325" algn="ctr"/>
                    <a:tab pos="6918325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expression	composition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TMN	APL	TMN	APL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GB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f 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°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0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 x)×g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0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GB" spc="-100" dirty="0">
                  <a:solidFill>
                    <a:schemeClr val="accent4">
                      <a:lumMod val="50000"/>
                    </a:schemeClr>
                  </a:solidFill>
                  <a:effectLst/>
                  <a:latin typeface="APL385 Unicode" panose="020B0709000202000203" pitchFamily="49" charset="0"/>
                </a:endParaRPr>
              </a:p>
            </p:txBody>
          </p:sp>
        </mc:Choice>
        <mc:Fallback xmlns="">
          <p:sp>
            <p:nvSpPr>
              <p:cNvPr id="10" name="?">
                <a:extLst>
                  <a:ext uri="{FF2B5EF4-FFF2-40B4-BE49-F238E27FC236}">
                    <a16:creationId xmlns:a16="http://schemas.microsoft.com/office/drawing/2014/main" id="{FD2E6F46-2295-48AC-8032-91A327D1C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blipFill>
                <a:blip r:embed="rId5"/>
                <a:stretch>
                  <a:fillRect t="-2222" b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¯×">
                <a:extLst>
                  <a:ext uri="{FF2B5EF4-FFF2-40B4-BE49-F238E27FC236}">
                    <a16:creationId xmlns:a16="http://schemas.microsoft.com/office/drawing/2014/main" id="{6364B1E7-FE61-4A02-B152-7A7F939FA1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Arial" panose="020B0604020202020204" pitchFamily="34" charset="0"/>
                  <a:buChar char="•"/>
                  <a:defRPr sz="28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717550" indent="-3556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60000"/>
                  <a:buFont typeface="Courier New" panose="02070309020205020404" pitchFamily="49" charset="0"/>
                  <a:buChar char="o"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2pPr>
                <a:lvl3pPr marL="1079500" indent="-36195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75000"/>
                  <a:buFont typeface="Wingdings" panose="05000000000000000000" pitchFamily="2" charset="2"/>
                  <a:buChar char="§"/>
                  <a:defRPr sz="20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3pPr>
                <a:lvl4pPr marL="1433513" indent="-354013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Calibri" panose="020F0502020204030204" pitchFamily="34" charset="0"/>
                  <a:buChar char="–"/>
                  <a:defRPr sz="1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Clr>
                    <a:srgbClr val="FF9421"/>
                  </a:buClr>
                  <a:buFont typeface="Calibri" panose="020F050202020403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  <a:tabLst>
                    <a:tab pos="2346325" algn="ctr"/>
                    <a:tab pos="6918325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expression	composition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TMN	APL	TMN	APL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GB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f 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°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0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 x)×g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0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9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×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¯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  <a:endParaRPr lang="en-GB" spc="-100" dirty="0">
                  <a:solidFill>
                    <a:schemeClr val="accent4">
                      <a:lumMod val="50000"/>
                    </a:schemeClr>
                  </a:solidFill>
                  <a:effectLst/>
                  <a:latin typeface="APL385 Unicode" panose="020B0709000202000203" pitchFamily="49" charset="0"/>
                </a:endParaRPr>
              </a:p>
            </p:txBody>
          </p:sp>
        </mc:Choice>
        <mc:Fallback xmlns="">
          <p:sp>
            <p:nvSpPr>
              <p:cNvPr id="6" name="¯×">
                <a:extLst>
                  <a:ext uri="{FF2B5EF4-FFF2-40B4-BE49-F238E27FC236}">
                    <a16:creationId xmlns:a16="http://schemas.microsoft.com/office/drawing/2014/main" id="{6364B1E7-FE61-4A02-B152-7A7F939FA1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blipFill>
                <a:blip r:embed="rId6"/>
                <a:stretch>
                  <a:fillRect t="-2222" b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¯÷">
                <a:extLst>
                  <a:ext uri="{FF2B5EF4-FFF2-40B4-BE49-F238E27FC236}">
                    <a16:creationId xmlns:a16="http://schemas.microsoft.com/office/drawing/2014/main" id="{F24AEDCF-808E-410A-A86F-FCF4406FFF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Arial" panose="020B0604020202020204" pitchFamily="34" charset="0"/>
                  <a:buChar char="•"/>
                  <a:defRPr sz="28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717550" indent="-3556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60000"/>
                  <a:buFont typeface="Courier New" panose="02070309020205020404" pitchFamily="49" charset="0"/>
                  <a:buChar char="o"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2pPr>
                <a:lvl3pPr marL="1079500" indent="-36195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75000"/>
                  <a:buFont typeface="Wingdings" panose="05000000000000000000" pitchFamily="2" charset="2"/>
                  <a:buChar char="§"/>
                  <a:defRPr sz="20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3pPr>
                <a:lvl4pPr marL="1433513" indent="-354013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Calibri" panose="020F0502020204030204" pitchFamily="34" charset="0"/>
                  <a:buChar char="–"/>
                  <a:defRPr sz="1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Clr>
                    <a:srgbClr val="FF9421"/>
                  </a:buClr>
                  <a:buFont typeface="Calibri" panose="020F050202020403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  <a:tabLst>
                    <a:tab pos="2346325" algn="ctr"/>
                    <a:tab pos="6918325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expression	composition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TMN	APL	TMN	APL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GB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f 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°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0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÷</m:t>
                    </m:r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 x)÷g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0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÷</m:t>
                        </m:r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9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÷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¯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  <a:endParaRPr lang="en-GB" spc="-100" dirty="0">
                  <a:solidFill>
                    <a:schemeClr val="accent4">
                      <a:lumMod val="50000"/>
                    </a:schemeClr>
                  </a:solidFill>
                  <a:effectLst/>
                  <a:latin typeface="APL385 Unicode" panose="020B0709000202000203" pitchFamily="49" charset="0"/>
                </a:endParaRPr>
              </a:p>
            </p:txBody>
          </p:sp>
        </mc:Choice>
        <mc:Fallback xmlns="">
          <p:sp>
            <p:nvSpPr>
              <p:cNvPr id="18" name="¯÷">
                <a:extLst>
                  <a:ext uri="{FF2B5EF4-FFF2-40B4-BE49-F238E27FC236}">
                    <a16:creationId xmlns:a16="http://schemas.microsoft.com/office/drawing/2014/main" id="{F24AEDCF-808E-410A-A86F-FCF4406FF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blipFill>
                <a:blip r:embed="rId7"/>
                <a:stretch>
                  <a:fillRect t="-2222" b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¯-">
                <a:extLst>
                  <a:ext uri="{FF2B5EF4-FFF2-40B4-BE49-F238E27FC236}">
                    <a16:creationId xmlns:a16="http://schemas.microsoft.com/office/drawing/2014/main" id="{7850A5ED-C0BE-432D-8B13-388AEC9BA9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Arial" panose="020B0604020202020204" pitchFamily="34" charset="0"/>
                  <a:buChar char="•"/>
                  <a:defRPr sz="28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717550" indent="-3556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60000"/>
                  <a:buFont typeface="Courier New" panose="02070309020205020404" pitchFamily="49" charset="0"/>
                  <a:buChar char="o"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2pPr>
                <a:lvl3pPr marL="1079500" indent="-36195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75000"/>
                  <a:buFont typeface="Wingdings" panose="05000000000000000000" pitchFamily="2" charset="2"/>
                  <a:buChar char="§"/>
                  <a:defRPr sz="20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3pPr>
                <a:lvl4pPr marL="1433513" indent="-354013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Calibri" panose="020F0502020204030204" pitchFamily="34" charset="0"/>
                  <a:buChar char="–"/>
                  <a:defRPr sz="1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Clr>
                    <a:srgbClr val="FF9421"/>
                  </a:buClr>
                  <a:buFont typeface="Calibri" panose="020F050202020403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  <a:tabLst>
                    <a:tab pos="2346325" algn="ctr"/>
                    <a:tab pos="6918325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expression	composition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TMN	APL	TMN	APL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GB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f 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°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0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 x)-g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0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9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-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¯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  <a:endParaRPr lang="en-GB" spc="-100" dirty="0">
                  <a:solidFill>
                    <a:schemeClr val="accent4">
                      <a:lumMod val="50000"/>
                    </a:schemeClr>
                  </a:solidFill>
                  <a:effectLst/>
                  <a:latin typeface="APL385 Unicode" panose="020B0709000202000203" pitchFamily="49" charset="0"/>
                </a:endParaRPr>
              </a:p>
            </p:txBody>
          </p:sp>
        </mc:Choice>
        <mc:Fallback xmlns="">
          <p:sp>
            <p:nvSpPr>
              <p:cNvPr id="7" name="¯-">
                <a:extLst>
                  <a:ext uri="{FF2B5EF4-FFF2-40B4-BE49-F238E27FC236}">
                    <a16:creationId xmlns:a16="http://schemas.microsoft.com/office/drawing/2014/main" id="{7850A5ED-C0BE-432D-8B13-388AEC9BA9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blipFill>
                <a:blip r:embed="rId8"/>
                <a:stretch>
                  <a:fillRect t="-2222" b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×">
                <a:extLst>
                  <a:ext uri="{FF2B5EF4-FFF2-40B4-BE49-F238E27FC236}">
                    <a16:creationId xmlns:a16="http://schemas.microsoft.com/office/drawing/2014/main" id="{21A1D5BC-83E4-4B99-AEDF-B0595BF7BC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Arial" panose="020B0604020202020204" pitchFamily="34" charset="0"/>
                  <a:buChar char="•"/>
                  <a:defRPr sz="28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717550" indent="-35560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60000"/>
                  <a:buFont typeface="Courier New" panose="02070309020205020404" pitchFamily="49" charset="0"/>
                  <a:buChar char="o"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2pPr>
                <a:lvl3pPr marL="1079500" indent="-361950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SzPct val="75000"/>
                  <a:buFont typeface="Wingdings" panose="05000000000000000000" pitchFamily="2" charset="2"/>
                  <a:buChar char="§"/>
                  <a:defRPr sz="20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3pPr>
                <a:lvl4pPr marL="1433513" indent="-354013" algn="l" defTabSz="914400" rtl="0" eaLnBrk="1" latinLnBrk="0" hangingPunct="1">
                  <a:lnSpc>
                    <a:spcPct val="80000"/>
                  </a:lnSpc>
                  <a:spcBef>
                    <a:spcPts val="400"/>
                  </a:spcBef>
                  <a:buClr>
                    <a:srgbClr val="FF9421"/>
                  </a:buClr>
                  <a:buFont typeface="Calibri" panose="020F0502020204030204" pitchFamily="34" charset="0"/>
                  <a:buChar char="–"/>
                  <a:defRPr sz="1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Clr>
                    <a:srgbClr val="FF9421"/>
                  </a:buClr>
                  <a:buFont typeface="Calibri" panose="020F050202020403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Font typeface="Arial" panose="020B0604020202020204" pitchFamily="34" charset="0"/>
                  <a:buNone/>
                  <a:tabLst>
                    <a:tab pos="2346325" algn="ctr"/>
                    <a:tab pos="6918325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expression	composition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TMN	APL	TMN	APL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GB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spc="-100" dirty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f 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°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  <a:tabLst>
                    <a:tab pos="1143000" algn="ctr"/>
                    <a:tab pos="3543300" algn="ctr"/>
                    <a:tab pos="5943600" algn="ctr"/>
                    <a:tab pos="8001000" algn="ctr"/>
                  </a:tabLst>
                </a:pP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0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i="1" spc="-1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 x)×g x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0" spc="-100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</m:d>
                    <m:d>
                      <m:dPr>
                        <m:ctrlP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 spc="-100" dirty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</a:rPr>
                  <a:t>	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(f</a:t>
                </a:r>
                <a:r>
                  <a:rPr lang="en-GB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×</a:t>
                </a:r>
                <a:r>
                  <a:rPr lang="en-US" spc="-100" dirty="0">
                    <a:solidFill>
                      <a:schemeClr val="accent4">
                        <a:lumMod val="50000"/>
                      </a:schemeClr>
                    </a:solidFill>
                    <a:effectLst/>
                    <a:latin typeface="APL2741" panose="02090309000202000203" pitchFamily="49" charset="2"/>
                  </a:rPr>
                  <a:t>g) x</a:t>
                </a:r>
                <a:endParaRPr lang="en-GB" spc="-100" dirty="0">
                  <a:solidFill>
                    <a:schemeClr val="accent4">
                      <a:lumMod val="50000"/>
                    </a:schemeClr>
                  </a:solidFill>
                  <a:effectLst/>
                  <a:latin typeface="APL385 Unicode" panose="020B0709000202000203" pitchFamily="49" charset="0"/>
                </a:endParaRPr>
              </a:p>
            </p:txBody>
          </p:sp>
        </mc:Choice>
        <mc:Fallback xmlns="">
          <p:sp>
            <p:nvSpPr>
              <p:cNvPr id="9" name="×">
                <a:extLst>
                  <a:ext uri="{FF2B5EF4-FFF2-40B4-BE49-F238E27FC236}">
                    <a16:creationId xmlns:a16="http://schemas.microsoft.com/office/drawing/2014/main" id="{21A1D5BC-83E4-4B99-AEDF-B0595BF7B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24294"/>
                <a:ext cx="9144000" cy="2743200"/>
              </a:xfrm>
              <a:prstGeom prst="rect">
                <a:avLst/>
              </a:prstGeom>
              <a:blipFill>
                <a:blip r:embed="rId9"/>
                <a:stretch>
                  <a:fillRect t="-2222" b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drumroll">
            <a:hlinkClick r:id="" action="ppaction://media"/>
            <a:extLst>
              <a:ext uri="{FF2B5EF4-FFF2-40B4-BE49-F238E27FC236}">
                <a16:creationId xmlns:a16="http://schemas.microsoft.com/office/drawing/2014/main" id="{69F71466-EE32-4D09-BB48-A6EAB297BB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4400" y="5619750"/>
            <a:ext cx="609600" cy="609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block comps">
            <a:extLst>
              <a:ext uri="{FF2B5EF4-FFF2-40B4-BE49-F238E27FC236}">
                <a16:creationId xmlns:a16="http://schemas.microsoft.com/office/drawing/2014/main" id="{C6822349-0987-4340-9F0E-B89C766C7DD4}"/>
              </a:ext>
            </a:extLst>
          </p:cNvPr>
          <p:cNvSpPr/>
          <p:nvPr/>
        </p:nvSpPr>
        <p:spPr>
          <a:xfrm>
            <a:off x="5022050" y="1524294"/>
            <a:ext cx="4005445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16" name="block comp APL">
            <a:extLst>
              <a:ext uri="{FF2B5EF4-FFF2-40B4-BE49-F238E27FC236}">
                <a16:creationId xmlns:a16="http://schemas.microsoft.com/office/drawing/2014/main" id="{06171A54-92FC-4EE0-99D6-451EF71541AF}"/>
              </a:ext>
            </a:extLst>
          </p:cNvPr>
          <p:cNvSpPr/>
          <p:nvPr/>
        </p:nvSpPr>
        <p:spPr>
          <a:xfrm>
            <a:off x="7317305" y="2109360"/>
            <a:ext cx="1620180" cy="2025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17" name="block (f×g)(x)">
            <a:extLst>
              <a:ext uri="{FF2B5EF4-FFF2-40B4-BE49-F238E27FC236}">
                <a16:creationId xmlns:a16="http://schemas.microsoft.com/office/drawing/2014/main" id="{AC95AD7A-F791-42F7-9E5A-F76DCC24A106}"/>
              </a:ext>
            </a:extLst>
          </p:cNvPr>
          <p:cNvSpPr/>
          <p:nvPr/>
        </p:nvSpPr>
        <p:spPr>
          <a:xfrm>
            <a:off x="5174451" y="3549520"/>
            <a:ext cx="1917830" cy="585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19" name="block f×g">
            <a:extLst>
              <a:ext uri="{FF2B5EF4-FFF2-40B4-BE49-F238E27FC236}">
                <a16:creationId xmlns:a16="http://schemas.microsoft.com/office/drawing/2014/main" id="{F0A6B44B-7E22-47E7-AFF5-316826BFAA14}"/>
              </a:ext>
            </a:extLst>
          </p:cNvPr>
          <p:cNvSpPr/>
          <p:nvPr/>
        </p:nvSpPr>
        <p:spPr>
          <a:xfrm>
            <a:off x="7037733" y="3549520"/>
            <a:ext cx="1917830" cy="585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pic>
        <p:nvPicPr>
          <p:cNvPr id="13" name="tiny">
            <a:extLst>
              <a:ext uri="{FF2B5EF4-FFF2-40B4-BE49-F238E27FC236}">
                <a16:creationId xmlns:a16="http://schemas.microsoft.com/office/drawing/2014/main" id="{F515FD11-A847-43C7-8587-E76A80D926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7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03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 animBg="1"/>
      <p:bldP spid="18" grpId="0" animBg="1"/>
      <p:bldP spid="18" grpId="1" animBg="1"/>
      <p:bldP spid="7" grpId="0" animBg="1"/>
      <p:bldP spid="7" grpId="1" animBg="1"/>
      <p:bldP spid="9" grpId="0" animBg="1"/>
      <p:bldP spid="15" grpId="0" animBg="1"/>
      <p:bldP spid="16" grpId="0" animBg="1"/>
      <p:bldP spid="17" grpId="0" animBg="1"/>
      <p:bldP spid="19" grpId="0" animBg="1"/>
      <p:bldP spid="1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8C96356-EE1B-4C62-9E0A-7D8A5A699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776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9E9AE88-453A-42EB-A752-B37E0F9DA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063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612D8FF-1A61-4FF6-92F8-992FB43AE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576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4A4F4B0-409D-4DF3-B13F-AD9ED48A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078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00CC066C-60F6-4929-BDF0-012EA6E1E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514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1CF262F-445E-4360-B48E-C755F7B9D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04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1B17FD4-E634-44E1-9AA3-8844BBEB4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180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611C606-9A45-496E-BFA9-46E1637BA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19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342FD5-5868-4AF0-82C5-6DBEB8167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1401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1B058D5-407A-4124-BC55-855CE950E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0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valence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F4BA541-6C15-42C7-9B07-B82EE11EFB5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41530" y="1428750"/>
                <a:ext cx="8345270" cy="339325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GB" dirty="0">
                    <a:effectLst/>
                    <a:latin typeface="APL385 Unicode" panose="020B0709000202000203" pitchFamily="49" charset="0"/>
                  </a:rPr>
                  <a:t>     (+,-)2    </a:t>
                </a:r>
                <a:r>
                  <a:rPr lang="en-GB" dirty="0">
                    <a:solidFill>
                      <a:srgbClr val="0070C0"/>
                    </a:solidFill>
                    <a:effectLst/>
                    <a:latin typeface="APL385 Unicode" panose="020B0709000202000203" pitchFamily="49" charset="0"/>
                  </a:rPr>
                  <a:t>⍝ monadic train</a:t>
                </a:r>
                <a:br>
                  <a:rPr lang="en-GB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APL385 Unicode" panose="020B0709000202000203" pitchFamily="49" charset="0"/>
                  </a:rPr>
                </a:br>
                <a:r>
                  <a:rPr lang="en-GB" dirty="0">
                    <a:effectLst/>
                    <a:latin typeface="APL385 Unicode" panose="020B0709000202000203" pitchFamily="49" charset="0"/>
                  </a:rPr>
                  <a:t>2 ¯2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GB" dirty="0">
                    <a:effectLst/>
                    <a:latin typeface="APL385 Unicode" panose="020B0709000202000203" pitchFamily="49" charset="0"/>
                  </a:rPr>
                  <a:t>    3(+,-)2    </a:t>
                </a:r>
                <a:r>
                  <a:rPr lang="en-GB" dirty="0">
                    <a:solidFill>
                      <a:srgbClr val="0070C0"/>
                    </a:solidFill>
                    <a:effectLst/>
                    <a:latin typeface="APL385 Unicode" panose="020B0709000202000203" pitchFamily="49" charset="0"/>
                  </a:rPr>
                  <a:t>⍝ dyadic train</a:t>
                </a:r>
                <a:br>
                  <a:rPr lang="en-GB" dirty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APL385 Unicode" panose="020B0709000202000203" pitchFamily="49" charset="0"/>
                  </a:rPr>
                </a:br>
                <a:r>
                  <a:rPr lang="en-GB" dirty="0">
                    <a:effectLst/>
                    <a:latin typeface="APL385 Unicode" panose="020B0709000202000203" pitchFamily="49" charset="0"/>
                  </a:rPr>
                  <a:t>5 1</a:t>
                </a:r>
                <a:br>
                  <a:rPr lang="en-GB" dirty="0">
                    <a:effectLst/>
                    <a:latin typeface="APL385 Unicode" panose="020B0709000202000203" pitchFamily="49" charset="0"/>
                  </a:rPr>
                </a:br>
                <a:endParaRPr lang="en-GB" sz="1400" dirty="0">
                  <a:effectLst/>
                  <a:latin typeface="APL385 Unicode" panose="020B0709000202000203" pitchFamily="49" charset="0"/>
                </a:endParaRPr>
              </a:p>
              <a:p>
                <a:pPr marL="0" indent="0">
                  <a:spcBef>
                    <a:spcPts val="0"/>
                  </a:spcBef>
                  <a:buNone/>
                  <a:tabLst>
                    <a:tab pos="914400" algn="ctr"/>
                    <a:tab pos="2286000" algn="ctr"/>
                    <a:tab pos="3657600" algn="ctr"/>
                    <a:tab pos="5029200" algn="ctr"/>
                    <a:tab pos="6858000" algn="ctr"/>
                  </a:tabLst>
                </a:pPr>
                <a:r>
                  <a:rPr lang="en-GB" dirty="0">
                    <a:effectLst/>
                  </a:rPr>
                  <a:t>	TMN		APL		TMN</a:t>
                </a:r>
                <a:br>
                  <a:rPr lang="en-GB" dirty="0">
                    <a:effectLst/>
                  </a:rPr>
                </a:br>
                <a:r>
                  <a:rPr lang="en-GB" dirty="0">
                    <a:effectLst/>
                  </a:rPr>
                  <a:t>	</a:t>
                </a:r>
                <a14:m>
                  <m:oMath xmlns:m="http://schemas.openxmlformats.org/officeDocument/2006/math">
                    <m:r>
                      <a:rPr lang="en-GB" b="0" i="1" spc="-100" dirty="0">
                        <a:effectLst/>
                        <a:latin typeface="Cambria Math" panose="02040503050406030204" pitchFamily="18" charset="0"/>
                      </a:rPr>
                      <m:t>3</m:t>
                    </m:r>
                    <m:r>
                      <a:rPr lang="en-GB" b="0" spc="-100" dirty="0">
                        <a:effectLst/>
                        <a:latin typeface="Cambria Math" panose="02040503050406030204" pitchFamily="18" charset="0"/>
                      </a:rPr>
                      <m:t>±</m:t>
                    </m:r>
                    <m:r>
                      <a:rPr lang="en-GB" b="0" i="1" spc="-100" dirty="0">
                        <a:effectLst/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GB" dirty="0">
                    <a:effectLst/>
                    <a:latin typeface="APL385 Unicode" panose="020B0709000202000203" pitchFamily="49" charset="0"/>
                  </a:rPr>
                  <a:t>	</a:t>
                </a:r>
                <a:r>
                  <a:rPr lang="en-GB" dirty="0">
                    <a:ln w="6350">
                      <a:solidFill>
                        <a:srgbClr val="FF9421"/>
                      </a:solidFill>
                    </a:ln>
                    <a:solidFill>
                      <a:srgbClr val="FF9421"/>
                    </a:solidFill>
                  </a:rPr>
                  <a:t>⇒</a:t>
                </a:r>
                <a:r>
                  <a:rPr lang="en-GB" dirty="0">
                    <a:effectLst/>
                    <a:latin typeface="APL385 Unicode" panose="020B0709000202000203" pitchFamily="49" charset="0"/>
                  </a:rPr>
                  <a:t>	</a:t>
                </a:r>
                <a:r>
                  <a:rPr lang="en-GB" spc="-100" dirty="0">
                    <a:effectLst/>
                    <a:latin typeface="APL2741" panose="02090309000202000203" pitchFamily="49" charset="2"/>
                  </a:rPr>
                  <a:t>(f g h)</a:t>
                </a:r>
                <a:r>
                  <a:rPr lang="en-GB" dirty="0">
                    <a:effectLst/>
                    <a:latin typeface="APL385 Unicode" panose="020B0709000202000203" pitchFamily="49" charset="0"/>
                  </a:rPr>
                  <a:t>	</a:t>
                </a:r>
                <a:r>
                  <a:rPr lang="en-GB" dirty="0">
                    <a:ln w="6350">
                      <a:solidFill>
                        <a:srgbClr val="FF9421"/>
                      </a:solidFill>
                    </a:ln>
                    <a:solidFill>
                      <a:srgbClr val="FF9421"/>
                    </a:solidFill>
                  </a:rPr>
                  <a:t>⇐</a:t>
                </a:r>
                <a:r>
                  <a:rPr lang="en-GB" dirty="0">
                    <a:effectLst/>
                    <a:latin typeface="APL385 Unicode" panose="020B0709000202000203" pitchFamily="49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pc="-100" dirty="0">
                        <a:effectLst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pc="-100" dirty="0">
                  <a:effectLst/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F4BA541-6C15-42C7-9B07-B82EE11EFB5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1530" y="1428750"/>
                <a:ext cx="8345270" cy="3393250"/>
              </a:xfrm>
              <a:blipFill>
                <a:blip r:embed="rId3"/>
                <a:stretch>
                  <a:fillRect l="-1096" t="-14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09713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8740A72-2964-4AA7-9616-D174654B5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91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49758B-A120-4ED4-8BBC-A96A84927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960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918A420-705A-4021-8A4B-847DE3196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598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FCDF916D-CC09-4B54-B611-F8E6B400E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1637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FAB52A-88B4-4A0E-9834-F84AE59CD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308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C2F7BD7-8E70-4F39-B6CC-9EEF7B01A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269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17ABFEF-DBF5-4305-9A81-3BA3F7452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762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F96D6B7-3B97-4688-B55E-EA5D734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276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26B54E5-4BAA-4AA8-A696-D84C195CF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236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A16D154-A93F-4C46-B740-912FECB9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91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in isolation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345270" cy="325823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3 +,- 2    </a:t>
            </a:r>
            <a:r>
              <a:rPr lang="en-GB" dirty="0">
                <a:solidFill>
                  <a:srgbClr val="C00000"/>
                </a:solidFill>
                <a:effectLst/>
                <a:latin typeface="APL385 Unicode" panose="020B0709000202000203" pitchFamily="49" charset="0"/>
              </a:rPr>
              <a:t>⍝ not a train</a:t>
            </a:r>
            <a:b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</a:br>
            <a:r>
              <a:rPr lang="en-GB" dirty="0">
                <a:effectLst/>
                <a:latin typeface="APL385 Unicode" panose="020B0709000202000203" pitchFamily="49" charset="0"/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3</a:t>
            </a:r>
            <a:r>
              <a:rPr lang="en-GB" b="1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(</a:t>
            </a:r>
            <a:r>
              <a:rPr lang="en-GB" dirty="0">
                <a:effectLst/>
                <a:latin typeface="APL385 Unicode" panose="020B0709000202000203" pitchFamily="49" charset="0"/>
              </a:rPr>
              <a:t>+,-</a:t>
            </a:r>
            <a:r>
              <a:rPr lang="en-GB" b="1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)</a:t>
            </a:r>
            <a:r>
              <a:rPr lang="en-GB" dirty="0">
                <a:effectLst/>
                <a:latin typeface="APL385 Unicode" panose="020B0709000202000203" pitchFamily="49" charset="0"/>
              </a:rPr>
              <a:t>2    </a:t>
            </a:r>
            <a:r>
              <a:rPr lang="en-GB" dirty="0">
                <a:solidFill>
                  <a:srgbClr val="00B050"/>
                </a:solidFill>
                <a:effectLst/>
                <a:latin typeface="APL385 Unicode" panose="020B0709000202000203" pitchFamily="49" charset="0"/>
              </a:rPr>
              <a:t>⍝ yes a train</a:t>
            </a:r>
            <a:b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</a:br>
            <a:r>
              <a:rPr lang="en-GB" dirty="0">
                <a:effectLst/>
                <a:latin typeface="APL385 Unicode" panose="020B0709000202000203" pitchFamily="49" charset="0"/>
              </a:rPr>
              <a:t>5 1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>
                <a:effectLst/>
                <a:latin typeface="APL385 Unicode" panose="020B0709000202000203" pitchFamily="49" charset="0"/>
              </a:rPr>
              <a:t>    f ← +,-    </a:t>
            </a:r>
            <a:r>
              <a:rPr lang="en-GB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train assignment</a:t>
            </a:r>
            <a:b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</a:br>
            <a:r>
              <a:rPr lang="en-GB" dirty="0">
                <a:effectLst/>
                <a:latin typeface="APL385 Unicode" panose="020B0709000202000203" pitchFamily="49" charset="0"/>
              </a:rPr>
              <a:t>    3 f 2      </a:t>
            </a:r>
            <a:r>
              <a:rPr lang="en-GB" dirty="0">
                <a:solidFill>
                  <a:srgbClr val="0070C0"/>
                </a:solidFill>
                <a:effectLst/>
                <a:latin typeface="APL385 Unicode" panose="020B0709000202000203" pitchFamily="49" charset="0"/>
              </a:rPr>
              <a:t>⍝ train application</a:t>
            </a:r>
            <a:b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PL385 Unicode" panose="020B0709000202000203" pitchFamily="49" charset="0"/>
              </a:rPr>
            </a:br>
            <a:r>
              <a:rPr lang="en-GB" dirty="0">
                <a:effectLst/>
                <a:latin typeface="APL385 Unicode" panose="020B0709000202000203" pitchFamily="49" charset="0"/>
              </a:rPr>
              <a:t>5 1</a:t>
            </a:r>
          </a:p>
        </p:txBody>
      </p:sp>
    </p:spTree>
    <p:extLst>
      <p:ext uri="{BB962C8B-B14F-4D97-AF65-F5344CB8AC3E}">
        <p14:creationId xmlns:p14="http://schemas.microsoft.com/office/powerpoint/2010/main" val="359103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132D4AF-B259-49E6-AC17-33D4FF829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89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834A2206-7A3F-4299-8FB1-008B67BE3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3413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DBA9914-119D-4406-AAFF-503D90C38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9395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447FBED-A3CA-4E34-AF03-50A458130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190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EA410A4-FD04-4A1C-AF61-C9B3F3B32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906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44906921-D613-455E-B610-884A56BB5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02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step-by-step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224124"/>
            <a:ext cx="8345270" cy="3394472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(+⌿ ÷ ≢) 1 2 3 4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(+⌿ 1 2 3 4) ÷ (≢ 1 2 3 4)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10 ÷ 4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dirty="0">
                <a:ln w="6350">
                  <a:solidFill>
                    <a:srgbClr val="FF9421"/>
                  </a:solidFill>
                </a:ln>
                <a:solidFill>
                  <a:srgbClr val="FF9421"/>
                </a:solidFill>
              </a:rPr>
              <a:t>⇔</a:t>
            </a:r>
            <a:r>
              <a:rPr lang="en-GB" dirty="0">
                <a:latin typeface="APL385 Unicode" panose="020B0709000202000203" pitchFamily="49" charset="0"/>
              </a:rPr>
              <a:t>    2.5</a:t>
            </a:r>
          </a:p>
        </p:txBody>
      </p:sp>
    </p:spTree>
    <p:extLst>
      <p:ext uri="{BB962C8B-B14F-4D97-AF65-F5344CB8AC3E}">
        <p14:creationId xmlns:p14="http://schemas.microsoft.com/office/powerpoint/2010/main" val="32629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1" dirty="0">
                <a:latin typeface="Trebuchet MS" panose="020B0603020202020204" pitchFamily="34" charset="0"/>
              </a:rPr>
              <a:t>Example problem: </a:t>
            </a:r>
            <a:r>
              <a:rPr lang="en-US" dirty="0">
                <a:latin typeface="APL385 Unicode" panose="020B0709000202000203" pitchFamily="49" charset="0"/>
              </a:rPr>
              <a:t>Range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345270" cy="3189846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400" dirty="0"/>
              <a:t>Write an </a:t>
            </a:r>
            <a:r>
              <a:rPr lang="en-US" sz="2400" dirty="0">
                <a:latin typeface="APL385 Unicode" panose="020B0709000202000203" pitchFamily="49" charset="0"/>
              </a:rPr>
              <a:t>(f g h)</a:t>
            </a:r>
            <a:r>
              <a:rPr lang="en-US" sz="2400" dirty="0"/>
              <a:t> train that finds </a:t>
            </a:r>
            <a:r>
              <a:rPr lang="en-US" dirty="0"/>
              <a:t>a numeric vector’s range by subtracting the smallest element from the largest element</a:t>
            </a:r>
            <a:r>
              <a:rPr lang="en-US" sz="24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200" dirty="0"/>
          </a:p>
          <a:p>
            <a:pPr marL="0" indent="0">
              <a:lnSpc>
                <a:spcPct val="110000"/>
              </a:lnSpc>
              <a:buNone/>
            </a:pPr>
            <a:r>
              <a:rPr lang="en-GB" dirty="0"/>
              <a:t>Examples:</a:t>
            </a:r>
            <a:br>
              <a:rPr lang="en-GB" dirty="0"/>
            </a:br>
            <a:r>
              <a:rPr lang="en-GB" sz="2400" dirty="0">
                <a:latin typeface="APL385 Unicode" panose="020B0709000202000203" pitchFamily="49" charset="0"/>
              </a:rPr>
              <a:t>      Range 3 1 4 1 5 9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8</a:t>
            </a:r>
            <a:br>
              <a:rPr lang="en-GB" dirty="0">
                <a:latin typeface="APL385 Unicode" panose="020B0709000202000203" pitchFamily="49" charset="0"/>
              </a:rPr>
            </a:br>
            <a:br>
              <a:rPr lang="en-GB" dirty="0">
                <a:latin typeface="APL385 Unicode" panose="020B0709000202000203" pitchFamily="49" charset="0"/>
              </a:rPr>
            </a:br>
            <a:endParaRPr lang="en-GB" sz="2400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775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3F535-5E97-404B-9D3F-050E38800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1" dirty="0">
                <a:latin typeface="Trebuchet MS" panose="020B0603020202020204" pitchFamily="34" charset="0"/>
              </a:rPr>
              <a:t>Example problem: </a:t>
            </a:r>
            <a:r>
              <a:rPr lang="en-US" dirty="0">
                <a:latin typeface="APL385 Unicode" panose="020B0709000202000203" pitchFamily="49" charset="0"/>
              </a:rPr>
              <a:t>Range</a:t>
            </a:r>
            <a:endParaRPr lang="en-GB" dirty="0">
              <a:latin typeface="APL385 Unicode" panose="020B0709000202000203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43C80-E6AD-47F8-B9E6-64AA494BE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345270" cy="3189846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400" dirty="0"/>
              <a:t>Write an </a:t>
            </a:r>
            <a:r>
              <a:rPr lang="en-US" sz="2400" dirty="0">
                <a:latin typeface="APL385 Unicode" panose="020B0709000202000203" pitchFamily="49" charset="0"/>
              </a:rPr>
              <a:t>(f g h)</a:t>
            </a:r>
            <a:r>
              <a:rPr lang="en-US" sz="2400" dirty="0"/>
              <a:t> train that finds </a:t>
            </a:r>
            <a:r>
              <a:rPr lang="en-US" dirty="0"/>
              <a:t>a numeric vector’s range by subtracting the smallest element from the largest element</a:t>
            </a:r>
            <a:r>
              <a:rPr lang="en-US" sz="24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200" dirty="0"/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APL385 Unicode" panose="020B0709000202000203" pitchFamily="49" charset="0"/>
              </a:rPr>
              <a:t>      Range ← ⌈/ - ⌊/</a:t>
            </a:r>
            <a:br>
              <a:rPr lang="en-GB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      Range 3 1 4 1 5 9</a:t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8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latin typeface="APL385 Unicode" panose="020B0709000202000203" pitchFamily="49" charset="0"/>
              </a:rPr>
              <a:t>      (⌈/-⌊/) 27 18 28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dirty="0">
                <a:latin typeface="APL385 Unicode" panose="020B0709000202000203" pitchFamily="49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653022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2701-07E2-4BF0-A1AD-7B4D79E5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 Trains: </a:t>
            </a:r>
            <a:r>
              <a:rPr lang="en-GB" sz="3300" b="0" i="1" dirty="0">
                <a:latin typeface="Trebuchet MS" panose="020B0603020202020204" pitchFamily="34" charset="0"/>
              </a:rPr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541-6C15-42C7-9B07-B82EE11EF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530" y="1428750"/>
            <a:ext cx="8460940" cy="318984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400" dirty="0"/>
              <a:t>A sequence of 3 functions </a:t>
            </a:r>
            <a:r>
              <a:rPr lang="en-GB" sz="2400" i="1" dirty="0">
                <a:latin typeface="Trebuchet MS" panose="020B0603020202020204" pitchFamily="34" charset="0"/>
              </a:rPr>
              <a:t>in isolation</a:t>
            </a:r>
            <a:r>
              <a:rPr lang="en-GB" sz="2400" dirty="0"/>
              <a:t> forms a train.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/>
              <a:t>The functions can be primitive, derived or defined: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>
                <a:latin typeface="APL385 Unicode" panose="020B0709000202000203" pitchFamily="49" charset="0"/>
              </a:rPr>
              <a:t>     </a:t>
            </a:r>
            <a:r>
              <a:rPr lang="en-GB" dirty="0">
                <a:latin typeface="APL385 Unicode" panose="020B0709000202000203" pitchFamily="49" charset="0"/>
              </a:rPr>
              <a:t>⌽</a:t>
            </a:r>
            <a:r>
              <a:rPr lang="en-GB" sz="2400" dirty="0">
                <a:latin typeface="APL385 Unicode" panose="020B0709000202000203" pitchFamily="49" charset="0"/>
              </a:rPr>
              <a:t>  +.×  foo     </a:t>
            </a:r>
            <a:r>
              <a:rPr lang="en-GB" sz="2400" dirty="0">
                <a:solidFill>
                  <a:srgbClr val="0070C0"/>
                </a:solidFill>
                <a:latin typeface="APL385 Unicode" panose="020B0709000202000203" pitchFamily="49" charset="0"/>
              </a:rPr>
              <a:t>⍝ 3 functions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/>
              <a:t>They can even be trains: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APL385 Unicode" panose="020B0709000202000203" pitchFamily="49" charset="0"/>
              </a:rPr>
              <a:t>    (+⌿ ÷ ≢)  +  |   </a:t>
            </a:r>
            <a:r>
              <a:rPr lang="en-GB" dirty="0">
                <a:solidFill>
                  <a:srgbClr val="0070C0"/>
                </a:solidFill>
                <a:latin typeface="APL385 Unicode" panose="020B0709000202000203" pitchFamily="49" charset="0"/>
              </a:rPr>
              <a:t>⍝ 3 functions</a:t>
            </a:r>
          </a:p>
        </p:txBody>
      </p:sp>
    </p:spTree>
    <p:extLst>
      <p:ext uri="{BB962C8B-B14F-4D97-AF65-F5344CB8AC3E}">
        <p14:creationId xmlns:p14="http://schemas.microsoft.com/office/powerpoint/2010/main" val="3530515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yalog19_template_bold_calibri.potx" id="{F0C38D23-3AC9-47E9-8D0D-BEDB5EAFCAD2}" vid="{35320D08-F00A-4224-9D94-CDC48BBB4D0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dyalog19template</Template>
  <TotalTime>7474</TotalTime>
  <Words>1165</Words>
  <Application>Microsoft Office PowerPoint</Application>
  <PresentationFormat>On-screen Show (16:9)</PresentationFormat>
  <Paragraphs>210</Paragraphs>
  <Slides>55</Slides>
  <Notes>32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7" baseType="lpstr">
      <vt:lpstr>Tahoma</vt:lpstr>
      <vt:lpstr>Wingdings 2</vt:lpstr>
      <vt:lpstr>APL385 Unicode</vt:lpstr>
      <vt:lpstr>Cambria</vt:lpstr>
      <vt:lpstr>Cambria Math</vt:lpstr>
      <vt:lpstr>Arial</vt:lpstr>
      <vt:lpstr>Calibri</vt:lpstr>
      <vt:lpstr>APL2741</vt:lpstr>
      <vt:lpstr>Trebuchet MS</vt:lpstr>
      <vt:lpstr>Wingdings</vt:lpstr>
      <vt:lpstr>Courier New</vt:lpstr>
      <vt:lpstr>Office Theme</vt:lpstr>
      <vt:lpstr>A Decade of APL Extensions  – Trains and High Rank Operations</vt:lpstr>
      <vt:lpstr>Function Trains</vt:lpstr>
      <vt:lpstr>Function Trains: a bit of history</vt:lpstr>
      <vt:lpstr>Function Trains: valence</vt:lpstr>
      <vt:lpstr>Function Trains: in isolation</vt:lpstr>
      <vt:lpstr>Function Trains: step-by-step evaluation</vt:lpstr>
      <vt:lpstr>Example problem: Range</vt:lpstr>
      <vt:lpstr>Example problem: Range</vt:lpstr>
      <vt:lpstr>Function Trains: definition</vt:lpstr>
      <vt:lpstr>SkewSymmetric</vt:lpstr>
      <vt:lpstr>Function Trains: definition</vt:lpstr>
      <vt:lpstr>Function Trains: fork</vt:lpstr>
      <vt:lpstr>Function Trains</vt:lpstr>
      <vt:lpstr>Function Trains: definition</vt:lpstr>
      <vt:lpstr>Function Trains: step-by-step evaluation</vt:lpstr>
      <vt:lpstr>Function Trains: definition</vt:lpstr>
      <vt:lpstr>Function Trains: atop</vt:lpstr>
      <vt:lpstr>Function Trains: atop</vt:lpstr>
      <vt:lpstr>Function Trains: summary</vt:lpstr>
      <vt:lpstr>IdentityMatrix</vt:lpstr>
      <vt:lpstr>Function Trains: addressing arguments</vt:lpstr>
      <vt:lpstr>Function Trains: runs of monadic functions</vt:lpstr>
      <vt:lpstr>Function Trains: constants on the right</vt:lpstr>
      <vt:lpstr>PathLength</vt:lpstr>
      <vt:lpstr>Function Trains: summary</vt:lpstr>
      <vt:lpstr>Break</vt:lpstr>
      <vt:lpstr>High Rank Operations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Adam Brudzewsky</cp:lastModifiedBy>
  <cp:revision>39</cp:revision>
  <cp:lastPrinted>2019-09-03T11:55:33Z</cp:lastPrinted>
  <dcterms:created xsi:type="dcterms:W3CDTF">2019-07-25T11:46:05Z</dcterms:created>
  <dcterms:modified xsi:type="dcterms:W3CDTF">2019-09-16T10:53:50Z</dcterms:modified>
</cp:coreProperties>
</file>