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jpeg" ContentType="image/jpeg"/>
  <Override PartName="/ppt/notesSlides/notesSlide13.xml" ContentType="application/vnd.openxmlformats-officedocument.presentationml.notesSlide+xml"/>
  <Override PartName="/ppt/media/image4.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5.jpeg" ContentType="image/jpeg"/>
  <Override PartName="/ppt/notesSlides/notesSlide17.xml" ContentType="application/vnd.openxmlformats-officedocument.presentationml.notesSlide+xml"/>
  <Override PartName="/ppt/media/image6.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7.jpeg" ContentType="image/jpeg"/>
  <Override PartName="/ppt/notesSlides/notesSlide22.xml" ContentType="application/vnd.openxmlformats-officedocument.presentationml.notesSlide+xml"/>
  <Override PartName="/ppt/media/image8.jpe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9.jpeg" ContentType="image/jpe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media/image10.jpeg" ContentType="image/jpeg"/>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media/image11.jpeg" ContentType="image/jpeg"/>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media/image12.jpeg" ContentType="image/jpeg"/>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48.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49.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51.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5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5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5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5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5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5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58.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59.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0.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61.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62.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63.xml.rels><?xml version="1.0" encoding="UTF-8"?>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64.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65.xml.rels><?xml version="1.0" encoding="UTF-8"?>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66.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67.xml.rels><?xml version="1.0" encoding="UTF-8"?>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68.xml.rels><?xml version="1.0" encoding="UTF-8"?>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Thank you, Morten!</a:t>
            </a:r>
          </a:p>
          <a:p>
            <a:pPr/>
          </a:p>
          <a:p>
            <a:pPr/>
            <a:r>
              <a:t>I wrote an introductory text to APL, and if you're impatient, you can find it 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As a casual observer, it was love at first sight! The expressive power. The pretty symbols. Here are some of my favourites.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Especially this one. My face throughout the process.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The feeling that APL was all magic runes, chiselled by viking mages into slabs of granite. It felt at the same time both ancient and modern.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That inscription can be written out as this.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If you evaluate it, you get the following:</a:t>
            </a:r>
          </a:p>
          <a:p>
            <a:pPr/>
          </a:p>
          <a:p>
            <a:pPr/>
            <a:r>
              <a:t>Experts still debate what the numbers mean, but the vikings clearly understood array-oriented programming.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As we're all aware, APL has a reputation.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I certainly felt like there is a secret guild of Array Magicians hiding in plain sight, speaking in tongues. From Latvia to South Korea, via India and Portugal, they walk amongst us. They gather in obscure corners of the internet.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Another thing you hear as an APLer is that it's a dead language -- the Latin of programming -- or at best a living fossil. Whilst it's not topping any popularity lists, it's alive and well, and perhaps a language who's time has come: APL offers unprecedented "mechanical sympathy" to modern processors. I came across a couple of quotes I'd like to share with you.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Justin Etheredge was talking about relational databases, but his point is valid for APL, too. It takes a lot for a technology to really stay the course.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a:r>
              <a:t>Surviving technologies have survived for a reason. </a:t>
            </a:r>
          </a:p>
          <a:p>
            <a:pPr/>
          </a:p>
          <a:p>
            <a:pPr/>
            <a:r>
              <a:t>Another quote that resonated with me is from Aaron Hsu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It starts off like this. Go check it out, and please reach out to me if you have feedback or spot errors. </a:t>
            </a:r>
          </a:p>
          <a:p>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He said that....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Like the self-styled godfather of computer science, Edsger Dijkstra. Dijkstra said many things about APL, not one of them flattering.</a:t>
            </a:r>
          </a:p>
          <a:p>
            <a:pPr/>
          </a:p>
          <a:p>
            <a:pPr/>
            <a:r>
              <a:t>A 'bag of tricks', he said, encouraging the programmer to think of problems as puzzles, requiring them to find the correct trick rather than to express their ideas elegantly. It's fitting that the algorithm which bears his name is infuriating to implement in APL without resorting to tradfns.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I interpreted this as: learning APL today is an act of rebellion. It's a hard no to verbosity, gang-of-four design patterns, object orientation nonsense. It's two fingers to megabytes of code to do the simplest of tasks.</a:t>
            </a:r>
          </a:p>
          <a:p>
            <a:pPr/>
          </a:p>
          <a:p>
            <a:pPr/>
            <a:r>
              <a:t>It felt like I'd come home.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p>
            <a:pPr/>
            <a:r>
              <a:t>So I set about trying to teach myself APL. I've taught myself countless programming languages over the years. How hard can it be?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The things I thought were going to be hard weren't hard.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Like learning to type APL on a keyboard. Everyone always bangs on about what a barrier of entry this is. It's not.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And the same for figuring out what the glyphs mean. I think in this regard, APL is actually easier than the situation we have in J or K, even though those languages use normal symbols.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Going with the execution flow of APL soon comes naturally, too.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The </a:t>
            </a:r>
            <a:r>
              <a:rPr i="1"/>
              <a:t>actual</a:t>
            </a:r>
            <a:r>
              <a:t> hard bits were things I didn't even know existed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The APL Way, if you like -- in the beginning I desperately grasped for the iterative parts of APL, leading to code that's both ugly and slow. Solving problems the APL way feels incredibly alien at first. Fast, idiomatic APL is crushingly slow translated to another language. Conversely, techniques that are fast in other languages are slow in APL. This takes time to sink 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Hello. I'm Stefan Kruger, and I'm here to tell you a bit about how I discovered APL, and why I came to write a book about it.</a:t>
            </a:r>
          </a:p>
          <a:p>
            <a:pPr/>
          </a:p>
          <a:p>
            <a:pPr/>
            <a:r>
              <a:t>This talk will cover the ground making up the first and last chapters of the book, skipping over most of the actual APL in the middle.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At a more microscopic level, Dyalog has magic optimisations here and there, and hitting those -- mostly by luck -- can REALLY make your code fly. Change a single glyph, and it crawls. I still struggle with this.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It's still quite hard for me, a few years down the line. Powerful, compact, efficient - sure. Easy to read, write and understand? It makes me appreciate better what it must be like being dyslexic.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r>
              <a:t>Here's a train I picked from AppleCart. You might be able to understand that at a glance. I still resort to pen and paper.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r>
              <a:t>Here's a little exercise for you - a Conference Mini Challenge: rewrite that train to a dfn. Here's the parse tree. We can perhaps return to this later.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r>
              <a:t>But APL is a beautiful thing.,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a:p>
        </p:txBody>
      </p:sp>
      <p:sp>
        <p:nvSpPr>
          <p:cNvPr id="339" name="Shape 339"/>
          <p:cNvSpPr/>
          <p:nvPr>
            <p:ph type="body" sz="quarter" idx="1"/>
          </p:nvPr>
        </p:nvSpPr>
        <p:spPr>
          <a:prstGeom prst="rect">
            <a:avLst/>
          </a:prstGeom>
        </p:spPr>
        <p:txBody>
          <a:bodyPr/>
          <a:lstStyle/>
          <a:p>
            <a:pPr/>
            <a:r>
              <a:t>One thing that struck me is that there weren't any intro to APL books that I could find. At least not ones that spoke to me.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I like to learn from books, and my bookshelf contains some classics I've accumulated over the years. As a reader, ......, </a:t>
            </a:r>
          </a:p>
          <a:p>
            <a:pPr/>
          </a:p>
          <a:p>
            <a:pPr/>
            <a:r>
              <a:t>There is of course MDAPL - but at the time outdated, very long, and devotes a large volume of pages to the parts of Dyalog I wasn't ready to tackle.</a:t>
            </a:r>
          </a:p>
          <a:p>
            <a:pPr/>
          </a:p>
          <a:p>
            <a:pPr/>
            <a:r>
              <a:t>Highlight Rodrigo's efforts on bringing MDAPL into the modern era.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a:r>
              <a:t>Here are some examples of books I've read and enjoyed when learning new languages. They're focused, not exhaustive, a bit humorous, and examples-led. The Erlang book is especially good, I think.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a:r>
              <a:t>So it struck me -- could this be a way for me to contribute, rather than sit on my ass whining about the lack of books?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Leaving to one side for the moment the fact that I barely know the language.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p:nvPr>
            <p:ph type="sldImg"/>
          </p:nvPr>
        </p:nvSpPr>
        <p:spPr>
          <a:prstGeom prst="rect">
            <a:avLst/>
          </a:prstGeom>
        </p:spPr>
        <p:txBody>
          <a:bodyPr/>
          <a:lstStyle/>
          <a:p>
            <a:pPr/>
          </a:p>
        </p:txBody>
      </p:sp>
      <p:sp>
        <p:nvSpPr>
          <p:cNvPr id="138" name="Shape 138"/>
          <p:cNvSpPr/>
          <p:nvPr>
            <p:ph type="body" sz="quarter" idx="1"/>
          </p:nvPr>
        </p:nvSpPr>
        <p:spPr>
          <a:prstGeom prst="rect">
            <a:avLst/>
          </a:prstGeom>
        </p:spPr>
        <p:txBody>
          <a:bodyPr/>
          <a:lstStyle/>
          <a:p>
            <a:pPr/>
            <a:r>
              <a:t>I guess I'm a computer scientist. A lapsed computer scientist. I did a PhD on something about Fourier transforms back in the day. I've worked as a software developer since the late 90s in various shapes, languages, and companies. Nowadays, I work for a very large International company making Business Machines. Ken himself used to work here. I help customer engineering teams when they run into problems.  Whilst long in the business, I'm fairly new to APL. One of those New APLers. And yes, I make no excuses for robustly advocating for the Mac platform.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hape 370"/>
          <p:cNvSpPr/>
          <p:nvPr>
            <p:ph type="sldImg"/>
          </p:nvPr>
        </p:nvSpPr>
        <p:spPr>
          <a:prstGeom prst="rect">
            <a:avLst/>
          </a:prstGeom>
        </p:spPr>
        <p:txBody>
          <a:bodyPr/>
          <a:lstStyle/>
          <a:p>
            <a:pPr/>
          </a:p>
        </p:txBody>
      </p:sp>
      <p:sp>
        <p:nvSpPr>
          <p:cNvPr id="371" name="Shape 371"/>
          <p:cNvSpPr/>
          <p:nvPr>
            <p:ph type="body" sz="quarter" idx="1"/>
          </p:nvPr>
        </p:nvSpPr>
        <p:spPr>
          <a:prstGeom prst="rect">
            <a:avLst/>
          </a:prstGeom>
        </p:spPr>
        <p:txBody>
          <a:bodyPr/>
          <a:lstStyle/>
          <a:p>
            <a:pPr/>
            <a:r>
              <a:t>As Ken himself probably never said.... but he should've! Now, whilst I've not written books on programming languages before, I've written some other stuff over the years: papers, oodles of blog posts on various topics, a phd thesis, technical documentation...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Shape 375"/>
          <p:cNvSpPr/>
          <p:nvPr>
            <p:ph type="sldImg"/>
          </p:nvPr>
        </p:nvSpPr>
        <p:spPr>
          <a:prstGeom prst="rect">
            <a:avLst/>
          </a:prstGeom>
        </p:spPr>
        <p:txBody>
          <a:bodyPr/>
          <a:lstStyle/>
          <a:p>
            <a:pPr/>
          </a:p>
        </p:txBody>
      </p:sp>
      <p:sp>
        <p:nvSpPr>
          <p:cNvPr id="376" name="Shape 376"/>
          <p:cNvSpPr/>
          <p:nvPr>
            <p:ph type="body" sz="quarter" idx="1"/>
          </p:nvPr>
        </p:nvSpPr>
        <p:spPr>
          <a:prstGeom prst="rect">
            <a:avLst/>
          </a:prstGeom>
        </p:spPr>
        <p:txBody>
          <a:bodyPr/>
          <a:lstStyle/>
          <a:p>
            <a:pPr/>
            <a:r>
              <a:t>I needed a plan, and I needed to seriously upskill -- I'm going to spare you most of the details of that process. Starting from zero, I studied the back catalog of Orchard Cultivations, Adam's impromtu fast-paced lecture series covering basically the whole of D - gold mine for the learner.</a:t>
            </a:r>
          </a:p>
          <a:p>
            <a:pPr/>
            <a:r>
              <a:t>Next, reading Roger's papers. Roger very sadly passed away recently; a huge loss for the array community. Then work through various problem collections. Some of the AoC ones were hard-going for my lacking skills, even if I'd done them before in a different language. When I look through my AoC solutions now, I can see my own skills improving.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a:r>
              <a:t>So looking back, what did I learn?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a:r>
              <a:t>Well, I picked up APL, and it's an invaluable tool to have in your tool chest. My progress had its ups and downs, but ultimately not that different from learning any other language.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Shape 390"/>
          <p:cNvSpPr/>
          <p:nvPr>
            <p:ph type="sldImg"/>
          </p:nvPr>
        </p:nvSpPr>
        <p:spPr>
          <a:prstGeom prst="rect">
            <a:avLst/>
          </a:prstGeom>
        </p:spPr>
        <p:txBody>
          <a:bodyPr/>
          <a:lstStyle/>
          <a:p>
            <a:pPr/>
          </a:p>
        </p:txBody>
      </p:sp>
      <p:sp>
        <p:nvSpPr>
          <p:cNvPr id="391" name="Shape 391"/>
          <p:cNvSpPr/>
          <p:nvPr>
            <p:ph type="body" sz="quarter" idx="1"/>
          </p:nvPr>
        </p:nvSpPr>
        <p:spPr>
          <a:prstGeom prst="rect">
            <a:avLst/>
          </a:prstGeom>
        </p:spPr>
        <p:txBody>
          <a:bodyPr/>
          <a:lstStyle/>
          <a:p>
            <a:pPr/>
            <a:r>
              <a:t>Perhaps the most surprising thing is that a whole new problem solving approach is there for me, even in other languages.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p>
            <a:pPr/>
            <a:r>
              <a:t>Perhaps this says more about me than about APL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r>
              <a:t>I'd like to change tack for a bit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Shape 408"/>
          <p:cNvSpPr/>
          <p:nvPr>
            <p:ph type="sldImg"/>
          </p:nvPr>
        </p:nvSpPr>
        <p:spPr>
          <a:prstGeom prst="rect">
            <a:avLst/>
          </a:prstGeom>
        </p:spPr>
        <p:txBody>
          <a:bodyPr/>
          <a:lstStyle/>
          <a:p>
            <a:pPr/>
          </a:p>
        </p:txBody>
      </p:sp>
      <p:sp>
        <p:nvSpPr>
          <p:cNvPr id="409" name="Shape 409"/>
          <p:cNvSpPr/>
          <p:nvPr>
            <p:ph type="body" sz="quarter" idx="1"/>
          </p:nvPr>
        </p:nvSpPr>
        <p:spPr>
          <a:prstGeom prst="rect">
            <a:avLst/>
          </a:prstGeom>
        </p:spPr>
        <p:txBody>
          <a:bodyPr/>
          <a:lstStyle/>
          <a:p>
            <a:pPr/>
            <a:r>
              <a:t>Let's talk about what could be better -- and I really don't intend to talk about the sharp corners of APL itself: you're already familiar with those and the reasons why Dyalog are weary of smoothing them off.</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r>
              <a:t>Let me stress that what follows are my biased observations from a "New APLer" perspective.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Shape 418"/>
          <p:cNvSpPr/>
          <p:nvPr>
            <p:ph type="sldImg"/>
          </p:nvPr>
        </p:nvSpPr>
        <p:spPr>
          <a:prstGeom prst="rect">
            <a:avLst/>
          </a:prstGeom>
        </p:spPr>
        <p:txBody>
          <a:bodyPr/>
          <a:lstStyle/>
          <a:p>
            <a:pPr/>
          </a:p>
        </p:txBody>
      </p:sp>
      <p:sp>
        <p:nvSpPr>
          <p:cNvPr id="419" name="Shape 419"/>
          <p:cNvSpPr/>
          <p:nvPr>
            <p:ph type="body" sz="quarter" idx="1"/>
          </p:nvPr>
        </p:nvSpPr>
        <p:spPr>
          <a:prstGeom prst="rect">
            <a:avLst/>
          </a:prstGeom>
        </p:spPr>
        <p:txBody>
          <a:bodyPr/>
          <a:lstStyle/>
          <a:p>
            <a:pPr/>
            <a:r>
              <a:t>and to further complicate things, on a Mac. And all of what follows is on the current version! John's talk just now addresses some of these issues in the upcoming 18.2...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I discovered APL through a programming competition known as Advent of Code -- every December there is an advent calendar of little code problems set, two per day. There is a bunch of us at work who tend to take part.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a:p>
        </p:txBody>
      </p:sp>
      <p:sp>
        <p:nvSpPr>
          <p:cNvPr id="427" name="Shape 427"/>
          <p:cNvSpPr/>
          <p:nvPr>
            <p:ph type="body" sz="quarter" idx="1"/>
          </p:nvPr>
        </p:nvSpPr>
        <p:spPr>
          <a:prstGeom prst="rect">
            <a:avLst/>
          </a:prstGeom>
        </p:spPr>
        <p:txBody>
          <a:bodyPr/>
          <a:lstStyle/>
          <a:p>
            <a:pPr/>
            <a:r>
              <a:t>The truth is..... </a:t>
            </a:r>
          </a:p>
          <a:p>
            <a:pPr/>
          </a:p>
          <a:p>
            <a:pPr/>
            <a:r>
              <a:t>For some definition of modern. Emacs was launched in 1978. vim 1991. git 2005. VS Code, 2015.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r>
              <a:t>Text is an excellent medium in which to store source code, and basically ALL tools are based on this assumption. This somehow passed APL's parallel universe by. Dyalog is now on its 18th major release, and it's only just starting to catch up.</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hape 438"/>
          <p:cNvSpPr/>
          <p:nvPr>
            <p:ph type="sldImg"/>
          </p:nvPr>
        </p:nvSpPr>
        <p:spPr>
          <a:prstGeom prst="rect">
            <a:avLst/>
          </a:prstGeom>
        </p:spPr>
        <p:txBody>
          <a:bodyPr/>
          <a:lstStyle/>
          <a:p>
            <a:pPr/>
          </a:p>
        </p:txBody>
      </p:sp>
      <p:sp>
        <p:nvSpPr>
          <p:cNvPr id="439" name="Shape 439"/>
          <p:cNvSpPr/>
          <p:nvPr>
            <p:ph type="body" sz="quarter" idx="1"/>
          </p:nvPr>
        </p:nvSpPr>
        <p:spPr>
          <a:prstGeom prst="rect">
            <a:avLst/>
          </a:prstGeom>
        </p:spPr>
        <p:txBody>
          <a:bodyPr/>
          <a:lstStyle/>
          <a:p>
            <a:pPr/>
            <a:r>
              <a:t>To be fair -- once it's set up, it works nicely, and in my beta version of 18.1, LINK is finally bi-directional, so that I can edit code with external tools, and have the interpreter do the right thing. But you have to be a pretty sophisticated Dyalogger to get to this point. And really, I had no desire to install a complete .NET stack on my machine just for this.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hape 449"/>
          <p:cNvSpPr/>
          <p:nvPr>
            <p:ph type="sldImg"/>
          </p:nvPr>
        </p:nvSpPr>
        <p:spPr>
          <a:prstGeom prst="rect">
            <a:avLst/>
          </a:prstGeom>
        </p:spPr>
        <p:txBody>
          <a:bodyPr/>
          <a:lstStyle/>
          <a:p>
            <a:pPr/>
          </a:p>
        </p:txBody>
      </p:sp>
      <p:sp>
        <p:nvSpPr>
          <p:cNvPr id="450" name="Shape 450"/>
          <p:cNvSpPr/>
          <p:nvPr>
            <p:ph type="body" sz="quarter" idx="1"/>
          </p:nvPr>
        </p:nvSpPr>
        <p:spPr>
          <a:prstGeom prst="rect">
            <a:avLst/>
          </a:prstGeom>
        </p:spPr>
        <p:txBody>
          <a:bodyPr/>
          <a:lstStyle/>
          <a:p>
            <a:pPr/>
            <a:r>
              <a:t>In most other dynamic languages, you point the interpreter at a file, and it starts at the top, evaluates the code it finds line by line until it finishes (or crashes). It's a nice, simple model.</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hape 463"/>
          <p:cNvSpPr/>
          <p:nvPr>
            <p:ph type="sldImg"/>
          </p:nvPr>
        </p:nvSpPr>
        <p:spPr>
          <a:prstGeom prst="rect">
            <a:avLst/>
          </a:prstGeom>
        </p:spPr>
        <p:txBody>
          <a:bodyPr/>
          <a:lstStyle/>
          <a:p>
            <a:pPr/>
          </a:p>
        </p:txBody>
      </p:sp>
      <p:sp>
        <p:nvSpPr>
          <p:cNvPr id="464" name="Shape 464"/>
          <p:cNvSpPr/>
          <p:nvPr>
            <p:ph type="body" sz="quarter" idx="1"/>
          </p:nvPr>
        </p:nvSpPr>
        <p:spPr>
          <a:prstGeom prst="rect">
            <a:avLst/>
          </a:prstGeom>
        </p:spPr>
        <p:txBody>
          <a:bodyPr/>
          <a:lstStyle/>
          <a:p>
            <a:pPr/>
            <a:r>
              <a:t>But great things ARE just over the horizon: LOOK: I can execute a text file with APL code!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Shape 467"/>
          <p:cNvSpPr/>
          <p:nvPr>
            <p:ph type="sldImg"/>
          </p:nvPr>
        </p:nvSpPr>
        <p:spPr>
          <a:prstGeom prst="rect">
            <a:avLst/>
          </a:prstGeom>
        </p:spPr>
        <p:txBody>
          <a:bodyPr/>
          <a:lstStyle/>
          <a:p>
            <a:pPr/>
          </a:p>
        </p:txBody>
      </p:sp>
      <p:sp>
        <p:nvSpPr>
          <p:cNvPr id="468" name="Shape 468"/>
          <p:cNvSpPr/>
          <p:nvPr>
            <p:ph type="body" sz="quarter" idx="1"/>
          </p:nvPr>
        </p:nvSpPr>
        <p:spPr>
          <a:prstGeom prst="rect">
            <a:avLst/>
          </a:prstGeom>
        </p:spPr>
        <p:txBody>
          <a:bodyPr/>
          <a:lstStyle/>
          <a:p>
            <a:pPr/>
            <a:r>
              <a:t>This is a game changer for me. The 18.1/2 release makes great strides in practical usability. The greatest Dyalog yet?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hape 472"/>
          <p:cNvSpPr/>
          <p:nvPr>
            <p:ph type="sldImg"/>
          </p:nvPr>
        </p:nvSpPr>
        <p:spPr>
          <a:prstGeom prst="rect">
            <a:avLst/>
          </a:prstGeom>
        </p:spPr>
        <p:txBody>
          <a:bodyPr/>
          <a:lstStyle/>
          <a:p>
            <a:pPr/>
          </a:p>
        </p:txBody>
      </p:sp>
      <p:sp>
        <p:nvSpPr>
          <p:cNvPr id="473" name="Shape 473"/>
          <p:cNvSpPr/>
          <p:nvPr>
            <p:ph type="body" sz="quarter" idx="1"/>
          </p:nvPr>
        </p:nvSpPr>
        <p:spPr>
          <a:prstGeom prst="rect">
            <a:avLst/>
          </a:prstGeom>
        </p:spPr>
        <p:txBody>
          <a:bodyPr/>
          <a:lstStyle/>
          <a:p>
            <a:pPr/>
            <a:r>
              <a:t>My plea to Dyalog boils down to this. Be a good citizen on the platforms you support. Make it easy to integrate, cooperate and communicate with common tools, protocols and systems. Let me edit and debug APL with the editors used by millions of users.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a:r>
              <a:t>The Mac is the "third" platform for Dyalog, in every sense of the word. Software engineers in big companies use Macs, even if they never develop software FOR Macs. Why? They're cost-effective, and easy for enterprise IT departments to manage and deploy. We develop on Mac, and deploy to Linux in the Cloud.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Shape 485"/>
          <p:cNvSpPr/>
          <p:nvPr>
            <p:ph type="sldImg"/>
          </p:nvPr>
        </p:nvSpPr>
        <p:spPr>
          <a:prstGeom prst="rect">
            <a:avLst/>
          </a:prstGeom>
        </p:spPr>
        <p:txBody>
          <a:bodyPr/>
          <a:lstStyle/>
          <a:p>
            <a:pPr/>
          </a:p>
        </p:txBody>
      </p:sp>
      <p:sp>
        <p:nvSpPr>
          <p:cNvPr id="486" name="Shape 486"/>
          <p:cNvSpPr/>
          <p:nvPr>
            <p:ph type="body" sz="quarter" idx="1"/>
          </p:nvPr>
        </p:nvSpPr>
        <p:spPr>
          <a:prstGeom prst="rect">
            <a:avLst/>
          </a:prstGeom>
        </p:spPr>
        <p:txBody>
          <a:bodyPr/>
          <a:lstStyle/>
          <a:p>
            <a:pPr/>
            <a:r>
              <a:t>It really is. A Mac isn't an "appliance" - don't treat it as one. Dyalog's view is that Business/finance use Windows, engineering/science use Linux, and ... MacOS is for "other". I'd like to challenge that assumption, as I think it's a missed opportunity for Dyalog.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0" name="Shape 490"/>
          <p:cNvSpPr/>
          <p:nvPr>
            <p:ph type="sldImg"/>
          </p:nvPr>
        </p:nvSpPr>
        <p:spPr>
          <a:prstGeom prst="rect">
            <a:avLst/>
          </a:prstGeom>
        </p:spPr>
        <p:txBody>
          <a:bodyPr/>
          <a:lstStyle/>
          <a:p>
            <a:pPr/>
          </a:p>
        </p:txBody>
      </p:sp>
      <p:sp>
        <p:nvSpPr>
          <p:cNvPr id="491" name="Shape 491"/>
          <p:cNvSpPr/>
          <p:nvPr>
            <p:ph type="body" sz="quarter" idx="1"/>
          </p:nvPr>
        </p:nvSpPr>
        <p:spPr>
          <a:prstGeom prst="rect">
            <a:avLst/>
          </a:prstGeom>
        </p:spPr>
        <p:txBody>
          <a:bodyPr/>
          <a:lstStyle/>
          <a:p>
            <a:pPr/>
            <a:r>
              <a:t>The way Dyalog installs on a Mac makes it hard to use for multi-engineer software development projects, as it can't realistically be used from the command-line. It's impossible to string together in polyglot pipelines.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Here's the completed 2015 score sheet. It's covering the topics you'd expect to encounter in your first year of Computer Science. Basic algs and data structures, but with a sprinkling of clever twists. A couple of them every year tend to be proper hard. Solutions tend to run to 20 - 100 lines of code in something like Python.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Shape 495"/>
          <p:cNvSpPr/>
          <p:nvPr>
            <p:ph type="sldImg"/>
          </p:nvPr>
        </p:nvSpPr>
        <p:spPr>
          <a:prstGeom prst="rect">
            <a:avLst/>
          </a:prstGeom>
        </p:spPr>
        <p:txBody>
          <a:bodyPr/>
          <a:lstStyle/>
          <a:p>
            <a:pPr/>
          </a:p>
        </p:txBody>
      </p:sp>
      <p:sp>
        <p:nvSpPr>
          <p:cNvPr id="496" name="Shape 496"/>
          <p:cNvSpPr/>
          <p:nvPr>
            <p:ph type="body" sz="quarter" idx="1"/>
          </p:nvPr>
        </p:nvSpPr>
        <p:spPr>
          <a:prstGeom prst="rect">
            <a:avLst/>
          </a:prstGeom>
        </p:spPr>
        <p:txBody>
          <a:bodyPr/>
          <a:lstStyle/>
          <a:p>
            <a:pPr/>
            <a:r>
              <a:t>Treat the Mac EXACTLY like you treat Linux.</a:t>
            </a:r>
          </a:p>
          <a:p>
            <a:pPr/>
            <a:r>
              <a:t>I have just under a dozen different language interpreters and compilers installed, all of which install on the Mac just like they do on Linux. And as a bonus, much easier for Dyalog's own release engineering, too!</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Shape 503"/>
          <p:cNvSpPr/>
          <p:nvPr>
            <p:ph type="sldImg"/>
          </p:nvPr>
        </p:nvSpPr>
        <p:spPr>
          <a:prstGeom prst="rect">
            <a:avLst/>
          </a:prstGeom>
        </p:spPr>
        <p:txBody>
          <a:bodyPr/>
          <a:lstStyle/>
          <a:p>
            <a:pPr/>
          </a:p>
        </p:txBody>
      </p:sp>
      <p:sp>
        <p:nvSpPr>
          <p:cNvPr id="504" name="Shape 504"/>
          <p:cNvSpPr/>
          <p:nvPr>
            <p:ph type="body" sz="quarter" idx="1"/>
          </p:nvPr>
        </p:nvSpPr>
        <p:spPr>
          <a:prstGeom prst="rect">
            <a:avLst/>
          </a:prstGeom>
        </p:spPr>
        <p:txBody>
          <a:bodyPr/>
          <a:lstStyle/>
          <a:p>
            <a:pPr/>
            <a:r>
              <a:t>I've enjoyed my own APL journey enormously. It forced me to reexamine some calcified patterns in my own brain on what programming should be like. I wish I'd discovered it earlier.</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r>
              <a:t>When writing a book, notionally for others, you soon discover the bits you don't understand, and you can't really move on before you do.</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r>
              <a:t>But the truth is,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Shape 524"/>
          <p:cNvSpPr/>
          <p:nvPr>
            <p:ph type="sldImg"/>
          </p:nvPr>
        </p:nvSpPr>
        <p:spPr>
          <a:prstGeom prst="rect">
            <a:avLst/>
          </a:prstGeom>
        </p:spPr>
        <p:txBody>
          <a:bodyPr/>
          <a:lstStyle/>
          <a:p>
            <a:pPr/>
          </a:p>
        </p:txBody>
      </p:sp>
      <p:sp>
        <p:nvSpPr>
          <p:cNvPr id="525" name="Shape 525"/>
          <p:cNvSpPr/>
          <p:nvPr>
            <p:ph type="body" sz="quarter" idx="1"/>
          </p:nvPr>
        </p:nvSpPr>
        <p:spPr>
          <a:prstGeom prst="rect">
            <a:avLst/>
          </a:prstGeom>
        </p:spPr>
        <p:txBody>
          <a:bodyPr/>
          <a:lstStyle/>
          <a:p>
            <a:pPr/>
            <a:r>
              <a:t>(whatever that really means)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Shape 532"/>
          <p:cNvSpPr/>
          <p:nvPr>
            <p:ph type="sldImg"/>
          </p:nvPr>
        </p:nvSpPr>
        <p:spPr>
          <a:prstGeom prst="rect">
            <a:avLst/>
          </a:prstGeom>
        </p:spPr>
        <p:txBody>
          <a:bodyPr/>
          <a:lstStyle/>
          <a:p>
            <a:pPr/>
          </a:p>
        </p:txBody>
      </p:sp>
      <p:sp>
        <p:nvSpPr>
          <p:cNvPr id="533" name="Shape 533"/>
          <p:cNvSpPr/>
          <p:nvPr>
            <p:ph type="body" sz="quarter" idx="1"/>
          </p:nvPr>
        </p:nvSpPr>
        <p:spPr>
          <a:prstGeom prst="rect">
            <a:avLst/>
          </a:prstGeom>
        </p:spPr>
        <p:txBody>
          <a:bodyPr/>
          <a:lstStyle/>
          <a:p>
            <a:pPr/>
            <a:r>
              <a:t>quiet!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hape 545"/>
          <p:cNvSpPr/>
          <p:nvPr>
            <p:ph type="sldImg"/>
          </p:nvPr>
        </p:nvSpPr>
        <p:spPr>
          <a:prstGeom prst="rect">
            <a:avLst/>
          </a:prstGeom>
        </p:spPr>
        <p:txBody>
          <a:bodyPr/>
          <a:lstStyle/>
          <a:p>
            <a:pPr/>
          </a:p>
        </p:txBody>
      </p:sp>
      <p:sp>
        <p:nvSpPr>
          <p:cNvPr id="546" name="Shape 546"/>
          <p:cNvSpPr/>
          <p:nvPr>
            <p:ph type="body" sz="quarter" idx="1"/>
          </p:nvPr>
        </p:nvSpPr>
        <p:spPr>
          <a:prstGeom prst="rect">
            <a:avLst/>
          </a:prstGeom>
        </p:spPr>
        <p:txBody>
          <a:bodyPr/>
          <a:lstStyle/>
          <a:p>
            <a:pPr/>
            <a:r>
              <a:t>So, back to the Conference Mini Challenge. Any ideas what it does? Morten? This expression trims leading, trailling and repeating characters given by left argument from the right argument. Here's the dfn I give in the book -- you probably have something smarter by now.</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Shape 551"/>
          <p:cNvSpPr/>
          <p:nvPr>
            <p:ph type="sldImg"/>
          </p:nvPr>
        </p:nvSpPr>
        <p:spPr>
          <a:prstGeom prst="rect">
            <a:avLst/>
          </a:prstGeom>
        </p:spPr>
        <p:txBody>
          <a:bodyPr/>
          <a:lstStyle/>
          <a:p>
            <a:pPr/>
          </a:p>
        </p:txBody>
      </p:sp>
      <p:sp>
        <p:nvSpPr>
          <p:cNvPr id="552" name="Shape 552"/>
          <p:cNvSpPr/>
          <p:nvPr>
            <p:ph type="body" sz="quarter" idx="1"/>
          </p:nvPr>
        </p:nvSpPr>
        <p:spPr>
          <a:prstGeom prst="rect">
            <a:avLst/>
          </a:prstGeom>
        </p:spPr>
        <p:txBody>
          <a:bodyPr/>
          <a:lstStyle/>
          <a:p>
            <a:pPr/>
            <a:r>
              <a:t>Which is preferable? I'll leave that to you.</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Shape 557"/>
          <p:cNvSpPr/>
          <p:nvPr>
            <p:ph type="sldImg"/>
          </p:nvPr>
        </p:nvSpPr>
        <p:spPr>
          <a:prstGeom prst="rect">
            <a:avLst/>
          </a:prstGeom>
        </p:spPr>
        <p:txBody>
          <a:bodyPr/>
          <a:lstStyle/>
          <a:p>
            <a:pPr/>
          </a:p>
        </p:txBody>
      </p:sp>
      <p:sp>
        <p:nvSpPr>
          <p:cNvPr id="558" name="Shape 558"/>
          <p:cNvSpPr/>
          <p:nvPr>
            <p:ph type="body" sz="quarter" idx="1"/>
          </p:nvPr>
        </p:nvSpPr>
        <p:spPr>
          <a:prstGeom prst="rect">
            <a:avLst/>
          </a:prstGeom>
        </p:spPr>
        <p:txBody>
          <a:bodyPr/>
          <a:lstStyle/>
          <a:p>
            <a:pPr/>
            <a:r>
              <a:t>Any remaining errors or lies are mine alone.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Whilst working my way backwards over the years where I hadn't taken part, I came across the following file. It said "advent of code" at the top, and it was apparently written in a language called "K". I'd never heard of it, and curiously, I could not understand a single thing. Normally, I expect to be able to read most languages. The page ran to about 100 lines of code, about what I'd expect a Python solution to one of the harder problems to come out as. Which problem was this? It dawned on me that it was ALL of them. I couldn't understand how this was possible.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r>
              <a:t>So I started digging a bit. Someone claimed that K is an extremely stripped form of APL, but with a bit of inspiration from Lisp and no funky glyphs. Now, I had actually </a:t>
            </a:r>
            <a:r>
              <a:rPr i="1"/>
              <a:t>heard</a:t>
            </a:r>
            <a:r>
              <a:t> of APL back in my university days. It piqued my interest.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As it turns out, APL is the daddy! The OG of array languages. If I wanted to explore this style of programming, going back to the roots seemed to be the way to go.</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g"/>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g"/>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g"/>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g"/>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g"/>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532204087_1355x1355.jpg"/>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532241774_2880x1920.jpg"/>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jpeg"/><Relationship Id="rId4"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7.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9.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0.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11.jpeg"/></Relationships>

</file>

<file path=ppt/slides/_rels/slide6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8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8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ttps://xpqz.github.io/learnapl/"/>
          <p:cNvSpPr txBox="1"/>
          <p:nvPr/>
        </p:nvSpPr>
        <p:spPr>
          <a:xfrm>
            <a:off x="1936813" y="6095999"/>
            <a:ext cx="20510374"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8100">
                <a:latin typeface="APL385 Unicode"/>
                <a:ea typeface="APL385 Unicode"/>
                <a:cs typeface="APL385 Unicode"/>
                <a:sym typeface="APL385 Unicode"/>
              </a:defRPr>
            </a:lvl1pPr>
          </a:lstStyle>
          <a:p>
            <a:pPr/>
            <a:r>
              <a:t>https://xpqz.github.io/learnapl/</a:t>
            </a:r>
          </a:p>
        </p:txBody>
      </p:sp>
      <p:sp>
        <p:nvSpPr>
          <p:cNvPr id="120" name="tl;dr"/>
          <p:cNvSpPr txBox="1"/>
          <p:nvPr>
            <p:ph type="title"/>
          </p:nvPr>
        </p:nvSpPr>
        <p:spPr>
          <a:xfrm>
            <a:off x="1778000" y="978943"/>
            <a:ext cx="20828000" cy="4648201"/>
          </a:xfrm>
          <a:prstGeom prst="rect">
            <a:avLst/>
          </a:prstGeom>
        </p:spPr>
        <p:txBody>
          <a:bodyPr/>
          <a:lstStyle>
            <a:lvl1pPr>
              <a:defRPr>
                <a:latin typeface="IBM Plex Serif"/>
                <a:ea typeface="IBM Plex Serif"/>
                <a:cs typeface="IBM Plex Serif"/>
                <a:sym typeface="IBM Plex Serif"/>
              </a:defRPr>
            </a:lvl1pPr>
          </a:lstStyle>
          <a:p>
            <a:pPr/>
            <a:r>
              <a:t>tl;dr</a:t>
            </a:r>
          </a:p>
        </p:txBody>
      </p:sp>
      <p:pic>
        <p:nvPicPr>
          <p:cNvPr id="121"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 ⍤ ⍥ ⊢ ⍉ ⍣ ∇ ← ⍬"/>
          <p:cNvSpPr txBox="1"/>
          <p:nvPr/>
        </p:nvSpPr>
        <p:spPr>
          <a:xfrm>
            <a:off x="1905000" y="46355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APL385 Unicode"/>
                <a:ea typeface="APL385 Unicode"/>
                <a:cs typeface="APL385 Unicode"/>
                <a:sym typeface="APL385 Unicode"/>
              </a:defRPr>
            </a:lvl1pPr>
          </a:lstStyle>
          <a:p>
            <a:pPr/>
            <a:r>
              <a:t>⍨ ⍤ ⍥ ⊢ ⍉ ⍣ ∇ ← ⍬</a:t>
            </a:r>
          </a:p>
        </p:txBody>
      </p:sp>
      <p:pic>
        <p:nvPicPr>
          <p:cNvPr id="170"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
          <p:cNvSpPr txBox="1"/>
          <p:nvPr/>
        </p:nvSpPr>
        <p:spPr>
          <a:xfrm>
            <a:off x="1905000" y="46355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784225">
              <a:defRPr b="0" sz="26125">
                <a:latin typeface="APL385 Unicode"/>
                <a:ea typeface="APL385 Unicode"/>
                <a:cs typeface="APL385 Unicode"/>
                <a:sym typeface="APL385 Unicode"/>
              </a:defRPr>
            </a:lvl1pPr>
          </a:lstStyle>
          <a:p>
            <a:pPr/>
            <a:r>
              <a:t>⍨</a:t>
            </a:r>
          </a:p>
        </p:txBody>
      </p:sp>
      <p:pic>
        <p:nvPicPr>
          <p:cNvPr id="175"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runes.jpg" descr="runes.jpg"/>
          <p:cNvPicPr>
            <a:picLocks noChangeAspect="1"/>
          </p:cNvPicPr>
          <p:nvPr/>
        </p:nvPicPr>
        <p:blipFill>
          <a:blip r:embed="rId3">
            <a:extLst/>
          </a:blip>
          <a:stretch>
            <a:fillRect/>
          </a:stretch>
        </p:blipFill>
        <p:spPr>
          <a:xfrm>
            <a:off x="-17197" y="-112091"/>
            <a:ext cx="24418394" cy="13940182"/>
          </a:xfrm>
          <a:prstGeom prst="rect">
            <a:avLst/>
          </a:prstGeom>
          <a:ln w="12700">
            <a:miter lim="400000"/>
          </a:ln>
        </p:spPr>
      </p:pic>
      <p:sp>
        <p:nvSpPr>
          <p:cNvPr id="180" name="APL"/>
          <p:cNvSpPr txBox="1"/>
          <p:nvPr/>
        </p:nvSpPr>
        <p:spPr>
          <a:xfrm>
            <a:off x="20259167" y="97327"/>
            <a:ext cx="3670301" cy="240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0">
                <a:solidFill>
                  <a:srgbClr val="FFFCFF"/>
                </a:solidFill>
                <a:latin typeface="IBM Plex Serif"/>
                <a:ea typeface="IBM Plex Serif"/>
                <a:cs typeface="IBM Plex Serif"/>
                <a:sym typeface="IBM Plex Serif"/>
              </a:defRPr>
            </a:lvl1pPr>
          </a:lstStyle>
          <a:p>
            <a:pPr/>
            <a:r>
              <a:t>APL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Brösicke-normalisering1.jpg" descr="Brösicke-normalisering1.jpg"/>
          <p:cNvPicPr>
            <a:picLocks noChangeAspect="1"/>
          </p:cNvPicPr>
          <p:nvPr/>
        </p:nvPicPr>
        <p:blipFill>
          <a:blip r:embed="rId3">
            <a:extLst/>
          </a:blip>
          <a:stretch>
            <a:fillRect/>
          </a:stretch>
        </p:blipFill>
        <p:spPr>
          <a:xfrm>
            <a:off x="3066481" y="6074840"/>
            <a:ext cx="18251038" cy="156632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Brösicke-normalisering1.jpg" descr="Brösicke-normalisering1.jpg"/>
          <p:cNvPicPr>
            <a:picLocks noChangeAspect="1"/>
          </p:cNvPicPr>
          <p:nvPr/>
        </p:nvPicPr>
        <p:blipFill>
          <a:blip r:embed="rId3">
            <a:extLst/>
          </a:blip>
          <a:stretch>
            <a:fillRect/>
          </a:stretch>
        </p:blipFill>
        <p:spPr>
          <a:xfrm>
            <a:off x="3066481" y="994840"/>
            <a:ext cx="18251038" cy="1566321"/>
          </a:xfrm>
          <a:prstGeom prst="rect">
            <a:avLst/>
          </a:prstGeom>
          <a:ln w="12700">
            <a:miter lim="400000"/>
          </a:ln>
        </p:spPr>
      </p:pic>
      <p:pic>
        <p:nvPicPr>
          <p:cNvPr id="189" name="Screenshot 2021-09-21 at 11.59.14.png" descr="Screenshot 2021-09-21 at 11.59.14.png"/>
          <p:cNvPicPr>
            <a:picLocks noChangeAspect="1"/>
          </p:cNvPicPr>
          <p:nvPr/>
        </p:nvPicPr>
        <p:blipFill>
          <a:blip r:embed="rId4">
            <a:extLst/>
          </a:blip>
          <a:stretch>
            <a:fillRect/>
          </a:stretch>
        </p:blipFill>
        <p:spPr>
          <a:xfrm>
            <a:off x="2472896" y="6229506"/>
            <a:ext cx="5412577" cy="591110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APL has a reputatio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APL has a reputation:</a:t>
            </a:r>
          </a:p>
        </p:txBody>
      </p:sp>
      <p:pic>
        <p:nvPicPr>
          <p:cNvPr id="194"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It's for mathematician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It's for mathematicians</a:t>
            </a:r>
          </a:p>
        </p:txBody>
      </p:sp>
      <p:pic>
        <p:nvPicPr>
          <p:cNvPr id="199"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Unreadabl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Unreadable</a:t>
            </a:r>
          </a:p>
        </p:txBody>
      </p:sp>
      <p:pic>
        <p:nvPicPr>
          <p:cNvPr id="202"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Write-only"/>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Write-only</a:t>
            </a:r>
          </a:p>
        </p:txBody>
      </p:sp>
      <p:pic>
        <p:nvPicPr>
          <p:cNvPr id="205"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Impossible to lear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Impossible to learn</a:t>
            </a:r>
          </a:p>
        </p:txBody>
      </p:sp>
      <p:pic>
        <p:nvPicPr>
          <p:cNvPr id="208"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Screenshot 2021-09-21 at 11.35.49.png" descr="Screenshot 2021-09-21 at 11.35.49.png"/>
          <p:cNvPicPr>
            <a:picLocks noChangeAspect="1"/>
          </p:cNvPicPr>
          <p:nvPr/>
        </p:nvPicPr>
        <p:blipFill>
          <a:blip r:embed="rId3">
            <a:extLst/>
          </a:blip>
          <a:stretch>
            <a:fillRect/>
          </a:stretch>
        </p:blipFill>
        <p:spPr>
          <a:xfrm>
            <a:off x="1359056" y="-114835"/>
            <a:ext cx="21665888" cy="1394567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Community is a Council of Wizard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Community is a Council of Wizards</a:t>
            </a:r>
          </a:p>
        </p:txBody>
      </p:sp>
      <p:pic>
        <p:nvPicPr>
          <p:cNvPr id="211"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One of these is tru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One of these is true</a:t>
            </a:r>
          </a:p>
        </p:txBody>
      </p:sp>
      <p:pic>
        <p:nvPicPr>
          <p:cNvPr id="214"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77247b1b23bad7b96d4b55096140cde2955f9077.jpeg" descr="77247b1b23bad7b96d4b55096140cde2955f9077.jpeg"/>
          <p:cNvPicPr>
            <a:picLocks noChangeAspect="1"/>
          </p:cNvPicPr>
          <p:nvPr/>
        </p:nvPicPr>
        <p:blipFill>
          <a:blip r:embed="rId3">
            <a:extLst/>
          </a:blip>
          <a:stretch>
            <a:fillRect/>
          </a:stretch>
        </p:blipFill>
        <p:spPr>
          <a:xfrm>
            <a:off x="-2753782" y="-135545"/>
            <a:ext cx="27923379" cy="13961690"/>
          </a:xfrm>
          <a:prstGeom prst="rect">
            <a:avLst/>
          </a:prstGeom>
          <a:ln w="12700">
            <a:miter lim="400000"/>
          </a:ln>
        </p:spPr>
      </p:pic>
      <p:sp>
        <p:nvSpPr>
          <p:cNvPr id="217" name="The Council of Wizards"/>
          <p:cNvSpPr txBox="1"/>
          <p:nvPr>
            <p:ph type="title"/>
          </p:nvPr>
        </p:nvSpPr>
        <p:spPr>
          <a:xfrm>
            <a:off x="-875144" y="-1339079"/>
            <a:ext cx="20828001" cy="4648201"/>
          </a:xfrm>
          <a:prstGeom prst="rect">
            <a:avLst/>
          </a:prstGeom>
        </p:spPr>
        <p:txBody>
          <a:bodyPr/>
          <a:lstStyle>
            <a:lvl1pPr>
              <a:defRPr>
                <a:solidFill>
                  <a:srgbClr val="FFFCFF"/>
                </a:solidFill>
                <a:latin typeface="IBM Plex Serif"/>
                <a:ea typeface="IBM Plex Serif"/>
                <a:cs typeface="IBM Plex Serif"/>
                <a:sym typeface="IBM Plex Serif"/>
              </a:defRPr>
            </a:lvl1pPr>
          </a:lstStyle>
          <a:p>
            <a:pPr/>
            <a:r>
              <a:t>The Council of Wizards</a:t>
            </a:r>
          </a:p>
        </p:txBody>
      </p:sp>
      <p:grpSp>
        <p:nvGrpSpPr>
          <p:cNvPr id="221" name="Group"/>
          <p:cNvGrpSpPr/>
          <p:nvPr/>
        </p:nvGrpSpPr>
        <p:grpSpPr>
          <a:xfrm>
            <a:off x="12073829" y="4645410"/>
            <a:ext cx="4570693" cy="2482008"/>
            <a:chOff x="0" y="0"/>
            <a:chExt cx="4570691" cy="2482006"/>
          </a:xfrm>
        </p:grpSpPr>
        <p:sp>
          <p:nvSpPr>
            <p:cNvPr id="218" name="Quote Bubble"/>
            <p:cNvSpPr/>
            <p:nvPr/>
          </p:nvSpPr>
          <p:spPr>
            <a:xfrm>
              <a:off x="0" y="0"/>
              <a:ext cx="4570692" cy="2482007"/>
            </a:xfrm>
            <a:prstGeom prst="wedgeEllipseCallout">
              <a:avLst>
                <a:gd name="adj1" fmla="val -49385"/>
                <a:gd name="adj2" fmla="val 68132"/>
              </a:avLst>
            </a:prstGeom>
            <a:solidFill>
              <a:srgbClr val="0D0D27"/>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19" name="Quote Bubble"/>
            <p:cNvSpPr/>
            <p:nvPr/>
          </p:nvSpPr>
          <p:spPr>
            <a:xfrm>
              <a:off x="101600" y="38100"/>
              <a:ext cx="4367423" cy="2371626"/>
            </a:xfrm>
            <a:prstGeom prst="wedgeEllipseCallout">
              <a:avLst>
                <a:gd name="adj1" fmla="val -49385"/>
                <a:gd name="adj2" fmla="val 68132"/>
              </a:avLst>
            </a:prstGeom>
            <a:solidFill>
              <a:srgbClr val="FFFC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20" name="⍎⌽⍕⌈*○≡⍬"/>
            <p:cNvSpPr txBox="1"/>
            <p:nvPr/>
          </p:nvSpPr>
          <p:spPr>
            <a:xfrm>
              <a:off x="428324" y="587154"/>
              <a:ext cx="3714160" cy="11543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defRPr b="0" sz="5900">
                  <a:solidFill>
                    <a:srgbClr val="0D0D27"/>
                  </a:solidFill>
                  <a:latin typeface="Courier"/>
                  <a:ea typeface="Courier"/>
                  <a:cs typeface="Courier"/>
                  <a:sym typeface="Courier"/>
                </a:defRPr>
              </a:lvl1pPr>
            </a:lstStyle>
            <a:p>
              <a:pPr/>
              <a:r>
                <a:t>⍎⌽⍕⌈*○≡⍬</a:t>
              </a:r>
            </a:p>
          </p:txBody>
        </p:sp>
      </p:grpSp>
      <p:sp>
        <p:nvSpPr>
          <p:cNvPr id="222" name="The APL Orchard"/>
          <p:cNvSpPr txBox="1"/>
          <p:nvPr/>
        </p:nvSpPr>
        <p:spPr>
          <a:xfrm>
            <a:off x="-2904127" y="-1339079"/>
            <a:ext cx="20828001" cy="464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CFF"/>
                </a:solidFill>
                <a:latin typeface="IBM Plex Serif"/>
                <a:ea typeface="IBM Plex Serif"/>
                <a:cs typeface="IBM Plex Serif"/>
                <a:sym typeface="IBM Plex Serif"/>
              </a:defRPr>
            </a:lvl1pPr>
          </a:lstStyle>
          <a:p>
            <a:pPr/>
            <a:r>
              <a:t>The APL Orchard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ID="10" grpId="2" fill="hold">
                                  <p:stCondLst>
                                    <p:cond delay="0"/>
                                  </p:stCondLst>
                                  <p:iterate type="el" backwards="0">
                                    <p:tmAbs val="0"/>
                                  </p:iterate>
                                  <p:childTnLst>
                                    <p:animEffect filter="fade" transition="out">
                                      <p:cBhvr>
                                        <p:cTn id="10" dur="1000" fill="hold"/>
                                        <p:tgtEl>
                                          <p:spTgt spid="217"/>
                                        </p:tgtEl>
                                      </p:cBhvr>
                                    </p:animEffect>
                                    <p:set>
                                      <p:cBhvr>
                                        <p:cTn id="11" fill="hold">
                                          <p:stCondLst>
                                            <p:cond delay="999"/>
                                          </p:stCondLst>
                                        </p:cTn>
                                        <p:tgtEl>
                                          <p:spTgt spid="21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3" fill="hold">
                                  <p:stCondLst>
                                    <p:cond delay="0"/>
                                  </p:stCondLst>
                                  <p:iterate type="el" backwards="0">
                                    <p:tmAbs val="0"/>
                                  </p:iterate>
                                  <p:childTnLst>
                                    <p:set>
                                      <p:cBhvr>
                                        <p:cTn id="15" fill="hold"/>
                                        <p:tgtEl>
                                          <p:spTgt spid="222"/>
                                        </p:tgtEl>
                                        <p:attrNameLst>
                                          <p:attrName>style.visibility</p:attrName>
                                        </p:attrNameLst>
                                      </p:cBhvr>
                                      <p:to>
                                        <p:strVal val="visible"/>
                                      </p:to>
                                    </p:set>
                                    <p:animEffect filter="fade" transition="in">
                                      <p:cBhvr>
                                        <p:cTn id="16"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3"/>
      <p:bldP build="whole" bldLvl="1" animBg="1" rev="0" advAuto="0" spid="221" grpId="1"/>
      <p:bldP build="whole" bldLvl="1" animBg="1" rev="0" advAuto="0" spid="217"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fossil.jpg" descr="fossil.jpg"/>
          <p:cNvPicPr>
            <a:picLocks noChangeAspect="1"/>
          </p:cNvPicPr>
          <p:nvPr/>
        </p:nvPicPr>
        <p:blipFill>
          <a:blip r:embed="rId3">
            <a:extLst/>
          </a:blip>
          <a:stretch>
            <a:fillRect/>
          </a:stretch>
        </p:blipFill>
        <p:spPr>
          <a:xfrm>
            <a:off x="-20207" y="-24156"/>
            <a:ext cx="26611000" cy="13764312"/>
          </a:xfrm>
          <a:prstGeom prst="rect">
            <a:avLst/>
          </a:prstGeom>
          <a:ln w="12700">
            <a:miter lim="400000"/>
          </a:ln>
        </p:spPr>
      </p:pic>
      <p:sp>
        <p:nvSpPr>
          <p:cNvPr id="227" name="Isn't it dead?"/>
          <p:cNvSpPr txBox="1"/>
          <p:nvPr>
            <p:ph type="title"/>
          </p:nvPr>
        </p:nvSpPr>
        <p:spPr>
          <a:xfrm>
            <a:off x="-5176843" y="-1055733"/>
            <a:ext cx="20828001" cy="4648201"/>
          </a:xfrm>
          <a:prstGeom prst="rect">
            <a:avLst/>
          </a:prstGeom>
        </p:spPr>
        <p:txBody>
          <a:bodyPr/>
          <a:lstStyle>
            <a:lvl1pPr>
              <a:defRPr>
                <a:solidFill>
                  <a:srgbClr val="FFFCFF"/>
                </a:solidFill>
                <a:latin typeface="IBM Plex Serif"/>
                <a:ea typeface="IBM Plex Serif"/>
                <a:cs typeface="IBM Plex Serif"/>
                <a:sym typeface="IBM Plex Serif"/>
              </a:defRPr>
            </a:lvl1pPr>
          </a:lstStyle>
          <a:p>
            <a:pPr/>
            <a:r>
              <a:t>Isn't it dead?</a:t>
            </a:r>
          </a:p>
        </p:txBody>
      </p:sp>
      <p:sp>
        <p:nvSpPr>
          <p:cNvPr id="228" name="...or at best a living fossil?"/>
          <p:cNvSpPr txBox="1"/>
          <p:nvPr/>
        </p:nvSpPr>
        <p:spPr>
          <a:xfrm>
            <a:off x="5079773" y="10303485"/>
            <a:ext cx="20828001" cy="464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solidFill>
                  <a:srgbClr val="FFFCFF"/>
                </a:solidFill>
                <a:latin typeface="IBM Plex Serif"/>
                <a:ea typeface="IBM Plex Serif"/>
                <a:cs typeface="IBM Plex Serif"/>
                <a:sym typeface="IBM Plex Serif"/>
              </a:defRPr>
            </a:lvl1pPr>
          </a:lstStyle>
          <a:p>
            <a:pPr/>
            <a:r>
              <a:t>...or at best a living fossil?</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Old technologies that have stuck around are sharks, not dinosaurs. They solve problems so well that they have survived the rapid changes that occur constantly in the technology world. Don't bet against them.…"/>
          <p:cNvSpPr txBox="1"/>
          <p:nvPr/>
        </p:nvSpPr>
        <p:spPr>
          <a:xfrm>
            <a:off x="3559871" y="4292600"/>
            <a:ext cx="18483458"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5100">
                <a:latin typeface="IBM Plex Serif"/>
                <a:ea typeface="IBM Plex Serif"/>
                <a:cs typeface="IBM Plex Serif"/>
                <a:sym typeface="IBM Plex Serif"/>
              </a:defRPr>
            </a:pPr>
            <a:r>
              <a:t>Old technologies that have stuck around are </a:t>
            </a:r>
            <a:r>
              <a:rPr i="1"/>
              <a:t>sharks</a:t>
            </a:r>
            <a:r>
              <a:t>, not dinosaurs. They solve problems so well that they have survived the rapid changes that occur constantly in the technology world. Don't bet against them. </a:t>
            </a:r>
          </a:p>
          <a:p>
            <a:pPr algn="l" defTabSz="457200">
              <a:defRPr b="0" sz="5100">
                <a:latin typeface="IBM Plex Serif"/>
                <a:ea typeface="IBM Plex Serif"/>
                <a:cs typeface="IBM Plex Serif"/>
                <a:sym typeface="IBM Plex Serif"/>
              </a:defRPr>
            </a:pPr>
          </a:p>
          <a:p>
            <a:pPr algn="l" defTabSz="457200">
              <a:defRPr b="0" sz="5100">
                <a:latin typeface="IBM Plex Serif"/>
                <a:ea typeface="IBM Plex Serif"/>
                <a:cs typeface="IBM Plex Serif"/>
                <a:sym typeface="IBM Plex Serif"/>
              </a:defRPr>
            </a:pPr>
            <a:r>
              <a:t>–</a:t>
            </a:r>
            <a:r>
              <a:rPr i="1"/>
              <a:t>Justin Etheredge</a:t>
            </a:r>
          </a:p>
        </p:txBody>
      </p:sp>
      <p:sp>
        <p:nvSpPr>
          <p:cNvPr id="233" name="“"/>
          <p:cNvSpPr txBox="1"/>
          <p:nvPr/>
        </p:nvSpPr>
        <p:spPr>
          <a:xfrm>
            <a:off x="2122605" y="3619499"/>
            <a:ext cx="1190390" cy="281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8500">
                <a:latin typeface="Arial Rounded MT Bold"/>
                <a:ea typeface="Arial Rounded MT Bold"/>
                <a:cs typeface="Arial Rounded MT Bold"/>
                <a:sym typeface="Arial Rounded MT Bold"/>
              </a:defRPr>
            </a:lvl1pPr>
          </a:lstStyle>
          <a:p>
            <a:pPr/>
            <a:r>
              <a:t>“</a:t>
            </a:r>
          </a:p>
        </p:txBody>
      </p:sp>
      <p:pic>
        <p:nvPicPr>
          <p:cNvPr id="234"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Old technologies that have stuck around are sharks, not dinosaurs. They solve problems so well that they have survived the rapid changes that occur constantly in the technology world. Don't bet against them.…"/>
          <p:cNvSpPr txBox="1"/>
          <p:nvPr/>
        </p:nvSpPr>
        <p:spPr>
          <a:xfrm>
            <a:off x="3559871" y="4292600"/>
            <a:ext cx="18483458"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5100">
                <a:latin typeface="IBM Plex Serif"/>
                <a:ea typeface="IBM Plex Serif"/>
                <a:cs typeface="IBM Plex Serif"/>
                <a:sym typeface="IBM Plex Serif"/>
              </a:defRPr>
            </a:pPr>
            <a:r>
              <a:t>Old technologies that have stuck around are </a:t>
            </a:r>
            <a:r>
              <a:rPr i="1">
                <a:solidFill>
                  <a:srgbClr val="FA2922"/>
                </a:solidFill>
              </a:rPr>
              <a:t>sharks</a:t>
            </a:r>
            <a:r>
              <a:rPr>
                <a:solidFill>
                  <a:srgbClr val="FA2922"/>
                </a:solidFill>
              </a:rPr>
              <a:t>, not dinosaurs.</a:t>
            </a:r>
            <a:r>
              <a:t> They solve problems so well that they have survived the rapid changes that occur constantly in the technology world. Don't bet against them. </a:t>
            </a:r>
          </a:p>
          <a:p>
            <a:pPr algn="l" defTabSz="457200">
              <a:defRPr b="0" sz="5100">
                <a:latin typeface="IBM Plex Serif"/>
                <a:ea typeface="IBM Plex Serif"/>
                <a:cs typeface="IBM Plex Serif"/>
                <a:sym typeface="IBM Plex Serif"/>
              </a:defRPr>
            </a:pPr>
          </a:p>
          <a:p>
            <a:pPr algn="l" defTabSz="457200">
              <a:defRPr b="0" sz="5100">
                <a:latin typeface="IBM Plex Serif"/>
                <a:ea typeface="IBM Plex Serif"/>
                <a:cs typeface="IBM Plex Serif"/>
                <a:sym typeface="IBM Plex Serif"/>
              </a:defRPr>
            </a:pPr>
            <a:r>
              <a:t>–</a:t>
            </a:r>
            <a:r>
              <a:rPr i="1"/>
              <a:t>Justin Etheredge</a:t>
            </a:r>
          </a:p>
        </p:txBody>
      </p:sp>
      <p:sp>
        <p:nvSpPr>
          <p:cNvPr id="239" name="“"/>
          <p:cNvSpPr txBox="1"/>
          <p:nvPr/>
        </p:nvSpPr>
        <p:spPr>
          <a:xfrm>
            <a:off x="2122605" y="3619499"/>
            <a:ext cx="1190390" cy="281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8500">
                <a:latin typeface="Arial Rounded MT Bold"/>
                <a:ea typeface="Arial Rounded MT Bold"/>
                <a:cs typeface="Arial Rounded MT Bold"/>
                <a:sym typeface="Arial Rounded MT Bold"/>
              </a:defRPr>
            </a:lvl1pPr>
          </a:lstStyle>
          <a:p>
            <a:pPr/>
            <a:r>
              <a:t>“</a:t>
            </a:r>
          </a:p>
        </p:txBody>
      </p:sp>
      <p:pic>
        <p:nvPicPr>
          <p:cNvPr id="240"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Good APL follows a set of best practices that directly contradict and conflict with traditional programming wisdom. Indeed, APL design patterns appear as Anti-patterns in most other programming languages.…"/>
          <p:cNvSpPr txBox="1"/>
          <p:nvPr/>
        </p:nvSpPr>
        <p:spPr>
          <a:xfrm>
            <a:off x="3559871" y="4292600"/>
            <a:ext cx="18483458"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5100">
                <a:latin typeface="IBM Plex Serif"/>
                <a:ea typeface="IBM Plex Serif"/>
                <a:cs typeface="IBM Plex Serif"/>
                <a:sym typeface="IBM Plex Serif"/>
              </a:defRPr>
            </a:pPr>
            <a:r>
              <a:t>Good APL follows a set of best practices that directly contradict and conflict with traditional programming wisdom. Indeed, APL design patterns appear as Anti-patterns in most other programming languages. </a:t>
            </a:r>
          </a:p>
          <a:p>
            <a:pPr algn="l" defTabSz="457200">
              <a:defRPr b="0" sz="5100">
                <a:latin typeface="IBM Plex Serif"/>
                <a:ea typeface="IBM Plex Serif"/>
                <a:cs typeface="IBM Plex Serif"/>
                <a:sym typeface="IBM Plex Serif"/>
              </a:defRPr>
            </a:pPr>
          </a:p>
          <a:p>
            <a:pPr algn="l" defTabSz="457200">
              <a:defRPr b="0" sz="5100">
                <a:latin typeface="IBM Plex Serif"/>
                <a:ea typeface="IBM Plex Serif"/>
                <a:cs typeface="IBM Plex Serif"/>
                <a:sym typeface="IBM Plex Serif"/>
              </a:defRPr>
            </a:pPr>
            <a:r>
              <a:t>–</a:t>
            </a:r>
            <a:r>
              <a:rPr i="1"/>
              <a:t>Aaron Hsu</a:t>
            </a:r>
          </a:p>
        </p:txBody>
      </p:sp>
      <p:sp>
        <p:nvSpPr>
          <p:cNvPr id="245" name="“"/>
          <p:cNvSpPr txBox="1"/>
          <p:nvPr/>
        </p:nvSpPr>
        <p:spPr>
          <a:xfrm>
            <a:off x="2122605" y="3619499"/>
            <a:ext cx="1190390" cy="281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8500">
                <a:latin typeface="Arial Rounded MT Bold"/>
                <a:ea typeface="Arial Rounded MT Bold"/>
                <a:cs typeface="Arial Rounded MT Bold"/>
                <a:sym typeface="Arial Rounded MT Bold"/>
              </a:defRPr>
            </a:lvl1pPr>
          </a:lstStyle>
          <a:p>
            <a:pPr/>
            <a:r>
              <a:t>“</a:t>
            </a:r>
          </a:p>
        </p:txBody>
      </p:sp>
      <p:pic>
        <p:nvPicPr>
          <p:cNvPr id="246"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his cognitive dissonance is one reason why some “computer people” hate APL."/>
          <p:cNvSpPr txBox="1"/>
          <p:nvPr>
            <p:ph type="title"/>
          </p:nvPr>
        </p:nvSpPr>
        <p:spPr>
          <a:prstGeom prst="rect">
            <a:avLst/>
          </a:prstGeom>
        </p:spPr>
        <p:txBody>
          <a:bodyPr/>
          <a:lstStyle/>
          <a:p>
            <a:pPr defTabSz="676909">
              <a:defRPr sz="9184">
                <a:latin typeface="IBM Plex Serif"/>
                <a:ea typeface="IBM Plex Serif"/>
                <a:cs typeface="IBM Plex Serif"/>
                <a:sym typeface="IBM Plex Serif"/>
              </a:defRPr>
            </a:pPr>
            <a:r>
              <a:t>This cognitive dissonance is one reason why some “computer people” </a:t>
            </a:r>
            <a:r>
              <a:rPr i="1"/>
              <a:t>hate</a:t>
            </a:r>
            <a:r>
              <a:t> APL.</a:t>
            </a:r>
          </a:p>
        </p:txBody>
      </p:sp>
      <p:pic>
        <p:nvPicPr>
          <p:cNvPr id="251"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5460877.jpg" descr="5460877.jpg"/>
          <p:cNvPicPr>
            <a:picLocks noChangeAspect="1"/>
          </p:cNvPicPr>
          <p:nvPr/>
        </p:nvPicPr>
        <p:blipFill>
          <a:blip r:embed="rId3">
            <a:extLst/>
          </a:blip>
          <a:stretch>
            <a:fillRect/>
          </a:stretch>
        </p:blipFill>
        <p:spPr>
          <a:xfrm>
            <a:off x="-40035" y="4207"/>
            <a:ext cx="24464070" cy="13754324"/>
          </a:xfrm>
          <a:prstGeom prst="rect">
            <a:avLst/>
          </a:prstGeom>
          <a:ln w="12700">
            <a:miter lim="400000"/>
          </a:ln>
        </p:spPr>
      </p:pic>
      <p:sp>
        <p:nvSpPr>
          <p:cNvPr id="254" name="Edsger Dijkstra"/>
          <p:cNvSpPr txBox="1"/>
          <p:nvPr>
            <p:ph type="title" idx="4294967295"/>
          </p:nvPr>
        </p:nvSpPr>
        <p:spPr>
          <a:xfrm>
            <a:off x="-447106" y="34517"/>
            <a:ext cx="12409339" cy="2065265"/>
          </a:xfrm>
          <a:prstGeom prst="rect">
            <a:avLst/>
          </a:prstGeom>
        </p:spPr>
        <p:txBody>
          <a:bodyPr/>
          <a:lstStyle>
            <a:lvl1pPr>
              <a:defRPr>
                <a:solidFill>
                  <a:srgbClr val="FFFCFF"/>
                </a:solidFill>
                <a:latin typeface="IBM Plex Serif"/>
                <a:ea typeface="IBM Plex Serif"/>
                <a:cs typeface="IBM Plex Serif"/>
                <a:sym typeface="IBM Plex Serif"/>
              </a:defRPr>
            </a:lvl1pPr>
          </a:lstStyle>
          <a:p>
            <a:pPr/>
            <a:r>
              <a:t>Edsger Dijkstra</a:t>
            </a:r>
          </a:p>
        </p:txBody>
      </p:sp>
      <p:grpSp>
        <p:nvGrpSpPr>
          <p:cNvPr id="257" name="Group"/>
          <p:cNvGrpSpPr/>
          <p:nvPr/>
        </p:nvGrpSpPr>
        <p:grpSpPr>
          <a:xfrm>
            <a:off x="6160878" y="2920542"/>
            <a:ext cx="7738835" cy="4334059"/>
            <a:chOff x="0" y="0"/>
            <a:chExt cx="7738833" cy="4334057"/>
          </a:xfrm>
        </p:grpSpPr>
        <p:sp>
          <p:nvSpPr>
            <p:cNvPr id="255" name="Quote Bubble"/>
            <p:cNvSpPr/>
            <p:nvPr/>
          </p:nvSpPr>
          <p:spPr>
            <a:xfrm flipH="1">
              <a:off x="0" y="0"/>
              <a:ext cx="7738834" cy="4334058"/>
            </a:xfrm>
            <a:prstGeom prst="wedgeEllipseCallout">
              <a:avLst>
                <a:gd name="adj1" fmla="val -49385"/>
                <a:gd name="adj2" fmla="val 67581"/>
              </a:avLst>
            </a:prstGeom>
            <a:solidFill>
              <a:srgbClr val="FFFCFF"/>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sp>
          <p:nvSpPr>
            <p:cNvPr id="256" name="APL is a mistake,…"/>
            <p:cNvSpPr txBox="1"/>
            <p:nvPr/>
          </p:nvSpPr>
          <p:spPr>
            <a:xfrm>
              <a:off x="875089" y="705978"/>
              <a:ext cx="6449569" cy="303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6000">
                  <a:latin typeface="IBM Plex Serif Medium"/>
                  <a:ea typeface="IBM Plex Serif Medium"/>
                  <a:cs typeface="IBM Plex Serif Medium"/>
                  <a:sym typeface="IBM Plex Serif Medium"/>
                </a:defRPr>
              </a:pPr>
              <a:r>
                <a:t>APL is a mistake, </a:t>
              </a:r>
            </a:p>
            <a:p>
              <a:pPr algn="l">
                <a:defRPr b="0" sz="6000">
                  <a:latin typeface="IBM Plex Serif Medium"/>
                  <a:ea typeface="IBM Plex Serif Medium"/>
                  <a:cs typeface="IBM Plex Serif Medium"/>
                  <a:sym typeface="IBM Plex Serif Medium"/>
                </a:defRPr>
              </a:pPr>
              <a:r>
                <a:t>carried through </a:t>
              </a:r>
            </a:p>
            <a:p>
              <a:pPr algn="l">
                <a:defRPr b="0" sz="6000">
                  <a:latin typeface="IBM Plex Serif Medium"/>
                  <a:ea typeface="IBM Plex Serif Medium"/>
                  <a:cs typeface="IBM Plex Serif Medium"/>
                  <a:sym typeface="IBM Plex Serif Medium"/>
                </a:defRPr>
              </a:pPr>
              <a:r>
                <a:t>to perfection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7" grpId="2"/>
      <p:bldP build="whole" bldLvl="1" animBg="1" rev="0" advAuto="0" spid="254"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For me, it's the main draw"/>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For me, it's the main draw</a:t>
            </a:r>
          </a:p>
        </p:txBody>
      </p:sp>
      <p:pic>
        <p:nvPicPr>
          <p:cNvPr id="262"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intro-1570558509.jpg" descr="intro-1570558509.jpg"/>
          <p:cNvPicPr>
            <a:picLocks noChangeAspect="1"/>
          </p:cNvPicPr>
          <p:nvPr/>
        </p:nvPicPr>
        <p:blipFill>
          <a:blip r:embed="rId3">
            <a:extLst/>
          </a:blip>
          <a:stretch>
            <a:fillRect/>
          </a:stretch>
        </p:blipFill>
        <p:spPr>
          <a:xfrm>
            <a:off x="50303" y="39970"/>
            <a:ext cx="24283394" cy="13636060"/>
          </a:xfrm>
          <a:prstGeom prst="rect">
            <a:avLst/>
          </a:prstGeom>
          <a:ln w="12700">
            <a:miter lim="400000"/>
          </a:ln>
        </p:spPr>
      </p:pic>
      <p:pic>
        <p:nvPicPr>
          <p:cNvPr id="130" name="pixel-speech-bubble.png" descr="pixel-speech-bubble.png"/>
          <p:cNvPicPr>
            <a:picLocks noChangeAspect="1"/>
          </p:cNvPicPr>
          <p:nvPr/>
        </p:nvPicPr>
        <p:blipFill>
          <a:blip r:embed="rId4">
            <a:extLst/>
          </a:blip>
          <a:stretch>
            <a:fillRect/>
          </a:stretch>
        </p:blipFill>
        <p:spPr>
          <a:xfrm>
            <a:off x="15374104" y="2164776"/>
            <a:ext cx="6145060" cy="491604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IDLES-at-Gorilla-696x442.jpg" descr="IDLES-at-Gorilla-696x442.jpg"/>
          <p:cNvPicPr>
            <a:picLocks noChangeAspect="1"/>
          </p:cNvPicPr>
          <p:nvPr/>
        </p:nvPicPr>
        <p:blipFill>
          <a:blip r:embed="rId3">
            <a:extLst/>
          </a:blip>
          <a:stretch>
            <a:fillRect/>
          </a:stretch>
        </p:blipFill>
        <p:spPr>
          <a:xfrm>
            <a:off x="7256" y="11193"/>
            <a:ext cx="25292423" cy="16062143"/>
          </a:xfrm>
          <a:prstGeom prst="rect">
            <a:avLst/>
          </a:prstGeom>
          <a:ln w="12700">
            <a:miter lim="400000"/>
          </a:ln>
        </p:spPr>
      </p:pic>
      <p:sp>
        <p:nvSpPr>
          <p:cNvPr id="265" name="Learning APL"/>
          <p:cNvSpPr txBox="1"/>
          <p:nvPr/>
        </p:nvSpPr>
        <p:spPr>
          <a:xfrm>
            <a:off x="57706" y="460229"/>
            <a:ext cx="11073142" cy="195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200">
                <a:solidFill>
                  <a:srgbClr val="FFFCFF"/>
                </a:solidFill>
                <a:latin typeface="IBM Plex Serif"/>
                <a:ea typeface="IBM Plex Serif"/>
                <a:cs typeface="IBM Plex Serif"/>
                <a:sym typeface="IBM Plex Serif"/>
              </a:defRPr>
            </a:lvl1pPr>
          </a:lstStyle>
          <a:p>
            <a:pPr/>
            <a:r>
              <a:t>Learning APL</a:t>
            </a:r>
          </a:p>
        </p:txBody>
      </p:sp>
      <p:sp>
        <p:nvSpPr>
          <p:cNvPr id="266" name="...is an act of"/>
          <p:cNvSpPr txBox="1"/>
          <p:nvPr/>
        </p:nvSpPr>
        <p:spPr>
          <a:xfrm>
            <a:off x="13806851" y="460229"/>
            <a:ext cx="9886063" cy="195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200">
                <a:solidFill>
                  <a:srgbClr val="FFFCFF"/>
                </a:solidFill>
                <a:latin typeface="IBM Plex Serif"/>
                <a:ea typeface="IBM Plex Serif"/>
                <a:cs typeface="IBM Plex Serif"/>
                <a:sym typeface="IBM Plex Serif"/>
              </a:defRPr>
            </a:lvl1pPr>
          </a:lstStyle>
          <a:p>
            <a:pPr/>
            <a:r>
              <a:t>...is an act of</a:t>
            </a:r>
          </a:p>
        </p:txBody>
      </p:sp>
      <p:sp>
        <p:nvSpPr>
          <p:cNvPr id="267" name="REBELLION"/>
          <p:cNvSpPr txBox="1"/>
          <p:nvPr/>
        </p:nvSpPr>
        <p:spPr>
          <a:xfrm>
            <a:off x="5361868" y="5448299"/>
            <a:ext cx="14583225" cy="281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500">
                <a:solidFill>
                  <a:srgbClr val="FA2922"/>
                </a:solidFill>
                <a:latin typeface="IBM Plex Serif"/>
                <a:ea typeface="IBM Plex Serif"/>
                <a:cs typeface="IBM Plex Serif"/>
                <a:sym typeface="IBM Plex Serif"/>
              </a:defRPr>
            </a:lvl1pPr>
          </a:lstStyle>
          <a:p>
            <a:pPr/>
            <a:r>
              <a:t>REBELLION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Learning APL"/>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Learning APL</a:t>
            </a:r>
          </a:p>
        </p:txBody>
      </p:sp>
      <p:pic>
        <p:nvPicPr>
          <p:cNvPr id="27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Not hard:"/>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Not hard:</a:t>
            </a:r>
          </a:p>
        </p:txBody>
      </p:sp>
      <p:pic>
        <p:nvPicPr>
          <p:cNvPr id="27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Learning to typ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Learning to type</a:t>
            </a:r>
          </a:p>
        </p:txBody>
      </p:sp>
      <p:pic>
        <p:nvPicPr>
          <p:cNvPr id="28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What glyphs mea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What glyphs mean</a:t>
            </a:r>
          </a:p>
        </p:txBody>
      </p:sp>
      <p:pic>
        <p:nvPicPr>
          <p:cNvPr id="28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Coding right to left"/>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Coding right to left</a:t>
            </a:r>
          </a:p>
        </p:txBody>
      </p:sp>
      <p:pic>
        <p:nvPicPr>
          <p:cNvPr id="29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Hard:"/>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Hard:</a:t>
            </a:r>
          </a:p>
        </p:txBody>
      </p:sp>
      <p:pic>
        <p:nvPicPr>
          <p:cNvPr id="29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Data-parallel problem solving; thinking in array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Data-parallel problem solving; thinking in arrays</a:t>
            </a:r>
          </a:p>
        </p:txBody>
      </p:sp>
      <p:pic>
        <p:nvPicPr>
          <p:cNvPr id="30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Performance intuitio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Performance intuition</a:t>
            </a:r>
          </a:p>
        </p:txBody>
      </p:sp>
      <p:pic>
        <p:nvPicPr>
          <p:cNvPr id="30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Reading tacit cod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Reading tacit code</a:t>
            </a:r>
          </a:p>
        </p:txBody>
      </p:sp>
      <p:pic>
        <p:nvPicPr>
          <p:cNvPr id="31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tefan Kruger"/>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Stefan Kruger</a:t>
            </a:r>
          </a:p>
        </p:txBody>
      </p:sp>
      <p:sp>
        <p:nvSpPr>
          <p:cNvPr id="135" name="CS person who spent far too long at university…"/>
          <p:cNvSpPr txBox="1"/>
          <p:nvPr>
            <p:ph type="body" sz="half" idx="1"/>
          </p:nvPr>
        </p:nvSpPr>
        <p:spPr>
          <a:xfrm>
            <a:off x="1689100" y="3149600"/>
            <a:ext cx="21028923" cy="6037533"/>
          </a:xfrm>
          <a:prstGeom prst="rect">
            <a:avLst/>
          </a:prstGeom>
        </p:spPr>
        <p:txBody>
          <a:bodyPr anchor="t"/>
          <a:lstStyle/>
          <a:p>
            <a:pPr marL="539750" indent="-539750" defTabSz="701675">
              <a:spcBef>
                <a:spcPts val="5000"/>
              </a:spcBef>
              <a:defRPr sz="4080">
                <a:latin typeface="IBM Plex Serif"/>
                <a:ea typeface="IBM Plex Serif"/>
                <a:cs typeface="IBM Plex Serif"/>
                <a:sym typeface="IBM Plex Serif"/>
              </a:defRPr>
            </a:pPr>
            <a:r>
              <a:t>CS person who spent far too long at university</a:t>
            </a:r>
          </a:p>
          <a:p>
            <a:pPr marL="539750" indent="-539750" defTabSz="701675">
              <a:spcBef>
                <a:spcPts val="5000"/>
              </a:spcBef>
              <a:defRPr sz="4080">
                <a:latin typeface="IBM Plex Serif"/>
                <a:ea typeface="IBM Plex Serif"/>
                <a:cs typeface="IBM Plex Serif"/>
                <a:sym typeface="IBM Plex Serif"/>
              </a:defRPr>
            </a:pPr>
            <a:r>
              <a:t>Mac zealot</a:t>
            </a:r>
          </a:p>
          <a:p>
            <a:pPr marL="539750" indent="-539750" defTabSz="701675">
              <a:spcBef>
                <a:spcPts val="5000"/>
              </a:spcBef>
              <a:defRPr sz="4080">
                <a:latin typeface="IBM Plex Serif"/>
                <a:ea typeface="IBM Plex Serif"/>
                <a:cs typeface="IBM Plex Serif"/>
                <a:sym typeface="IBM Plex Serif"/>
              </a:defRPr>
            </a:pPr>
            <a:r>
              <a:t>Day job at planet-sized mega corp. Ken himself worked for us...</a:t>
            </a:r>
          </a:p>
          <a:p>
            <a:pPr marL="539750" indent="-539750" defTabSz="701675">
              <a:spcBef>
                <a:spcPts val="5000"/>
              </a:spcBef>
              <a:defRPr sz="4080">
                <a:latin typeface="IBM Plex Serif"/>
                <a:ea typeface="IBM Plex Serif"/>
                <a:cs typeface="IBM Plex Serif"/>
                <a:sym typeface="IBM Plex Serif"/>
              </a:defRPr>
            </a:pPr>
            <a:r>
              <a:t>Mostly teach customers how to stop shooting themselves in the foot</a:t>
            </a:r>
          </a:p>
          <a:p>
            <a:pPr marL="539750" indent="-539750" defTabSz="701675">
              <a:spcBef>
                <a:spcPts val="5000"/>
              </a:spcBef>
              <a:defRPr sz="4080">
                <a:latin typeface="IBM Plex Serif"/>
                <a:ea typeface="IBM Plex Serif"/>
                <a:cs typeface="IBM Plex Serif"/>
                <a:sym typeface="IBM Plex Serif"/>
              </a:defRPr>
            </a:pPr>
            <a:r>
              <a:t>One of those New APLers™ Morten talked about in a blog post a few months back...</a:t>
            </a:r>
          </a:p>
        </p:txBody>
      </p:sp>
      <p:pic>
        <p:nvPicPr>
          <p:cNvPr id="136"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1↓,⊢⍤/⍨1(⊢∨⌽)0,≠"/>
          <p:cNvSpPr txBox="1"/>
          <p:nvPr>
            <p:ph type="title"/>
          </p:nvPr>
        </p:nvSpPr>
        <p:spPr>
          <a:prstGeom prst="rect">
            <a:avLst/>
          </a:prstGeom>
        </p:spPr>
        <p:txBody>
          <a:bodyPr/>
          <a:lstStyle>
            <a:lvl1pPr>
              <a:defRPr>
                <a:latin typeface="APL385 Unicode"/>
                <a:ea typeface="APL385 Unicode"/>
                <a:cs typeface="APL385 Unicode"/>
                <a:sym typeface="APL385 Unicode"/>
              </a:defRPr>
            </a:lvl1pPr>
          </a:lstStyle>
          <a:p>
            <a:pPr/>
            <a:r>
              <a:t>1↓,⊢⍤/⍨1(⊢∨⌽)0,≠</a:t>
            </a:r>
          </a:p>
        </p:txBody>
      </p:sp>
      <p:sp>
        <p:nvSpPr>
          <p:cNvPr id="317" name="From APLCart"/>
          <p:cNvSpPr txBox="1"/>
          <p:nvPr/>
        </p:nvSpPr>
        <p:spPr>
          <a:xfrm>
            <a:off x="20391817" y="12445717"/>
            <a:ext cx="2771395"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IBM Plex Serif"/>
                <a:ea typeface="IBM Plex Serif"/>
                <a:cs typeface="IBM Plex Serif"/>
                <a:sym typeface="IBM Plex Serif"/>
              </a:defRPr>
            </a:lvl1pPr>
          </a:lstStyle>
          <a:p>
            <a:pPr/>
            <a:r>
              <a:t>From APLCart</a:t>
            </a:r>
          </a:p>
        </p:txBody>
      </p:sp>
      <p:pic>
        <p:nvPicPr>
          <p:cNvPr id="318"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1↓,⊢⍤/⍨1(⊢∨⌽)0,≠"/>
          <p:cNvSpPr txBox="1"/>
          <p:nvPr>
            <p:ph type="title"/>
          </p:nvPr>
        </p:nvSpPr>
        <p:spPr>
          <a:xfrm>
            <a:off x="1778000" y="774700"/>
            <a:ext cx="20828000" cy="2377201"/>
          </a:xfrm>
          <a:prstGeom prst="rect">
            <a:avLst/>
          </a:prstGeom>
        </p:spPr>
        <p:txBody>
          <a:bodyPr/>
          <a:lstStyle>
            <a:lvl1pPr>
              <a:defRPr>
                <a:latin typeface="APL385 Unicode"/>
                <a:ea typeface="APL385 Unicode"/>
                <a:cs typeface="APL385 Unicode"/>
                <a:sym typeface="APL385 Unicode"/>
              </a:defRPr>
            </a:lvl1pPr>
          </a:lstStyle>
          <a:p>
            <a:pPr/>
            <a:r>
              <a:t>1↓,⊢⍤/⍨1(⊢∨⌽)0,≠</a:t>
            </a:r>
          </a:p>
        </p:txBody>
      </p:sp>
      <p:sp>
        <p:nvSpPr>
          <p:cNvPr id="323" name="CMC: rewrite as a dfn"/>
          <p:cNvSpPr txBox="1"/>
          <p:nvPr/>
        </p:nvSpPr>
        <p:spPr>
          <a:xfrm>
            <a:off x="1778000" y="45339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IBM Plex Serif"/>
                <a:ea typeface="IBM Plex Serif"/>
                <a:cs typeface="IBM Plex Serif"/>
                <a:sym typeface="IBM Plex Serif"/>
              </a:defRPr>
            </a:lvl1pPr>
          </a:lstStyle>
          <a:p>
            <a:pPr/>
            <a:r>
              <a:t>CMC: rewrite as a dfn</a:t>
            </a:r>
          </a:p>
        </p:txBody>
      </p:sp>
      <p:sp>
        <p:nvSpPr>
          <p:cNvPr id="324" name="┌─┼───┐…"/>
          <p:cNvSpPr txBox="1"/>
          <p:nvPr/>
        </p:nvSpPr>
        <p:spPr>
          <a:xfrm>
            <a:off x="7414259" y="3151868"/>
            <a:ext cx="9555481" cy="843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9800"/>
              </a:lnSpc>
              <a:defRPr b="0" sz="5900">
                <a:latin typeface="APL385 Unicode"/>
                <a:ea typeface="APL385 Unicode"/>
                <a:cs typeface="APL385 Unicode"/>
                <a:sym typeface="APL385 Unicode"/>
              </a:defRPr>
            </a:pPr>
            <a:r>
              <a:t>┌─┼───┐</a:t>
            </a:r>
          </a:p>
          <a:p>
            <a:pPr algn="l" defTabSz="457200">
              <a:lnSpc>
                <a:spcPts val="9800"/>
              </a:lnSpc>
              <a:defRPr b="0" sz="5900">
                <a:latin typeface="APL385 Unicode"/>
                <a:ea typeface="APL385 Unicode"/>
                <a:cs typeface="APL385 Unicode"/>
                <a:sym typeface="APL385 Unicode"/>
              </a:defRPr>
            </a:pPr>
            <a:r>
              <a:t>1 ↓ ┌─┼─────┐</a:t>
            </a:r>
          </a:p>
          <a:p>
            <a:pPr algn="l" defTabSz="457200">
              <a:lnSpc>
                <a:spcPts val="9800"/>
              </a:lnSpc>
              <a:defRPr b="0" sz="5900">
                <a:latin typeface="APL385 Unicode"/>
                <a:ea typeface="APL385 Unicode"/>
                <a:cs typeface="APL385 Unicode"/>
                <a:sym typeface="APL385 Unicode"/>
              </a:defRPr>
            </a:pPr>
            <a:r>
              <a:t>    , ⍨ ┌───┼─────┐</a:t>
            </a:r>
          </a:p>
          <a:p>
            <a:pPr algn="l" defTabSz="457200">
              <a:lnSpc>
                <a:spcPts val="9800"/>
              </a:lnSpc>
              <a:defRPr b="0" sz="5900">
                <a:latin typeface="APL385 Unicode"/>
                <a:ea typeface="APL385 Unicode"/>
                <a:cs typeface="APL385 Unicode"/>
                <a:sym typeface="APL385 Unicode"/>
              </a:defRPr>
            </a:pPr>
            <a:r>
              <a:t>    ┌─┘ 1 ┌─┼─┐ ┌─┼─┐</a:t>
            </a:r>
          </a:p>
          <a:p>
            <a:pPr algn="l" defTabSz="457200">
              <a:lnSpc>
                <a:spcPts val="9800"/>
              </a:lnSpc>
              <a:defRPr b="0" sz="5900">
                <a:latin typeface="APL385 Unicode"/>
                <a:ea typeface="APL385 Unicode"/>
                <a:cs typeface="APL385 Unicode"/>
                <a:sym typeface="APL385 Unicode"/>
              </a:defRPr>
            </a:pPr>
            <a:r>
              <a:t>    ⍤     ⊢ ∨ ⌽ 0 , ≠</a:t>
            </a:r>
          </a:p>
          <a:p>
            <a:pPr algn="l" defTabSz="457200">
              <a:lnSpc>
                <a:spcPts val="9800"/>
              </a:lnSpc>
              <a:defRPr b="0" sz="5900">
                <a:latin typeface="APL385 Unicode"/>
                <a:ea typeface="APL385 Unicode"/>
                <a:cs typeface="APL385 Unicode"/>
                <a:sym typeface="APL385 Unicode"/>
              </a:defRPr>
            </a:pPr>
            <a:r>
              <a:t>   ┌┴┐</a:t>
            </a:r>
          </a:p>
          <a:p>
            <a:pPr algn="l" defTabSz="457200">
              <a:lnSpc>
                <a:spcPts val="9800"/>
              </a:lnSpc>
              <a:defRPr b="0" sz="5900">
                <a:latin typeface="APL385 Unicode"/>
                <a:ea typeface="APL385 Unicode"/>
                <a:cs typeface="APL385 Unicode"/>
                <a:sym typeface="APL385 Unicode"/>
              </a:defRPr>
            </a:pPr>
            <a:r>
              <a:t>   ⊢ /</a:t>
            </a:r>
          </a:p>
        </p:txBody>
      </p:sp>
      <p:pic>
        <p:nvPicPr>
          <p:cNvPr id="325"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3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4" grpId="2"/>
      <p:bldP build="whole" bldLvl="1" animBg="1" rev="0" advAuto="0" spid="323"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1↓,⊢⍤/⍨1(⊢∨⌽)0,≠"/>
          <p:cNvSpPr txBox="1"/>
          <p:nvPr>
            <p:ph type="title"/>
          </p:nvPr>
        </p:nvSpPr>
        <p:spPr>
          <a:xfrm>
            <a:off x="1778000" y="774700"/>
            <a:ext cx="20828000" cy="2377201"/>
          </a:xfrm>
          <a:prstGeom prst="rect">
            <a:avLst/>
          </a:prstGeom>
        </p:spPr>
        <p:txBody>
          <a:bodyPr/>
          <a:lstStyle>
            <a:lvl1pPr>
              <a:defRPr>
                <a:latin typeface="APL385 Unicode"/>
                <a:ea typeface="APL385 Unicode"/>
                <a:cs typeface="APL385 Unicode"/>
                <a:sym typeface="APL385 Unicode"/>
              </a:defRPr>
            </a:lvl1pPr>
          </a:lstStyle>
          <a:p>
            <a:pPr/>
            <a:r>
              <a:t>1↓,⊢⍤/⍨1(⊢∨⌽)0,≠</a:t>
            </a:r>
          </a:p>
        </p:txBody>
      </p:sp>
      <p:sp>
        <p:nvSpPr>
          <p:cNvPr id="330" name="APL is a beautiful thing!"/>
          <p:cNvSpPr txBox="1"/>
          <p:nvPr/>
        </p:nvSpPr>
        <p:spPr>
          <a:xfrm>
            <a:off x="1778000" y="4533900"/>
            <a:ext cx="20828000" cy="464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IBM Plex Serif"/>
                <a:ea typeface="IBM Plex Serif"/>
                <a:cs typeface="IBM Plex Serif"/>
                <a:sym typeface="IBM Plex Serif"/>
              </a:defRPr>
            </a:lvl1pPr>
          </a:lstStyle>
          <a:p>
            <a:pPr/>
            <a:r>
              <a:t>APL is a beautiful thing!</a:t>
            </a:r>
          </a:p>
        </p:txBody>
      </p:sp>
      <p:pic>
        <p:nvPicPr>
          <p:cNvPr id="331"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Why are there so few book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Why are there so few books?</a:t>
            </a:r>
          </a:p>
        </p:txBody>
      </p:sp>
      <p:sp>
        <p:nvSpPr>
          <p:cNvPr id="336" name="1↓,⊢⍤/⍨1(⊢∨⌽)0,≠"/>
          <p:cNvSpPr txBox="1"/>
          <p:nvPr/>
        </p:nvSpPr>
        <p:spPr>
          <a:xfrm>
            <a:off x="1778000" y="774700"/>
            <a:ext cx="20828000" cy="237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APL385 Unicode"/>
                <a:ea typeface="APL385 Unicode"/>
                <a:cs typeface="APL385 Unicode"/>
                <a:sym typeface="APL385 Unicode"/>
              </a:defRPr>
            </a:lvl1pPr>
          </a:lstStyle>
          <a:p>
            <a:pPr/>
            <a:r>
              <a:t>1↓,⊢⍤/⍨1(⊢∨⌽)0,≠</a:t>
            </a:r>
          </a:p>
        </p:txBody>
      </p:sp>
      <p:pic>
        <p:nvPicPr>
          <p:cNvPr id="33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Why are there so few books?"/>
          <p:cNvSpPr txBox="1"/>
          <p:nvPr/>
        </p:nvSpPr>
        <p:spPr>
          <a:xfrm>
            <a:off x="1778000" y="-190500"/>
            <a:ext cx="20828000" cy="27486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IBM Plex Serif"/>
                <a:ea typeface="IBM Plex Serif"/>
                <a:cs typeface="IBM Plex Serif"/>
                <a:sym typeface="IBM Plex Serif"/>
              </a:defRPr>
            </a:lvl1pPr>
          </a:lstStyle>
          <a:p>
            <a:pPr/>
            <a:r>
              <a:t>Why are there so few books?</a:t>
            </a:r>
          </a:p>
        </p:txBody>
      </p:sp>
      <p:sp>
        <p:nvSpPr>
          <p:cNvPr id="342" name="I know how to program…"/>
          <p:cNvSpPr txBox="1"/>
          <p:nvPr>
            <p:ph type="body" idx="4294967295"/>
          </p:nvPr>
        </p:nvSpPr>
        <p:spPr>
          <a:xfrm>
            <a:off x="1689100" y="3149600"/>
            <a:ext cx="21028923" cy="8986707"/>
          </a:xfrm>
          <a:prstGeom prst="rect">
            <a:avLst/>
          </a:prstGeom>
        </p:spPr>
        <p:txBody>
          <a:bodyPr anchor="t"/>
          <a:lstStyle/>
          <a:p>
            <a:pPr>
              <a:defRPr sz="4800">
                <a:latin typeface="IBM Plex Serif"/>
                <a:ea typeface="IBM Plex Serif"/>
                <a:cs typeface="IBM Plex Serif"/>
                <a:sym typeface="IBM Plex Serif"/>
              </a:defRPr>
            </a:pPr>
            <a:r>
              <a:t>I know how to program</a:t>
            </a:r>
          </a:p>
          <a:p>
            <a:pPr>
              <a:defRPr sz="4800">
                <a:latin typeface="IBM Plex Serif"/>
                <a:ea typeface="IBM Plex Serif"/>
                <a:cs typeface="IBM Plex Serif"/>
                <a:sym typeface="IBM Plex Serif"/>
              </a:defRPr>
            </a:pPr>
            <a:r>
              <a:t>I am impatient</a:t>
            </a:r>
          </a:p>
          <a:p>
            <a:pPr>
              <a:defRPr sz="4800">
                <a:latin typeface="IBM Plex Serif"/>
                <a:ea typeface="IBM Plex Serif"/>
                <a:cs typeface="IBM Plex Serif"/>
                <a:sym typeface="IBM Plex Serif"/>
              </a:defRPr>
            </a:pPr>
            <a:r>
              <a:t>Show me examples! I'll figure out how they work</a:t>
            </a:r>
          </a:p>
          <a:p>
            <a:pPr>
              <a:defRPr sz="4800">
                <a:latin typeface="IBM Plex Serif"/>
                <a:ea typeface="IBM Plex Serif"/>
                <a:cs typeface="IBM Plex Serif"/>
                <a:sym typeface="IBM Plex Serif"/>
              </a:defRPr>
            </a:pPr>
            <a:r>
              <a:t>MDAPL: at the time outdated, too long, too "trad" (IMHO!)</a:t>
            </a:r>
          </a:p>
        </p:txBody>
      </p:sp>
      <p:grpSp>
        <p:nvGrpSpPr>
          <p:cNvPr id="345" name="Group"/>
          <p:cNvGrpSpPr/>
          <p:nvPr/>
        </p:nvGrpSpPr>
        <p:grpSpPr>
          <a:xfrm>
            <a:off x="2794997" y="10277928"/>
            <a:ext cx="2870683" cy="1905001"/>
            <a:chOff x="0" y="0"/>
            <a:chExt cx="2870682" cy="1905000"/>
          </a:xfrm>
        </p:grpSpPr>
        <p:sp>
          <p:nvSpPr>
            <p:cNvPr id="343" name="Kudos to Rodrigo for bringing MDAPL into the modern era!"/>
            <p:cNvSpPr/>
            <p:nvPr/>
          </p:nvSpPr>
          <p:spPr>
            <a:xfrm>
              <a:off x="1600682" y="63500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ct val="117999"/>
                </a:lnSpc>
                <a:defRPr b="0" sz="4900">
                  <a:latin typeface="IBM Plex Serif"/>
                  <a:ea typeface="IBM Plex Serif"/>
                  <a:cs typeface="IBM Plex Serif"/>
                  <a:sym typeface="IBM Plex Serif"/>
                </a:defRPr>
              </a:lvl1pPr>
            </a:lstStyle>
            <a:p>
              <a:pPr/>
              <a:r>
                <a:t>Kudos to Rodrigo for bringing MDAPL into the modern era!</a:t>
              </a:r>
            </a:p>
          </p:txBody>
        </p:sp>
        <p:sp>
          <p:nvSpPr>
            <p:cNvPr id="344" name="Arrow"/>
            <p:cNvSpPr/>
            <p:nvPr/>
          </p:nvSpPr>
          <p:spPr>
            <a:xfrm>
              <a:off x="0" y="0"/>
              <a:ext cx="1270000" cy="1270000"/>
            </a:xfrm>
            <a:prstGeom prst="rightArrow">
              <a:avLst>
                <a:gd name="adj1" fmla="val 32000"/>
                <a:gd name="adj2" fmla="val 64000"/>
              </a:avLst>
            </a:prstGeom>
            <a:solidFill>
              <a:schemeClr val="accent1"/>
            </a:solidFill>
            <a:ln w="12700" cap="flat">
              <a:noFill/>
              <a:miter lim="400000"/>
            </a:ln>
            <a:effectLst/>
          </p:spPr>
          <p:txBody>
            <a:bodyPr wrap="square" lIns="0" tIns="0" rIns="0" bIns="0" numCol="1" anchor="ctr">
              <a:noAutofit/>
            </a:bodyPr>
            <a:lstStyle/>
            <a:p>
              <a:pPr>
                <a:defRPr b="0" sz="3200">
                  <a:solidFill>
                    <a:srgbClr val="FFFFFF"/>
                  </a:solidFill>
                  <a:latin typeface="+mn-lt"/>
                  <a:ea typeface="+mn-ea"/>
                  <a:cs typeface="+mn-cs"/>
                  <a:sym typeface="Helvetica Neue Medium"/>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4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2" grpId="1"/>
      <p:bldP build="whole" bldLvl="1" animBg="1" rev="0" advAuto="0" spid="345" grpId="2"/>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APL"/>
          <p:cNvSpPr txBox="1"/>
          <p:nvPr/>
        </p:nvSpPr>
        <p:spPr>
          <a:xfrm>
            <a:off x="20259167" y="97327"/>
            <a:ext cx="3670301" cy="240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0">
                <a:solidFill>
                  <a:srgbClr val="FFFCFF"/>
                </a:solidFill>
                <a:latin typeface="IBM Plex Serif"/>
                <a:ea typeface="IBM Plex Serif"/>
                <a:cs typeface="IBM Plex Serif"/>
                <a:sym typeface="IBM Plex Serif"/>
              </a:defRPr>
            </a:lvl1pPr>
          </a:lstStyle>
          <a:p>
            <a:pPr/>
            <a:r>
              <a:t>APL</a:t>
            </a:r>
          </a:p>
        </p:txBody>
      </p:sp>
      <p:pic>
        <p:nvPicPr>
          <p:cNvPr id="350" name="Screenshot 2021-09-20 at 13.40.14.png" descr="Screenshot 2021-09-20 at 13.40.14.png"/>
          <p:cNvPicPr>
            <a:picLocks noChangeAspect="1"/>
          </p:cNvPicPr>
          <p:nvPr/>
        </p:nvPicPr>
        <p:blipFill>
          <a:blip r:embed="rId3">
            <a:extLst/>
          </a:blip>
          <a:stretch>
            <a:fillRect/>
          </a:stretch>
        </p:blipFill>
        <p:spPr>
          <a:xfrm>
            <a:off x="2650590" y="2787649"/>
            <a:ext cx="5892801" cy="8115301"/>
          </a:xfrm>
          <a:prstGeom prst="rect">
            <a:avLst/>
          </a:prstGeom>
          <a:ln w="12700">
            <a:miter lim="400000"/>
          </a:ln>
        </p:spPr>
      </p:pic>
      <p:pic>
        <p:nvPicPr>
          <p:cNvPr id="351" name="Screenshot 2021-09-20 at 13.41.22.png" descr="Screenshot 2021-09-20 at 13.41.22.png"/>
          <p:cNvPicPr>
            <a:picLocks noChangeAspect="1"/>
          </p:cNvPicPr>
          <p:nvPr/>
        </p:nvPicPr>
        <p:blipFill>
          <a:blip r:embed="rId4">
            <a:extLst/>
          </a:blip>
          <a:stretch>
            <a:fillRect/>
          </a:stretch>
        </p:blipFill>
        <p:spPr>
          <a:xfrm>
            <a:off x="8980122" y="2794000"/>
            <a:ext cx="6059425" cy="8115300"/>
          </a:xfrm>
          <a:prstGeom prst="rect">
            <a:avLst/>
          </a:prstGeom>
          <a:ln w="12700">
            <a:miter lim="400000"/>
          </a:ln>
        </p:spPr>
      </p:pic>
      <p:pic>
        <p:nvPicPr>
          <p:cNvPr id="352" name="Screenshot 2021-09-20 at 13.42.39.png" descr="Screenshot 2021-09-20 at 13.42.39.png"/>
          <p:cNvPicPr>
            <a:picLocks noChangeAspect="1"/>
          </p:cNvPicPr>
          <p:nvPr/>
        </p:nvPicPr>
        <p:blipFill>
          <a:blip r:embed="rId5">
            <a:extLst/>
          </a:blip>
          <a:stretch>
            <a:fillRect/>
          </a:stretch>
        </p:blipFill>
        <p:spPr>
          <a:xfrm>
            <a:off x="15111945" y="2777330"/>
            <a:ext cx="6621465" cy="8161340"/>
          </a:xfrm>
          <a:prstGeom prst="rect">
            <a:avLst/>
          </a:prstGeom>
          <a:ln w="12700">
            <a:miter lim="400000"/>
          </a:ln>
        </p:spPr>
      </p:pic>
      <p:sp>
        <p:nvSpPr>
          <p:cNvPr id="353" name="Something like these"/>
          <p:cNvSpPr txBox="1"/>
          <p:nvPr/>
        </p:nvSpPr>
        <p:spPr>
          <a:xfrm>
            <a:off x="1778000" y="-190500"/>
            <a:ext cx="20828000" cy="27486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IBM Plex Serif"/>
                <a:ea typeface="IBM Plex Serif"/>
                <a:cs typeface="IBM Plex Serif"/>
                <a:sym typeface="IBM Plex Serif"/>
              </a:defRPr>
            </a:lvl1pPr>
          </a:lstStyle>
          <a:p>
            <a:pPr/>
            <a:r>
              <a:t>Something like these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Can I do something about thi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Can I do something about this?</a:t>
            </a:r>
          </a:p>
        </p:txBody>
      </p:sp>
      <p:pic>
        <p:nvPicPr>
          <p:cNvPr id="358"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Disregarding the fact I barely know the languag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(Disregarding the fact I barely know the language) </a:t>
            </a:r>
          </a:p>
        </p:txBody>
      </p:sp>
      <p:pic>
        <p:nvPicPr>
          <p:cNvPr id="363"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ken.jpg" descr="ken.jpg"/>
          <p:cNvPicPr>
            <a:picLocks noChangeAspect="1"/>
          </p:cNvPicPr>
          <p:nvPr/>
        </p:nvPicPr>
        <p:blipFill>
          <a:blip r:embed="rId3">
            <a:extLst/>
          </a:blip>
          <a:stretch>
            <a:fillRect/>
          </a:stretch>
        </p:blipFill>
        <p:spPr>
          <a:xfrm>
            <a:off x="-23323" y="-53957"/>
            <a:ext cx="24384001" cy="13723914"/>
          </a:xfrm>
          <a:prstGeom prst="rect">
            <a:avLst/>
          </a:prstGeom>
          <a:ln w="12700">
            <a:miter lim="400000"/>
          </a:ln>
        </p:spPr>
      </p:pic>
      <p:sp>
        <p:nvSpPr>
          <p:cNvPr id="368" name="&quot;Ask not what APL can do for you..."/>
          <p:cNvSpPr txBox="1"/>
          <p:nvPr/>
        </p:nvSpPr>
        <p:spPr>
          <a:xfrm>
            <a:off x="367429" y="541799"/>
            <a:ext cx="11073142" cy="566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200">
                <a:solidFill>
                  <a:srgbClr val="FFFCFF"/>
                </a:solidFill>
                <a:latin typeface="IBM Plex Serif"/>
                <a:ea typeface="IBM Plex Serif"/>
                <a:cs typeface="IBM Plex Serif"/>
                <a:sym typeface="IBM Plex Serif"/>
              </a:defRPr>
            </a:lvl1pPr>
          </a:lstStyle>
          <a:p>
            <a:pPr/>
            <a:r>
              <a:t>"Ask not what APL can do for you...</a:t>
            </a:r>
          </a:p>
        </p:txBody>
      </p:sp>
      <p:sp>
        <p:nvSpPr>
          <p:cNvPr id="369" name="...ask what you can do for APL&quot;"/>
          <p:cNvSpPr txBox="1"/>
          <p:nvPr/>
        </p:nvSpPr>
        <p:spPr>
          <a:xfrm>
            <a:off x="12651066" y="8977637"/>
            <a:ext cx="11073142" cy="381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1200">
                <a:solidFill>
                  <a:srgbClr val="FFFCFF"/>
                </a:solidFill>
                <a:latin typeface="IBM Plex Serif"/>
                <a:ea typeface="IBM Plex Serif"/>
                <a:cs typeface="IBM Plex Serif"/>
                <a:sym typeface="IBM Plex Serif"/>
              </a:defRPr>
            </a:lvl1pPr>
          </a:lstStyle>
          <a:p>
            <a:pPr/>
            <a:r>
              <a:t>...ask what you can do for APL"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 grpId="2"/>
      <p:bldP build="whole" bldLvl="1" animBg="1" rev="0" advAuto="0" spid="368"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he Plan"/>
          <p:cNvSpPr txBox="1"/>
          <p:nvPr>
            <p:ph type="title"/>
          </p:nvPr>
        </p:nvSpPr>
        <p:spPr>
          <a:xfrm>
            <a:off x="1778000" y="165100"/>
            <a:ext cx="20828000" cy="2346388"/>
          </a:xfrm>
          <a:prstGeom prst="rect">
            <a:avLst/>
          </a:prstGeom>
        </p:spPr>
        <p:txBody>
          <a:bodyPr/>
          <a:lstStyle>
            <a:lvl1pPr>
              <a:defRPr>
                <a:latin typeface="IBM Plex Serif"/>
                <a:ea typeface="IBM Plex Serif"/>
                <a:cs typeface="IBM Plex Serif"/>
                <a:sym typeface="IBM Plex Serif"/>
              </a:defRPr>
            </a:lvl1pPr>
          </a:lstStyle>
          <a:p>
            <a:pPr/>
            <a:r>
              <a:t>The Plan</a:t>
            </a:r>
          </a:p>
        </p:txBody>
      </p:sp>
      <p:sp>
        <p:nvSpPr>
          <p:cNvPr id="374" name="⎕IO←0…"/>
          <p:cNvSpPr txBox="1"/>
          <p:nvPr>
            <p:ph type="body" idx="4294967295"/>
          </p:nvPr>
        </p:nvSpPr>
        <p:spPr>
          <a:xfrm>
            <a:off x="1689100" y="3149600"/>
            <a:ext cx="21028923" cy="9642808"/>
          </a:xfrm>
          <a:prstGeom prst="rect">
            <a:avLst/>
          </a:prstGeom>
        </p:spPr>
        <p:txBody>
          <a:bodyPr anchor="t"/>
          <a:lstStyle/>
          <a:p>
            <a:pPr marL="0" indent="0">
              <a:buSzTx/>
              <a:buNone/>
              <a:defRPr sz="4800">
                <a:latin typeface="APL385 Unicode"/>
                <a:ea typeface="APL385 Unicode"/>
                <a:cs typeface="APL385 Unicode"/>
                <a:sym typeface="APL385 Unicode"/>
              </a:defRPr>
            </a:pPr>
            <a:r>
              <a:t>⎕IO←0</a:t>
            </a:r>
          </a:p>
          <a:p>
            <a:pPr>
              <a:defRPr sz="4800">
                <a:latin typeface="IBM Plex Serif"/>
                <a:ea typeface="IBM Plex Serif"/>
                <a:cs typeface="IBM Plex Serif"/>
                <a:sym typeface="IBM Plex Serif"/>
              </a:defRPr>
            </a:pPr>
            <a:r>
              <a:t>Task 0: Plow through the back catalog of APL Orchard "Cultivations"</a:t>
            </a:r>
          </a:p>
          <a:p>
            <a:pPr>
              <a:defRPr sz="4800">
                <a:latin typeface="IBM Plex Serif"/>
                <a:ea typeface="IBM Plex Serif"/>
                <a:cs typeface="IBM Plex Serif"/>
                <a:sym typeface="IBM Plex Serif"/>
              </a:defRPr>
            </a:pPr>
            <a:r>
              <a:t>Task 1: read every APL-related paper I can find by Roger Hui</a:t>
            </a:r>
          </a:p>
          <a:p>
            <a:pPr>
              <a:defRPr sz="4800">
                <a:latin typeface="IBM Plex Serif"/>
                <a:ea typeface="IBM Plex Serif"/>
                <a:cs typeface="IBM Plex Serif"/>
                <a:sym typeface="IBM Plex Serif"/>
              </a:defRPr>
            </a:pPr>
            <a:r>
              <a:t>Tasks 2015 - 2020: do all previous </a:t>
            </a:r>
            <a:r>
              <a:rPr i="1"/>
              <a:t>Advent of Code</a:t>
            </a:r>
            <a:r>
              <a:t> problem sets in APL -- this took me best part of a year... I do have a day job!</a:t>
            </a:r>
          </a:p>
          <a:p>
            <a:pPr>
              <a:defRPr sz="4800">
                <a:latin typeface="IBM Plex Serif"/>
                <a:ea typeface="IBM Plex Serif"/>
                <a:cs typeface="IBM Plex Serif"/>
                <a:sym typeface="IBM Plex Serif"/>
              </a:defRPr>
            </a:pPr>
            <a:r>
              <a:t>Task ??: start writing, learn on the job, hope for the best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7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4"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APL? What's that the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APL? What's that then?</a:t>
            </a:r>
          </a:p>
        </p:txBody>
      </p:sp>
      <p:pic>
        <p:nvPicPr>
          <p:cNvPr id="141"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What did I lear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What did I learn?</a:t>
            </a:r>
          </a:p>
        </p:txBody>
      </p:sp>
      <p:pic>
        <p:nvPicPr>
          <p:cNvPr id="379"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Well, I picked up APL"/>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Well, I picked up APL</a:t>
            </a:r>
          </a:p>
        </p:txBody>
      </p:sp>
      <p:pic>
        <p:nvPicPr>
          <p:cNvPr id="384"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I've become a better programmer."/>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I've become a better programmer.</a:t>
            </a:r>
          </a:p>
        </p:txBody>
      </p:sp>
      <p:pic>
        <p:nvPicPr>
          <p:cNvPr id="389"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APL fits my mindset"/>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APL fits my mindset</a:t>
            </a:r>
          </a:p>
        </p:txBody>
      </p:sp>
      <p:pic>
        <p:nvPicPr>
          <p:cNvPr id="394"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but then again, my other hobby is regular expression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but then again, my other hobby is regular expressions</a:t>
            </a:r>
          </a:p>
        </p:txBody>
      </p:sp>
      <p:pic>
        <p:nvPicPr>
          <p:cNvPr id="39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dramatic paus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(dramatic pause)</a:t>
            </a:r>
          </a:p>
        </p:txBody>
      </p:sp>
      <p:pic>
        <p:nvPicPr>
          <p:cNvPr id="40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What could be better?"/>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What could be better?</a:t>
            </a:r>
          </a:p>
        </p:txBody>
      </p:sp>
      <p:pic>
        <p:nvPicPr>
          <p:cNvPr id="40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Biased observations from a &quot;New APLer&quot; perspectiv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Biased observations from a "New APLer" perspective</a:t>
            </a:r>
          </a:p>
        </p:txBody>
      </p:sp>
      <p:pic>
        <p:nvPicPr>
          <p:cNvPr id="412"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on a Mac"/>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...on a Mac</a:t>
            </a:r>
          </a:p>
        </p:txBody>
      </p:sp>
      <p:pic>
        <p:nvPicPr>
          <p:cNvPr id="41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1" name="It's awkward to fit Dyalog into a modern* workflow"/>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It's awkward to fit Dyalog into a modern* workflow</a:t>
            </a:r>
          </a:p>
        </p:txBody>
      </p:sp>
      <p:grpSp>
        <p:nvGrpSpPr>
          <p:cNvPr id="424" name="Group"/>
          <p:cNvGrpSpPr/>
          <p:nvPr/>
        </p:nvGrpSpPr>
        <p:grpSpPr>
          <a:xfrm>
            <a:off x="7359196" y="11332481"/>
            <a:ext cx="6102804" cy="1576163"/>
            <a:chOff x="371500" y="671738"/>
            <a:chExt cx="6102803" cy="1576161"/>
          </a:xfrm>
        </p:grpSpPr>
        <p:sp>
          <p:nvSpPr>
            <p:cNvPr id="422" name="emacs, 1978; vim, 1991; git, 2005; VS Code, 2015"/>
            <p:cNvSpPr/>
            <p:nvPr/>
          </p:nvSpPr>
          <p:spPr>
            <a:xfrm>
              <a:off x="5204303" y="67173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IBM Plex Serif"/>
                  <a:ea typeface="IBM Plex Serif"/>
                  <a:cs typeface="IBM Plex Serif"/>
                  <a:sym typeface="IBM Plex Serif"/>
                </a:defRPr>
              </a:lvl1pPr>
            </a:lstStyle>
            <a:p>
              <a:pPr/>
              <a:r>
                <a:t>emacs, 1978; vim, 1991; git, 2005; VS Code, 2015 </a:t>
              </a:r>
            </a:p>
          </p:txBody>
        </p:sp>
        <p:sp>
          <p:nvSpPr>
            <p:cNvPr id="423" name="*"/>
            <p:cNvSpPr/>
            <p:nvPr/>
          </p:nvSpPr>
          <p:spPr>
            <a:xfrm>
              <a:off x="371500" y="9778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11200">
                  <a:latin typeface="IBM Plex Serif"/>
                  <a:ea typeface="IBM Plex Serif"/>
                  <a:cs typeface="IBM Plex Serif"/>
                  <a:sym typeface="IBM Plex Serif"/>
                </a:defRPr>
              </a:lvl1pPr>
            </a:lstStyle>
            <a:p>
              <a:pPr/>
              <a:r>
                <a:t>*</a:t>
              </a:r>
            </a:p>
          </p:txBody>
        </p:sp>
      </p:grpSp>
      <p:pic>
        <p:nvPicPr>
          <p:cNvPr id="425"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Screenshot 2021-09-16 at 13.02.55.png" descr="Screenshot 2021-09-16 at 13.02.55.png"/>
          <p:cNvPicPr>
            <a:picLocks noChangeAspect="1"/>
          </p:cNvPicPr>
          <p:nvPr/>
        </p:nvPicPr>
        <p:blipFill>
          <a:blip r:embed="rId3">
            <a:extLst/>
          </a:blip>
          <a:stretch>
            <a:fillRect/>
          </a:stretch>
        </p:blipFill>
        <p:spPr>
          <a:xfrm>
            <a:off x="2563" y="8894"/>
            <a:ext cx="24513008" cy="14158052"/>
          </a:xfrm>
          <a:prstGeom prst="rect">
            <a:avLst/>
          </a:prstGeom>
          <a:ln w="12700">
            <a:miter lim="400000"/>
          </a:ln>
        </p:spPr>
      </p:pic>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9" name="matri.jpg" descr="matri.jpg"/>
          <p:cNvPicPr>
            <a:picLocks noChangeAspect="1"/>
          </p:cNvPicPr>
          <p:nvPr/>
        </p:nvPicPr>
        <p:blipFill>
          <a:blip r:embed="rId3">
            <a:extLst/>
          </a:blip>
          <a:stretch>
            <a:fillRect/>
          </a:stretch>
        </p:blipFill>
        <p:spPr>
          <a:xfrm>
            <a:off x="-17757" y="-280025"/>
            <a:ext cx="24419514" cy="14796248"/>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Don't get me wrong: it can be don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Don't get me wrong: it can be done</a:t>
            </a:r>
          </a:p>
        </p:txBody>
      </p:sp>
      <p:pic>
        <p:nvPicPr>
          <p:cNvPr id="434"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To work with code as text"/>
          <p:cNvSpPr txBox="1"/>
          <p:nvPr>
            <p:ph type="title"/>
          </p:nvPr>
        </p:nvSpPr>
        <p:spPr>
          <a:xfrm>
            <a:off x="1778000" y="469900"/>
            <a:ext cx="20828000" cy="2228950"/>
          </a:xfrm>
          <a:prstGeom prst="rect">
            <a:avLst/>
          </a:prstGeom>
        </p:spPr>
        <p:txBody>
          <a:bodyPr/>
          <a:lstStyle>
            <a:lvl1pPr>
              <a:defRPr>
                <a:latin typeface="IBM Plex Serif"/>
                <a:ea typeface="IBM Plex Serif"/>
                <a:cs typeface="IBM Plex Serif"/>
                <a:sym typeface="IBM Plex Serif"/>
              </a:defRPr>
            </a:lvl1pPr>
          </a:lstStyle>
          <a:p>
            <a:pPr/>
            <a:r>
              <a:t>To work with code as text</a:t>
            </a:r>
          </a:p>
        </p:txBody>
      </p:sp>
      <p:sp>
        <p:nvSpPr>
          <p:cNvPr id="437" name="Install a completely separate application stack, Microsoft's .NET Core…"/>
          <p:cNvSpPr txBox="1"/>
          <p:nvPr>
            <p:ph type="body" idx="4294967295"/>
          </p:nvPr>
        </p:nvSpPr>
        <p:spPr>
          <a:xfrm>
            <a:off x="1689100" y="3149600"/>
            <a:ext cx="21028923" cy="10104291"/>
          </a:xfrm>
          <a:prstGeom prst="rect">
            <a:avLst/>
          </a:prstGeom>
        </p:spPr>
        <p:txBody>
          <a:bodyPr anchor="t"/>
          <a:lstStyle/>
          <a:p>
            <a:pPr>
              <a:defRPr sz="4800">
                <a:latin typeface="IBM Plex Serif"/>
                <a:ea typeface="IBM Plex Serif"/>
                <a:cs typeface="IBM Plex Serif"/>
                <a:sym typeface="IBM Plex Serif"/>
              </a:defRPr>
            </a:pPr>
            <a:r>
              <a:t>Install a completely separate application stack, Microsoft's .NET Core</a:t>
            </a:r>
          </a:p>
          <a:p>
            <a:pPr>
              <a:defRPr sz="4800">
                <a:latin typeface="IBM Plex Serif"/>
                <a:ea typeface="IBM Plex Serif"/>
                <a:cs typeface="IBM Plex Serif"/>
                <a:sym typeface="IBM Plex Serif"/>
              </a:defRPr>
            </a:pPr>
            <a:r>
              <a:t>Install latest version of the LINK library (tricky on a Mac)</a:t>
            </a:r>
          </a:p>
          <a:p>
            <a:pPr>
              <a:defRPr sz="4800">
                <a:latin typeface="IBM Plex Serif"/>
                <a:ea typeface="IBM Plex Serif"/>
                <a:cs typeface="IBM Plex Serif"/>
                <a:sym typeface="IBM Plex Serif"/>
              </a:defRPr>
            </a:pPr>
            <a:r>
              <a:t>Use LINK to map a directory on the disk containing my code to a namespace</a:t>
            </a:r>
          </a:p>
          <a:p>
            <a:pPr>
              <a:defRPr sz="4800">
                <a:latin typeface="IBM Plex Serif"/>
                <a:ea typeface="IBM Plex Serif"/>
                <a:cs typeface="IBM Plex Serif"/>
                <a:sym typeface="IBM Plex Serif"/>
              </a:defRPr>
            </a:pPr>
            <a:r>
              <a:t>To execute a text file from the terminal command line.... (pre-18.1/2). On a Mac... good luck</a:t>
            </a:r>
          </a:p>
          <a:p>
            <a:pPr>
              <a:defRPr sz="4800">
                <a:latin typeface="IBM Plex Serif"/>
                <a:ea typeface="IBM Plex Serif"/>
                <a:cs typeface="IBM Plex Serif"/>
                <a:sym typeface="IBM Plex Serif"/>
              </a:defRPr>
            </a:pPr>
            <a:r>
              <a:t>To be fair, once set up, it works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3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7" grpId="1"/>
    </p:bldLst>
  </p:timing>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Other languages:"/>
          <p:cNvSpPr txBox="1"/>
          <p:nvPr/>
        </p:nvSpPr>
        <p:spPr>
          <a:xfrm>
            <a:off x="1778000" y="-190500"/>
            <a:ext cx="20828000" cy="27486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IBM Plex Serif"/>
                <a:ea typeface="IBM Plex Serif"/>
                <a:cs typeface="IBM Plex Serif"/>
                <a:sym typeface="IBM Plex Serif"/>
              </a:defRPr>
            </a:lvl1pPr>
          </a:lstStyle>
          <a:p>
            <a:pPr/>
            <a:r>
              <a:t>Other languages:</a:t>
            </a:r>
          </a:p>
        </p:txBody>
      </p:sp>
      <p:pic>
        <p:nvPicPr>
          <p:cNvPr id="442" name="Screenshot 2021-09-20 at 18.26.27.png" descr="Screenshot 2021-09-20 at 18.26.27.png"/>
          <p:cNvPicPr>
            <a:picLocks noChangeAspect="1"/>
          </p:cNvPicPr>
          <p:nvPr/>
        </p:nvPicPr>
        <p:blipFill>
          <a:blip r:embed="rId3">
            <a:extLst/>
          </a:blip>
          <a:stretch>
            <a:fillRect/>
          </a:stretch>
        </p:blipFill>
        <p:spPr>
          <a:xfrm>
            <a:off x="741750" y="3018101"/>
            <a:ext cx="22900500" cy="6984743"/>
          </a:xfrm>
          <a:prstGeom prst="rect">
            <a:avLst/>
          </a:prstGeom>
          <a:ln w="12700">
            <a:miter lim="400000"/>
          </a:ln>
        </p:spPr>
      </p:pic>
      <p:sp>
        <p:nvSpPr>
          <p:cNvPr id="443" name="Code in a text file"/>
          <p:cNvSpPr txBox="1"/>
          <p:nvPr/>
        </p:nvSpPr>
        <p:spPr>
          <a:xfrm>
            <a:off x="2990824" y="10802066"/>
            <a:ext cx="5858561"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atin typeface="IBM Plex Serif"/>
                <a:ea typeface="IBM Plex Serif"/>
                <a:cs typeface="IBM Plex Serif"/>
                <a:sym typeface="IBM Plex Serif"/>
              </a:defRPr>
            </a:lvl1pPr>
          </a:lstStyle>
          <a:p>
            <a:pPr/>
            <a:r>
              <a:t>Code in a text file</a:t>
            </a:r>
          </a:p>
        </p:txBody>
      </p:sp>
      <p:sp>
        <p:nvSpPr>
          <p:cNvPr id="444" name="Point interpreter to file"/>
          <p:cNvSpPr txBox="1"/>
          <p:nvPr/>
        </p:nvSpPr>
        <p:spPr>
          <a:xfrm>
            <a:off x="15695251" y="7780213"/>
            <a:ext cx="7907732"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atin typeface="IBM Plex Serif"/>
                <a:ea typeface="IBM Plex Serif"/>
                <a:cs typeface="IBM Plex Serif"/>
                <a:sym typeface="IBM Plex Serif"/>
              </a:defRPr>
            </a:lvl1pPr>
          </a:lstStyle>
          <a:p>
            <a:pPr/>
            <a:r>
              <a:t>Point interpreter to file</a:t>
            </a:r>
          </a:p>
        </p:txBody>
      </p:sp>
      <p:pic>
        <p:nvPicPr>
          <p:cNvPr id="445" name="Line Line" descr="Line Line"/>
          <p:cNvPicPr>
            <a:picLocks noChangeAspect="0"/>
          </p:cNvPicPr>
          <p:nvPr/>
        </p:nvPicPr>
        <p:blipFill>
          <a:blip r:embed="rId4">
            <a:extLst/>
          </a:blip>
          <a:stretch>
            <a:fillRect/>
          </a:stretch>
        </p:blipFill>
        <p:spPr>
          <a:xfrm rot="13885811">
            <a:off x="16317693" y="6060811"/>
            <a:ext cx="4091963" cy="879471"/>
          </a:xfrm>
          <a:prstGeom prst="rect">
            <a:avLst/>
          </a:prstGeom>
        </p:spPr>
      </p:pic>
      <p:pic>
        <p:nvPicPr>
          <p:cNvPr id="447" name="Line Line" descr="Line Line"/>
          <p:cNvPicPr>
            <a:picLocks noChangeAspect="0"/>
          </p:cNvPicPr>
          <p:nvPr/>
        </p:nvPicPr>
        <p:blipFill>
          <a:blip r:embed="rId5">
            <a:extLst/>
          </a:blip>
          <a:stretch>
            <a:fillRect/>
          </a:stretch>
        </p:blipFill>
        <p:spPr>
          <a:xfrm rot="16723312">
            <a:off x="4182942" y="8521008"/>
            <a:ext cx="4379934" cy="879471"/>
          </a:xfrm>
          <a:prstGeom prst="rect">
            <a:avLst/>
          </a:prstGeom>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2" name="Screenshot 2021-09-21 at 13.44.24.png" descr="Screenshot 2021-09-21 at 13.44.24.png"/>
          <p:cNvPicPr>
            <a:picLocks noChangeAspect="1"/>
          </p:cNvPicPr>
          <p:nvPr/>
        </p:nvPicPr>
        <p:blipFill>
          <a:blip r:embed="rId3">
            <a:extLst/>
          </a:blip>
          <a:stretch>
            <a:fillRect/>
          </a:stretch>
        </p:blipFill>
        <p:spPr>
          <a:xfrm>
            <a:off x="2488313" y="3317643"/>
            <a:ext cx="16586201" cy="9588501"/>
          </a:xfrm>
          <a:prstGeom prst="rect">
            <a:avLst/>
          </a:prstGeom>
          <a:ln w="12700">
            <a:miter lim="400000"/>
          </a:ln>
        </p:spPr>
      </p:pic>
      <p:sp>
        <p:nvSpPr>
          <p:cNvPr id="453" name="APL in a text file!"/>
          <p:cNvSpPr txBox="1"/>
          <p:nvPr/>
        </p:nvSpPr>
        <p:spPr>
          <a:xfrm>
            <a:off x="3773083" y="11395606"/>
            <a:ext cx="5613046" cy="9326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vl1pPr>
          </a:lstStyle>
          <a:p>
            <a:pPr/>
            <a:r>
              <a:t>APL in a text file!</a:t>
            </a:r>
          </a:p>
        </p:txBody>
      </p:sp>
      <p:pic>
        <p:nvPicPr>
          <p:cNvPr id="454" name="Line Line" descr="Line Line"/>
          <p:cNvPicPr>
            <a:picLocks noChangeAspect="0"/>
          </p:cNvPicPr>
          <p:nvPr/>
        </p:nvPicPr>
        <p:blipFill>
          <a:blip r:embed="rId4">
            <a:extLst/>
          </a:blip>
          <a:stretch>
            <a:fillRect/>
          </a:stretch>
        </p:blipFill>
        <p:spPr>
          <a:xfrm rot="16723312">
            <a:off x="4842444" y="9085552"/>
            <a:ext cx="4379934" cy="879471"/>
          </a:xfrm>
          <a:prstGeom prst="rect">
            <a:avLst/>
          </a:prstGeom>
        </p:spPr>
      </p:pic>
      <p:sp>
        <p:nvSpPr>
          <p:cNvPr id="456" name="Point interpreter to file"/>
          <p:cNvSpPr txBox="1"/>
          <p:nvPr/>
        </p:nvSpPr>
        <p:spPr>
          <a:xfrm>
            <a:off x="14513176" y="4814390"/>
            <a:ext cx="7492138" cy="9326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vl1pPr>
          </a:lstStyle>
          <a:p>
            <a:pPr/>
            <a:r>
              <a:t>Point interpreter to file</a:t>
            </a:r>
          </a:p>
        </p:txBody>
      </p:sp>
      <p:pic>
        <p:nvPicPr>
          <p:cNvPr id="457" name="Line Line" descr="Line Line"/>
          <p:cNvPicPr>
            <a:picLocks noChangeAspect="0"/>
          </p:cNvPicPr>
          <p:nvPr/>
        </p:nvPicPr>
        <p:blipFill>
          <a:blip r:embed="rId5">
            <a:extLst/>
          </a:blip>
          <a:stretch>
            <a:fillRect/>
          </a:stretch>
        </p:blipFill>
        <p:spPr>
          <a:xfrm rot="11069270">
            <a:off x="8779519" y="4681259"/>
            <a:ext cx="5717021" cy="879472"/>
          </a:xfrm>
          <a:prstGeom prst="rect">
            <a:avLst/>
          </a:prstGeom>
        </p:spPr>
      </p:pic>
      <p:sp>
        <p:nvSpPr>
          <p:cNvPr id="459" name="Great things are coming!"/>
          <p:cNvSpPr txBox="1"/>
          <p:nvPr>
            <p:ph type="title" idx="4294967295"/>
          </p:nvPr>
        </p:nvSpPr>
        <p:spPr>
          <a:xfrm>
            <a:off x="1778000" y="469900"/>
            <a:ext cx="20828000" cy="2228950"/>
          </a:xfrm>
          <a:prstGeom prst="rect">
            <a:avLst/>
          </a:prstGeom>
        </p:spPr>
        <p:txBody>
          <a:bodyPr/>
          <a:lstStyle>
            <a:lvl1pPr>
              <a:defRPr>
                <a:latin typeface="IBM Plex Serif"/>
                <a:ea typeface="IBM Plex Serif"/>
                <a:cs typeface="IBM Plex Serif"/>
                <a:sym typeface="IBM Plex Serif"/>
              </a:defRPr>
            </a:lvl1pPr>
          </a:lstStyle>
          <a:p>
            <a:pPr/>
            <a:r>
              <a:t>Great things are coming!</a:t>
            </a:r>
          </a:p>
        </p:txBody>
      </p:sp>
      <p:sp>
        <p:nvSpPr>
          <p:cNvPr id="460" name="Execute on the command line"/>
          <p:cNvSpPr txBox="1"/>
          <p:nvPr/>
        </p:nvSpPr>
        <p:spPr>
          <a:xfrm>
            <a:off x="13113353" y="10751335"/>
            <a:ext cx="9814942" cy="9326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400"/>
            </a:lvl1pPr>
          </a:lstStyle>
          <a:p>
            <a:pPr/>
            <a:r>
              <a:t>Execute on the command line</a:t>
            </a:r>
          </a:p>
        </p:txBody>
      </p:sp>
      <p:pic>
        <p:nvPicPr>
          <p:cNvPr id="461" name="Line Line" descr="Line Line"/>
          <p:cNvPicPr>
            <a:picLocks noChangeAspect="0"/>
          </p:cNvPicPr>
          <p:nvPr/>
        </p:nvPicPr>
        <p:blipFill>
          <a:blip r:embed="rId6">
            <a:extLst/>
          </a:blip>
          <a:stretch>
            <a:fillRect/>
          </a:stretch>
        </p:blipFill>
        <p:spPr>
          <a:xfrm rot="15969840">
            <a:off x="13209387" y="9082697"/>
            <a:ext cx="2455240" cy="879472"/>
          </a:xfrm>
          <a:prstGeom prst="rect">
            <a:avLst/>
          </a:prstGeom>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6" name="optimized-mind-blown-710x434.jpg" descr="optimized-mind-blown-710x434.jpg"/>
          <p:cNvPicPr>
            <a:picLocks noChangeAspect="1"/>
          </p:cNvPicPr>
          <p:nvPr/>
        </p:nvPicPr>
        <p:blipFill>
          <a:blip r:embed="rId3">
            <a:extLst/>
          </a:blip>
          <a:stretch>
            <a:fillRect/>
          </a:stretch>
        </p:blipFill>
        <p:spPr>
          <a:xfrm>
            <a:off x="-134425" y="-676744"/>
            <a:ext cx="24652850" cy="15069488"/>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Make it easier for me to use tools I already use"/>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Make it easier for me to use tools I already use</a:t>
            </a:r>
          </a:p>
        </p:txBody>
      </p:sp>
      <p:pic>
        <p:nvPicPr>
          <p:cNvPr id="471"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Be better at Mac"/>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Be better at Mac</a:t>
            </a:r>
          </a:p>
        </p:txBody>
      </p:sp>
      <p:pic>
        <p:nvPicPr>
          <p:cNvPr id="476"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It's a *nix workstation"/>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It's a *nix workstation</a:t>
            </a:r>
          </a:p>
        </p:txBody>
      </p:sp>
      <p:pic>
        <p:nvPicPr>
          <p:cNvPr id="481"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Yes, really."/>
          <p:cNvSpPr txBox="1"/>
          <p:nvPr>
            <p:ph type="title"/>
          </p:nvPr>
        </p:nvSpPr>
        <p:spPr>
          <a:prstGeom prst="rect">
            <a:avLst/>
          </a:prstGeom>
        </p:spPr>
        <p:txBody>
          <a:bodyPr/>
          <a:lstStyle/>
          <a:p>
            <a:pPr>
              <a:defRPr>
                <a:latin typeface="IBM Plex Serif"/>
                <a:ea typeface="IBM Plex Serif"/>
                <a:cs typeface="IBM Plex Serif"/>
                <a:sym typeface="IBM Plex Serif"/>
              </a:defRPr>
            </a:pPr>
            <a:r>
              <a:t>Yes, </a:t>
            </a:r>
            <a:r>
              <a:rPr i="1"/>
              <a:t>really</a:t>
            </a:r>
            <a:r>
              <a:t>.</a:t>
            </a:r>
          </a:p>
        </p:txBody>
      </p:sp>
      <p:pic>
        <p:nvPicPr>
          <p:cNvPr id="484"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Screenshot 2021-09-16 at 13.05.23.png" descr="Screenshot 2021-09-16 at 13.05.23.png"/>
          <p:cNvPicPr>
            <a:picLocks noChangeAspect="1"/>
          </p:cNvPicPr>
          <p:nvPr/>
        </p:nvPicPr>
        <p:blipFill>
          <a:blip r:embed="rId3">
            <a:extLst/>
          </a:blip>
          <a:stretch>
            <a:fillRect/>
          </a:stretch>
        </p:blipFill>
        <p:spPr>
          <a:xfrm>
            <a:off x="1181885" y="681599"/>
            <a:ext cx="14397931" cy="11980268"/>
          </a:xfrm>
          <a:prstGeom prst="rect">
            <a:avLst/>
          </a:prstGeom>
          <a:ln w="12700">
            <a:miter lim="400000"/>
          </a:ln>
        </p:spPr>
      </p:pic>
      <p:sp>
        <p:nvSpPr>
          <p:cNvPr id="150" name="k?"/>
          <p:cNvSpPr txBox="1"/>
          <p:nvPr/>
        </p:nvSpPr>
        <p:spPr>
          <a:xfrm>
            <a:off x="13273806" y="2575983"/>
            <a:ext cx="2577720" cy="290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0">
                <a:latin typeface="IBM Plex Serif"/>
                <a:ea typeface="IBM Plex Serif"/>
                <a:cs typeface="IBM Plex Serif"/>
                <a:sym typeface="IBM Plex Serif"/>
              </a:defRPr>
            </a:lvl1pPr>
          </a:lstStyle>
          <a:p>
            <a:pPr/>
            <a:r>
              <a:t>k?</a:t>
            </a:r>
          </a:p>
        </p:txBody>
      </p:sp>
      <p:sp>
        <p:nvSpPr>
          <p:cNvPr id="151" name="~100 loc"/>
          <p:cNvSpPr txBox="1"/>
          <p:nvPr/>
        </p:nvSpPr>
        <p:spPr>
          <a:xfrm>
            <a:off x="13186092" y="4853516"/>
            <a:ext cx="8933816" cy="290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0">
                <a:latin typeface="IBM Plex Serif"/>
                <a:ea typeface="IBM Plex Serif"/>
                <a:cs typeface="IBM Plex Serif"/>
                <a:sym typeface="IBM Plex Serif"/>
              </a:defRPr>
            </a:lvl1pPr>
          </a:lstStyle>
          <a:p>
            <a:pPr/>
            <a:r>
              <a:t>~100 loc</a:t>
            </a:r>
          </a:p>
        </p:txBody>
      </p:sp>
      <p:sp>
        <p:nvSpPr>
          <p:cNvPr id="152" name="ALL OF THEM?"/>
          <p:cNvSpPr txBox="1"/>
          <p:nvPr/>
        </p:nvSpPr>
        <p:spPr>
          <a:xfrm>
            <a:off x="5495988" y="8807450"/>
            <a:ext cx="16084424" cy="290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0">
                <a:latin typeface="IBM Plex Serif"/>
                <a:ea typeface="IBM Plex Serif"/>
                <a:cs typeface="IBM Plex Serif"/>
                <a:sym typeface="IBM Plex Serif"/>
              </a:defRPr>
            </a:lvl1pPr>
          </a:lstStyle>
          <a:p>
            <a:pPr/>
            <a:r>
              <a:t>ALL OF THEM?</a:t>
            </a:r>
          </a:p>
        </p:txBody>
      </p:sp>
      <p:sp>
        <p:nvSpPr>
          <p:cNvPr id="153" name="IMPOSSIBLE!"/>
          <p:cNvSpPr txBox="1"/>
          <p:nvPr/>
        </p:nvSpPr>
        <p:spPr>
          <a:xfrm rot="20617275">
            <a:off x="1939389" y="5374216"/>
            <a:ext cx="10264019" cy="1866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700">
                <a:solidFill>
                  <a:srgbClr val="FA2922"/>
                </a:solidFill>
                <a:latin typeface="IBM Plex Serif"/>
                <a:ea typeface="IBM Plex Serif"/>
                <a:cs typeface="IBM Plex Serif"/>
                <a:sym typeface="IBM Plex Serif"/>
              </a:defRPr>
            </a:lvl1pPr>
          </a:lstStyle>
          <a:p>
            <a:pPr/>
            <a:r>
              <a:t>IMPOSSIBLE!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 grpId="2" fill="hold">
                                  <p:stCondLst>
                                    <p:cond delay="0"/>
                                  </p:stCondLst>
                                  <p:iterate type="el" backwards="0">
                                    <p:tmAbs val="0"/>
                                  </p:iterate>
                                  <p:childTnLst>
                                    <p:set>
                                      <p:cBhvr>
                                        <p:cTn id="10" fill="hold"/>
                                        <p:tgtEl>
                                          <p:spTgt spid="153"/>
                                        </p:tgtEl>
                                        <p:attrNameLst>
                                          <p:attrName>style.visibility</p:attrName>
                                        </p:attrNameLst>
                                      </p:cBhvr>
                                      <p:to>
                                        <p:strVal val="visible"/>
                                      </p:to>
                                    </p:set>
                                    <p:anim calcmode="lin" valueType="num">
                                      <p:cBhvr>
                                        <p:cTn id="11" dur="1500" fill="hold"/>
                                        <p:tgtEl>
                                          <p:spTgt spid="153"/>
                                        </p:tgtEl>
                                        <p:attrNameLst>
                                          <p:attrName>ppt_x</p:attrName>
                                        </p:attrNameLst>
                                      </p:cBhvr>
                                      <p:tavLst>
                                        <p:tav tm="0">
                                          <p:val>
                                            <p:strVal val="#ppt_x"/>
                                          </p:val>
                                        </p:tav>
                                        <p:tav tm="100000">
                                          <p:val>
                                            <p:strVal val="#ppt_x"/>
                                          </p:val>
                                        </p:tav>
                                      </p:tavLst>
                                    </p:anim>
                                    <p:anim calcmode="lin" valueType="num">
                                      <p:cBhvr>
                                        <p:cTn id="12" dur="1500" fill="hold"/>
                                        <p:tgtEl>
                                          <p:spTgt spid="1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P build="whole" bldLvl="1" animBg="1" rev="0" advAuto="0" spid="153" grpId="2"/>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8" name="Give me a tarball, not an &quot;app&quot;"/>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Give me a tarball, not an "app"</a:t>
            </a:r>
          </a:p>
        </p:txBody>
      </p:sp>
      <p:pic>
        <p:nvPicPr>
          <p:cNvPr id="489"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Treat the Mac exactly like Linux!"/>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Treat the Mac exactly like Linux!</a:t>
            </a:r>
          </a:p>
        </p:txBody>
      </p:sp>
      <p:pic>
        <p:nvPicPr>
          <p:cNvPr id="494"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Final thoughts"/>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Final thoughts</a:t>
            </a:r>
          </a:p>
        </p:txBody>
      </p:sp>
      <p:pic>
        <p:nvPicPr>
          <p:cNvPr id="499"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1" name="10-2-heart-transparent.png" descr="10-2-heart-transparent.png"/>
          <p:cNvPicPr>
            <a:picLocks noChangeAspect="1"/>
          </p:cNvPicPr>
          <p:nvPr/>
        </p:nvPicPr>
        <p:blipFill>
          <a:blip r:embed="rId3">
            <a:extLst/>
          </a:blip>
          <a:stretch>
            <a:fillRect/>
          </a:stretch>
        </p:blipFill>
        <p:spPr>
          <a:xfrm>
            <a:off x="5848350" y="425450"/>
            <a:ext cx="12687300" cy="12865100"/>
          </a:xfrm>
          <a:prstGeom prst="rect">
            <a:avLst/>
          </a:prstGeom>
          <a:ln w="12700">
            <a:miter lim="400000"/>
          </a:ln>
        </p:spPr>
      </p:pic>
      <p:sp>
        <p:nvSpPr>
          <p:cNvPr id="502" name="⍝⍴⌊"/>
          <p:cNvSpPr txBox="1"/>
          <p:nvPr>
            <p:ph type="title"/>
          </p:nvPr>
        </p:nvSpPr>
        <p:spPr>
          <a:xfrm>
            <a:off x="2087723" y="3888643"/>
            <a:ext cx="20828001" cy="4648201"/>
          </a:xfrm>
          <a:prstGeom prst="rect">
            <a:avLst/>
          </a:prstGeom>
        </p:spPr>
        <p:txBody>
          <a:bodyPr/>
          <a:lstStyle>
            <a:lvl1pPr>
              <a:defRPr>
                <a:latin typeface="APL385 Unicode"/>
                <a:ea typeface="APL385 Unicode"/>
                <a:cs typeface="APL385 Unicode"/>
                <a:sym typeface="APL385 Unicode"/>
              </a:defRPr>
            </a:lvl1pPr>
          </a:lstStyle>
          <a:p>
            <a:pPr/>
            <a:r>
              <a:t>⍝⍴⌊</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Writing a book is an excellent way of learning APL"/>
          <p:cNvSpPr txBox="1"/>
          <p:nvPr>
            <p:ph type="title"/>
          </p:nvPr>
        </p:nvSpPr>
        <p:spPr>
          <a:prstGeom prst="rect">
            <a:avLst/>
          </a:prstGeom>
        </p:spPr>
        <p:txBody>
          <a:bodyPr/>
          <a:lstStyle/>
          <a:p>
            <a:pPr>
              <a:defRPr>
                <a:latin typeface="IBM Plex Serif"/>
                <a:ea typeface="IBM Plex Serif"/>
                <a:cs typeface="IBM Plex Serif"/>
                <a:sym typeface="IBM Plex Serif"/>
              </a:defRPr>
            </a:pPr>
            <a:r>
              <a:t>Writing a book is an excellent way of </a:t>
            </a:r>
            <a:r>
              <a:rPr i="1"/>
              <a:t>learning </a:t>
            </a:r>
            <a:r>
              <a:t>APL</a:t>
            </a:r>
          </a:p>
        </p:txBody>
      </p:sp>
      <p:pic>
        <p:nvPicPr>
          <p:cNvPr id="507"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If a single person finds it useful, it was worth it"/>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If a single person finds it useful, it was worth it</a:t>
            </a:r>
          </a:p>
        </p:txBody>
      </p:sp>
      <p:pic>
        <p:nvPicPr>
          <p:cNvPr id="512"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I'm not a traditional Dyalog user"/>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I'm not a traditional Dyalog user</a:t>
            </a:r>
          </a:p>
        </p:txBody>
      </p:sp>
      <p:pic>
        <p:nvPicPr>
          <p:cNvPr id="515"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I don't build big GUI-driven applications in OO-APL"/>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I don't build big GUI-driven applications in OO-APL</a:t>
            </a:r>
          </a:p>
        </p:txBody>
      </p:sp>
      <p:pic>
        <p:nvPicPr>
          <p:cNvPr id="520"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2" name="Not a &quot;domain expert&quot;"/>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Not a "domain expert"</a:t>
            </a:r>
          </a:p>
        </p:txBody>
      </p:sp>
      <p:pic>
        <p:nvPicPr>
          <p:cNvPr id="523"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I hope that Dyalog sees a future for APL as a tool also for the rest of us:"/>
          <p:cNvSpPr txBox="1"/>
          <p:nvPr>
            <p:ph type="title"/>
          </p:nvPr>
        </p:nvSpPr>
        <p:spPr>
          <a:prstGeom prst="rect">
            <a:avLst/>
          </a:prstGeom>
        </p:spPr>
        <p:txBody>
          <a:bodyPr/>
          <a:lstStyle>
            <a:lvl1pPr defTabSz="734694">
              <a:defRPr sz="9968">
                <a:latin typeface="IBM Plex Serif"/>
                <a:ea typeface="IBM Plex Serif"/>
                <a:cs typeface="IBM Plex Serif"/>
                <a:sym typeface="IBM Plex Serif"/>
              </a:defRPr>
            </a:lvl1pPr>
          </a:lstStyle>
          <a:p>
            <a:pPr/>
            <a:r>
              <a:t>I hope that Dyalog sees a future for APL as a tool also for the rest of us:</a:t>
            </a:r>
          </a:p>
        </p:txBody>
      </p:sp>
      <p:pic>
        <p:nvPicPr>
          <p:cNvPr id="528"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K is sorta APL+Lisp...?"/>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K is sorta APL+Lisp...?</a:t>
            </a:r>
          </a:p>
        </p:txBody>
      </p:sp>
      <p:pic>
        <p:nvPicPr>
          <p:cNvPr id="158"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0" name="...coders, toolsmiths, data analysts, ad-hoc scripters in polyglot environments"/>
          <p:cNvSpPr txBox="1"/>
          <p:nvPr>
            <p:ph type="title"/>
          </p:nvPr>
        </p:nvSpPr>
        <p:spPr>
          <a:prstGeom prst="rect">
            <a:avLst/>
          </a:prstGeom>
        </p:spPr>
        <p:txBody>
          <a:bodyPr/>
          <a:lstStyle>
            <a:lvl1pPr defTabSz="676909">
              <a:defRPr sz="9184">
                <a:latin typeface="IBM Plex Serif"/>
                <a:ea typeface="IBM Plex Serif"/>
                <a:cs typeface="IBM Plex Serif"/>
                <a:sym typeface="IBM Plex Serif"/>
              </a:defRPr>
            </a:lvl1pPr>
          </a:lstStyle>
          <a:p>
            <a:pPr/>
            <a:r>
              <a:t>...coders, toolsmiths, data analysts, ad-hoc scripters in polyglot environments</a:t>
            </a:r>
          </a:p>
        </p:txBody>
      </p:sp>
      <p:pic>
        <p:nvPicPr>
          <p:cNvPr id="531"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who see APL as a refuge from the ills of OO"/>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who see APL as a refuge from the ills of OO </a:t>
            </a:r>
          </a:p>
        </p:txBody>
      </p:sp>
      <p:pic>
        <p:nvPicPr>
          <p:cNvPr id="536"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An elegant weapon for a more civilized age"/>
          <p:cNvSpPr txBox="1"/>
          <p:nvPr>
            <p:ph type="title"/>
          </p:nvPr>
        </p:nvSpPr>
        <p:spPr>
          <a:xfrm>
            <a:off x="1603234" y="-271385"/>
            <a:ext cx="20828001" cy="4648201"/>
          </a:xfrm>
          <a:prstGeom prst="rect">
            <a:avLst/>
          </a:prstGeom>
        </p:spPr>
        <p:txBody>
          <a:bodyPr/>
          <a:lstStyle>
            <a:lvl1pPr>
              <a:defRPr>
                <a:latin typeface="IBM Plex Serif"/>
                <a:ea typeface="IBM Plex Serif"/>
                <a:cs typeface="IBM Plex Serif"/>
                <a:sym typeface="IBM Plex Serif"/>
              </a:defRPr>
            </a:lvl1pPr>
          </a:lstStyle>
          <a:p>
            <a:pPr/>
            <a:r>
              <a:t>An elegant weapon for a more civilized age</a:t>
            </a:r>
          </a:p>
        </p:txBody>
      </p:sp>
      <p:pic>
        <p:nvPicPr>
          <p:cNvPr id="539" name="starw.jpg" descr="starw.jpg"/>
          <p:cNvPicPr>
            <a:picLocks noChangeAspect="1"/>
          </p:cNvPicPr>
          <p:nvPr/>
        </p:nvPicPr>
        <p:blipFill>
          <a:blip r:embed="rId2">
            <a:extLst/>
          </a:blip>
          <a:stretch>
            <a:fillRect/>
          </a:stretch>
        </p:blipFill>
        <p:spPr>
          <a:xfrm>
            <a:off x="3889234" y="4418838"/>
            <a:ext cx="16256001" cy="9144001"/>
          </a:xfrm>
          <a:prstGeom prst="rect">
            <a:avLst/>
          </a:prstGeom>
          <a:ln w="12700">
            <a:miter lim="400000"/>
          </a:ln>
        </p:spPr>
      </p:pic>
      <p:sp>
        <p:nvSpPr>
          <p:cNvPr id="540" name="∧∨⍳↓↑⍲⍱⍟⊖⍉⌽⍋⍒⍫Ï⍸⍥⌷⍙"/>
          <p:cNvSpPr txBox="1"/>
          <p:nvPr/>
        </p:nvSpPr>
        <p:spPr>
          <a:xfrm rot="4680000">
            <a:off x="4181059" y="6310846"/>
            <a:ext cx="445770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solidFill>
                  <a:srgbClr val="3890D9"/>
                </a:solidFill>
                <a:latin typeface="APL385 Unicode"/>
                <a:ea typeface="APL385 Unicode"/>
                <a:cs typeface="APL385 Unicode"/>
                <a:sym typeface="APL385 Unicode"/>
              </a:defRPr>
            </a:lvl1pPr>
          </a:lstStyle>
          <a:p>
            <a:pPr/>
            <a:r>
              <a:t>∧∨⍳↓↑⍲⍱⍟⊖⍉⌽⍋⍒⍫Ï⍸⍥⌷⍙</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540"/>
                                        </p:tgtEl>
                                        <p:attrNameLst>
                                          <p:attrName>style.visibility</p:attrName>
                                        </p:attrNameLst>
                                      </p:cBhvr>
                                      <p:to>
                                        <p:strVal val="visible"/>
                                      </p:to>
                                    </p:set>
                                    <p:animEffect filter="fade" transition="in">
                                      <p:cBhvr>
                                        <p:cTn id="7" dur="1000"/>
                                        <p:tgtEl>
                                          <p:spTgt spid="5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0" grpId="1"/>
    </p:bldLst>
  </p:timing>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1↓,⊢⍤/⍨1(⊢∨⌽)0,≠"/>
          <p:cNvSpPr txBox="1"/>
          <p:nvPr>
            <p:ph type="title"/>
          </p:nvPr>
        </p:nvSpPr>
        <p:spPr>
          <a:xfrm>
            <a:off x="1778000" y="774700"/>
            <a:ext cx="20828000" cy="2377201"/>
          </a:xfrm>
          <a:prstGeom prst="rect">
            <a:avLst/>
          </a:prstGeom>
        </p:spPr>
        <p:txBody>
          <a:bodyPr/>
          <a:lstStyle>
            <a:lvl1pPr>
              <a:defRPr>
                <a:latin typeface="APL385 Unicode"/>
                <a:ea typeface="APL385 Unicode"/>
                <a:cs typeface="APL385 Unicode"/>
                <a:sym typeface="APL385 Unicode"/>
              </a:defRPr>
            </a:lvl1pPr>
          </a:lstStyle>
          <a:p>
            <a:pPr/>
            <a:r>
              <a:t>1↓,⊢⍤/⍨1(⊢∨⌽)0,≠</a:t>
            </a:r>
          </a:p>
        </p:txBody>
      </p:sp>
      <p:sp>
        <p:nvSpPr>
          <p:cNvPr id="543" name="{1↓(x∨1⌽x←0,⍺≠⍵)/⍺,⍵}"/>
          <p:cNvSpPr txBox="1"/>
          <p:nvPr/>
        </p:nvSpPr>
        <p:spPr>
          <a:xfrm>
            <a:off x="1778000" y="10223500"/>
            <a:ext cx="20828000" cy="237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APL385 Unicode"/>
                <a:ea typeface="APL385 Unicode"/>
                <a:cs typeface="APL385 Unicode"/>
                <a:sym typeface="APL385 Unicode"/>
              </a:defRPr>
            </a:lvl1pPr>
          </a:lstStyle>
          <a:p>
            <a:pPr/>
            <a:r>
              <a:t>{1↓(x∨1⌽x←0,⍺≠⍵)/⍺,⍵}</a:t>
            </a:r>
          </a:p>
        </p:txBody>
      </p:sp>
      <p:sp>
        <p:nvSpPr>
          <p:cNvPr id="544" name="┌─┼───┐…"/>
          <p:cNvSpPr txBox="1"/>
          <p:nvPr/>
        </p:nvSpPr>
        <p:spPr>
          <a:xfrm>
            <a:off x="7414259" y="3151868"/>
            <a:ext cx="9555481" cy="843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9800"/>
              </a:lnSpc>
              <a:defRPr b="0" sz="5900">
                <a:latin typeface="APL385 Unicode"/>
                <a:ea typeface="APL385 Unicode"/>
                <a:cs typeface="APL385 Unicode"/>
                <a:sym typeface="APL385 Unicode"/>
              </a:defRPr>
            </a:pPr>
            <a:r>
              <a:t>┌─┼───┐</a:t>
            </a:r>
          </a:p>
          <a:p>
            <a:pPr algn="l" defTabSz="457200">
              <a:lnSpc>
                <a:spcPts val="9800"/>
              </a:lnSpc>
              <a:defRPr b="0" sz="5900">
                <a:latin typeface="APL385 Unicode"/>
                <a:ea typeface="APL385 Unicode"/>
                <a:cs typeface="APL385 Unicode"/>
                <a:sym typeface="APL385 Unicode"/>
              </a:defRPr>
            </a:pPr>
            <a:r>
              <a:t>1 ↓ ┌─┼─────┐</a:t>
            </a:r>
          </a:p>
          <a:p>
            <a:pPr algn="l" defTabSz="457200">
              <a:lnSpc>
                <a:spcPts val="9800"/>
              </a:lnSpc>
              <a:defRPr b="0" sz="5900">
                <a:latin typeface="APL385 Unicode"/>
                <a:ea typeface="APL385 Unicode"/>
                <a:cs typeface="APL385 Unicode"/>
                <a:sym typeface="APL385 Unicode"/>
              </a:defRPr>
            </a:pPr>
            <a:r>
              <a:t>    , ⍨ ┌───┼─────┐</a:t>
            </a:r>
          </a:p>
          <a:p>
            <a:pPr algn="l" defTabSz="457200">
              <a:lnSpc>
                <a:spcPts val="9800"/>
              </a:lnSpc>
              <a:defRPr b="0" sz="5900">
                <a:latin typeface="APL385 Unicode"/>
                <a:ea typeface="APL385 Unicode"/>
                <a:cs typeface="APL385 Unicode"/>
                <a:sym typeface="APL385 Unicode"/>
              </a:defRPr>
            </a:pPr>
            <a:r>
              <a:t>    ┌─┘ 1 ┌─┼─┐ ┌─┼─┐</a:t>
            </a:r>
          </a:p>
          <a:p>
            <a:pPr algn="l" defTabSz="457200">
              <a:lnSpc>
                <a:spcPts val="9800"/>
              </a:lnSpc>
              <a:defRPr b="0" sz="5900">
                <a:latin typeface="APL385 Unicode"/>
                <a:ea typeface="APL385 Unicode"/>
                <a:cs typeface="APL385 Unicode"/>
                <a:sym typeface="APL385 Unicode"/>
              </a:defRPr>
            </a:pPr>
            <a:r>
              <a:t>    ⍤     ⊢ ∨ ⌽ 0 , ≠</a:t>
            </a:r>
          </a:p>
          <a:p>
            <a:pPr algn="l" defTabSz="457200">
              <a:lnSpc>
                <a:spcPts val="9800"/>
              </a:lnSpc>
              <a:defRPr b="0" sz="5900">
                <a:latin typeface="APL385 Unicode"/>
                <a:ea typeface="APL385 Unicode"/>
                <a:cs typeface="APL385 Unicode"/>
                <a:sym typeface="APL385 Unicode"/>
              </a:defRPr>
            </a:pPr>
            <a:r>
              <a:t>   ┌┴┐</a:t>
            </a:r>
          </a:p>
          <a:p>
            <a:pPr algn="l" defTabSz="457200">
              <a:lnSpc>
                <a:spcPts val="9800"/>
              </a:lnSpc>
              <a:defRPr b="0" sz="5900">
                <a:latin typeface="APL385 Unicode"/>
                <a:ea typeface="APL385 Unicode"/>
                <a:cs typeface="APL385 Unicode"/>
                <a:sym typeface="APL385 Unicode"/>
              </a:defRPr>
            </a:pPr>
            <a:r>
              <a:t>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3" grpId="1"/>
    </p:bldLst>
  </p:timing>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8" name="1↓,⊢⍤/⍨1(⊢∨⌽)0,≠"/>
          <p:cNvSpPr txBox="1"/>
          <p:nvPr>
            <p:ph type="title"/>
          </p:nvPr>
        </p:nvSpPr>
        <p:spPr>
          <a:xfrm>
            <a:off x="719636" y="4650166"/>
            <a:ext cx="20828001" cy="2377201"/>
          </a:xfrm>
          <a:prstGeom prst="rect">
            <a:avLst/>
          </a:prstGeom>
        </p:spPr>
        <p:txBody>
          <a:bodyPr/>
          <a:lstStyle>
            <a:lvl1pPr>
              <a:defRPr>
                <a:latin typeface="APL385 Unicode"/>
                <a:ea typeface="APL385 Unicode"/>
                <a:cs typeface="APL385 Unicode"/>
                <a:sym typeface="APL385 Unicode"/>
              </a:defRPr>
            </a:lvl1pPr>
          </a:lstStyle>
          <a:p>
            <a:pPr/>
            <a:r>
              <a:t>1↓,⊢⍤/⍨1(⊢∨⌽)0,≠</a:t>
            </a:r>
          </a:p>
        </p:txBody>
      </p:sp>
      <p:sp>
        <p:nvSpPr>
          <p:cNvPr id="549" name="{1↓(x∨1⌽x←0,⍺≠⍵)/⍺,⍵}"/>
          <p:cNvSpPr txBox="1"/>
          <p:nvPr/>
        </p:nvSpPr>
        <p:spPr>
          <a:xfrm>
            <a:off x="2836363" y="6688633"/>
            <a:ext cx="20828001" cy="237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APL385 Unicode"/>
                <a:ea typeface="APL385 Unicode"/>
                <a:cs typeface="APL385 Unicode"/>
                <a:sym typeface="APL385 Unicode"/>
              </a:defRPr>
            </a:lvl1pPr>
          </a:lstStyle>
          <a:p>
            <a:pPr/>
            <a:r>
              <a:t>{1↓(x∨1⌽x←0,⍺≠⍵)/⍺,⍵}</a:t>
            </a:r>
          </a:p>
        </p:txBody>
      </p:sp>
      <p:pic>
        <p:nvPicPr>
          <p:cNvPr id="550"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My thanks to Rodrigo and Rory who kindly helped with proofing"/>
          <p:cNvSpPr txBox="1"/>
          <p:nvPr>
            <p:ph type="title"/>
          </p:nvPr>
        </p:nvSpPr>
        <p:spPr>
          <a:prstGeom prst="rect">
            <a:avLst/>
          </a:prstGeom>
        </p:spPr>
        <p:txBody>
          <a:bodyPr/>
          <a:lstStyle>
            <a:lvl1pPr defTabSz="784225">
              <a:defRPr sz="10640">
                <a:latin typeface="IBM Plex Serif"/>
                <a:ea typeface="IBM Plex Serif"/>
                <a:cs typeface="IBM Plex Serif"/>
                <a:sym typeface="IBM Plex Serif"/>
              </a:defRPr>
            </a:lvl1pPr>
          </a:lstStyle>
          <a:p>
            <a:pPr/>
            <a:r>
              <a:t>My thanks to Rodrigo and Rory who kindly helped with proofing</a:t>
            </a:r>
          </a:p>
        </p:txBody>
      </p:sp>
      <p:sp>
        <p:nvSpPr>
          <p:cNvPr id="555" name="*any remaining errors or lies are mine alone"/>
          <p:cNvSpPr txBox="1"/>
          <p:nvPr/>
        </p:nvSpPr>
        <p:spPr>
          <a:xfrm>
            <a:off x="15216748" y="12728244"/>
            <a:ext cx="8223124"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IBM Plex Serif Medium"/>
                <a:ea typeface="IBM Plex Serif Medium"/>
                <a:cs typeface="IBM Plex Serif Medium"/>
                <a:sym typeface="IBM Plex Serif Medium"/>
              </a:defRPr>
            </a:lvl1pPr>
          </a:lstStyle>
          <a:p>
            <a:pPr/>
            <a:r>
              <a:t>*any remaining errors or lies are mine alone</a:t>
            </a:r>
          </a:p>
        </p:txBody>
      </p:sp>
      <p:pic>
        <p:nvPicPr>
          <p:cNvPr id="556" name="unnamed.png" descr="unnamed.png"/>
          <p:cNvPicPr>
            <a:picLocks noChangeAspect="1"/>
          </p:cNvPicPr>
          <p:nvPr/>
        </p:nvPicPr>
        <p:blipFill>
          <a:blip r:embed="rId3">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0" name="and the whole lot at the APL Orchard, without whom, etc"/>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and the whole lot at the APL Orchard, without whom, etc</a:t>
            </a:r>
          </a:p>
        </p:txBody>
      </p:sp>
      <p:pic>
        <p:nvPicPr>
          <p:cNvPr id="561"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Thank you"/>
          <p:cNvSpPr txBox="1"/>
          <p:nvPr>
            <p:ph type="title"/>
          </p:nvPr>
        </p:nvSpPr>
        <p:spPr>
          <a:prstGeom prst="rect">
            <a:avLst/>
          </a:prstGeom>
        </p:spPr>
        <p:txBody>
          <a:bodyPr/>
          <a:lstStyle>
            <a:lvl1pPr>
              <a:defRPr>
                <a:latin typeface="IBM Plex Serif"/>
                <a:ea typeface="IBM Plex Serif"/>
                <a:cs typeface="IBM Plex Serif"/>
                <a:sym typeface="IBM Plex Serif"/>
              </a:defRPr>
            </a:lvl1pPr>
          </a:lstStyle>
          <a:p>
            <a:pPr/>
            <a:r>
              <a:t>Thank you</a:t>
            </a:r>
          </a:p>
        </p:txBody>
      </p:sp>
      <p:sp>
        <p:nvSpPr>
          <p:cNvPr id="564" name="https://xpqz.github.io/learnapl/"/>
          <p:cNvSpPr txBox="1"/>
          <p:nvPr/>
        </p:nvSpPr>
        <p:spPr>
          <a:xfrm>
            <a:off x="1936813" y="2031999"/>
            <a:ext cx="20510374"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8100">
                <a:latin typeface="APL385 Unicode"/>
                <a:ea typeface="APL385 Unicode"/>
                <a:cs typeface="APL385 Unicode"/>
                <a:sym typeface="APL385 Unicode"/>
              </a:defRPr>
            </a:lvl1pPr>
          </a:lstStyle>
          <a:p>
            <a:pPr/>
            <a:r>
              <a:t>https://xpqz.github.io/learnapl/</a:t>
            </a:r>
          </a:p>
        </p:txBody>
      </p:sp>
      <p:pic>
        <p:nvPicPr>
          <p:cNvPr id="565" name="unnamed.png" descr="unnamed.png"/>
          <p:cNvPicPr>
            <a:picLocks noChangeAspect="1"/>
          </p:cNvPicPr>
          <p:nvPr/>
        </p:nvPicPr>
        <p:blipFill>
          <a:blip r:embed="rId2">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APL: the..."/>
          <p:cNvSpPr txBox="1"/>
          <p:nvPr>
            <p:ph type="title"/>
          </p:nvPr>
        </p:nvSpPr>
        <p:spPr>
          <a:xfrm>
            <a:off x="-6005465" y="1391280"/>
            <a:ext cx="20828001" cy="4648201"/>
          </a:xfrm>
          <a:prstGeom prst="rect">
            <a:avLst/>
          </a:prstGeom>
        </p:spPr>
        <p:txBody>
          <a:bodyPr/>
          <a:lstStyle>
            <a:lvl1pPr>
              <a:defRPr>
                <a:latin typeface="IBM Plex Serif"/>
                <a:ea typeface="IBM Plex Serif"/>
                <a:cs typeface="IBM Plex Serif"/>
                <a:sym typeface="IBM Plex Serif"/>
              </a:defRPr>
            </a:lvl1pPr>
          </a:lstStyle>
          <a:p>
            <a:pPr/>
            <a:r>
              <a:t>APL: the...</a:t>
            </a:r>
          </a:p>
        </p:txBody>
      </p:sp>
      <p:pic>
        <p:nvPicPr>
          <p:cNvPr id="163" name="og.jpg" descr="og.jpg"/>
          <p:cNvPicPr>
            <a:picLocks noChangeAspect="1"/>
          </p:cNvPicPr>
          <p:nvPr/>
        </p:nvPicPr>
        <p:blipFill>
          <a:blip r:embed="rId3">
            <a:extLst/>
          </a:blip>
          <a:stretch>
            <a:fillRect/>
          </a:stretch>
        </p:blipFill>
        <p:spPr>
          <a:xfrm>
            <a:off x="7932099" y="2170989"/>
            <a:ext cx="7620001" cy="7620001"/>
          </a:xfrm>
          <a:prstGeom prst="rect">
            <a:avLst/>
          </a:prstGeom>
          <a:ln w="12700">
            <a:miter lim="400000"/>
          </a:ln>
        </p:spPr>
      </p:pic>
      <p:sp>
        <p:nvSpPr>
          <p:cNvPr id="164" name="of array langs"/>
          <p:cNvSpPr txBox="1"/>
          <p:nvPr/>
        </p:nvSpPr>
        <p:spPr>
          <a:xfrm>
            <a:off x="13488841" y="6597630"/>
            <a:ext cx="9863247" cy="464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11200">
                <a:latin typeface="IBM Plex Serif"/>
                <a:ea typeface="IBM Plex Serif"/>
                <a:cs typeface="IBM Plex Serif"/>
                <a:sym typeface="IBM Plex Serif"/>
              </a:defRPr>
            </a:lvl1pPr>
          </a:lstStyle>
          <a:p>
            <a:pPr/>
            <a:r>
              <a:t>of array langs</a:t>
            </a:r>
          </a:p>
        </p:txBody>
      </p:sp>
      <p:pic>
        <p:nvPicPr>
          <p:cNvPr id="165" name="unnamed.png" descr="unnamed.png"/>
          <p:cNvPicPr>
            <a:picLocks noChangeAspect="1"/>
          </p:cNvPicPr>
          <p:nvPr/>
        </p:nvPicPr>
        <p:blipFill>
          <a:blip r:embed="rId4">
            <a:extLst/>
          </a:blip>
          <a:stretch>
            <a:fillRect/>
          </a:stretch>
        </p:blipFill>
        <p:spPr>
          <a:xfrm>
            <a:off x="322059" y="10367033"/>
            <a:ext cx="4301547" cy="296089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1500" fill="hold"/>
                                        <p:tgtEl>
                                          <p:spTgt spid="163"/>
                                        </p:tgtEl>
                                        <p:attrNameLst>
                                          <p:attrName>ppt_x</p:attrName>
                                        </p:attrNameLst>
                                      </p:cBhvr>
                                      <p:tavLst>
                                        <p:tav tm="0">
                                          <p:val>
                                            <p:strVal val="#ppt_x"/>
                                          </p:val>
                                        </p:tav>
                                        <p:tav tm="100000">
                                          <p:val>
                                            <p:strVal val="#ppt_x"/>
                                          </p:val>
                                        </p:tav>
                                      </p:tavLst>
                                    </p:anim>
                                    <p:anim calcmode="lin" valueType="num">
                                      <p:cBhvr>
                                        <p:cTn id="8" dur="1500" fill="hold"/>
                                        <p:tgtEl>
                                          <p:spTgt spid="1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