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1" r:id="rId2"/>
    <p:sldId id="770" r:id="rId3"/>
    <p:sldId id="678" r:id="rId4"/>
    <p:sldId id="651" r:id="rId5"/>
    <p:sldId id="721" r:id="rId6"/>
    <p:sldId id="737" r:id="rId7"/>
    <p:sldId id="444" r:id="rId8"/>
    <p:sldId id="741" r:id="rId9"/>
    <p:sldId id="414" r:id="rId10"/>
    <p:sldId id="773" r:id="rId11"/>
    <p:sldId id="772" r:id="rId12"/>
    <p:sldId id="740" r:id="rId13"/>
    <p:sldId id="289" r:id="rId14"/>
    <p:sldId id="776" r:id="rId15"/>
    <p:sldId id="700" r:id="rId16"/>
    <p:sldId id="742" r:id="rId17"/>
    <p:sldId id="744" r:id="rId18"/>
    <p:sldId id="746" r:id="rId19"/>
    <p:sldId id="499" r:id="rId20"/>
    <p:sldId id="308" r:id="rId21"/>
    <p:sldId id="716" r:id="rId22"/>
    <p:sldId id="747" r:id="rId23"/>
    <p:sldId id="766" r:id="rId24"/>
    <p:sldId id="743" r:id="rId25"/>
    <p:sldId id="748" r:id="rId26"/>
    <p:sldId id="777" r:id="rId27"/>
    <p:sldId id="287" r:id="rId28"/>
    <p:sldId id="778" r:id="rId29"/>
    <p:sldId id="771" r:id="rId30"/>
    <p:sldId id="753" r:id="rId31"/>
    <p:sldId id="751" r:id="rId32"/>
    <p:sldId id="749" r:id="rId33"/>
    <p:sldId id="754" r:id="rId34"/>
    <p:sldId id="695" r:id="rId35"/>
    <p:sldId id="755" r:id="rId36"/>
    <p:sldId id="756" r:id="rId37"/>
    <p:sldId id="691" r:id="rId38"/>
    <p:sldId id="757" r:id="rId39"/>
    <p:sldId id="759" r:id="rId40"/>
    <p:sldId id="699" r:id="rId41"/>
    <p:sldId id="739" r:id="rId42"/>
    <p:sldId id="738" r:id="rId43"/>
    <p:sldId id="708" r:id="rId44"/>
    <p:sldId id="760" r:id="rId45"/>
    <p:sldId id="761" r:id="rId46"/>
    <p:sldId id="762" r:id="rId47"/>
    <p:sldId id="764" r:id="rId48"/>
    <p:sldId id="765" r:id="rId49"/>
    <p:sldId id="775" r:id="rId50"/>
    <p:sldId id="768" r:id="rId51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54"/>
    </p:embeddedFont>
    <p:embeddedFont>
      <p:font typeface="Calibri" panose="020F0502020204030204" pitchFamily="34" charset="0"/>
      <p:regular r:id="rId54"/>
      <p:bold r:id="rId54"/>
      <p:italic r:id="rId54"/>
      <p:boldItalic r:id="rId54"/>
    </p:embeddedFont>
    <p:embeddedFont>
      <p:font typeface="Cambria Math" panose="02040503050406030204" pitchFamily="18" charset="0"/>
      <p:regular r:id="rId55"/>
    </p:embeddedFont>
    <p:embeddedFont>
      <p:font typeface="Comic Sans MS" panose="030F0702030302020204" pitchFamily="66" charset="0"/>
      <p:regular r:id="rId56"/>
      <p:bold r:id="rId57"/>
      <p:italic r:id="rId58"/>
      <p:boldItalic r:id="rId59"/>
    </p:embeddedFont>
    <p:embeddedFont>
      <p:font typeface="Consolas" panose="020B0609020204030204" pitchFamily="49" charset="0"/>
      <p:regular r:id="rId60"/>
      <p:bold r:id="rId61"/>
      <p:italic r:id="rId62"/>
      <p:boldItalic r:id="rId63"/>
    </p:embeddedFont>
    <p:embeddedFont>
      <p:font typeface="Sarabun" panose="020B0604020202020204" charset="-34"/>
      <p:regular r:id="rId64"/>
      <p:bold r:id="rId65"/>
      <p:italic r:id="rId66"/>
      <p:boldItalic r:id="rId67"/>
    </p:embeddedFont>
    <p:embeddedFont>
      <p:font typeface="Wingdings 2" panose="05020102010507070707" pitchFamily="18" charset="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5A6D8F"/>
    <a:srgbClr val="3B475E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5508" autoAdjust="0"/>
  </p:normalViewPr>
  <p:slideViewPr>
    <p:cSldViewPr snapToGrid="0">
      <p:cViewPr varScale="1">
        <p:scale>
          <a:sx n="133" d="100"/>
          <a:sy n="133" d="100"/>
        </p:scale>
        <p:origin x="126" y="3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NULL"/><Relationship Id="rId62" Type="http://schemas.openxmlformats.org/officeDocument/2006/relationships/font" Target="fonts/font8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10/10/2022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10/10/2022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2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Olhão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2022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737" y="1208868"/>
            <a:ext cx="1954700" cy="27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pic>
        <p:nvPicPr>
          <p:cNvPr id="6" name="tiny">
            <a:extLst>
              <a:ext uri="{FF2B5EF4-FFF2-40B4-BE49-F238E27FC236}">
                <a16:creationId xmlns:a16="http://schemas.microsoft.com/office/drawing/2014/main" id="{E43133A2-E010-450E-BEFE-9D2D3668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1552" y="4142831"/>
            <a:ext cx="550928" cy="7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519522"/>
            <a:ext cx="7632849" cy="64025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6" y="1275160"/>
            <a:ext cx="7632849" cy="32408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4275956"/>
            <a:ext cx="875054" cy="702078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4767263"/>
            <a:ext cx="43204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3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88482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89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1810DA-E1B8-4F96-9C81-B2D976B57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0"/>
            <a:ext cx="1547664" cy="6995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: CONTENT THAT OVERLAPS THIS BOX WILL BE OBSCURED</a:t>
            </a:r>
          </a:p>
        </p:txBody>
      </p:sp>
    </p:spTree>
    <p:extLst>
      <p:ext uri="{BB962C8B-B14F-4D97-AF65-F5344CB8AC3E}">
        <p14:creationId xmlns:p14="http://schemas.microsoft.com/office/powerpoint/2010/main" val="75703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The Road Ahead – 2022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36756" y="4657725"/>
            <a:ext cx="292894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51006" y="3998742"/>
            <a:ext cx="852470" cy="12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5" r:id="rId9"/>
    <p:sldLayoutId id="2147483666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80/su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docker.com/r/dyalog/jarvis" TargetMode="External"/><Relationship Id="rId2" Type="http://schemas.openxmlformats.org/officeDocument/2006/relationships/hyperlink" Target="https://github.com/dyalog/jarvi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atin.dev/v1/packages/major_versions/dyalog/jarvi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jpeg"/><Relationship Id="rId7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4.jpeg"/><Relationship Id="rId4" Type="http://schemas.openxmlformats.org/officeDocument/2006/relationships/image" Target="../media/image17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Road Ahead</a:t>
            </a:r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Morten Kromberg</a:t>
            </a:r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4E7F-248A-0054-9A98-41185869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C54AB-F157-D787-06C7-A19B0DEC4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643F1-1503-7C13-980D-AB664428AD1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2390D-4325-0CCD-A89F-50E6543B9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85157-FFFD-D98F-E51E-D8EAAF94A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295"/>
            <a:ext cx="9144000" cy="42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4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F098-FB57-6E67-CC30-0CBFA871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7D38A-55A2-4371-088D-E933D4AF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5AAA5-A02C-D730-6CB5-E717C8A905E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B5AF5-C2B8-C82A-1C55-6B3FF8196A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E73B8-77B5-2D33-8598-577528F4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16" y="0"/>
            <a:ext cx="75625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1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35BB5-856A-6347-871C-5673D333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Training &amp; </a:t>
            </a:r>
            <a:r>
              <a:rPr lang="da-DK" dirty="0" err="1"/>
              <a:t>Evangelism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5FEA2-7D98-A56C-1AA1-047799765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trained</a:t>
            </a:r>
            <a:r>
              <a:rPr lang="da-DK" dirty="0"/>
              <a:t> a </a:t>
            </a:r>
            <a:r>
              <a:rPr lang="da-DK" dirty="0" err="1"/>
              <a:t>group</a:t>
            </a:r>
            <a:r>
              <a:rPr lang="da-DK" dirty="0"/>
              <a:t> of 24 developers in India last </a:t>
            </a:r>
            <a:r>
              <a:rPr lang="da-DK" dirty="0" err="1"/>
              <a:t>year</a:t>
            </a:r>
            <a:r>
              <a:rPr lang="da-DK" dirty="0"/>
              <a:t> (via Zoom)</a:t>
            </a:r>
          </a:p>
          <a:p>
            <a:r>
              <a:rPr lang="da-DK" dirty="0"/>
              <a:t>The </a:t>
            </a:r>
            <a:r>
              <a:rPr lang="da-DK" dirty="0" err="1"/>
              <a:t>materials</a:t>
            </a:r>
            <a:r>
              <a:rPr lang="da-DK" dirty="0"/>
              <a:t> </a:t>
            </a:r>
            <a:r>
              <a:rPr lang="da-DK" dirty="0" err="1"/>
              <a:t>prepared</a:t>
            </a:r>
            <a:r>
              <a:rPr lang="da-DK" dirty="0"/>
              <a:t> for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exercise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 </a:t>
            </a:r>
            <a:r>
              <a:rPr lang="da-DK" dirty="0" err="1"/>
              <a:t>free</a:t>
            </a:r>
            <a:r>
              <a:rPr lang="da-DK" dirty="0"/>
              <a:t> of charge at </a:t>
            </a:r>
            <a:r>
              <a:rPr lang="en-US" dirty="0"/>
              <a:t>course.dyalog.com</a:t>
            </a:r>
            <a:endParaRPr lang="da-DK" dirty="0"/>
          </a:p>
          <a:p>
            <a:pPr lvl="1"/>
            <a:r>
              <a:rPr lang="da-DK" dirty="0"/>
              <a:t>This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the case for all </a:t>
            </a:r>
            <a:r>
              <a:rPr lang="da-DK" dirty="0" err="1"/>
              <a:t>training</a:t>
            </a:r>
            <a:r>
              <a:rPr lang="da-DK" dirty="0"/>
              <a:t> </a:t>
            </a:r>
            <a:r>
              <a:rPr lang="da-DK" dirty="0" err="1"/>
              <a:t>materials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creating</a:t>
            </a:r>
            <a:endParaRPr lang="da-DK" dirty="0"/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considering</a:t>
            </a:r>
            <a:r>
              <a:rPr lang="da-DK" dirty="0"/>
              <a:t> running </a:t>
            </a:r>
            <a:r>
              <a:rPr lang="da-DK" dirty="0" err="1"/>
              <a:t>on-line</a:t>
            </a:r>
            <a:r>
              <a:rPr lang="da-DK" dirty="0"/>
              <a:t> </a:t>
            </a:r>
            <a:r>
              <a:rPr lang="da-DK" dirty="0" err="1"/>
              <a:t>courses</a:t>
            </a:r>
            <a:r>
              <a:rPr lang="da-DK" dirty="0"/>
              <a:t> – </a:t>
            </a:r>
            <a:r>
              <a:rPr lang="da-DK" dirty="0" err="1"/>
              <a:t>contact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</a:t>
            </a:r>
            <a:r>
              <a:rPr lang="da-DK" dirty="0" err="1"/>
              <a:t>training</a:t>
            </a:r>
            <a:r>
              <a:rPr lang="da-DK" dirty="0"/>
              <a:t>!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B2BA8-2663-38C8-5DE6-413DE3011D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CF1BF-028A-69F2-E923-062E81AC2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523" y="1059254"/>
            <a:ext cx="1806621" cy="23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5A7E71-41A0-46C5-97AF-A00CA31D6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Replaces </a:t>
            </a:r>
            <a:r>
              <a:rPr lang="en-GB" i="1" dirty="0"/>
              <a:t>non-commercial licence</a:t>
            </a:r>
          </a:p>
          <a:p>
            <a:r>
              <a:rPr lang="en-GB" dirty="0"/>
              <a:t>Allows distribution of Dyalog along with your work, under the default royalty licence</a:t>
            </a:r>
          </a:p>
          <a:p>
            <a:pPr lvl="1"/>
            <a:r>
              <a:rPr lang="en-GB" dirty="0"/>
              <a:t>Fee is 2% of gross APL-based revenue</a:t>
            </a:r>
          </a:p>
          <a:p>
            <a:pPr lvl="1"/>
            <a:r>
              <a:rPr lang="en-GB" dirty="0"/>
              <a:t>No fees due if revenue &lt; GBP 5,000 in a calendar year</a:t>
            </a:r>
          </a:p>
          <a:p>
            <a:pPr lvl="1"/>
            <a:r>
              <a:rPr lang="en-GB" dirty="0"/>
              <a:t>Multiple alternative commercial licence schemes are available</a:t>
            </a:r>
            <a:br>
              <a:rPr lang="en-GB" dirty="0"/>
            </a:br>
            <a:endParaRPr lang="en-GB" dirty="0"/>
          </a:p>
          <a:p>
            <a:r>
              <a:rPr lang="en-GB" dirty="0"/>
              <a:t>For GBP 150 per year, you can subscribe to the Dyalog Support Service (DSS)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D67C0B-DE15-4D44-BD9F-E3394C0731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29B04C-E2C6-462A-9B3F-2C63D7DC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Licence</a:t>
            </a:r>
          </a:p>
        </p:txBody>
      </p:sp>
      <p:pic>
        <p:nvPicPr>
          <p:cNvPr id="2" name="Picture 2" descr="Business License Certification - Certification Icon, HD Png Download ,  Transparent Png Image - PNGitem">
            <a:extLst>
              <a:ext uri="{FF2B5EF4-FFF2-40B4-BE49-F238E27FC236}">
                <a16:creationId xmlns:a16="http://schemas.microsoft.com/office/drawing/2014/main" id="{86065FF3-A858-7389-F98D-B05A465D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3" y="1264925"/>
            <a:ext cx="2236338" cy="175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9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0710-06D5-A9C7-08C3-83739C54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Perhaps the most important "feature" of v18.2 – intended for</a:t>
            </a:r>
          </a:p>
          <a:p>
            <a:r>
              <a:rPr lang="en-US" dirty="0"/>
              <a:t>non-commercial use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personal projects &amp; experiments</a:t>
            </a:r>
          </a:p>
          <a:p>
            <a:r>
              <a:rPr lang="en-US" dirty="0"/>
              <a:t>sharing your experience</a:t>
            </a:r>
          </a:p>
          <a:p>
            <a:r>
              <a:rPr lang="en-US" dirty="0"/>
              <a:t>proof of concepts / trials</a:t>
            </a:r>
          </a:p>
          <a:p>
            <a:r>
              <a:rPr lang="en-US" dirty="0"/>
              <a:t>participating in programming competitions for cash prizes</a:t>
            </a:r>
          </a:p>
          <a:p>
            <a:r>
              <a:rPr lang="en-US" dirty="0"/>
              <a:t>fun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EDD0C-A262-4530-4421-3C31711B27C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8C9C17-8F9C-0C7C-858B-537BCA32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Basic </a:t>
            </a:r>
            <a:r>
              <a:rPr lang="da-DK" dirty="0" err="1"/>
              <a:t>Licence</a:t>
            </a:r>
            <a:endParaRPr lang="LID4096" dirty="0"/>
          </a:p>
        </p:txBody>
      </p:sp>
      <p:pic>
        <p:nvPicPr>
          <p:cNvPr id="2050" name="Picture 2" descr="Business License Certification - Certification Icon, HD Png Download ,  Transparent Png Image - PNGitem">
            <a:extLst>
              <a:ext uri="{FF2B5EF4-FFF2-40B4-BE49-F238E27FC236}">
                <a16:creationId xmlns:a16="http://schemas.microsoft.com/office/drawing/2014/main" id="{4CDA1C00-D891-B5C5-5DFF-36C6F4E9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3" y="1264925"/>
            <a:ext cx="2236338" cy="175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9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9CF5-B673-46FB-B243-65A5990CE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29418" cy="32420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b="1" dirty="0"/>
              <a:t>Issues:</a:t>
            </a:r>
          </a:p>
          <a:p>
            <a:r>
              <a:rPr lang="da-DK" dirty="0" err="1"/>
              <a:t>Dyalog</a:t>
            </a:r>
            <a:r>
              <a:rPr lang="da-DK" dirty="0"/>
              <a:t> IME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work</a:t>
            </a:r>
            <a:r>
              <a:rPr lang="da-DK" dirty="0"/>
              <a:t> with Windows Universal Windows Platform </a:t>
            </a:r>
            <a:r>
              <a:rPr lang="da-DK" dirty="0" err="1"/>
              <a:t>applications</a:t>
            </a:r>
            <a:endParaRPr lang="da-DK" dirty="0"/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APL keyboards do not work in RIDE (backtick still works) under Wayland (Linux)</a:t>
            </a:r>
            <a:endParaRPr lang="da-DK" dirty="0"/>
          </a:p>
          <a:p>
            <a:r>
              <a:rPr lang="da-DK" dirty="0"/>
              <a:t>New users </a:t>
            </a:r>
            <a:r>
              <a:rPr lang="da-DK" dirty="0" err="1"/>
              <a:t>report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"</a:t>
            </a:r>
            <a:r>
              <a:rPr lang="da-DK" dirty="0" err="1"/>
              <a:t>ctrl</a:t>
            </a:r>
            <a:r>
              <a:rPr lang="da-DK" dirty="0"/>
              <a:t>" is </a:t>
            </a:r>
            <a:r>
              <a:rPr lang="da-DK" dirty="0" err="1"/>
              <a:t>problematic</a:t>
            </a:r>
            <a:r>
              <a:rPr lang="da-DK" dirty="0"/>
              <a:t> as the APL </a:t>
            </a:r>
            <a:r>
              <a:rPr lang="da-DK" dirty="0" err="1"/>
              <a:t>key</a:t>
            </a:r>
            <a:endParaRPr lang="da-DK" dirty="0"/>
          </a:p>
          <a:p>
            <a:pPr marL="0" indent="0">
              <a:buNone/>
            </a:pPr>
            <a:r>
              <a:rPr lang="da-DK" b="1" dirty="0" err="1"/>
              <a:t>Immediate</a:t>
            </a:r>
            <a:r>
              <a:rPr lang="da-DK" b="1" dirty="0"/>
              <a:t> Solutions: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Keyboards for Windows which use different "APL" keys (Alt, </a:t>
            </a:r>
            <a:r>
              <a:rPr lang="en-US" dirty="0" err="1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AltGr</a:t>
            </a: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etc</a:t>
            </a: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)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Backtick-style keyboards for all platforms</a:t>
            </a:r>
          </a:p>
          <a:p>
            <a:pPr marL="0" indent="0">
              <a:buNone/>
            </a:pPr>
            <a:r>
              <a:rPr lang="da-DK" b="1" dirty="0"/>
              <a:t>Longer Term: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A new IME which offers a similar experience across </a:t>
            </a:r>
            <a:b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</a:b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supported platforms and works in and out of the IDEs </a:t>
            </a:r>
            <a:b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</a:b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(this will take a bit longer)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74EF67-A0AB-4381-99FD-24B67D86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760157" cy="685535"/>
          </a:xfrm>
        </p:spPr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Keyboarding on all platforms</a:t>
            </a:r>
            <a:endParaRPr lang="LID4096" sz="3600" dirty="0"/>
          </a:p>
        </p:txBody>
      </p:sp>
      <p:pic>
        <p:nvPicPr>
          <p:cNvPr id="1028" name="Picture 4" descr="Dyalog - APL Fonts and Keyboards">
            <a:extLst>
              <a:ext uri="{FF2B5EF4-FFF2-40B4-BE49-F238E27FC236}">
                <a16:creationId xmlns:a16="http://schemas.microsoft.com/office/drawing/2014/main" id="{15AF8C9E-D9B6-5471-4B47-862F3EFDA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91" y="3161929"/>
            <a:ext cx="3092046" cy="14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6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CCEE-8DDE-E9FB-8395-8C72AAF0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 err="1"/>
              <a:t>Thursday</a:t>
            </a:r>
            <a:r>
              <a:rPr lang="da-DK" b="1" dirty="0"/>
              <a:t> 11:15</a:t>
            </a:r>
            <a:r>
              <a:rPr lang="da-DK" dirty="0"/>
              <a:t> </a:t>
            </a:r>
            <a:r>
              <a:rPr lang="da-DK" dirty="0" err="1"/>
              <a:t>Dyalog</a:t>
            </a:r>
            <a:r>
              <a:rPr lang="da-DK" dirty="0"/>
              <a:t> and </a:t>
            </a:r>
            <a:r>
              <a:rPr lang="da-DK" dirty="0" err="1"/>
              <a:t>Academia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Jesús</a:t>
            </a:r>
            <a:r>
              <a:rPr lang="da-DK" dirty="0"/>
              <a:t> </a:t>
            </a:r>
            <a:r>
              <a:rPr lang="da-DK" dirty="0" err="1"/>
              <a:t>Galàn</a:t>
            </a:r>
            <a:r>
              <a:rPr lang="da-DK" dirty="0"/>
              <a:t> </a:t>
            </a:r>
            <a:r>
              <a:rPr lang="da-DK" dirty="0" err="1"/>
              <a:t>López</a:t>
            </a:r>
            <a:r>
              <a:rPr lang="da-DK" dirty="0"/>
              <a:t> and Gitte Christensen)</a:t>
            </a:r>
          </a:p>
          <a:p>
            <a:pPr marL="0" indent="0">
              <a:buNone/>
            </a:pPr>
            <a:r>
              <a:rPr lang="da-DK" b="1" dirty="0" err="1"/>
              <a:t>Thursday</a:t>
            </a:r>
            <a:r>
              <a:rPr lang="da-DK" b="1" dirty="0"/>
              <a:t> 11:45</a:t>
            </a:r>
            <a:r>
              <a:rPr lang="da-DK" dirty="0"/>
              <a:t> </a:t>
            </a:r>
            <a:r>
              <a:rPr lang="da-DK" dirty="0" err="1"/>
              <a:t>What</a:t>
            </a:r>
            <a:r>
              <a:rPr lang="da-DK" dirty="0"/>
              <a:t> – </a:t>
            </a:r>
            <a:r>
              <a:rPr lang="da-DK" dirty="0" err="1"/>
              <a:t>Another</a:t>
            </a:r>
            <a:r>
              <a:rPr lang="da-DK" dirty="0"/>
              <a:t> APL Book?</a:t>
            </a:r>
            <a:br>
              <a:rPr lang="da-DK" dirty="0"/>
            </a:br>
            <a:r>
              <a:rPr lang="da-DK" dirty="0"/>
              <a:t>(Ray </a:t>
            </a:r>
            <a:r>
              <a:rPr lang="da-DK" dirty="0" err="1"/>
              <a:t>Polivka</a:t>
            </a:r>
            <a:r>
              <a:rPr lang="da-DK" dirty="0"/>
              <a:t>)</a:t>
            </a:r>
          </a:p>
          <a:p>
            <a:pPr marL="0" indent="0">
              <a:buNone/>
            </a:pPr>
            <a:r>
              <a:rPr lang="da-DK" b="1" dirty="0" err="1"/>
              <a:t>Thursday</a:t>
            </a:r>
            <a:r>
              <a:rPr lang="da-DK" b="1" dirty="0"/>
              <a:t> 12:05</a:t>
            </a:r>
            <a:r>
              <a:rPr lang="da-DK" dirty="0"/>
              <a:t> Growing </a:t>
            </a:r>
            <a:r>
              <a:rPr lang="da-DK" dirty="0" err="1"/>
              <a:t>APLers</a:t>
            </a:r>
            <a:br>
              <a:rPr lang="da-DK" dirty="0"/>
            </a:br>
            <a:r>
              <a:rPr lang="da-DK" dirty="0"/>
              <a:t>(Rich Park)</a:t>
            </a:r>
          </a:p>
          <a:p>
            <a:pPr marL="0" indent="0">
              <a:buNone/>
            </a:pPr>
            <a:br>
              <a:rPr lang="da-DK" dirty="0"/>
            </a:b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000A34-90DC-471D-8E4E-DAE3E71939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8DAFE-6E13-1162-8EC9-6DC16FB4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Training &amp; </a:t>
            </a:r>
            <a:r>
              <a:rPr lang="da-DK" dirty="0" err="1"/>
              <a:t>Evangelism</a:t>
            </a:r>
            <a:endParaRPr lang="LID4096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070083A-0F1F-65E7-BF15-B5BDC975F8E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94" y="3029580"/>
            <a:ext cx="738304" cy="92249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6C5DF1C-F5EC-0D44-1E19-D777F744B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94" y="2072809"/>
            <a:ext cx="721616" cy="8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8978C1D-EEC6-0CF9-15F8-57C99B9A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56" y="1116037"/>
            <a:ext cx="721616" cy="8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6106C25-628D-B28E-5757-2E4F2592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95" y="1116038"/>
            <a:ext cx="721616" cy="8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8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AFC3-850C-3813-9DE4-76E08595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started building a consulting group in the USA in 2019</a:t>
            </a:r>
          </a:p>
          <a:p>
            <a:pPr lvl="1"/>
            <a:r>
              <a:rPr lang="en-US" dirty="0"/>
              <a:t>Paused due to Covid and other factors </a:t>
            </a:r>
          </a:p>
          <a:p>
            <a:r>
              <a:rPr lang="en-US" dirty="0"/>
              <a:t>We expect to resume recruiting APL consultants in the USA next year</a:t>
            </a:r>
          </a:p>
          <a:p>
            <a:r>
              <a:rPr lang="en-US" dirty="0"/>
              <a:t>Get in touch </a:t>
            </a:r>
          </a:p>
          <a:p>
            <a:pPr lvl="1"/>
            <a:r>
              <a:rPr lang="en-US" dirty="0"/>
              <a:t>… if you need consulting (also outside the USA)</a:t>
            </a:r>
          </a:p>
          <a:p>
            <a:pPr lvl="1"/>
            <a:r>
              <a:rPr lang="en-US" dirty="0"/>
              <a:t>… know someone interested in an APL career</a:t>
            </a:r>
          </a:p>
          <a:p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78696-2A32-2107-E1F1-1E8C8C1535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8B2986-D3DD-A70B-60D6-F7D92A14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Consulting</a:t>
            </a:r>
            <a:endParaRPr lang="LID4096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15EF8A-0C03-6B14-2CB8-255502C9C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10744"/>
          <a:stretch/>
        </p:blipFill>
        <p:spPr bwMode="auto">
          <a:xfrm>
            <a:off x="7533024" y="1264925"/>
            <a:ext cx="1056068" cy="1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05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7EFDBE-59E3-7DC3-93DD-0E8990C27E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D929-5AAF-44CE-3F68-5E3119BD1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Here he</a:t>
            </a:r>
            <a:br>
              <a:rPr lang="da-DK" dirty="0"/>
            </a:br>
            <a:r>
              <a:rPr lang="da-DK" dirty="0" err="1"/>
              <a:t>goes</a:t>
            </a:r>
            <a:br>
              <a:rPr lang="da-DK" dirty="0"/>
            </a:br>
            <a:r>
              <a:rPr lang="da-DK" dirty="0" err="1"/>
              <a:t>again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6AEE8-126B-18C8-FBC8-54CCD6952B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4061BF-4173-8BA0-9969-DCF2C508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Source in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LID4096" dirty="0"/>
          </a:p>
        </p:txBody>
      </p:sp>
      <p:pic>
        <p:nvPicPr>
          <p:cNvPr id="6" name="'08">
            <a:extLst>
              <a:ext uri="{FF2B5EF4-FFF2-40B4-BE49-F238E27FC236}">
                <a16:creationId xmlns:a16="http://schemas.microsoft.com/office/drawing/2014/main" id="{CD29B99F-DF83-0971-21DB-E0F688B02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-21181"/>
            <a:ext cx="6876256" cy="5155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E1CB84-8186-40E1-E098-5C76DC425378}"/>
              </a:ext>
            </a:extLst>
          </p:cNvPr>
          <p:cNvSpPr/>
          <p:nvPr/>
        </p:nvSpPr>
        <p:spPr>
          <a:xfrm>
            <a:off x="2771801" y="4731990"/>
            <a:ext cx="365169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90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7995-CA3B-4CE3-83FC-7B1BF949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56872" cy="685535"/>
          </a:xfrm>
        </p:spPr>
        <p:txBody>
          <a:bodyPr/>
          <a:lstStyle/>
          <a:p>
            <a:r>
              <a:rPr lang="da-DK" dirty="0"/>
              <a:t>Why is </a:t>
            </a:r>
            <a:r>
              <a:rPr lang="da-DK" dirty="0" err="1"/>
              <a:t>Text</a:t>
            </a:r>
            <a:r>
              <a:rPr lang="da-DK" dirty="0"/>
              <a:t> Source                            ?</a:t>
            </a:r>
            <a:endParaRPr lang="en-GB" dirty="0"/>
          </a:p>
        </p:txBody>
      </p:sp>
      <p:pic>
        <p:nvPicPr>
          <p:cNvPr id="11" name="Picture 2" descr="Image result for git logo transparent">
            <a:extLst>
              <a:ext uri="{FF2B5EF4-FFF2-40B4-BE49-F238E27FC236}">
                <a16:creationId xmlns:a16="http://schemas.microsoft.com/office/drawing/2014/main" id="{5991D941-41AF-4CFB-8B8A-3D565587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29" y="2644404"/>
            <a:ext cx="148192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vn logo">
            <a:extLst>
              <a:ext uri="{FF2B5EF4-FFF2-40B4-BE49-F238E27FC236}">
                <a16:creationId xmlns:a16="http://schemas.microsoft.com/office/drawing/2014/main" id="{0B798A5F-47E6-4084-8E6B-6008C4C6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64" y="1396753"/>
            <a:ext cx="1096231" cy="9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jenkins logo">
            <a:extLst>
              <a:ext uri="{FF2B5EF4-FFF2-40B4-BE49-F238E27FC236}">
                <a16:creationId xmlns:a16="http://schemas.microsoft.com/office/drawing/2014/main" id="{72FB8023-FA31-4841-82E3-F91B81B7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2" y="2067165"/>
            <a:ext cx="1780203" cy="13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vs code logo">
            <a:extLst>
              <a:ext uri="{FF2B5EF4-FFF2-40B4-BE49-F238E27FC236}">
                <a16:creationId xmlns:a16="http://schemas.microsoft.com/office/drawing/2014/main" id="{2023101D-1415-4189-973D-6DC862DE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5" y="2223196"/>
            <a:ext cx="2330546" cy="1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macs logo">
            <a:extLst>
              <a:ext uri="{FF2B5EF4-FFF2-40B4-BE49-F238E27FC236}">
                <a16:creationId xmlns:a16="http://schemas.microsoft.com/office/drawing/2014/main" id="{EBA92E98-D21B-45C0-824B-EC23FCB06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98" y="3498912"/>
            <a:ext cx="1173149" cy="100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17E77D23-AFA8-4BF3-9819-E01381C4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85" y="3467139"/>
            <a:ext cx="962424" cy="9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clipse logo">
            <a:extLst>
              <a:ext uri="{FF2B5EF4-FFF2-40B4-BE49-F238E27FC236}">
                <a16:creationId xmlns:a16="http://schemas.microsoft.com/office/drawing/2014/main" id="{2DCCB943-7463-44EF-B7E8-1BC70997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51" y="1547875"/>
            <a:ext cx="2538943" cy="5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ithub logo">
            <a:extLst>
              <a:ext uri="{FF2B5EF4-FFF2-40B4-BE49-F238E27FC236}">
                <a16:creationId xmlns:a16="http://schemas.microsoft.com/office/drawing/2014/main" id="{B7734E38-8B92-4551-9D9D-77BC299B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96" y="2297567"/>
            <a:ext cx="112395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ercurial vcs">
            <a:extLst>
              <a:ext uri="{FF2B5EF4-FFF2-40B4-BE49-F238E27FC236}">
                <a16:creationId xmlns:a16="http://schemas.microsoft.com/office/drawing/2014/main" id="{BCD32433-F43C-4A30-B091-FDCFB94E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37" y="1298085"/>
            <a:ext cx="1096231" cy="109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ulesoft logo">
            <a:extLst>
              <a:ext uri="{FF2B5EF4-FFF2-40B4-BE49-F238E27FC236}">
                <a16:creationId xmlns:a16="http://schemas.microsoft.com/office/drawing/2014/main" id="{4D429C98-C9DF-4A88-8893-4B41797B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0" y="1396753"/>
            <a:ext cx="1855767" cy="103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ircleci logo">
            <a:extLst>
              <a:ext uri="{FF2B5EF4-FFF2-40B4-BE49-F238E27FC236}">
                <a16:creationId xmlns:a16="http://schemas.microsoft.com/office/drawing/2014/main" id="{ADEE290C-4292-4372-ADA9-B7F407C8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3" y="3038016"/>
            <a:ext cx="1297015" cy="12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24C026-0C84-4B9C-9703-B6507C9ACF6D}"/>
              </a:ext>
            </a:extLst>
          </p:cNvPr>
          <p:cNvGrpSpPr/>
          <p:nvPr/>
        </p:nvGrpSpPr>
        <p:grpSpPr>
          <a:xfrm>
            <a:off x="4255523" y="389451"/>
            <a:ext cx="2952328" cy="604839"/>
            <a:chOff x="2699792" y="636535"/>
            <a:chExt cx="2952328" cy="604839"/>
          </a:xfrm>
        </p:grpSpPr>
        <p:sp>
          <p:nvSpPr>
            <p:cNvPr id="17" name="Arrow: Left 16">
              <a:extLst>
                <a:ext uri="{FF2B5EF4-FFF2-40B4-BE49-F238E27FC236}">
                  <a16:creationId xmlns:a16="http://schemas.microsoft.com/office/drawing/2014/main" id="{BA8F8228-9314-4487-9CF1-1A775D88A2C1}"/>
                </a:ext>
              </a:extLst>
            </p:cNvPr>
            <p:cNvSpPr/>
            <p:nvPr/>
          </p:nvSpPr>
          <p:spPr>
            <a:xfrm>
              <a:off x="2699792" y="636535"/>
              <a:ext cx="2952328" cy="604839"/>
            </a:xfrm>
            <a:prstGeom prst="leftArrow">
              <a:avLst>
                <a:gd name="adj1" fmla="val 100000"/>
                <a:gd name="adj2" fmla="val 36493"/>
              </a:avLst>
            </a:prstGeom>
            <a:solidFill>
              <a:srgbClr val="ED7F00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800" b="1" cap="all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9C6CBAAF-413F-4017-9443-7A107B0E9F4F}"/>
                </a:ext>
              </a:extLst>
            </p:cNvPr>
            <p:cNvSpPr/>
            <p:nvPr/>
          </p:nvSpPr>
          <p:spPr>
            <a:xfrm>
              <a:off x="2771801" y="698448"/>
              <a:ext cx="2823456" cy="485775"/>
            </a:xfrm>
            <a:prstGeom prst="leftArrow">
              <a:avLst>
                <a:gd name="adj1" fmla="val 100000"/>
                <a:gd name="adj2" fmla="val 36493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I</a:t>
              </a:r>
              <a:r>
                <a:rPr lang="en-US" sz="3200" b="1" cap="all" spc="5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m</a:t>
              </a:r>
              <a:r>
                <a:rPr lang="en-US" sz="3200" b="1" cap="all" spc="-1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o</a:t>
              </a:r>
              <a:r>
                <a:rPr lang="en-US" sz="3200" b="1" cap="all" spc="-2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r</a:t>
              </a:r>
              <a:r>
                <a:rPr lang="en-US" sz="3200" b="1" cap="all" spc="-6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sz="3200" b="1" cap="all" spc="-10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a</a:t>
              </a:r>
              <a:r>
                <a:rPr lang="en-US" sz="3200" b="1" cap="all" spc="50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n</a:t>
              </a:r>
              <a:r>
                <a:rPr lang="en-US" sz="3200" b="1" cap="all" dirty="0">
                  <a:ln w="19050">
                    <a:solidFill>
                      <a:schemeClr val="tx1"/>
                    </a:solidFill>
                  </a:ln>
                  <a:solidFill>
                    <a:srgbClr val="ED7F00"/>
                  </a:solidFill>
                  <a:latin typeface="Comic Sans MS" panose="030F0702030302020204" pitchFamily="66" charset="0"/>
                </a:rPr>
                <a:t>t</a:t>
              </a:r>
              <a:endParaRPr lang="en-GB" sz="3200" b="1" cap="all" dirty="0">
                <a:ln w="19050">
                  <a:solidFill>
                    <a:schemeClr val="tx1"/>
                  </a:solidFill>
                </a:ln>
                <a:solidFill>
                  <a:srgbClr val="ED7F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51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1D1661-4E3D-1992-A54D-9D134F301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517" y="138133"/>
            <a:ext cx="2091434" cy="142196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624BD-1255-AAF0-E548-DEFE799E11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29472" y="1264924"/>
            <a:ext cx="4104641" cy="270546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6"/>
            </a:pPr>
            <a:r>
              <a:rPr lang="da-DK" dirty="0"/>
              <a:t>Cross-Platform UI</a:t>
            </a:r>
            <a:endParaRPr lang="LID4096" dirty="0"/>
          </a:p>
          <a:p>
            <a:pPr>
              <a:buFont typeface="+mj-lt"/>
              <a:buAutoNum type="arabicPeriod" startAt="6"/>
            </a:pPr>
            <a:r>
              <a:rPr lang="da-DK" dirty="0"/>
              <a:t>[Microsoft].NET</a:t>
            </a:r>
          </a:p>
          <a:p>
            <a:pPr>
              <a:buFont typeface="+mj-lt"/>
              <a:buAutoNum type="arabicPeriod" startAt="6"/>
            </a:pPr>
            <a:r>
              <a:rPr lang="da-DK" dirty="0"/>
              <a:t>New Target Platforms</a:t>
            </a:r>
          </a:p>
          <a:p>
            <a:pPr>
              <a:buFont typeface="+mj-lt"/>
              <a:buAutoNum type="arabicPeriod" startAt="6"/>
            </a:pPr>
            <a:r>
              <a:rPr lang="da-DK" dirty="0" err="1"/>
              <a:t>Compiling</a:t>
            </a:r>
            <a:r>
              <a:rPr lang="da-DK" dirty="0"/>
              <a:t> APL</a:t>
            </a:r>
          </a:p>
          <a:p>
            <a:pPr>
              <a:buFont typeface="+mj-lt"/>
              <a:buAutoNum type="arabicPeriod" startAt="6"/>
            </a:pPr>
            <a:r>
              <a:rPr lang="da-DK" dirty="0"/>
              <a:t>APL Language</a:t>
            </a:r>
          </a:p>
        </p:txBody>
      </p:sp>
      <p:pic>
        <p:nvPicPr>
          <p:cNvPr id="3" name="car-acceleration-drive-by-90069">
            <a:hlinkClick r:id="" action="ppaction://media"/>
            <a:extLst>
              <a:ext uri="{FF2B5EF4-FFF2-40B4-BE49-F238E27FC236}">
                <a16:creationId xmlns:a16="http://schemas.microsoft.com/office/drawing/2014/main" id="{EC026B81-A917-412E-D721-BFA19A78946E}"/>
              </a:ext>
            </a:extLst>
          </p:cNvPr>
          <p:cNvPicPr>
            <a:picLocks noGrp="1" noChangeAspect="1"/>
          </p:cNvPicPr>
          <p:nvPr>
            <p:ph sz="quarter" idx="1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5893" y="4906170"/>
            <a:ext cx="158220" cy="1582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Lane Highway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1308F4-7C71-F6B3-A3A1-E22B7FF0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270546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da-DK" dirty="0"/>
              <a:t>Building the Team</a:t>
            </a:r>
          </a:p>
          <a:p>
            <a:pPr>
              <a:buFont typeface="+mj-lt"/>
              <a:buAutoNum type="arabicPeriod"/>
            </a:pPr>
            <a:r>
              <a:rPr lang="da-DK" dirty="0"/>
              <a:t>Training &amp; </a:t>
            </a:r>
            <a:r>
              <a:rPr lang="da-DK" dirty="0" err="1"/>
              <a:t>Evangelism</a:t>
            </a:r>
            <a:endParaRPr lang="da-DK" dirty="0"/>
          </a:p>
          <a:p>
            <a:pPr>
              <a:buFont typeface="+mj-lt"/>
              <a:buAutoNum type="arabicPeriod"/>
            </a:pPr>
            <a:r>
              <a:rPr lang="da-DK" dirty="0"/>
              <a:t>Consulting</a:t>
            </a:r>
          </a:p>
          <a:p>
            <a:pPr>
              <a:buFont typeface="+mj-lt"/>
              <a:buAutoNum type="arabicPeriod"/>
            </a:pPr>
            <a:r>
              <a:rPr lang="da-DK" dirty="0"/>
              <a:t>Source in </a:t>
            </a:r>
            <a:r>
              <a:rPr lang="da-DK" dirty="0" err="1"/>
              <a:t>Text</a:t>
            </a:r>
            <a:r>
              <a:rPr lang="da-DK" dirty="0"/>
              <a:t> Files</a:t>
            </a:r>
          </a:p>
          <a:p>
            <a:pPr>
              <a:buFont typeface="+mj-lt"/>
              <a:buAutoNum type="arabicPeriod"/>
            </a:pPr>
            <a:r>
              <a:rPr lang="da-DK" dirty="0"/>
              <a:t>Service </a:t>
            </a:r>
            <a:r>
              <a:rPr lang="da-DK" dirty="0" err="1"/>
              <a:t>Orientation</a:t>
            </a:r>
            <a:endParaRPr lang="da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C3F33D-8214-AC4B-E228-EFB83ECDB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118" y="3878574"/>
            <a:ext cx="1543882" cy="1264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2511C7-4260-0A71-CCF3-72D7DDFDE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6000" y="3970390"/>
            <a:ext cx="1235732" cy="11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6914E-6 L 0.00538 -1.00432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502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AFC3-850C-3813-9DE4-76E08595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1600" dirty="0"/>
              <a:t>Done:</a:t>
            </a:r>
          </a:p>
          <a:p>
            <a:r>
              <a:rPr lang="da-DK" sz="1600" dirty="0"/>
              <a:t>Link 3.0 </a:t>
            </a:r>
            <a:r>
              <a:rPr lang="da-DK" sz="1600" dirty="0" err="1"/>
              <a:t>included</a:t>
            </a:r>
            <a:r>
              <a:rPr lang="da-DK" sz="1600" dirty="0"/>
              <a:t> with v18.2</a:t>
            </a:r>
          </a:p>
          <a:p>
            <a:pPr lvl="1"/>
            <a:r>
              <a:rPr lang="da-DK" sz="1400" dirty="0"/>
              <a:t>Compatible with v18.0</a:t>
            </a:r>
          </a:p>
          <a:p>
            <a:pPr lvl="1"/>
            <a:r>
              <a:rPr lang="da-DK" sz="1400" dirty="0"/>
              <a:t>Will </a:t>
            </a:r>
            <a:r>
              <a:rPr lang="da-DK" sz="1400" dirty="0" err="1"/>
              <a:t>replace</a:t>
            </a:r>
            <a:r>
              <a:rPr lang="da-DK" sz="1400" dirty="0"/>
              <a:t> SALT</a:t>
            </a:r>
          </a:p>
          <a:p>
            <a:r>
              <a:rPr lang="da-DK" sz="1600" dirty="0" err="1"/>
              <a:t>Launch</a:t>
            </a:r>
            <a:r>
              <a:rPr lang="da-DK" sz="1600" dirty="0"/>
              <a:t> APL from </a:t>
            </a:r>
            <a:r>
              <a:rPr lang="da-DK" sz="1600" dirty="0" err="1"/>
              <a:t>text</a:t>
            </a:r>
            <a:r>
              <a:rPr lang="da-DK" sz="1600" dirty="0"/>
              <a:t> source</a:t>
            </a:r>
          </a:p>
          <a:p>
            <a:pPr lvl="1"/>
            <a:r>
              <a:rPr lang="da-DK" sz="1400" dirty="0"/>
              <a:t>No </a:t>
            </a:r>
            <a:r>
              <a:rPr lang="da-DK" sz="1400" dirty="0" err="1"/>
              <a:t>workspace</a:t>
            </a:r>
            <a:r>
              <a:rPr lang="da-DK" sz="1400" dirty="0"/>
              <a:t> </a:t>
            </a:r>
            <a:r>
              <a:rPr lang="da-DK" sz="1400" dirty="0" err="1"/>
              <a:t>required</a:t>
            </a:r>
            <a:endParaRPr lang="da-DK" sz="1400" dirty="0"/>
          </a:p>
          <a:p>
            <a:pPr lvl="1"/>
            <a:r>
              <a:rPr lang="da-DK" sz="1400" dirty="0"/>
              <a:t>Right-</a:t>
            </a:r>
            <a:r>
              <a:rPr lang="da-DK" sz="1400" dirty="0" err="1"/>
              <a:t>click</a:t>
            </a:r>
            <a:r>
              <a:rPr lang="da-DK" sz="1400" dirty="0"/>
              <a:t> on a </a:t>
            </a:r>
            <a:r>
              <a:rPr lang="da-DK" sz="1400" dirty="0" err="1"/>
              <a:t>function</a:t>
            </a:r>
            <a:r>
              <a:rPr lang="da-DK" sz="1400" dirty="0"/>
              <a:t> or </a:t>
            </a:r>
            <a:r>
              <a:rPr lang="da-DK" sz="1400" dirty="0" err="1"/>
              <a:t>namespace</a:t>
            </a:r>
            <a:r>
              <a:rPr lang="da-DK" sz="1400" dirty="0"/>
              <a:t> source file in Windows Explorer and run it</a:t>
            </a:r>
          </a:p>
          <a:p>
            <a:pPr lvl="1"/>
            <a:r>
              <a:rPr lang="da-DK" sz="1400" dirty="0" err="1"/>
              <a:t>Also</a:t>
            </a:r>
            <a:r>
              <a:rPr lang="da-DK" sz="1400" dirty="0"/>
              <a:t> </a:t>
            </a:r>
            <a:r>
              <a:rPr lang="da-DK" sz="1400" dirty="0" err="1"/>
              <a:t>supported</a:t>
            </a:r>
            <a:r>
              <a:rPr lang="da-DK" sz="1400" dirty="0"/>
              <a:t> in containers</a:t>
            </a:r>
          </a:p>
          <a:p>
            <a:r>
              <a:rPr lang="da-DK" sz="1600" dirty="0" err="1"/>
              <a:t>HashBang</a:t>
            </a:r>
            <a:r>
              <a:rPr lang="da-DK" sz="1600" dirty="0"/>
              <a:t>/</a:t>
            </a:r>
            <a:r>
              <a:rPr lang="da-DK" sz="1600" dirty="0" err="1"/>
              <a:t>Shebang</a:t>
            </a:r>
            <a:r>
              <a:rPr lang="da-DK" sz="1600" dirty="0"/>
              <a:t> </a:t>
            </a:r>
            <a:r>
              <a:rPr lang="da-DK" sz="1600" dirty="0" err="1"/>
              <a:t>scripting</a:t>
            </a:r>
            <a:endParaRPr lang="da-DK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E400B6-2A60-5AA2-3DB9-007853E6515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/>
              <a:t>Project Managers:</a:t>
            </a:r>
          </a:p>
          <a:p>
            <a:r>
              <a:rPr lang="da-DK" sz="1600" dirty="0"/>
              <a:t>Acre</a:t>
            </a:r>
          </a:p>
          <a:p>
            <a:r>
              <a:rPr lang="da-DK" sz="1600" dirty="0" err="1"/>
              <a:t>Dado</a:t>
            </a:r>
            <a:endParaRPr lang="da-DK" sz="1600" dirty="0"/>
          </a:p>
          <a:p>
            <a:r>
              <a:rPr lang="da-DK" sz="1600" dirty="0"/>
              <a:t>Cider</a:t>
            </a:r>
          </a:p>
          <a:p>
            <a:pPr marL="0" indent="0">
              <a:buNone/>
            </a:pPr>
            <a:r>
              <a:rPr lang="da-DK" sz="1600" dirty="0"/>
              <a:t>Package Manager:</a:t>
            </a:r>
          </a:p>
          <a:p>
            <a:r>
              <a:rPr lang="da-DK" sz="1600" dirty="0" err="1"/>
              <a:t>Tatin</a:t>
            </a:r>
            <a:endParaRPr lang="LID4096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0F70BA-C7A2-A83A-EBAF-AC1BA80F919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8B2986-D3DD-A70B-60D6-F7D92A14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Source in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750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F9DF-C7C6-4A1D-A3CA-CA648301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CC5E3-A413-4A22-AE81-8904604C14D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CCCDA-00CD-47EC-82F7-4D4EE03CC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ID4096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50D2673-2691-1FD7-19F6-FE6453547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26374"/>
              </p:ext>
            </p:extLst>
          </p:nvPr>
        </p:nvGraphicFramePr>
        <p:xfrm>
          <a:off x="0" y="0"/>
          <a:ext cx="9128599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5744960" imgH="8667720" progId="PBrush">
                  <p:embed/>
                </p:oleObj>
              </mc:Choice>
              <mc:Fallback>
                <p:oleObj name="Bitmap Image" r:id="rId2" imgW="15744960" imgH="86677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28599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88C78AC-A49F-4CC8-A63F-7CEE646DD5C3}"/>
              </a:ext>
            </a:extLst>
          </p:cNvPr>
          <p:cNvSpPr/>
          <p:nvPr/>
        </p:nvSpPr>
        <p:spPr>
          <a:xfrm>
            <a:off x="97929" y="4657808"/>
            <a:ext cx="7834305" cy="350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EEA2E4-F7AA-2CF4-A853-090DDBA09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013" y="3829348"/>
            <a:ext cx="2378044" cy="75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338496-AD9E-E8B4-554B-FE3E7320535A}"/>
              </a:ext>
            </a:extLst>
          </p:cNvPr>
          <p:cNvSpPr txBox="1"/>
          <p:nvPr/>
        </p:nvSpPr>
        <p:spPr>
          <a:xfrm>
            <a:off x="97929" y="3459193"/>
            <a:ext cx="77693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200" dirty="0"/>
              <a:t>(… </a:t>
            </a:r>
            <a:r>
              <a:rPr lang="da-DK" sz="1200" dirty="0" err="1"/>
              <a:t>many</a:t>
            </a:r>
            <a:r>
              <a:rPr lang="da-DK" sz="1200" dirty="0"/>
              <a:t> more of </a:t>
            </a:r>
            <a:r>
              <a:rPr lang="da-DK" sz="1200" dirty="0" err="1"/>
              <a:t>Kai's</a:t>
            </a:r>
            <a:r>
              <a:rPr lang="da-DK" sz="1200" dirty="0"/>
              <a:t> </a:t>
            </a:r>
            <a:r>
              <a:rPr lang="da-DK" sz="1200" dirty="0" err="1"/>
              <a:t>packages</a:t>
            </a:r>
            <a:r>
              <a:rPr lang="da-DK" sz="1200" dirty="0"/>
              <a:t> </a:t>
            </a:r>
            <a:r>
              <a:rPr lang="da-DK" sz="1200" dirty="0" err="1"/>
              <a:t>skipped</a:t>
            </a:r>
            <a:r>
              <a:rPr lang="da-DK" sz="1200" dirty="0"/>
              <a:t> …)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24726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AFC3-850C-3813-9DE4-76E08595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Still to do:</a:t>
            </a:r>
          </a:p>
          <a:p>
            <a:r>
              <a:rPr lang="da-DK" sz="2000" dirty="0" err="1"/>
              <a:t>Publish</a:t>
            </a:r>
            <a:r>
              <a:rPr lang="da-DK" sz="2000" dirty="0"/>
              <a:t> more [</a:t>
            </a:r>
            <a:r>
              <a:rPr lang="da-DK" sz="2000" dirty="0" err="1"/>
              <a:t>Dyalog</a:t>
            </a:r>
            <a:r>
              <a:rPr lang="da-DK" sz="2000" dirty="0"/>
              <a:t>] </a:t>
            </a:r>
            <a:r>
              <a:rPr lang="da-DK" sz="2000" dirty="0" err="1"/>
              <a:t>packages</a:t>
            </a:r>
            <a:r>
              <a:rPr lang="da-DK" sz="2000" dirty="0"/>
              <a:t> on the </a:t>
            </a:r>
            <a:r>
              <a:rPr lang="da-DK" sz="2000" dirty="0" err="1"/>
              <a:t>Tatin</a:t>
            </a:r>
            <a:r>
              <a:rPr lang="da-DK" sz="2000" dirty="0"/>
              <a:t> server</a:t>
            </a:r>
          </a:p>
          <a:p>
            <a:r>
              <a:rPr lang="da-DK" sz="2000" dirty="0"/>
              <a:t>Cider Project Manager</a:t>
            </a:r>
          </a:p>
          <a:p>
            <a:r>
              <a:rPr lang="da-DK" sz="2000" dirty="0"/>
              <a:t>Array Notation</a:t>
            </a:r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0F70BA-C7A2-A83A-EBAF-AC1BA80F919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8B2986-D3DD-A70B-60D6-F7D92A14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Source in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77C70-36A8-C3F8-DDB3-1A6A0986AAE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:</a:t>
            </a:r>
          </a:p>
          <a:p>
            <a:r>
              <a:rPr lang="da-DK" dirty="0"/>
              <a:t>Major </a:t>
            </a:r>
            <a:r>
              <a:rPr lang="da-DK" dirty="0" err="1"/>
              <a:t>customers</a:t>
            </a:r>
            <a:r>
              <a:rPr lang="da-DK" dirty="0"/>
              <a:t> have </a:t>
            </a:r>
            <a:r>
              <a:rPr lang="da-DK" dirty="0" err="1"/>
              <a:t>moved</a:t>
            </a:r>
            <a:r>
              <a:rPr lang="da-DK" dirty="0"/>
              <a:t> to </a:t>
            </a:r>
            <a:r>
              <a:rPr lang="da-DK" dirty="0" err="1"/>
              <a:t>text</a:t>
            </a:r>
            <a:r>
              <a:rPr lang="da-DK" dirty="0"/>
              <a:t> source</a:t>
            </a:r>
          </a:p>
          <a:p>
            <a:r>
              <a:rPr lang="da-DK" dirty="0"/>
              <a:t>New users </a:t>
            </a:r>
            <a:r>
              <a:rPr lang="da-DK" dirty="0" err="1"/>
              <a:t>tend</a:t>
            </a:r>
            <a:r>
              <a:rPr lang="da-DK" dirty="0"/>
              <a:t> to start with </a:t>
            </a:r>
            <a:r>
              <a:rPr lang="da-DK" dirty="0" err="1"/>
              <a:t>text</a:t>
            </a:r>
            <a:r>
              <a:rPr lang="da-DK" dirty="0"/>
              <a:t> source</a:t>
            </a:r>
          </a:p>
          <a:p>
            <a:r>
              <a:rPr lang="da-DK" dirty="0"/>
              <a:t>All new </a:t>
            </a:r>
            <a:r>
              <a:rPr lang="da-DK" dirty="0" err="1"/>
              <a:t>Dyalog</a:t>
            </a:r>
            <a:r>
              <a:rPr lang="da-DK" dirty="0"/>
              <a:t> </a:t>
            </a:r>
            <a:r>
              <a:rPr lang="da-DK" dirty="0" err="1"/>
              <a:t>tools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[open] </a:t>
            </a:r>
            <a:r>
              <a:rPr lang="da-DK" dirty="0" err="1"/>
              <a:t>text</a:t>
            </a:r>
            <a:r>
              <a:rPr lang="da-DK" dirty="0"/>
              <a:t> source on GitHub</a:t>
            </a:r>
          </a:p>
          <a:p>
            <a:pPr lvl="1"/>
            <a:r>
              <a:rPr lang="da-DK" dirty="0" err="1"/>
              <a:t>Taking</a:t>
            </a:r>
            <a:r>
              <a:rPr lang="da-DK" dirty="0"/>
              <a:t> </a:t>
            </a:r>
            <a:r>
              <a:rPr lang="da-DK" dirty="0" err="1"/>
              <a:t>advantage</a:t>
            </a:r>
            <a:r>
              <a:rPr lang="da-DK" dirty="0"/>
              <a:t> of </a:t>
            </a:r>
            <a:r>
              <a:rPr lang="da-DK" dirty="0" err="1"/>
              <a:t>Continuous</a:t>
            </a:r>
            <a:r>
              <a:rPr lang="da-DK" dirty="0"/>
              <a:t> Integration for </a:t>
            </a:r>
            <a:r>
              <a:rPr lang="da-DK" dirty="0" err="1"/>
              <a:t>automated</a:t>
            </a:r>
            <a:r>
              <a:rPr lang="da-DK" dirty="0"/>
              <a:t> </a:t>
            </a:r>
            <a:r>
              <a:rPr lang="da-DK" dirty="0" err="1"/>
              <a:t>testing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71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22DDB-1D96-54E3-EF27-443F45AB1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Constants </a:t>
            </a:r>
            <a:r>
              <a:rPr lang="da-DK" dirty="0" err="1"/>
              <a:t>can</a:t>
            </a:r>
            <a:r>
              <a:rPr lang="da-DK" dirty="0"/>
              <a:t> form part of the "source" of an </a:t>
            </a:r>
            <a:r>
              <a:rPr lang="da-DK" dirty="0" err="1"/>
              <a:t>application</a:t>
            </a:r>
            <a:endParaRPr lang="da-DK" dirty="0"/>
          </a:p>
          <a:p>
            <a:pPr lvl="1"/>
            <a:r>
              <a:rPr lang="da-DK" dirty="0" err="1"/>
              <a:t>Enumerations</a:t>
            </a:r>
            <a:endParaRPr lang="da-DK" dirty="0"/>
          </a:p>
          <a:p>
            <a:pPr lvl="1"/>
            <a:r>
              <a:rPr lang="da-DK" dirty="0"/>
              <a:t>[</a:t>
            </a:r>
            <a:r>
              <a:rPr lang="da-DK" dirty="0" err="1"/>
              <a:t>Translated</a:t>
            </a:r>
            <a:r>
              <a:rPr lang="da-DK" dirty="0"/>
              <a:t>] </a:t>
            </a:r>
            <a:r>
              <a:rPr lang="da-DK" dirty="0" err="1"/>
              <a:t>strings</a:t>
            </a:r>
            <a:endParaRPr lang="da-DK" dirty="0"/>
          </a:p>
          <a:p>
            <a:pPr lvl="1"/>
            <a:r>
              <a:rPr lang="da-DK" dirty="0"/>
              <a:t>Conversion </a:t>
            </a:r>
            <a:r>
              <a:rPr lang="da-DK" dirty="0" err="1"/>
              <a:t>tables</a:t>
            </a:r>
            <a:endParaRPr lang="da-DK" dirty="0"/>
          </a:p>
          <a:p>
            <a:r>
              <a:rPr lang="da-DK" dirty="0"/>
              <a:t>A notation for </a:t>
            </a:r>
            <a:r>
              <a:rPr lang="da-DK" dirty="0" err="1"/>
              <a:t>constants</a:t>
            </a:r>
            <a:r>
              <a:rPr lang="da-DK" dirty="0"/>
              <a:t> is an </a:t>
            </a:r>
            <a:r>
              <a:rPr lang="da-DK" dirty="0" err="1"/>
              <a:t>important</a:t>
            </a:r>
            <a:r>
              <a:rPr lang="da-DK" dirty="0"/>
              <a:t> </a:t>
            </a:r>
            <a:r>
              <a:rPr lang="da-DK" dirty="0" err="1"/>
              <a:t>piece</a:t>
            </a:r>
            <a:r>
              <a:rPr lang="da-DK" dirty="0"/>
              <a:t> of the "</a:t>
            </a:r>
            <a:r>
              <a:rPr lang="da-DK" dirty="0" err="1"/>
              <a:t>text</a:t>
            </a:r>
            <a:r>
              <a:rPr lang="da-DK" dirty="0"/>
              <a:t> source </a:t>
            </a:r>
            <a:r>
              <a:rPr lang="da-DK" dirty="0" err="1"/>
              <a:t>puzzle</a:t>
            </a:r>
            <a:r>
              <a:rPr lang="da-DK" dirty="0"/>
              <a:t>"</a:t>
            </a:r>
          </a:p>
          <a:p>
            <a:pPr lvl="1"/>
            <a:r>
              <a:rPr lang="da-DK" dirty="0"/>
              <a:t>(In addition to </a:t>
            </a:r>
            <a:r>
              <a:rPr lang="da-DK" dirty="0" err="1"/>
              <a:t>being</a:t>
            </a:r>
            <a:r>
              <a:rPr lang="da-DK" dirty="0"/>
              <a:t> generally </a:t>
            </a:r>
            <a:r>
              <a:rPr lang="da-DK" dirty="0" err="1"/>
              <a:t>useful</a:t>
            </a:r>
            <a:r>
              <a:rPr lang="da-DK" dirty="0"/>
              <a:t> in </a:t>
            </a:r>
            <a:r>
              <a:rPr lang="da-DK" dirty="0" err="1"/>
              <a:t>code</a:t>
            </a:r>
            <a:r>
              <a:rPr lang="da-DK" dirty="0"/>
              <a:t>)</a:t>
            </a:r>
            <a:endParaRPr lang="LID4096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267655-24F4-F844-DE6D-5C009001F80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8B9658-33D7-5D13-E37F-74436113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Literal</a:t>
            </a:r>
            <a:r>
              <a:rPr lang="da-DK" dirty="0"/>
              <a:t> Array Notation</a:t>
            </a:r>
            <a:endParaRPr lang="LID4096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A00CB-004F-47D4-E8E5-478D490BD806}"/>
              </a:ext>
            </a:extLst>
          </p:cNvPr>
          <p:cNvSpPr txBox="1"/>
          <p:nvPr/>
        </p:nvSpPr>
        <p:spPr>
          <a:xfrm>
            <a:off x="6705792" y="1752646"/>
            <a:ext cx="2114681" cy="147732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[ 2 'SYNTAX'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3 'INDEX'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4 'RANK'  </a:t>
            </a:r>
          </a:p>
          <a:p>
            <a:r>
              <a:rPr lang="en-US" dirty="0">
                <a:latin typeface="APL385 Unicode" panose="020B0709000202000203" pitchFamily="49" charset="0"/>
              </a:rPr>
              <a:t>  5 'LENGTH'</a:t>
            </a:r>
          </a:p>
          <a:p>
            <a:r>
              <a:rPr lang="en-US" dirty="0">
                <a:latin typeface="APL385 Unicode" panose="020B0709000202000203" pitchFamily="49" charset="0"/>
              </a:rPr>
              <a:t>  6 'VALUE' ] </a:t>
            </a:r>
            <a:endParaRPr lang="LID4096" dirty="0">
              <a:latin typeface="APL385 Unicode" panose="020B0709000202000203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C8C01-A15F-46C3-A2EE-507ADD5B3EC5}"/>
              </a:ext>
            </a:extLst>
          </p:cNvPr>
          <p:cNvSpPr txBox="1"/>
          <p:nvPr/>
        </p:nvSpPr>
        <p:spPr>
          <a:xfrm>
            <a:off x="6705792" y="1383314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File </a:t>
            </a:r>
            <a:r>
              <a:rPr lang="da-DK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Errors.apla</a:t>
            </a:r>
            <a:endParaRPr lang="LID4096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6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CCEE-8DDE-E9FB-8395-8C72AAF0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/>
              <a:t>Sunday 09:30</a:t>
            </a:r>
            <a:r>
              <a:rPr lang="da-DK" dirty="0"/>
              <a:t> SA3: Link, </a:t>
            </a:r>
            <a:r>
              <a:rPr lang="da-DK" dirty="0" err="1"/>
              <a:t>Text-Based</a:t>
            </a:r>
            <a:r>
              <a:rPr lang="da-DK" dirty="0"/>
              <a:t> Source, </a:t>
            </a:r>
            <a:br>
              <a:rPr lang="da-DK" dirty="0"/>
            </a:br>
            <a:r>
              <a:rPr lang="da-DK" dirty="0"/>
              <a:t>                                   and Source Code Management</a:t>
            </a:r>
            <a:br>
              <a:rPr lang="da-DK" dirty="0"/>
            </a:br>
            <a:r>
              <a:rPr lang="da-DK" dirty="0"/>
              <a:t>(Morten Kromberg and Josh David)</a:t>
            </a:r>
          </a:p>
          <a:p>
            <a:pPr marL="0" indent="0">
              <a:buNone/>
            </a:pPr>
            <a:r>
              <a:rPr lang="da-DK" b="1" dirty="0" err="1"/>
              <a:t>Monday</a:t>
            </a:r>
            <a:r>
              <a:rPr lang="da-DK" b="1" dirty="0"/>
              <a:t> 14:15</a:t>
            </a:r>
            <a:r>
              <a:rPr lang="da-DK" dirty="0"/>
              <a:t> The P </a:t>
            </a:r>
            <a:r>
              <a:rPr lang="da-DK" dirty="0" err="1"/>
              <a:t>words</a:t>
            </a:r>
            <a:r>
              <a:rPr lang="da-DK" dirty="0"/>
              <a:t>… Project and Packages</a:t>
            </a:r>
            <a:br>
              <a:rPr lang="da-DK" dirty="0"/>
            </a:br>
            <a:r>
              <a:rPr lang="da-DK" dirty="0"/>
              <a:t>(Morten Kromberg)</a:t>
            </a:r>
          </a:p>
          <a:p>
            <a:pPr marL="0" indent="0">
              <a:buNone/>
            </a:pPr>
            <a:r>
              <a:rPr lang="da-DK" dirty="0"/>
              <a:t>(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in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workshops and </a:t>
            </a:r>
            <a:r>
              <a:rPr lang="da-DK" dirty="0" err="1"/>
              <a:t>presentations</a:t>
            </a:r>
            <a:r>
              <a:rPr lang="da-DK" dirty="0"/>
              <a:t>)</a:t>
            </a:r>
          </a:p>
          <a:p>
            <a:pPr marL="0" indent="0">
              <a:buNone/>
            </a:pPr>
            <a:br>
              <a:rPr lang="da-DK" dirty="0"/>
            </a:b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000A34-90DC-471D-8E4E-DAE3E71939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8DAFE-6E13-1162-8EC9-6DC16FB4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Source in </a:t>
            </a:r>
            <a:r>
              <a:rPr lang="da-DK" dirty="0" err="1"/>
              <a:t>Text</a:t>
            </a:r>
            <a:r>
              <a:rPr lang="da-DK" dirty="0"/>
              <a:t> Files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FD000-209D-C6F1-F23C-13DA08138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57" y="2415756"/>
            <a:ext cx="811784" cy="12074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ECE1BFC-D7E8-6EA5-0CED-E06A1D761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10744"/>
          <a:stretch/>
        </p:blipFill>
        <p:spPr bwMode="auto">
          <a:xfrm>
            <a:off x="7926556" y="1148517"/>
            <a:ext cx="811784" cy="12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040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AFC3-850C-3813-9DE4-76E08595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433768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900" dirty="0"/>
              <a:t>It must </a:t>
            </a:r>
            <a:r>
              <a:rPr lang="da-DK" sz="1900" dirty="0" err="1"/>
              <a:t>be</a:t>
            </a:r>
            <a:r>
              <a:rPr lang="da-DK" sz="1900" dirty="0"/>
              <a:t> </a:t>
            </a:r>
            <a:r>
              <a:rPr lang="da-DK" sz="1900" dirty="0" err="1"/>
              <a:t>easy</a:t>
            </a:r>
            <a:r>
              <a:rPr lang="da-DK" sz="1900" dirty="0"/>
              <a:t> to run APL as a service and </a:t>
            </a:r>
            <a:r>
              <a:rPr lang="da-DK" sz="1900" dirty="0" err="1"/>
              <a:t>call</a:t>
            </a:r>
            <a:r>
              <a:rPr lang="da-DK" sz="1900" dirty="0"/>
              <a:t> it from </a:t>
            </a:r>
            <a:r>
              <a:rPr lang="da-DK" sz="1900" dirty="0" err="1"/>
              <a:t>other</a:t>
            </a:r>
            <a:r>
              <a:rPr lang="da-DK" sz="1900" dirty="0"/>
              <a:t> </a:t>
            </a:r>
            <a:r>
              <a:rPr lang="da-DK" sz="1900" dirty="0" err="1"/>
              <a:t>environments</a:t>
            </a:r>
            <a:r>
              <a:rPr lang="da-DK" sz="1900" dirty="0"/>
              <a:t>.</a:t>
            </a:r>
          </a:p>
          <a:p>
            <a:pPr marL="0" indent="0">
              <a:buNone/>
            </a:pPr>
            <a:endParaRPr lang="da-DK" sz="1900" dirty="0"/>
          </a:p>
          <a:p>
            <a:pPr marL="0" indent="0">
              <a:buNone/>
            </a:pPr>
            <a:endParaRPr lang="da-DK" sz="1900" dirty="0"/>
          </a:p>
          <a:p>
            <a:pPr marL="0" indent="0">
              <a:buNone/>
            </a:pPr>
            <a:endParaRPr lang="da-DK" sz="1900" dirty="0"/>
          </a:p>
          <a:p>
            <a:pPr marL="0" indent="0">
              <a:buNone/>
            </a:pPr>
            <a:endParaRPr lang="da-DK" sz="1900" dirty="0"/>
          </a:p>
          <a:p>
            <a:pPr marL="0" indent="0">
              <a:buNone/>
            </a:pPr>
            <a:endParaRPr lang="da-DK" sz="1900" dirty="0"/>
          </a:p>
          <a:p>
            <a:pPr marL="0" indent="0">
              <a:buNone/>
            </a:pPr>
            <a:endParaRPr lang="da-DK" sz="1900" dirty="0"/>
          </a:p>
          <a:p>
            <a:pPr marL="0" indent="0">
              <a:buNone/>
            </a:pPr>
            <a:endParaRPr lang="da-DK" sz="1900" dirty="0"/>
          </a:p>
          <a:p>
            <a:pPr marL="0" indent="0">
              <a:buNone/>
            </a:pPr>
            <a:endParaRPr lang="da-DK" sz="1900" dirty="0"/>
          </a:p>
          <a:p>
            <a:pPr marL="0" indent="0">
              <a:buNone/>
            </a:pPr>
            <a:endParaRPr lang="da-DK" sz="1900" dirty="0"/>
          </a:p>
          <a:p>
            <a:pPr marL="0" indent="0">
              <a:buNone/>
            </a:pPr>
            <a:endParaRPr lang="da-DK" sz="1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344C3-36F5-4C9B-5999-7F0A626ED2E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8B2986-D3DD-A70B-60D6-F7D92A14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Service </a:t>
            </a:r>
            <a:r>
              <a:rPr lang="da-DK" dirty="0" err="1"/>
              <a:t>Orientation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CF5155-274C-F4CC-BBB7-4123356077E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610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84AF62-45EC-EE3F-FCB2-2BD2150DAAF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8B80A-DF7F-8391-E508-AFECB1354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Imagine you have two pieces of business logic written in APL:</a:t>
            </a:r>
            <a:br>
              <a:rPr lang="en-GB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</a:br>
            <a:r>
              <a:rPr lang="en-GB" sz="1800" dirty="0">
                <a:effectLst/>
                <a:latin typeface="APL385 Unicode" panose="020B0709000202000203" pitchFamily="49" charset="0"/>
                <a:ea typeface="Yu Gothic" panose="020B0400000000000000" pitchFamily="34" charset="-128"/>
              </a:rPr>
              <a:t>      sum←+/</a:t>
            </a:r>
            <a:br>
              <a:rPr lang="en-GB" sz="1800" dirty="0">
                <a:effectLst/>
                <a:latin typeface="APL385 Unicode" panose="020B0709000202000203" pitchFamily="49" charset="0"/>
                <a:ea typeface="Yu Gothic" panose="020B0400000000000000" pitchFamily="34" charset="-128"/>
              </a:rPr>
            </a:br>
            <a:r>
              <a:rPr lang="en-GB" sz="1800" dirty="0">
                <a:effectLst/>
                <a:latin typeface="APL385 Unicode" panose="020B0709000202000203" pitchFamily="49" charset="0"/>
                <a:ea typeface="Yu Gothic" panose="020B0400000000000000" pitchFamily="34" charset="-128"/>
              </a:rPr>
              <a:t>      reverse←</a:t>
            </a:r>
            <a:r>
              <a:rPr lang="en-GB" sz="1800" dirty="0"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alibri" panose="020F0502020204030204" pitchFamily="34" charset="0"/>
              </a:rPr>
              <a:t>⌽</a:t>
            </a:r>
            <a:br>
              <a:rPr lang="en-GB" sz="1800" dirty="0">
                <a:effectLst/>
                <a:latin typeface="APL385 Unicode" panose="020B0709000202000203" pitchFamily="49" charset="0"/>
                <a:ea typeface="Yu Gothic" panose="020B0400000000000000" pitchFamily="34" charset="-128"/>
                <a:cs typeface="Calibri" panose="020F0502020204030204" pitchFamily="34" charset="0"/>
              </a:rPr>
            </a:br>
            <a:br>
              <a:rPr lang="en-GB" sz="1800" dirty="0">
                <a:effectLst/>
                <a:latin typeface="Cambria Math" panose="02040503050406030204" pitchFamily="18" charset="0"/>
                <a:ea typeface="Yu Gothic" panose="020B0400000000000000" pitchFamily="34" charset="-128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+mj-lt"/>
                <a:ea typeface="Yu Gothic" panose="020B0400000000000000" pitchFamily="34" charset="-128"/>
                <a:cs typeface="Calibri" panose="020F0502020204030204" pitchFamily="34" charset="0"/>
              </a:rPr>
              <a:t>If you start Jarvis with a reference to the namespace containing the functions</a:t>
            </a:r>
            <a:r>
              <a:rPr lang="en-GB" sz="1800" dirty="0">
                <a:latin typeface="+mj-lt"/>
                <a:ea typeface="Yu Gothic" panose="020B0400000000000000" pitchFamily="34" charset="-128"/>
                <a:cs typeface="Calibri" panose="020F0502020204030204" pitchFamily="34" charset="0"/>
              </a:rPr>
              <a:t>, Jarvis makes them</a:t>
            </a:r>
            <a:r>
              <a:rPr lang="en-GB" sz="1800" dirty="0">
                <a:effectLst/>
                <a:latin typeface="+mj-lt"/>
                <a:ea typeface="Yu Gothic" panose="020B0400000000000000" pitchFamily="34" charset="-128"/>
                <a:cs typeface="Calibri" panose="020F0502020204030204" pitchFamily="34" charset="0"/>
              </a:rPr>
              <a:t> available as a "Web Service":</a:t>
            </a:r>
            <a:br>
              <a:rPr lang="en-GB" sz="1800" dirty="0">
                <a:effectLst/>
                <a:latin typeface="Cambria Math" panose="02040503050406030204" pitchFamily="18" charset="0"/>
                <a:ea typeface="Yu Gothic" panose="020B0400000000000000" pitchFamily="34" charset="-128"/>
                <a:cs typeface="Calibri" panose="020F0502020204030204" pitchFamily="34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</a:br>
            <a:r>
              <a:rPr lang="en-GB" sz="1800" dirty="0">
                <a:effectLst/>
                <a:latin typeface="APL385 Unicode" panose="020B0709000202000203" pitchFamily="49" charset="0"/>
                <a:ea typeface="Yu Gothic" panose="020B0400000000000000" pitchFamily="34" charset="-128"/>
              </a:rPr>
              <a:t>      </a:t>
            </a:r>
            <a:r>
              <a:rPr lang="en-GB" sz="1800" dirty="0" err="1">
                <a:effectLst/>
                <a:latin typeface="APL385 Unicode" panose="020B0709000202000203" pitchFamily="49" charset="0"/>
                <a:ea typeface="Yu Gothic" panose="020B0400000000000000" pitchFamily="34" charset="-128"/>
              </a:rPr>
              <a:t>Server←Jarvis.Run</a:t>
            </a:r>
            <a:r>
              <a:rPr lang="en-GB" sz="1800" dirty="0">
                <a:effectLst/>
                <a:latin typeface="APL385 Unicode" panose="020B0709000202000203" pitchFamily="49" charset="0"/>
                <a:ea typeface="Yu Gothic" panose="020B0400000000000000" pitchFamily="34" charset="-128"/>
              </a:rPr>
              <a:t> 8080 #    </a:t>
            </a:r>
            <a:endParaRPr lang="LID4096" dirty="0">
              <a:latin typeface="APL385 Unicode" panose="020B0709000202000203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76B9B6-5EC1-3DEA-361F-93FC791717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A0F797-304D-22E5-4894-0B68192C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Running APL as a Service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00856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5F4733C7-5593-4F09-BD5A-6707C2BA497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20341060"/>
              </p:ext>
            </p:extLst>
          </p:nvPr>
        </p:nvGraphicFramePr>
        <p:xfrm>
          <a:off x="416863" y="1074394"/>
          <a:ext cx="7323639" cy="3210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9788">
                  <a:extLst>
                    <a:ext uri="{9D8B030D-6E8A-4147-A177-3AD203B41FA5}">
                      <a16:colId xmlns:a16="http://schemas.microsoft.com/office/drawing/2014/main" val="1172151170"/>
                    </a:ext>
                  </a:extLst>
                </a:gridCol>
                <a:gridCol w="6003851">
                  <a:extLst>
                    <a:ext uri="{9D8B030D-6E8A-4147-A177-3AD203B41FA5}">
                      <a16:colId xmlns:a16="http://schemas.microsoft.com/office/drawing/2014/main" val="2860447330"/>
                    </a:ext>
                  </a:extLst>
                </a:gridCol>
              </a:tblGrid>
              <a:tr h="401202">
                <a:tc>
                  <a:txBody>
                    <a:bodyPr/>
                    <a:lstStyle/>
                    <a:p>
                      <a:r>
                        <a:rPr lang="en-US" dirty="0"/>
                        <a:t>JavaScript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onsolas" panose="020B0609020204030204" pitchFamily="49" charset="0"/>
                        </a:rPr>
                        <a:t>var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xhr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= new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XMLHttpRequest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();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xhr.open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("POST", </a:t>
                      </a:r>
                      <a:r>
                        <a:rPr lang="en-US" sz="1000" dirty="0">
                          <a:latin typeface="Consolas" panose="020B0609020204030204" pitchFamily="49" charset="0"/>
                          <a:hlinkClick r:id="rId2"/>
                        </a:rPr>
                        <a:t>http://localhost:8080/sum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);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xhr.setRequestHeader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("content-type", "application/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json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");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xhr.send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("[1,2,3,4]");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xhr.response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;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475415"/>
                  </a:ext>
                </a:extLst>
              </a:tr>
              <a:tr h="401202">
                <a:tc>
                  <a:txBody>
                    <a:bodyPr/>
                    <a:lstStyle/>
                    <a:p>
                      <a:r>
                        <a:rPr lang="en-US" dirty="0"/>
                        <a:t>PowerShell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onsolas" panose="020B0609020204030204" pitchFamily="49" charset="0"/>
                        </a:rPr>
                        <a:t>$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url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000" dirty="0">
                          <a:latin typeface="Consolas" panose="020B0609020204030204" pitchFamily="49" charset="0"/>
                          <a:hlinkClick r:id="rId2"/>
                        </a:rPr>
                        <a:t>http://localhost:8080/sum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$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hdrs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= @{'content-type' = 'application/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json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'}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$body = '[1,3,5,7,9,11]'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Invoke-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WebRequest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–Method Post –URI $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url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–Headers $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hdrs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–Body $body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6890244"/>
                  </a:ext>
                </a:extLst>
              </a:tr>
              <a:tr h="401202"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url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= 'http://localhost:8080/sum'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hdrs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 = {"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content-type":"application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/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json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"}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array = [2,4,6,8]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resp = 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requests.post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url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, data=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json.dumps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(array), headers=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hdrs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)</a:t>
                      </a:r>
                      <a:br>
                        <a:rPr lang="en-US" sz="1000" dirty="0">
                          <a:latin typeface="Consolas" panose="020B0609020204030204" pitchFamily="49" charset="0"/>
                        </a:rPr>
                      </a:br>
                      <a:r>
                        <a:rPr lang="en-US" sz="1000" dirty="0">
                          <a:latin typeface="Consolas" panose="020B0609020204030204" pitchFamily="49" charset="0"/>
                        </a:rPr>
                        <a:t>print(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resp.json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())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9945339"/>
                  </a:ext>
                </a:extLst>
              </a:tr>
              <a:tr h="401202">
                <a:tc>
                  <a:txBody>
                    <a:bodyPr/>
                    <a:lstStyle/>
                    <a:p>
                      <a:r>
                        <a:rPr lang="en-US" dirty="0"/>
                        <a:t>curl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onsolas" panose="020B0609020204030204" pitchFamily="49" charset="0"/>
                        </a:rPr>
                        <a:t>curl -d "[1,2,3,4,5]" -H "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content-type:application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/</a:t>
                      </a:r>
                      <a:r>
                        <a:rPr lang="en-US" sz="1000" dirty="0" err="1">
                          <a:latin typeface="Consolas" panose="020B0609020204030204" pitchFamily="49" charset="0"/>
                        </a:rPr>
                        <a:t>json</a:t>
                      </a:r>
                      <a:r>
                        <a:rPr lang="en-US" sz="1000" dirty="0">
                          <a:latin typeface="Consolas" panose="020B0609020204030204" pitchFamily="49" charset="0"/>
                        </a:rPr>
                        <a:t>" http://localhost:8080/sum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7363822"/>
                  </a:ext>
                </a:extLst>
              </a:tr>
              <a:tr h="401202">
                <a:tc>
                  <a:txBody>
                    <a:bodyPr/>
                    <a:lstStyle/>
                    <a:p>
                      <a:r>
                        <a:rPr lang="en-US" dirty="0"/>
                        <a:t>APL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APL385 Unicode" panose="020B0709000202000203" pitchFamily="49" charset="0"/>
                        </a:rPr>
                        <a:t>HttpCommand.GetJSON</a:t>
                      </a:r>
                      <a:r>
                        <a:rPr lang="en-US" sz="1000" dirty="0">
                          <a:latin typeface="APL385 Unicode" panose="020B0709000202000203" pitchFamily="49" charset="0"/>
                        </a:rPr>
                        <a:t> 'post' 'localhost:8080/sum' (⍳5)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511014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E2B4EF1-CE98-0ABD-7335-7095D957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267657"/>
            <a:ext cx="8285013" cy="685535"/>
          </a:xfrm>
        </p:spPr>
        <p:txBody>
          <a:bodyPr/>
          <a:lstStyle/>
          <a:p>
            <a:r>
              <a:rPr lang="en-US" dirty="0"/>
              <a:t>Six different examples of calling "sum":</a:t>
            </a:r>
          </a:p>
        </p:txBody>
      </p:sp>
    </p:spTree>
    <p:extLst>
      <p:ext uri="{BB962C8B-B14F-4D97-AF65-F5344CB8AC3E}">
        <p14:creationId xmlns:p14="http://schemas.microsoft.com/office/powerpoint/2010/main" val="827618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AFC3-850C-3813-9DE4-76E08595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4337683" cy="3242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It must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easy</a:t>
            </a:r>
            <a:r>
              <a:rPr lang="da-DK" dirty="0"/>
              <a:t> to run APL as a service and </a:t>
            </a:r>
            <a:r>
              <a:rPr lang="da-DK" dirty="0" err="1"/>
              <a:t>call</a:t>
            </a:r>
            <a:r>
              <a:rPr lang="da-DK" dirty="0"/>
              <a:t> it from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environments</a:t>
            </a:r>
            <a:r>
              <a:rPr lang="da-DK" dirty="0"/>
              <a:t>.</a:t>
            </a:r>
          </a:p>
          <a:p>
            <a:pPr marL="0" indent="0">
              <a:buNone/>
            </a:pPr>
            <a:r>
              <a:rPr lang="da-DK" b="1" dirty="0" err="1"/>
              <a:t>Jarvis</a:t>
            </a:r>
            <a:r>
              <a:rPr lang="da-DK" b="1" dirty="0"/>
              <a:t> Web Service Framework</a:t>
            </a:r>
            <a:r>
              <a:rPr lang="da-DK" dirty="0"/>
              <a:t> </a:t>
            </a:r>
          </a:p>
          <a:p>
            <a:r>
              <a:rPr lang="da-DK" dirty="0" err="1"/>
              <a:t>Replaces</a:t>
            </a:r>
            <a:r>
              <a:rPr lang="da-DK" dirty="0"/>
              <a:t> "</a:t>
            </a:r>
            <a:r>
              <a:rPr lang="da-DK" dirty="0" err="1"/>
              <a:t>JSONServer</a:t>
            </a:r>
            <a:r>
              <a:rPr lang="da-DK" dirty="0"/>
              <a:t>"</a:t>
            </a:r>
          </a:p>
          <a:p>
            <a:r>
              <a:rPr lang="da-DK" dirty="0"/>
              <a:t>Supports REST and "</a:t>
            </a:r>
            <a:r>
              <a:rPr lang="da-DK" dirty="0" err="1"/>
              <a:t>plain</a:t>
            </a:r>
            <a:r>
              <a:rPr lang="da-DK" dirty="0"/>
              <a:t>" HTTP/JSON services</a:t>
            </a:r>
          </a:p>
          <a:p>
            <a:r>
              <a:rPr lang="da-DK" dirty="0" err="1"/>
              <a:t>Widely</a:t>
            </a:r>
            <a:r>
              <a:rPr lang="da-DK" dirty="0"/>
              <a:t> </a:t>
            </a:r>
            <a:r>
              <a:rPr lang="da-DK" dirty="0" err="1"/>
              <a:t>available</a:t>
            </a:r>
            <a:endParaRPr lang="da-DK" dirty="0"/>
          </a:p>
          <a:p>
            <a:pPr marL="457200" lvl="1" indent="0">
              <a:buNone/>
            </a:pPr>
            <a:r>
              <a:rPr lang="da-DK" sz="1700" dirty="0">
                <a:hlinkClick r:id="rId2"/>
              </a:rPr>
              <a:t>https://github.com/dyalog/jarvis</a:t>
            </a:r>
            <a:br>
              <a:rPr lang="da-DK" sz="1700" dirty="0"/>
            </a:br>
            <a:r>
              <a:rPr lang="da-DK" sz="1700" dirty="0">
                <a:hlinkClick r:id="rId3"/>
              </a:rPr>
              <a:t>https://hub.docker.com/r/dyalog/jarvis</a:t>
            </a:r>
            <a:br>
              <a:rPr lang="da-DK" sz="1700" dirty="0"/>
            </a:br>
            <a:r>
              <a:rPr lang="da-DK" sz="1700" dirty="0">
                <a:hlinkClick r:id="rId4"/>
              </a:rPr>
              <a:t>https://tatin.dev</a:t>
            </a:r>
            <a:endParaRPr lang="da-DK" sz="17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C39682-0F2A-0696-B9CB-35A66C9BF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9188" y="1303216"/>
            <a:ext cx="3841286" cy="3242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 err="1"/>
              <a:t>Related</a:t>
            </a:r>
            <a:r>
              <a:rPr lang="da-DK" b="1" dirty="0"/>
              <a:t> </a:t>
            </a:r>
            <a:r>
              <a:rPr lang="da-DK" b="1" dirty="0" err="1"/>
              <a:t>Improvements</a:t>
            </a:r>
            <a:endParaRPr lang="da-DK" b="1" dirty="0"/>
          </a:p>
          <a:p>
            <a:r>
              <a:rPr lang="da-DK" dirty="0"/>
              <a:t>Version 18.2 runs </a:t>
            </a:r>
            <a:r>
              <a:rPr lang="da-DK" dirty="0" err="1"/>
              <a:t>headless</a:t>
            </a:r>
            <a:r>
              <a:rPr lang="da-DK" dirty="0"/>
              <a:t> </a:t>
            </a:r>
            <a:r>
              <a:rPr lang="da-DK" dirty="0" err="1"/>
              <a:t>comfortably</a:t>
            </a:r>
            <a:endParaRPr lang="da-DK" dirty="0"/>
          </a:p>
          <a:p>
            <a:pPr lvl="1"/>
            <a:r>
              <a:rPr lang="da-DK" dirty="0" err="1"/>
              <a:t>Easier</a:t>
            </a:r>
            <a:r>
              <a:rPr lang="da-DK" dirty="0"/>
              <a:t> to </a:t>
            </a:r>
            <a:r>
              <a:rPr lang="da-DK" dirty="0" err="1"/>
              <a:t>use</a:t>
            </a:r>
            <a:r>
              <a:rPr lang="da-DK" dirty="0"/>
              <a:t> in containers</a:t>
            </a:r>
          </a:p>
          <a:p>
            <a:r>
              <a:rPr lang="da-DK" dirty="0"/>
              <a:t>RIDE 4.4 supports </a:t>
            </a:r>
            <a:r>
              <a:rPr lang="da-DK" dirty="0" err="1"/>
              <a:t>debugging</a:t>
            </a:r>
            <a:r>
              <a:rPr lang="da-DK" dirty="0"/>
              <a:t> </a:t>
            </a:r>
            <a:r>
              <a:rPr lang="da-DK" dirty="0" err="1"/>
              <a:t>threaded</a:t>
            </a:r>
            <a:r>
              <a:rPr lang="da-DK" dirty="0"/>
              <a:t> </a:t>
            </a:r>
            <a:r>
              <a:rPr lang="da-DK" dirty="0" err="1"/>
              <a:t>code</a:t>
            </a:r>
            <a:endParaRPr lang="da-DK" dirty="0"/>
          </a:p>
          <a:p>
            <a:r>
              <a:rPr lang="da-DK" dirty="0">
                <a:latin typeface="APL385 Unicode" panose="020B0709000202000203" pitchFamily="49" charset="0"/>
              </a:rPr>
              <a:t>⎕JSON</a:t>
            </a:r>
            <a:r>
              <a:rPr lang="da-DK" dirty="0"/>
              <a:t> support for </a:t>
            </a:r>
            <a:r>
              <a:rPr lang="da-DK" dirty="0" err="1"/>
              <a:t>converting</a:t>
            </a:r>
            <a:r>
              <a:rPr lang="da-DK" dirty="0"/>
              <a:t> matrices to JSON </a:t>
            </a:r>
            <a:r>
              <a:rPr lang="da-DK" dirty="0" err="1"/>
              <a:t>tables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344C3-36F5-4C9B-5999-7F0A626ED2E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8B2986-D3DD-A70B-60D6-F7D92A14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Service </a:t>
            </a:r>
            <a:r>
              <a:rPr lang="da-DK" dirty="0" err="1"/>
              <a:t>Orientation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26281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AFC3-850C-3813-9DE4-76E08595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36223" cy="3242040"/>
          </a:xfrm>
        </p:spPr>
        <p:txBody>
          <a:bodyPr>
            <a:normAutofit fontScale="92500" lnSpcReduction="10000"/>
          </a:bodyPr>
          <a:lstStyle/>
          <a:p>
            <a:r>
              <a:rPr lang="da-DK" dirty="0" err="1"/>
              <a:t>Continue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 to </a:t>
            </a:r>
            <a:r>
              <a:rPr lang="da-DK" dirty="0" err="1"/>
              <a:t>make</a:t>
            </a:r>
            <a:r>
              <a:rPr lang="da-DK" dirty="0"/>
              <a:t> platforms more </a:t>
            </a:r>
            <a:r>
              <a:rPr lang="da-DK" dirty="0" err="1"/>
              <a:t>similar</a:t>
            </a:r>
            <a:endParaRPr lang="da-DK" dirty="0"/>
          </a:p>
          <a:p>
            <a:pPr lvl="1"/>
            <a:r>
              <a:rPr lang="da-DK" dirty="0" err="1"/>
              <a:t>Develop</a:t>
            </a:r>
            <a:r>
              <a:rPr lang="da-DK" dirty="0"/>
              <a:t> under Windows/</a:t>
            </a:r>
            <a:r>
              <a:rPr lang="da-DK" dirty="0" err="1"/>
              <a:t>macOS</a:t>
            </a:r>
            <a:r>
              <a:rPr lang="da-DK" dirty="0"/>
              <a:t>, </a:t>
            </a:r>
            <a:r>
              <a:rPr lang="da-DK" dirty="0" err="1"/>
              <a:t>deploy</a:t>
            </a:r>
            <a:r>
              <a:rPr lang="da-DK" dirty="0"/>
              <a:t> under Linux</a:t>
            </a:r>
          </a:p>
          <a:p>
            <a:r>
              <a:rPr lang="da-DK" dirty="0"/>
              <a:t>.NET Bridge provides cross-platform </a:t>
            </a:r>
            <a:r>
              <a:rPr lang="da-DK" dirty="0" err="1"/>
              <a:t>libraries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&amp; frameworks</a:t>
            </a:r>
          </a:p>
          <a:p>
            <a:r>
              <a:rPr lang="da-DK" dirty="0" err="1"/>
              <a:t>Unify</a:t>
            </a:r>
            <a:r>
              <a:rPr lang="da-DK" dirty="0"/>
              <a:t> </a:t>
            </a:r>
            <a:r>
              <a:rPr lang="da-DK" dirty="0" err="1"/>
              <a:t>configuration</a:t>
            </a:r>
            <a:r>
              <a:rPr lang="da-DK" dirty="0"/>
              <a:t> </a:t>
            </a:r>
            <a:r>
              <a:rPr lang="da-DK" dirty="0" err="1"/>
              <a:t>across</a:t>
            </a:r>
            <a:r>
              <a:rPr lang="da-DK" dirty="0"/>
              <a:t> platforms</a:t>
            </a:r>
          </a:p>
          <a:p>
            <a:pPr lvl="1"/>
            <a:r>
              <a:rPr lang="da-DK" dirty="0"/>
              <a:t>All </a:t>
            </a:r>
            <a:r>
              <a:rPr lang="da-DK" dirty="0" err="1"/>
              <a:t>settings</a:t>
            </a:r>
            <a:r>
              <a:rPr lang="da-DK" dirty="0"/>
              <a:t> </a:t>
            </a:r>
            <a:r>
              <a:rPr lang="da-DK" dirty="0" err="1"/>
              <a:t>configurable</a:t>
            </a:r>
            <a:r>
              <a:rPr lang="da-DK" dirty="0"/>
              <a:t> via </a:t>
            </a:r>
            <a:r>
              <a:rPr lang="da-DK" dirty="0" err="1"/>
              <a:t>text</a:t>
            </a:r>
            <a:r>
              <a:rPr lang="da-DK" dirty="0"/>
              <a:t> files</a:t>
            </a:r>
          </a:p>
          <a:p>
            <a:pPr lvl="1"/>
            <a:r>
              <a:rPr lang="da-DK" dirty="0" err="1"/>
              <a:t>Remove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for the Windows Registry</a:t>
            </a:r>
          </a:p>
          <a:p>
            <a:pPr lvl="2"/>
            <a:r>
              <a:rPr lang="da-DK" dirty="0"/>
              <a:t>(</a:t>
            </a:r>
            <a:r>
              <a:rPr lang="da-DK" dirty="0" err="1"/>
              <a:t>Except</a:t>
            </a:r>
            <a:r>
              <a:rPr lang="da-DK" dirty="0"/>
              <a:t> perhaps to </a:t>
            </a:r>
            <a:r>
              <a:rPr lang="da-DK" dirty="0" err="1"/>
              <a:t>configure</a:t>
            </a:r>
            <a:r>
              <a:rPr lang="da-DK" dirty="0"/>
              <a:t> Windows IDE)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FD8EBD-71A5-3438-33D4-D608AD8BAFF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8B2986-D3DD-A70B-60D6-F7D92A14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Service </a:t>
            </a:r>
            <a:r>
              <a:rPr lang="da-DK" dirty="0" err="1"/>
              <a:t>Orientation</a:t>
            </a:r>
            <a:endParaRPr lang="LID4096" dirty="0"/>
          </a:p>
        </p:txBody>
      </p:sp>
      <p:pic>
        <p:nvPicPr>
          <p:cNvPr id="7170" name="Picture 2" descr="Waiter definition and meaning | Collins English Dictionary">
            <a:extLst>
              <a:ext uri="{FF2B5EF4-FFF2-40B4-BE49-F238E27FC236}">
                <a16:creationId xmlns:a16="http://schemas.microsoft.com/office/drawing/2014/main" id="{8470B14C-41E3-818D-A0E3-37707CF3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74" y="1438247"/>
            <a:ext cx="1703352" cy="11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8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4C13-7D0F-4B1D-9A24-F00925DA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[Re]Building the Team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F8F8E-07EE-4841-BD61-7E579C0C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14428"/>
            <a:ext cx="6138233" cy="5527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We stand upon the shoulders of Giants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FF0590-8228-40E8-8D25-C908707BCAAE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82" y="2051771"/>
            <a:ext cx="1419976" cy="176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4">
            <a:extLst>
              <a:ext uri="{FF2B5EF4-FFF2-40B4-BE49-F238E27FC236}">
                <a16:creationId xmlns:a16="http://schemas.microsoft.com/office/drawing/2014/main" id="{6A14A8B7-C67C-4534-8A0A-CD9996B29C9C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22" y="2040322"/>
            <a:ext cx="1415580" cy="1769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69773-4DEB-4B36-A04F-03DFE7D4CCC4}"/>
              </a:ext>
            </a:extLst>
          </p:cNvPr>
          <p:cNvSpPr txBox="1"/>
          <p:nvPr/>
        </p:nvSpPr>
        <p:spPr>
          <a:xfrm>
            <a:off x="1540022" y="3936243"/>
            <a:ext cx="1080120" cy="12601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John Scholes (1948-2019)</a:t>
            </a:r>
            <a:endParaRPr lang="en-DK" sz="1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5EDD96-1ACE-4885-9179-5A0F449650D8}"/>
              </a:ext>
            </a:extLst>
          </p:cNvPr>
          <p:cNvSpPr txBox="1"/>
          <p:nvPr/>
        </p:nvSpPr>
        <p:spPr>
          <a:xfrm>
            <a:off x="3702554" y="3952280"/>
            <a:ext cx="1080120" cy="12601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Roger Hui (1953-2021)</a:t>
            </a:r>
            <a:endParaRPr lang="en-DK" sz="1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02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2E28-301E-47F5-B26D-F72C2C6D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 anchor="b">
            <a:normAutofit/>
          </a:bodyPr>
          <a:lstStyle/>
          <a:p>
            <a:r>
              <a:rPr lang="da-DK" dirty="0"/>
              <a:t>5. Service </a:t>
            </a:r>
            <a:r>
              <a:rPr lang="da-DK" dirty="0" err="1"/>
              <a:t>Orientation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11C1-4FDA-4547-9BAC-3C1BF62C0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a-DK" sz="1900" dirty="0"/>
              <a:t>Materials </a:t>
            </a:r>
            <a:r>
              <a:rPr lang="da-DK" sz="1900" dirty="0" err="1"/>
              <a:t>developed</a:t>
            </a:r>
            <a:r>
              <a:rPr lang="da-DK" sz="1900" dirty="0"/>
              <a:t> for Dyalog'22 workshops </a:t>
            </a:r>
            <a:r>
              <a:rPr lang="da-DK" sz="1900" dirty="0" err="1"/>
              <a:t>will</a:t>
            </a:r>
            <a:r>
              <a:rPr lang="da-DK" sz="1900" dirty="0"/>
              <a:t> </a:t>
            </a:r>
            <a:r>
              <a:rPr lang="da-DK" sz="1900" dirty="0" err="1"/>
              <a:t>be</a:t>
            </a:r>
            <a:r>
              <a:rPr lang="da-DK" sz="1900" dirty="0"/>
              <a:t> </a:t>
            </a:r>
            <a:r>
              <a:rPr lang="da-DK" sz="1900" dirty="0" err="1"/>
              <a:t>extended</a:t>
            </a:r>
            <a:r>
              <a:rPr lang="da-DK" sz="1900" dirty="0"/>
              <a:t> over the </a:t>
            </a:r>
            <a:r>
              <a:rPr lang="da-DK" sz="1900" dirty="0" err="1"/>
              <a:t>next</a:t>
            </a:r>
            <a:r>
              <a:rPr lang="da-DK" sz="1900" dirty="0"/>
              <a:t> </a:t>
            </a:r>
            <a:r>
              <a:rPr lang="da-DK" sz="1900" dirty="0" err="1"/>
              <a:t>weeks</a:t>
            </a:r>
            <a:r>
              <a:rPr lang="da-DK" sz="1900" dirty="0"/>
              <a:t> and </a:t>
            </a:r>
            <a:r>
              <a:rPr lang="da-DK" sz="1900" dirty="0" err="1"/>
              <a:t>months</a:t>
            </a:r>
            <a:endParaRPr lang="da-DK" sz="1900" dirty="0"/>
          </a:p>
          <a:p>
            <a:pPr>
              <a:lnSpc>
                <a:spcPct val="90000"/>
              </a:lnSpc>
            </a:pPr>
            <a:r>
              <a:rPr lang="da-DK" sz="1900" dirty="0" err="1"/>
              <a:t>We</a:t>
            </a:r>
            <a:r>
              <a:rPr lang="da-DK" sz="1900" dirty="0"/>
              <a:t> </a:t>
            </a:r>
            <a:r>
              <a:rPr lang="da-DK" sz="1900" dirty="0" err="1"/>
              <a:t>will</a:t>
            </a:r>
            <a:r>
              <a:rPr lang="da-DK" sz="1900" dirty="0"/>
              <a:t> </a:t>
            </a:r>
            <a:r>
              <a:rPr lang="da-DK" sz="1900" dirty="0" err="1"/>
              <a:t>publish</a:t>
            </a:r>
            <a:r>
              <a:rPr lang="da-DK" sz="1900" dirty="0"/>
              <a:t> a </a:t>
            </a:r>
            <a:r>
              <a:rPr lang="da-DK" sz="1900" dirty="0" err="1"/>
              <a:t>fully</a:t>
            </a:r>
            <a:r>
              <a:rPr lang="da-DK" sz="1900" dirty="0"/>
              <a:t> </a:t>
            </a:r>
            <a:r>
              <a:rPr lang="da-DK" sz="1900" dirty="0" err="1"/>
              <a:t>worked</a:t>
            </a:r>
            <a:r>
              <a:rPr lang="da-DK" sz="1900" dirty="0"/>
              <a:t> </a:t>
            </a:r>
            <a:r>
              <a:rPr lang="da-DK" sz="1900" dirty="0" err="1"/>
              <a:t>example</a:t>
            </a:r>
            <a:r>
              <a:rPr lang="da-DK" sz="1900" dirty="0"/>
              <a:t> of </a:t>
            </a:r>
            <a:r>
              <a:rPr lang="da-DK" sz="1900" dirty="0" err="1"/>
              <a:t>how</a:t>
            </a:r>
            <a:r>
              <a:rPr lang="da-DK" sz="1900" dirty="0"/>
              <a:t> to </a:t>
            </a:r>
            <a:r>
              <a:rPr lang="da-DK" sz="1900" dirty="0" err="1"/>
              <a:t>build</a:t>
            </a:r>
            <a:r>
              <a:rPr lang="da-DK" sz="1900" dirty="0"/>
              <a:t> a web service in </a:t>
            </a:r>
            <a:r>
              <a:rPr lang="da-DK" sz="1900" dirty="0" err="1"/>
              <a:t>Dyalog</a:t>
            </a:r>
            <a:r>
              <a:rPr lang="da-DK" sz="1900" dirty="0"/>
              <a:t> APL</a:t>
            </a:r>
          </a:p>
          <a:p>
            <a:pPr lvl="1">
              <a:lnSpc>
                <a:spcPct val="90000"/>
              </a:lnSpc>
            </a:pPr>
            <a:r>
              <a:rPr lang="da-DK" sz="1900" dirty="0" err="1"/>
              <a:t>Deployed</a:t>
            </a:r>
            <a:r>
              <a:rPr lang="da-DK" sz="1900" dirty="0"/>
              <a:t> in containers to the cloud</a:t>
            </a:r>
          </a:p>
          <a:p>
            <a:pPr lvl="1">
              <a:lnSpc>
                <a:spcPct val="90000"/>
              </a:lnSpc>
            </a:pPr>
            <a:r>
              <a:rPr lang="da-DK" sz="1900" dirty="0"/>
              <a:t>Scalable </a:t>
            </a:r>
            <a:r>
              <a:rPr lang="da-DK" sz="1900" dirty="0" err="1"/>
              <a:t>using</a:t>
            </a:r>
            <a:r>
              <a:rPr lang="da-DK" sz="1900" dirty="0"/>
              <a:t> </a:t>
            </a:r>
            <a:r>
              <a:rPr lang="da-DK" sz="1900" dirty="0" err="1"/>
              <a:t>several</a:t>
            </a:r>
            <a:r>
              <a:rPr lang="da-DK" sz="1900" dirty="0"/>
              <a:t> alternative </a:t>
            </a:r>
            <a:r>
              <a:rPr lang="da-DK" sz="1900" dirty="0" err="1"/>
              <a:t>mechanisms</a:t>
            </a:r>
            <a:endParaRPr lang="da-DK" sz="1900" dirty="0"/>
          </a:p>
          <a:p>
            <a:pPr lvl="1">
              <a:lnSpc>
                <a:spcPct val="90000"/>
              </a:lnSpc>
            </a:pPr>
            <a:r>
              <a:rPr lang="da-DK" sz="1900" dirty="0"/>
              <a:t>User Sessions </a:t>
            </a:r>
            <a:r>
              <a:rPr lang="da-DK" sz="1900" dirty="0" err="1"/>
              <a:t>using</a:t>
            </a:r>
            <a:r>
              <a:rPr lang="da-DK" sz="1900" dirty="0"/>
              <a:t> 3rd Party Authentication</a:t>
            </a:r>
          </a:p>
          <a:p>
            <a:pPr lvl="1">
              <a:lnSpc>
                <a:spcPct val="90000"/>
              </a:lnSpc>
            </a:pPr>
            <a:r>
              <a:rPr lang="da-DK" sz="1900" dirty="0" err="1"/>
              <a:t>Encrypted</a:t>
            </a:r>
            <a:r>
              <a:rPr lang="da-DK" sz="1900" dirty="0"/>
              <a:t> Data</a:t>
            </a:r>
          </a:p>
          <a:p>
            <a:pPr>
              <a:lnSpc>
                <a:spcPct val="90000"/>
              </a:lnSpc>
            </a:pPr>
            <a:r>
              <a:rPr lang="da-DK" sz="1900" dirty="0"/>
              <a:t>More webinars, </a:t>
            </a:r>
            <a:r>
              <a:rPr lang="da-DK" sz="1900" dirty="0" err="1"/>
              <a:t>webcasts</a:t>
            </a:r>
            <a:r>
              <a:rPr lang="da-DK" sz="1900" dirty="0"/>
              <a:t> &amp; samples to </a:t>
            </a:r>
            <a:r>
              <a:rPr lang="da-DK" sz="1900" dirty="0" err="1"/>
              <a:t>come</a:t>
            </a:r>
            <a:endParaRPr lang="LID4096" sz="1900" dirty="0"/>
          </a:p>
        </p:txBody>
      </p:sp>
      <p:pic>
        <p:nvPicPr>
          <p:cNvPr id="8194" name="Picture 2" descr="Waiter Clip Art - Clipart library">
            <a:extLst>
              <a:ext uri="{FF2B5EF4-FFF2-40B4-BE49-F238E27FC236}">
                <a16:creationId xmlns:a16="http://schemas.microsoft.com/office/drawing/2014/main" id="{4DF39EB1-776B-EB0A-9C21-7C5253FB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525" y="1126146"/>
            <a:ext cx="2078545" cy="27713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199" name="Text Placeholder 4">
            <a:extLst>
              <a:ext uri="{FF2B5EF4-FFF2-40B4-BE49-F238E27FC236}">
                <a16:creationId xmlns:a16="http://schemas.microsoft.com/office/drawing/2014/main" id="{AEE3E8C6-C8C4-238D-4CE3-13474944B3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6336" y="0"/>
            <a:ext cx="1547664" cy="6995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0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Provide interface to monitor the </a:t>
            </a:r>
            <a:r>
              <a:rPr lang="da-DK" dirty="0" err="1"/>
              <a:t>state</a:t>
            </a:r>
            <a:r>
              <a:rPr lang="da-DK" dirty="0"/>
              <a:t> of APL </a:t>
            </a:r>
            <a:r>
              <a:rPr lang="da-DK" dirty="0" err="1"/>
              <a:t>processes</a:t>
            </a:r>
            <a:endParaRPr lang="da-DK" dirty="0"/>
          </a:p>
          <a:p>
            <a:r>
              <a:rPr lang="en-US" dirty="0"/>
              <a:t>CPU consumption</a:t>
            </a:r>
          </a:p>
          <a:p>
            <a:r>
              <a:rPr lang="en-US" dirty="0"/>
              <a:t>Memory usage, Compaction counts,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Are any threads suspended?</a:t>
            </a:r>
          </a:p>
          <a:p>
            <a:r>
              <a:rPr lang="en-US" dirty="0"/>
              <a:t>)SI and Error information</a:t>
            </a:r>
          </a:p>
          <a:p>
            <a:r>
              <a:rPr lang="en-US" dirty="0"/>
              <a:t>Available via API and / or protocols like SNMP</a:t>
            </a:r>
          </a:p>
          <a:p>
            <a:pPr marL="0" indent="0">
              <a:buNone/>
            </a:pPr>
            <a:br>
              <a:rPr lang="da-DK" dirty="0"/>
            </a:br>
            <a:r>
              <a:rPr lang="da-DK" dirty="0"/>
              <a:t>First version </a:t>
            </a:r>
            <a:r>
              <a:rPr lang="da-DK" dirty="0" err="1"/>
              <a:t>planned</a:t>
            </a:r>
            <a:r>
              <a:rPr lang="da-DK" dirty="0"/>
              <a:t> for v19.0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5. Service </a:t>
            </a:r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Orientation</a:t>
            </a:r>
            <a:endParaRPr lang="LID4096" sz="3600" dirty="0"/>
          </a:p>
        </p:txBody>
      </p:sp>
      <p:pic>
        <p:nvPicPr>
          <p:cNvPr id="9218" name="Picture 2" descr="1200 SUPER S IFR Service Monitor Used">
            <a:extLst>
              <a:ext uri="{FF2B5EF4-FFF2-40B4-BE49-F238E27FC236}">
                <a16:creationId xmlns:a16="http://schemas.microsoft.com/office/drawing/2014/main" id="{A31111E7-C769-AE3E-4C5B-740033DE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857" y="1215676"/>
            <a:ext cx="1884479" cy="14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45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CCEE-8DDE-E9FB-8395-8C72AAF0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b="1" dirty="0"/>
              <a:t>Sunday 09:30</a:t>
            </a:r>
            <a:r>
              <a:rPr lang="da-DK" dirty="0"/>
              <a:t> SA2: Building Web Services with </a:t>
            </a:r>
            <a:r>
              <a:rPr lang="da-DK" dirty="0" err="1"/>
              <a:t>Jarvis</a:t>
            </a:r>
            <a:br>
              <a:rPr lang="da-DK" dirty="0"/>
            </a:br>
            <a:r>
              <a:rPr lang="da-DK" dirty="0"/>
              <a:t>(Brian Becker)</a:t>
            </a:r>
          </a:p>
          <a:p>
            <a:pPr marL="0" indent="0">
              <a:buNone/>
            </a:pPr>
            <a:r>
              <a:rPr lang="da-DK" b="1" dirty="0"/>
              <a:t>Sunday 14:00</a:t>
            </a:r>
            <a:r>
              <a:rPr lang="da-DK" dirty="0"/>
              <a:t> SP2: </a:t>
            </a:r>
            <a:r>
              <a:rPr lang="da-DK" dirty="0" err="1"/>
              <a:t>Deploying</a:t>
            </a:r>
            <a:r>
              <a:rPr lang="da-DK" dirty="0"/>
              <a:t> Services</a:t>
            </a:r>
            <a:br>
              <a:rPr lang="da-DK" dirty="0"/>
            </a:br>
            <a:r>
              <a:rPr lang="da-DK" dirty="0"/>
              <a:t>(Brian Becker &amp; Morten Kromberg)</a:t>
            </a:r>
          </a:p>
          <a:p>
            <a:pPr marL="0" indent="0">
              <a:buNone/>
            </a:pPr>
            <a:r>
              <a:rPr lang="da-DK" b="1" dirty="0"/>
              <a:t>Tuesday 09:30</a:t>
            </a:r>
            <a:r>
              <a:rPr lang="da-DK" dirty="0"/>
              <a:t> Automatic Application </a:t>
            </a:r>
            <a:r>
              <a:rPr lang="da-DK" dirty="0" err="1"/>
              <a:t>Builds</a:t>
            </a:r>
            <a:r>
              <a:rPr lang="da-DK" dirty="0"/>
              <a:t> with AWS</a:t>
            </a:r>
            <a:br>
              <a:rPr lang="da-DK" dirty="0"/>
            </a:br>
            <a:r>
              <a:rPr lang="da-DK" dirty="0"/>
              <a:t>(Norbert </a:t>
            </a:r>
            <a:r>
              <a:rPr lang="da-DK" dirty="0" err="1"/>
              <a:t>Jurkiewicz</a:t>
            </a:r>
            <a:r>
              <a:rPr lang="da-DK" dirty="0"/>
              <a:t>)</a:t>
            </a:r>
          </a:p>
          <a:p>
            <a:pPr marL="0" indent="0">
              <a:buNone/>
            </a:pPr>
            <a:r>
              <a:rPr lang="da-DK" b="1" dirty="0" err="1"/>
              <a:t>Wednesday</a:t>
            </a:r>
            <a:r>
              <a:rPr lang="da-DK" b="1" dirty="0"/>
              <a:t> 09:00</a:t>
            </a:r>
            <a:r>
              <a:rPr lang="da-DK" dirty="0"/>
              <a:t> </a:t>
            </a:r>
            <a:r>
              <a:rPr lang="da-DK" dirty="0" err="1"/>
              <a:t>Simplifying</a:t>
            </a:r>
            <a:r>
              <a:rPr lang="da-DK" dirty="0"/>
              <a:t> Secure, Scalable Web Services</a:t>
            </a:r>
            <a:br>
              <a:rPr lang="da-DK" dirty="0"/>
            </a:br>
            <a:r>
              <a:rPr lang="da-DK" dirty="0"/>
              <a:t>(Brian Becker)</a:t>
            </a:r>
          </a:p>
          <a:p>
            <a:pPr marL="0" indent="0">
              <a:buNone/>
            </a:pPr>
            <a:r>
              <a:rPr lang="da-DK" dirty="0"/>
              <a:t>(and </a:t>
            </a:r>
            <a:r>
              <a:rPr lang="da-DK" dirty="0" err="1"/>
              <a:t>used</a:t>
            </a:r>
            <a:r>
              <a:rPr lang="da-DK" dirty="0"/>
              <a:t> in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workshops and </a:t>
            </a:r>
            <a:r>
              <a:rPr lang="da-DK" dirty="0" err="1"/>
              <a:t>presentations</a:t>
            </a:r>
            <a:r>
              <a:rPr lang="da-DK" dirty="0"/>
              <a:t>)</a:t>
            </a:r>
          </a:p>
          <a:p>
            <a:pPr marL="0" indent="0">
              <a:buNone/>
            </a:pPr>
            <a:br>
              <a:rPr lang="da-DK" dirty="0"/>
            </a:b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000A34-90DC-471D-8E4E-DAE3E71939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8DAFE-6E13-1162-8EC9-6DC16FB4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Service </a:t>
            </a:r>
            <a:r>
              <a:rPr lang="da-DK" dirty="0" err="1"/>
              <a:t>Orientation</a:t>
            </a:r>
            <a:endParaRPr lang="LID4096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A7B42CC-EE5C-3138-224D-96D20D215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64" y="485513"/>
            <a:ext cx="926898" cy="11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2EC02065-2E29-B222-899D-F6740ADD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60" y="2308416"/>
            <a:ext cx="926898" cy="11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94662-6F1A-0C43-E850-20405BB60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919" y="1264925"/>
            <a:ext cx="811784" cy="12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99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81C5AB-D5B8-7B20-BD0A-E67850E2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561" y="1264925"/>
            <a:ext cx="2674543" cy="20381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214697" cy="3242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 err="1"/>
              <a:t>When</a:t>
            </a:r>
            <a:r>
              <a:rPr lang="da-DK" dirty="0"/>
              <a:t> APL Services </a:t>
            </a:r>
            <a:r>
              <a:rPr lang="da-DK" dirty="0" err="1"/>
              <a:t>behind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GUI </a:t>
            </a:r>
            <a:r>
              <a:rPr lang="da-DK" dirty="0" err="1"/>
              <a:t>won't</a:t>
            </a:r>
            <a:r>
              <a:rPr lang="da-DK" dirty="0"/>
              <a:t> do…</a:t>
            </a:r>
          </a:p>
          <a:p>
            <a:r>
              <a:rPr lang="da-DK" dirty="0"/>
              <a:t>Adoption of the </a:t>
            </a:r>
            <a:r>
              <a:rPr lang="da-DK" dirty="0" err="1"/>
              <a:t>HTMLRenderer</a:t>
            </a:r>
            <a:r>
              <a:rPr lang="da-DK" dirty="0"/>
              <a:t> is growing</a:t>
            </a:r>
            <a:br>
              <a:rPr lang="da-DK" dirty="0"/>
            </a:br>
            <a:r>
              <a:rPr lang="da-DK" dirty="0"/>
              <a:t>as the </a:t>
            </a:r>
            <a:r>
              <a:rPr lang="da-DK" dirty="0" err="1"/>
              <a:t>delivery</a:t>
            </a:r>
            <a:r>
              <a:rPr lang="da-DK" dirty="0"/>
              <a:t> </a:t>
            </a:r>
            <a:r>
              <a:rPr lang="da-DK" dirty="0" err="1"/>
              <a:t>mechanism</a:t>
            </a:r>
            <a:r>
              <a:rPr lang="da-DK" dirty="0"/>
              <a:t> for new UI</a:t>
            </a:r>
          </a:p>
          <a:p>
            <a:pPr lvl="1"/>
            <a:r>
              <a:rPr lang="da-DK" dirty="0" err="1"/>
              <a:t>Appears</a:t>
            </a:r>
            <a:r>
              <a:rPr lang="da-DK" dirty="0"/>
              <a:t> in </a:t>
            </a:r>
            <a:r>
              <a:rPr lang="da-DK" dirty="0" err="1"/>
              <a:t>four</a:t>
            </a:r>
            <a:r>
              <a:rPr lang="da-DK" dirty="0"/>
              <a:t> [user] </a:t>
            </a:r>
            <a:r>
              <a:rPr lang="da-DK" dirty="0" err="1"/>
              <a:t>presentations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week</a:t>
            </a:r>
            <a:endParaRPr lang="da-DK" dirty="0"/>
          </a:p>
          <a:p>
            <a:r>
              <a:rPr lang="da-DK" dirty="0"/>
              <a:t>No clear </a:t>
            </a:r>
            <a:r>
              <a:rPr lang="da-DK" dirty="0" err="1"/>
              <a:t>choice</a:t>
            </a:r>
            <a:r>
              <a:rPr lang="da-DK" dirty="0"/>
              <a:t> of </a:t>
            </a:r>
            <a:r>
              <a:rPr lang="da-DK" dirty="0" err="1"/>
              <a:t>tool</a:t>
            </a:r>
            <a:r>
              <a:rPr lang="da-DK" dirty="0"/>
              <a:t> to </a:t>
            </a:r>
            <a:r>
              <a:rPr lang="da-DK" dirty="0" err="1"/>
              <a:t>generate</a:t>
            </a:r>
            <a:r>
              <a:rPr lang="da-DK" dirty="0"/>
              <a:t> HTML/JS</a:t>
            </a:r>
          </a:p>
          <a:p>
            <a:pPr lvl="1"/>
            <a:r>
              <a:rPr lang="da-DK" dirty="0"/>
              <a:t>DUI/</a:t>
            </a:r>
            <a:r>
              <a:rPr lang="da-DK" dirty="0" err="1"/>
              <a:t>MiServer</a:t>
            </a:r>
            <a:r>
              <a:rPr lang="da-DK" dirty="0"/>
              <a:t> still has a small user base</a:t>
            </a:r>
          </a:p>
          <a:p>
            <a:pPr lvl="1"/>
            <a:r>
              <a:rPr lang="da-DK" dirty="0"/>
              <a:t>Users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experimenting</a:t>
            </a:r>
            <a:r>
              <a:rPr lang="da-DK" dirty="0"/>
              <a:t> with </a:t>
            </a:r>
            <a:r>
              <a:rPr lang="da-DK" dirty="0" err="1"/>
              <a:t>writing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</a:t>
            </a:r>
            <a:r>
              <a:rPr lang="da-DK" dirty="0" err="1"/>
              <a:t>tools</a:t>
            </a:r>
            <a:endParaRPr lang="da-DK" dirty="0"/>
          </a:p>
          <a:p>
            <a:pPr lvl="1"/>
            <a:r>
              <a:rPr lang="da-DK" dirty="0"/>
              <a:t>… and </a:t>
            </a:r>
            <a:r>
              <a:rPr lang="da-DK" dirty="0" err="1"/>
              <a:t>integrating</a:t>
            </a:r>
            <a:r>
              <a:rPr lang="da-DK" dirty="0"/>
              <a:t> HTML/JS </a:t>
            </a:r>
            <a:r>
              <a:rPr lang="da-DK" dirty="0" err="1"/>
              <a:t>generated</a:t>
            </a:r>
            <a:r>
              <a:rPr lang="da-DK" dirty="0"/>
              <a:t> by 3rd party </a:t>
            </a:r>
            <a:r>
              <a:rPr lang="da-DK" dirty="0" err="1"/>
              <a:t>tools</a:t>
            </a:r>
            <a:r>
              <a:rPr lang="da-DK" dirty="0"/>
              <a:t> or developers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dirty="0">
                <a:ea typeface="+mn-ea"/>
                <a:cs typeface="+mn-cs"/>
              </a:rPr>
              <a:t>6</a:t>
            </a:r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. Cross Platform UI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1422180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5E588-C96E-40DE-AA46-A394EAE5D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209497" cy="3242040"/>
          </a:xfrm>
        </p:spPr>
        <p:txBody>
          <a:bodyPr>
            <a:normAutofit/>
          </a:bodyPr>
          <a:lstStyle/>
          <a:p>
            <a:r>
              <a:rPr lang="da-DK" dirty="0"/>
              <a:t>Most </a:t>
            </a:r>
            <a:r>
              <a:rPr lang="da-DK" dirty="0" err="1"/>
              <a:t>important</a:t>
            </a:r>
            <a:r>
              <a:rPr lang="da-DK" dirty="0"/>
              <a:t>: Find a </a:t>
            </a:r>
            <a:r>
              <a:rPr lang="da-DK" dirty="0" err="1"/>
              <a:t>way</a:t>
            </a:r>
            <a:r>
              <a:rPr lang="da-DK" dirty="0"/>
              <a:t> to </a:t>
            </a:r>
            <a:r>
              <a:rPr lang="da-DK" dirty="0" err="1"/>
              <a:t>easily</a:t>
            </a:r>
            <a:r>
              <a:rPr lang="da-DK" dirty="0"/>
              <a:t> </a:t>
            </a:r>
            <a:r>
              <a:rPr lang="da-DK" dirty="0" err="1"/>
              <a:t>upgrade</a:t>
            </a:r>
            <a:r>
              <a:rPr lang="da-DK" dirty="0"/>
              <a:t> the </a:t>
            </a:r>
            <a:r>
              <a:rPr lang="da-DK" dirty="0" err="1"/>
              <a:t>Chromium</a:t>
            </a:r>
            <a:r>
              <a:rPr lang="da-DK" dirty="0"/>
              <a:t> Embedded Framework</a:t>
            </a:r>
          </a:p>
          <a:p>
            <a:pPr lvl="1"/>
            <a:r>
              <a:rPr lang="da-DK" dirty="0"/>
              <a:t>In the medium term, </a:t>
            </a:r>
            <a:r>
              <a:rPr lang="da-DK" dirty="0" err="1"/>
              <a:t>turn</a:t>
            </a:r>
            <a:r>
              <a:rPr lang="da-DK" dirty="0"/>
              <a:t> the </a:t>
            </a:r>
            <a:r>
              <a:rPr lang="da-DK" dirty="0" err="1"/>
              <a:t>HTMLRenderer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an Open Source </a:t>
            </a:r>
            <a:r>
              <a:rPr lang="da-DK" dirty="0" err="1"/>
              <a:t>project</a:t>
            </a:r>
            <a:r>
              <a:rPr lang="da-DK" dirty="0"/>
              <a:t> to </a:t>
            </a:r>
            <a:r>
              <a:rPr lang="da-DK" dirty="0" err="1"/>
              <a:t>allow</a:t>
            </a:r>
            <a:r>
              <a:rPr lang="da-DK" dirty="0"/>
              <a:t> community participation</a:t>
            </a:r>
          </a:p>
          <a:p>
            <a:r>
              <a:rPr lang="da-DK" dirty="0"/>
              <a:t>Enhancement in v19.0</a:t>
            </a:r>
          </a:p>
          <a:p>
            <a:pPr lvl="1"/>
            <a:r>
              <a:rPr lang="da-DK" dirty="0"/>
              <a:t>Support Multiple </a:t>
            </a:r>
            <a:r>
              <a:rPr lang="da-DK" dirty="0" err="1"/>
              <a:t>windows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take</a:t>
            </a:r>
            <a:r>
              <a:rPr lang="da-DK" dirty="0"/>
              <a:t> </a:t>
            </a:r>
            <a:r>
              <a:rPr lang="da-DK" dirty="0" err="1"/>
              <a:t>turns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modal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9C9BB-AD97-435F-8A7D-776E630663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C67207-285A-432E-8E77-618A8EE5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HTMLRenderer</a:t>
            </a:r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 </a:t>
            </a:r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improvements</a:t>
            </a:r>
            <a:endParaRPr lang="LID4096" sz="36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851B2F9-016C-B8FE-C615-4FD32A03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24" y="1348052"/>
            <a:ext cx="1452374" cy="145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85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CCEE-8DDE-E9FB-8395-8C72AAF0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b="1" dirty="0" err="1"/>
              <a:t>Monday</a:t>
            </a:r>
            <a:r>
              <a:rPr lang="da-DK" b="1" dirty="0"/>
              <a:t> 11:40</a:t>
            </a:r>
            <a:r>
              <a:rPr lang="da-DK" dirty="0"/>
              <a:t> Lift-</a:t>
            </a:r>
            <a:r>
              <a:rPr lang="da-DK" dirty="0" err="1"/>
              <a:t>Off</a:t>
            </a:r>
            <a:r>
              <a:rPr lang="da-DK" dirty="0"/>
              <a:t> from APL2 Mainframe to </a:t>
            </a:r>
            <a:r>
              <a:rPr lang="da-DK" dirty="0" err="1"/>
              <a:t>Dyalog</a:t>
            </a:r>
            <a:r>
              <a:rPr lang="da-DK" dirty="0"/>
              <a:t> in the Cloud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Gilgamesh</a:t>
            </a:r>
            <a:r>
              <a:rPr lang="da-DK" dirty="0"/>
              <a:t> </a:t>
            </a:r>
            <a:r>
              <a:rPr lang="da-DK" dirty="0" err="1"/>
              <a:t>Athoraya</a:t>
            </a:r>
            <a:r>
              <a:rPr lang="da-DK" dirty="0"/>
              <a:t> – </a:t>
            </a:r>
            <a:r>
              <a:rPr lang="da-DK" dirty="0" err="1"/>
              <a:t>Tiamatica</a:t>
            </a:r>
            <a:r>
              <a:rPr lang="da-DK" dirty="0"/>
              <a:t> AB)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 err="1"/>
              <a:t>Monday</a:t>
            </a:r>
            <a:r>
              <a:rPr lang="da-DK" b="1" dirty="0"/>
              <a:t> 14:45</a:t>
            </a:r>
            <a:r>
              <a:rPr lang="da-DK" dirty="0"/>
              <a:t> A </a:t>
            </a:r>
            <a:r>
              <a:rPr lang="da-DK" dirty="0" err="1"/>
              <a:t>Modern</a:t>
            </a:r>
            <a:r>
              <a:rPr lang="da-DK" dirty="0"/>
              <a:t> APL Workbench</a:t>
            </a:r>
            <a:br>
              <a:rPr lang="da-DK" dirty="0"/>
            </a:br>
            <a:r>
              <a:rPr lang="da-DK" dirty="0"/>
              <a:t>(Kimmo Linna - Finnair)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 err="1"/>
              <a:t>Wednesday</a:t>
            </a:r>
            <a:r>
              <a:rPr lang="da-DK" b="1" dirty="0"/>
              <a:t> 09:30</a:t>
            </a:r>
            <a:r>
              <a:rPr lang="da-DK" dirty="0"/>
              <a:t> TAMPA – </a:t>
            </a:r>
            <a:r>
              <a:rPr lang="da-DK" dirty="0" err="1"/>
              <a:t>Taming</a:t>
            </a:r>
            <a:r>
              <a:rPr lang="da-DK" dirty="0"/>
              <a:t> Mathematical Programming in APL</a:t>
            </a:r>
            <a:br>
              <a:rPr lang="da-DK" dirty="0"/>
            </a:br>
            <a:r>
              <a:rPr lang="da-DK" dirty="0"/>
              <a:t>(Stephen Mansour – </a:t>
            </a:r>
            <a:r>
              <a:rPr lang="da-DK" dirty="0" err="1"/>
              <a:t>Misericordia</a:t>
            </a:r>
            <a:r>
              <a:rPr lang="da-DK" dirty="0"/>
              <a:t> University)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 err="1"/>
              <a:t>Wednesday</a:t>
            </a:r>
            <a:r>
              <a:rPr lang="da-DK" b="1" dirty="0"/>
              <a:t> 10:00</a:t>
            </a:r>
            <a:r>
              <a:rPr lang="da-DK" dirty="0"/>
              <a:t> </a:t>
            </a:r>
            <a:r>
              <a:rPr lang="da-DK" dirty="0" err="1"/>
              <a:t>Integrating</a:t>
            </a:r>
            <a:r>
              <a:rPr lang="da-DK" dirty="0"/>
              <a:t> </a:t>
            </a:r>
            <a:r>
              <a:rPr lang="da-DK" dirty="0" err="1"/>
              <a:t>HTMLRenderer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</a:t>
            </a:r>
            <a:r>
              <a:rPr lang="da-DK" dirty="0" err="1"/>
              <a:t>Existing</a:t>
            </a:r>
            <a:r>
              <a:rPr lang="da-DK" dirty="0"/>
              <a:t> Applications</a:t>
            </a:r>
            <a:br>
              <a:rPr lang="da-DK" dirty="0"/>
            </a:br>
            <a:r>
              <a:rPr lang="da-DK" dirty="0"/>
              <a:t>(Norbert </a:t>
            </a:r>
            <a:r>
              <a:rPr lang="da-DK" dirty="0" err="1"/>
              <a:t>Jurkiewicz</a:t>
            </a:r>
            <a:r>
              <a:rPr lang="da-DK" dirty="0"/>
              <a:t> – The Carlisle Group)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000A34-90DC-471D-8E4E-DAE3E71939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8DAFE-6E13-1162-8EC9-6DC16FB4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6. Cross Platform UI</a:t>
            </a:r>
            <a:endParaRPr lang="LID4096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CAA0D6F-AE30-B72D-A299-6ACFBBAE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86" y="1057102"/>
            <a:ext cx="1048687" cy="13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021A7FB6-2AE0-2E11-4FF3-84C7470F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71" y="1604877"/>
            <a:ext cx="914501" cy="113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4631225D-2832-ED3C-E36E-664A76B3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89" y="3642992"/>
            <a:ext cx="1112452" cy="13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F77F5B66-F318-5A3C-212C-185E9B37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66" y="2174682"/>
            <a:ext cx="1112453" cy="13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58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76336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As .NET </a:t>
            </a:r>
            <a:r>
              <a:rPr lang="da-DK" sz="2000" dirty="0" err="1"/>
              <a:t>celebrates</a:t>
            </a:r>
            <a:r>
              <a:rPr lang="da-DK" sz="2000" dirty="0"/>
              <a:t> 20 </a:t>
            </a:r>
            <a:r>
              <a:rPr lang="da-DK" sz="2000" dirty="0" err="1"/>
              <a:t>years</a:t>
            </a:r>
            <a:r>
              <a:rPr lang="da-DK" sz="2000" dirty="0"/>
              <a:t> of </a:t>
            </a:r>
            <a:r>
              <a:rPr lang="da-DK" sz="2000" dirty="0" err="1"/>
              <a:t>existence</a:t>
            </a:r>
            <a:r>
              <a:rPr lang="da-DK" sz="2000" dirty="0"/>
              <a:t>, Microsoft is </a:t>
            </a:r>
            <a:r>
              <a:rPr lang="da-DK" sz="2000" dirty="0" err="1"/>
              <a:t>pushing</a:t>
            </a:r>
            <a:r>
              <a:rPr lang="da-DK" sz="2000" dirty="0"/>
              <a:t> </a:t>
            </a:r>
            <a:r>
              <a:rPr lang="da-DK" sz="2000" dirty="0" err="1"/>
              <a:t>everyone</a:t>
            </a:r>
            <a:r>
              <a:rPr lang="da-DK" sz="2000" dirty="0"/>
              <a:t> to </a:t>
            </a:r>
            <a:r>
              <a:rPr lang="da-DK" sz="2000" dirty="0" err="1"/>
              <a:t>move</a:t>
            </a:r>
            <a:r>
              <a:rPr lang="da-DK" sz="2000" dirty="0"/>
              <a:t> from </a:t>
            </a:r>
            <a:r>
              <a:rPr lang="da-DK" sz="2000" dirty="0" err="1"/>
              <a:t>proprietary</a:t>
            </a:r>
            <a:r>
              <a:rPr lang="da-DK" sz="2000" dirty="0"/>
              <a:t> </a:t>
            </a:r>
            <a:r>
              <a:rPr lang="da-DK" sz="2000" dirty="0" err="1"/>
              <a:t>Microsoft.Net</a:t>
            </a:r>
            <a:r>
              <a:rPr lang="da-DK" sz="2000" dirty="0"/>
              <a:t> Framework to the new open source, cross-platform .NET.</a:t>
            </a: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br>
              <a:rPr lang="da-DK" sz="2000" dirty="0"/>
            </a:br>
            <a:r>
              <a:rPr lang="da-DK" sz="2000" dirty="0" err="1"/>
              <a:t>Dyalog</a:t>
            </a:r>
            <a:r>
              <a:rPr lang="da-DK" sz="2000" dirty="0"/>
              <a:t> v18.0 </a:t>
            </a:r>
            <a:r>
              <a:rPr lang="da-DK" sz="2000" dirty="0" err="1"/>
              <a:t>added</a:t>
            </a:r>
            <a:r>
              <a:rPr lang="da-DK" sz="2000" dirty="0"/>
              <a:t> a bridge to .NET 3, to </a:t>
            </a:r>
            <a:r>
              <a:rPr lang="da-DK" sz="2000" dirty="0" err="1"/>
              <a:t>complement</a:t>
            </a:r>
            <a:r>
              <a:rPr lang="da-DK" sz="2000" dirty="0"/>
              <a:t> the 20 </a:t>
            </a:r>
            <a:r>
              <a:rPr lang="da-DK" sz="2000" dirty="0" err="1"/>
              <a:t>year</a:t>
            </a:r>
            <a:r>
              <a:rPr lang="da-DK" sz="2000" dirty="0"/>
              <a:t> old bridge to the .NET framework.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7. [Microsoft].NET</a:t>
            </a:r>
            <a:endParaRPr lang="LID4096" sz="36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168979E-B26C-21F3-4029-0D4EDF742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04481"/>
              </p:ext>
            </p:extLst>
          </p:nvPr>
        </p:nvGraphicFramePr>
        <p:xfrm>
          <a:off x="622291" y="2393060"/>
          <a:ext cx="80624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230">
                  <a:extLst>
                    <a:ext uri="{9D8B030D-6E8A-4147-A177-3AD203B41FA5}">
                      <a16:colId xmlns:a16="http://schemas.microsoft.com/office/drawing/2014/main" val="452321833"/>
                    </a:ext>
                  </a:extLst>
                </a:gridCol>
                <a:gridCol w="2913380">
                  <a:extLst>
                    <a:ext uri="{9D8B030D-6E8A-4147-A177-3AD203B41FA5}">
                      <a16:colId xmlns:a16="http://schemas.microsoft.com/office/drawing/2014/main" val="1106303492"/>
                    </a:ext>
                  </a:extLst>
                </a:gridCol>
                <a:gridCol w="2038868">
                  <a:extLst>
                    <a:ext uri="{9D8B030D-6E8A-4147-A177-3AD203B41FA5}">
                      <a16:colId xmlns:a16="http://schemas.microsoft.com/office/drawing/2014/main" val="3658462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err="1"/>
                        <a:t>Name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Platforms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Version </a:t>
                      </a:r>
                      <a:r>
                        <a:rPr lang="da-DK" dirty="0" err="1"/>
                        <a:t>Numbers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9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Microsoft.NET Framework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APL385 Unicode" panose="020B0709000202000203" pitchFamily="49" charset="0"/>
                        </a:rPr>
                        <a:t>Windows</a:t>
                      </a:r>
                      <a:endParaRPr lang="LID4096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APL385 Unicode" panose="020B0709000202000203" pitchFamily="49" charset="0"/>
                        </a:rPr>
                        <a:t>1 2   4</a:t>
                      </a:r>
                      <a:endParaRPr lang="LID4096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.NET (</a:t>
                      </a:r>
                      <a:r>
                        <a:rPr lang="da-DK" dirty="0" err="1"/>
                        <a:t>previously</a:t>
                      </a:r>
                      <a:r>
                        <a:rPr lang="da-DK" dirty="0"/>
                        <a:t> ".NET Core")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APL385 Unicode" panose="020B0709000202000203" pitchFamily="49" charset="0"/>
                        </a:rPr>
                        <a:t>Windows Linux </a:t>
                      </a:r>
                      <a:r>
                        <a:rPr lang="da-DK" dirty="0" err="1">
                          <a:latin typeface="APL385 Unicode" panose="020B0709000202000203" pitchFamily="49" charset="0"/>
                        </a:rPr>
                        <a:t>macOS</a:t>
                      </a:r>
                      <a:endParaRPr lang="LID4096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APL385 Unicode" panose="020B0709000202000203" pitchFamily="49" charset="0"/>
                        </a:rPr>
                        <a:t>    3   5 6 7</a:t>
                      </a:r>
                      <a:endParaRPr lang="LID4096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01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84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5B811-6CEF-4EE2-9385-71AF4B6B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312663" cy="3242040"/>
          </a:xfrm>
        </p:spPr>
        <p:txBody>
          <a:bodyPr>
            <a:normAutofit fontScale="92500" lnSpcReduction="20000"/>
          </a:bodyPr>
          <a:lstStyle/>
          <a:p>
            <a:r>
              <a:rPr lang="da-DK" dirty="0" err="1"/>
              <a:t>Add</a:t>
            </a:r>
            <a:r>
              <a:rPr lang="da-DK" dirty="0"/>
              <a:t> support for .NET 5, 6 &amp; 7</a:t>
            </a:r>
          </a:p>
          <a:p>
            <a:r>
              <a:rPr lang="da-DK" dirty="0" err="1"/>
              <a:t>Export</a:t>
            </a:r>
            <a:r>
              <a:rPr lang="da-DK" dirty="0"/>
              <a:t> APL </a:t>
            </a:r>
            <a:r>
              <a:rPr lang="da-DK" dirty="0" err="1"/>
              <a:t>code</a:t>
            </a:r>
            <a:r>
              <a:rPr lang="da-DK" dirty="0"/>
              <a:t> as .NET </a:t>
            </a:r>
            <a:r>
              <a:rPr lang="da-DK" dirty="0" err="1"/>
              <a:t>assemblies</a:t>
            </a:r>
            <a:endParaRPr lang="da-DK" dirty="0"/>
          </a:p>
          <a:p>
            <a:pPr lvl="1"/>
            <a:r>
              <a:rPr lang="da-DK" dirty="0"/>
              <a:t>v18 .NET bridge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allows</a:t>
            </a:r>
            <a:r>
              <a:rPr lang="da-DK" dirty="0"/>
              <a:t> USING .NET </a:t>
            </a:r>
            <a:r>
              <a:rPr lang="da-DK" dirty="0" err="1"/>
              <a:t>classes</a:t>
            </a:r>
            <a:endParaRPr lang="da-DK" dirty="0"/>
          </a:p>
          <a:p>
            <a:r>
              <a:rPr lang="da-DK" dirty="0" err="1"/>
              <a:t>Generate</a:t>
            </a:r>
            <a:r>
              <a:rPr lang="da-DK" dirty="0"/>
              <a:t> APL-</a:t>
            </a:r>
            <a:r>
              <a:rPr lang="da-DK" dirty="0" err="1"/>
              <a:t>based</a:t>
            </a:r>
            <a:r>
              <a:rPr lang="da-DK" dirty="0"/>
              <a:t> </a:t>
            </a:r>
            <a:r>
              <a:rPr lang="da-DK" dirty="0" err="1"/>
              <a:t>applications</a:t>
            </a:r>
            <a:r>
              <a:rPr lang="da-DK" dirty="0"/>
              <a:t> under</a:t>
            </a:r>
          </a:p>
          <a:p>
            <a:pPr lvl="1"/>
            <a:r>
              <a:rPr lang="da-DK" dirty="0"/>
              <a:t>Linux: </a:t>
            </a:r>
            <a:r>
              <a:rPr lang="da-DK" dirty="0" err="1"/>
              <a:t>Amd</a:t>
            </a:r>
            <a:r>
              <a:rPr lang="da-DK" dirty="0"/>
              <a:t>/Intel x64 and Pi/AWS on Arm64</a:t>
            </a:r>
          </a:p>
          <a:p>
            <a:pPr lvl="1"/>
            <a:r>
              <a:rPr lang="da-DK" dirty="0" err="1"/>
              <a:t>macOS</a:t>
            </a:r>
            <a:r>
              <a:rPr lang="da-DK" dirty="0"/>
              <a:t> (x64 and M1/M2)</a:t>
            </a:r>
          </a:p>
          <a:p>
            <a:pPr lvl="1"/>
            <a:r>
              <a:rPr lang="da-DK" dirty="0"/>
              <a:t>Windows (x64 – </a:t>
            </a:r>
            <a:r>
              <a:rPr lang="da-DK" dirty="0" err="1"/>
              <a:t>maybe</a:t>
            </a:r>
            <a:r>
              <a:rPr lang="da-DK" dirty="0"/>
              <a:t> Arm64 </a:t>
            </a:r>
            <a:r>
              <a:rPr lang="da-DK" dirty="0" err="1"/>
              <a:t>later</a:t>
            </a:r>
            <a:r>
              <a:rPr lang="da-DK" dirty="0"/>
              <a:t>)</a:t>
            </a:r>
          </a:p>
          <a:p>
            <a:r>
              <a:rPr lang="da-DK" dirty="0"/>
              <a:t>Work on support for </a:t>
            </a:r>
            <a:r>
              <a:rPr lang="da-DK" dirty="0" err="1"/>
              <a:t>Async</a:t>
            </a:r>
            <a:r>
              <a:rPr lang="da-DK" dirty="0"/>
              <a:t> features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24A0F9-6F8A-44F7-A131-FAFEC135C1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D6FE9F-B355-46BE-829B-07500E78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.NET Bridge</a:t>
            </a:r>
            <a:endParaRPr lang="LID4096" dirty="0"/>
          </a:p>
        </p:txBody>
      </p:sp>
      <p:pic>
        <p:nvPicPr>
          <p:cNvPr id="2050" name="Picture 2" descr="NET 6 : Introduction, Features and Example | ASP .NET 6 Core | .NET MVC">
            <a:extLst>
              <a:ext uri="{FF2B5EF4-FFF2-40B4-BE49-F238E27FC236}">
                <a16:creationId xmlns:a16="http://schemas.microsoft.com/office/drawing/2014/main" id="{4AEF5F90-5371-478F-BE57-191CAD3B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35" y="1264925"/>
            <a:ext cx="2271401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D19AE-9F3F-C707-B579-505342A987AE}"/>
              </a:ext>
            </a:extLst>
          </p:cNvPr>
          <p:cNvSpPr txBox="1"/>
          <p:nvPr/>
        </p:nvSpPr>
        <p:spPr>
          <a:xfrm>
            <a:off x="6727535" y="2571750"/>
            <a:ext cx="2271401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.NET 6 is the </a:t>
            </a:r>
            <a:r>
              <a:rPr lang="da-DK" dirty="0" err="1"/>
              <a:t>current</a:t>
            </a:r>
            <a:br>
              <a:rPr lang="da-DK" dirty="0"/>
            </a:br>
            <a:r>
              <a:rPr lang="da-DK" dirty="0"/>
              <a:t>Long Term Support</a:t>
            </a:r>
            <a:br>
              <a:rPr lang="da-DK" dirty="0"/>
            </a:br>
            <a:r>
              <a:rPr lang="da-DK" dirty="0"/>
              <a:t>version of .NET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97021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CCEE-8DDE-E9FB-8395-8C72AAF0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In a </a:t>
            </a:r>
            <a:r>
              <a:rPr lang="da-DK" sz="2000" dirty="0" err="1"/>
              <a:t>nutshell</a:t>
            </a:r>
            <a:r>
              <a:rPr lang="da-DK" sz="2000" dirty="0"/>
              <a:t>, the </a:t>
            </a:r>
            <a:r>
              <a:rPr lang="da-DK" sz="2000" dirty="0" err="1"/>
              <a:t>specification</a:t>
            </a:r>
            <a:r>
              <a:rPr lang="da-DK" sz="2000" dirty="0"/>
              <a:t> is </a:t>
            </a:r>
            <a:r>
              <a:rPr lang="da-DK" sz="2000" dirty="0" err="1"/>
              <a:t>that</a:t>
            </a:r>
            <a:r>
              <a:rPr lang="da-DK" sz="2000" dirty="0"/>
              <a:t> the new bridge it </a:t>
            </a:r>
            <a:r>
              <a:rPr lang="da-DK" sz="2000" dirty="0" err="1"/>
              <a:t>will</a:t>
            </a:r>
            <a:r>
              <a:rPr lang="da-DK" sz="2000" dirty="0"/>
              <a:t> </a:t>
            </a:r>
            <a:r>
              <a:rPr lang="da-DK" sz="2000" dirty="0" err="1"/>
              <a:t>work</a:t>
            </a:r>
            <a:r>
              <a:rPr lang="da-DK" sz="2000" dirty="0"/>
              <a:t> </a:t>
            </a:r>
            <a:r>
              <a:rPr lang="da-DK" sz="2000" dirty="0" err="1"/>
              <a:t>exactly</a:t>
            </a:r>
            <a:r>
              <a:rPr lang="da-DK" sz="2000" dirty="0"/>
              <a:t> the same </a:t>
            </a:r>
            <a:r>
              <a:rPr lang="da-DK" sz="2000" dirty="0" err="1"/>
              <a:t>way</a:t>
            </a:r>
            <a:r>
              <a:rPr lang="da-DK" sz="2000" dirty="0"/>
              <a:t> as the old </a:t>
            </a:r>
            <a:r>
              <a:rPr lang="da-DK" sz="2000" dirty="0" err="1"/>
              <a:t>one</a:t>
            </a:r>
            <a:r>
              <a:rPr lang="da-DK" sz="2000" dirty="0"/>
              <a:t>.</a:t>
            </a:r>
          </a:p>
          <a:p>
            <a:pPr marL="0" indent="0">
              <a:buNone/>
            </a:pPr>
            <a:r>
              <a:rPr lang="da-DK" sz="2000" dirty="0"/>
              <a:t>But </a:t>
            </a:r>
            <a:r>
              <a:rPr lang="da-DK" sz="2000" dirty="0" err="1"/>
              <a:t>there</a:t>
            </a:r>
            <a:r>
              <a:rPr lang="da-DK" sz="2000" dirty="0"/>
              <a:t> </a:t>
            </a:r>
            <a:r>
              <a:rPr lang="da-DK" sz="2000" dirty="0" err="1"/>
              <a:t>will</a:t>
            </a:r>
            <a:r>
              <a:rPr lang="da-DK" sz="2000" dirty="0"/>
              <a:t> </a:t>
            </a:r>
            <a:r>
              <a:rPr lang="da-DK" sz="2000" dirty="0" err="1"/>
              <a:t>be</a:t>
            </a:r>
            <a:r>
              <a:rPr lang="da-DK" sz="2000" dirty="0"/>
              <a:t> </a:t>
            </a:r>
            <a:r>
              <a:rPr lang="da-DK" sz="2000" dirty="0" err="1"/>
              <a:t>some</a:t>
            </a:r>
            <a:r>
              <a:rPr lang="da-DK" sz="2000" dirty="0"/>
              <a:t> </a:t>
            </a:r>
            <a:r>
              <a:rPr lang="da-DK" sz="2000" dirty="0" err="1"/>
              <a:t>enhancements</a:t>
            </a:r>
            <a:r>
              <a:rPr lang="da-DK" sz="2000" dirty="0"/>
              <a:t>.</a:t>
            </a:r>
          </a:p>
          <a:p>
            <a:pPr marL="0" indent="0">
              <a:buNone/>
            </a:pPr>
            <a:br>
              <a:rPr lang="da-DK" sz="2000" dirty="0"/>
            </a:br>
            <a:endParaRPr lang="LID4096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000A34-90DC-471D-8E4E-DAE3E71939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8DAFE-6E13-1162-8EC9-6DC16FB4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7. [Microsoft].NET</a:t>
            </a:r>
            <a:endParaRPr lang="LID4096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D726392-7C50-5F7B-5239-2FE245A1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2" y="2571750"/>
            <a:ext cx="12382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35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55871"/>
            <a:ext cx="7516773" cy="32420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64-bit ARM</a:t>
            </a:r>
          </a:p>
          <a:p>
            <a:pPr lvl="1"/>
            <a:r>
              <a:rPr lang="en-US" dirty="0"/>
              <a:t>This low power RISC processor is gaining traction</a:t>
            </a:r>
          </a:p>
          <a:p>
            <a:pPr lvl="1"/>
            <a:r>
              <a:rPr lang="en-US" dirty="0"/>
              <a:t>We expect to support v19.0 on ARM64 (specifically M1 &amp; M2 Macs)</a:t>
            </a:r>
          </a:p>
          <a:p>
            <a:endParaRPr lang="en-US" dirty="0"/>
          </a:p>
          <a:p>
            <a:r>
              <a:rPr lang="en-US" dirty="0"/>
              <a:t>Web Assembly (WASM)</a:t>
            </a:r>
          </a:p>
          <a:p>
            <a:pPr lvl="1"/>
            <a:r>
              <a:rPr lang="en-US" dirty="0"/>
              <a:t>Co-</a:t>
            </a:r>
            <a:r>
              <a:rPr lang="en-US" dirty="0" err="1"/>
              <a:t>dfns</a:t>
            </a:r>
            <a:r>
              <a:rPr lang="en-US" dirty="0"/>
              <a:t> will target WASM as an execution platform (no release date)</a:t>
            </a:r>
          </a:p>
          <a:p>
            <a:pPr lvl="1"/>
            <a:r>
              <a:rPr lang="en-US" dirty="0"/>
              <a:t>We are likely to look at whether a cut-down interpreter engine could run in the browser (no timeframe)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dirty="0">
                <a:ea typeface="+mn-ea"/>
                <a:cs typeface="+mn-cs"/>
              </a:rPr>
              <a:t>8</a:t>
            </a:r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. </a:t>
            </a:r>
            <a:r>
              <a:rPr lang="da-DK" dirty="0">
                <a:ea typeface="+mn-ea"/>
                <a:cs typeface="+mn-cs"/>
              </a:rPr>
              <a:t>New </a:t>
            </a:r>
            <a:r>
              <a:rPr lang="da-DK" dirty="0" err="1">
                <a:ea typeface="+mn-ea"/>
                <a:cs typeface="+mn-cs"/>
              </a:rPr>
              <a:t>target</a:t>
            </a:r>
            <a:r>
              <a:rPr lang="da-DK" dirty="0">
                <a:ea typeface="+mn-ea"/>
                <a:cs typeface="+mn-cs"/>
              </a:rPr>
              <a:t> Platforms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102044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6ECADD9E-C2B2-4F5D-9206-03CFD331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58" y="636535"/>
            <a:ext cx="2250878" cy="28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D12366-5A91-4F37-9B47-C8BAC5DB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Going Strong…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36744-AFDF-4804-B51B-52F6D3B98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56615"/>
            <a:ext cx="4961258" cy="31503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With John Scholes, Geoff Streeter wrote Dyalog APL v1.0 in 1981-1983 </a:t>
            </a:r>
          </a:p>
          <a:p>
            <a:r>
              <a:rPr lang="en-US" dirty="0"/>
              <a:t>Geoff is in good health</a:t>
            </a:r>
          </a:p>
          <a:p>
            <a:pPr lvl="1"/>
            <a:r>
              <a:rPr lang="en-US" dirty="0"/>
              <a:t>Now working 3 days per week</a:t>
            </a:r>
          </a:p>
          <a:p>
            <a:pPr lvl="1"/>
            <a:r>
              <a:rPr lang="en-US" dirty="0"/>
              <a:t>And still volunteering at night…</a:t>
            </a:r>
          </a:p>
          <a:p>
            <a:r>
              <a:rPr lang="en-US" dirty="0"/>
              <a:t>However, Geoff has announced that he intends to retire in April'23</a:t>
            </a:r>
          </a:p>
          <a:p>
            <a:r>
              <a:rPr lang="en-US" dirty="0"/>
              <a:t>We hope to welcome him back for a retrospective talk at Dyalog'23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24407-94C0-498A-AD65-E685CA8CC13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52ACD-1193-4FA4-A132-D53491F589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25438DD-857D-4EE9-98B1-4EE0FC88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0"/>
            <a:ext cx="39319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26FCF48-739E-4EE7-8CD2-AA41D3AC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86" y="3303162"/>
            <a:ext cx="2538213" cy="16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0363-1228-4D03-979B-0D6B682E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969438"/>
            <a:ext cx="609251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64-bit ARM chips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appearing</a:t>
            </a:r>
            <a:r>
              <a:rPr lang="da-DK" dirty="0"/>
              <a:t> in</a:t>
            </a:r>
            <a:br>
              <a:rPr lang="da-DK" dirty="0"/>
            </a:br>
            <a:r>
              <a:rPr lang="da-DK" dirty="0" err="1"/>
              <a:t>places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Dyalog </a:t>
            </a:r>
            <a:r>
              <a:rPr lang="da-DK" dirty="0" err="1"/>
              <a:t>should</a:t>
            </a:r>
            <a:r>
              <a:rPr lang="da-DK" dirty="0"/>
              <a:t> support:</a:t>
            </a:r>
          </a:p>
          <a:p>
            <a:r>
              <a:rPr lang="da-DK" dirty="0"/>
              <a:t>M1 &amp; M2 Macs</a:t>
            </a:r>
          </a:p>
          <a:p>
            <a:r>
              <a:rPr lang="da-DK" dirty="0"/>
              <a:t>Raspberry Pi – 64 Bit</a:t>
            </a:r>
          </a:p>
          <a:p>
            <a:r>
              <a:rPr lang="da-DK" dirty="0"/>
              <a:t>Amazon Web Services "</a:t>
            </a:r>
            <a:r>
              <a:rPr lang="da-DK" dirty="0" err="1"/>
              <a:t>Graviton</a:t>
            </a:r>
            <a:r>
              <a:rPr lang="da-DK" dirty="0"/>
              <a:t>"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894436-A177-4ECB-88D2-94C88E96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99951"/>
            <a:ext cx="7005527" cy="685535"/>
          </a:xfrm>
        </p:spPr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Arm64</a:t>
            </a:r>
            <a:endParaRPr lang="LID4096" sz="3600" dirty="0"/>
          </a:p>
        </p:txBody>
      </p:sp>
      <p:pic>
        <p:nvPicPr>
          <p:cNvPr id="8" name="Picture 6" descr="Apple M1 Chip: Everything You Need to Know - MacRumors">
            <a:extLst>
              <a:ext uri="{FF2B5EF4-FFF2-40B4-BE49-F238E27FC236}">
                <a16:creationId xmlns:a16="http://schemas.microsoft.com/office/drawing/2014/main" id="{73465955-4F50-4F6D-BA5B-B3A52A50F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0" t="4805" r="19650" b="8914"/>
          <a:stretch/>
        </p:blipFill>
        <p:spPr bwMode="auto">
          <a:xfrm>
            <a:off x="511222" y="3642952"/>
            <a:ext cx="980681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braindump(ag) == 64bit kernel on Raspberry Pi 4 (quirks)">
            <a:extLst>
              <a:ext uri="{FF2B5EF4-FFF2-40B4-BE49-F238E27FC236}">
                <a16:creationId xmlns:a16="http://schemas.microsoft.com/office/drawing/2014/main" id="{2ABE38D8-E48C-453E-8069-C0D446D5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39" y="3634581"/>
            <a:ext cx="769067" cy="9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9A2C5-70AC-4EF1-A39C-446FA211AAA8}"/>
              </a:ext>
            </a:extLst>
          </p:cNvPr>
          <p:cNvSpPr txBox="1"/>
          <p:nvPr/>
        </p:nvSpPr>
        <p:spPr>
          <a:xfrm>
            <a:off x="6615059" y="1190794"/>
            <a:ext cx="1067462" cy="117542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ARM64</a:t>
            </a:r>
            <a:endParaRPr lang="en-DK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Graviton2 on Fire — Benchmarking Amazon's Arm Processor on EMR | by Son of  Soil | Medium">
            <a:extLst>
              <a:ext uri="{FF2B5EF4-FFF2-40B4-BE49-F238E27FC236}">
                <a16:creationId xmlns:a16="http://schemas.microsoft.com/office/drawing/2014/main" id="{A0DFBAB1-19D9-A010-5EE2-950D5378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50" y="1315876"/>
            <a:ext cx="3903926" cy="25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FA34-D856-EF2C-2151-33DE076AEC2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F27A5-B368-1D64-BE6E-23EE4B9D3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8263A-8CF3-429E-262D-4E11B48A680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12B56C-6599-259C-8D7C-5F38E3A5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0DAEB-4E4D-8358-4094-D89FFB723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448"/>
            <a:ext cx="11356345" cy="62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5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C0EADE-BFB0-F6A6-8E13-920C1E636C4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5DEA1-F069-8D05-F4BC-861DA7198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A40D9-DE3E-6E09-618C-461A2CDACFB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FAC322-9EF0-BCFD-0DD1-8073BB22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36121-B42E-9D09-6A93-667CB47E3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" y="0"/>
            <a:ext cx="78695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6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9DCE-3304-4286-BFA3-1630B5CD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Web Assembly (WASM)</a:t>
            </a:r>
            <a:endParaRPr lang="LID4096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8CA346-73AD-4C24-96CB-F8BF4C626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296" y="1888684"/>
            <a:ext cx="6191250" cy="277300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CA452-6FBE-472F-9213-761C61016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6A950-DD7C-164C-600A-F9A6D0F56865}"/>
              </a:ext>
            </a:extLst>
          </p:cNvPr>
          <p:cNvSpPr txBox="1"/>
          <p:nvPr/>
        </p:nvSpPr>
        <p:spPr>
          <a:xfrm>
            <a:off x="379142" y="1315844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APL running in the browser…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80977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CCEE-8DDE-E9FB-8395-8C72AAF0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Tuesday 16:45</a:t>
            </a:r>
            <a:r>
              <a:rPr lang="da-DK" dirty="0"/>
              <a:t> Report on Co-</a:t>
            </a:r>
            <a:r>
              <a:rPr lang="da-DK" dirty="0" err="1"/>
              <a:t>dfns</a:t>
            </a:r>
            <a:br>
              <a:rPr lang="da-DK" dirty="0"/>
            </a:br>
            <a:r>
              <a:rPr lang="da-DK" dirty="0"/>
              <a:t>(Aaron </a:t>
            </a:r>
            <a:r>
              <a:rPr lang="da-DK" dirty="0" err="1"/>
              <a:t>Hsu</a:t>
            </a:r>
            <a:r>
              <a:rPr lang="da-DK" dirty="0"/>
              <a:t>)</a:t>
            </a: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And talk to Ron </a:t>
            </a:r>
            <a:r>
              <a:rPr lang="da-DK" b="1" dirty="0" err="1"/>
              <a:t>about</a:t>
            </a:r>
            <a:r>
              <a:rPr lang="da-DK" b="1" dirty="0"/>
              <a:t> the ARM64 Port</a:t>
            </a:r>
            <a:br>
              <a:rPr lang="da-DK" dirty="0"/>
            </a:b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000A34-90DC-471D-8E4E-DAE3E71939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8DAFE-6E13-1162-8EC9-6DC16FB4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8. New Target Platforms</a:t>
            </a:r>
            <a:endParaRPr lang="LID4096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71BEFC6-3B15-A1F1-A896-574DCD7EC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56" y="1157363"/>
            <a:ext cx="12382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777B1D77-B799-CDCD-BBC8-094C831C6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29" y="3107050"/>
            <a:ext cx="12382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94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532849" cy="3242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Work on Co-</a:t>
            </a:r>
            <a:r>
              <a:rPr lang="da-DK" dirty="0" err="1"/>
              <a:t>dfns</a:t>
            </a:r>
            <a:r>
              <a:rPr lang="da-DK" dirty="0"/>
              <a:t> </a:t>
            </a:r>
            <a:r>
              <a:rPr lang="da-DK" dirty="0" err="1"/>
              <a:t>continues</a:t>
            </a:r>
            <a:r>
              <a:rPr lang="da-DK" dirty="0"/>
              <a:t>. 2023 </a:t>
            </a:r>
            <a:r>
              <a:rPr lang="da-DK" dirty="0" err="1"/>
              <a:t>targets</a:t>
            </a:r>
            <a:r>
              <a:rPr lang="da-DK" dirty="0"/>
              <a:t>:</a:t>
            </a:r>
          </a:p>
          <a:p>
            <a:r>
              <a:rPr lang="en-US" dirty="0"/>
              <a:t>Almost complete language support, including </a:t>
            </a:r>
            <a:br>
              <a:rPr lang="en-US" dirty="0"/>
            </a:br>
            <a:r>
              <a:rPr lang="en-US" dirty="0"/>
              <a:t>Control Structures &amp; </a:t>
            </a:r>
            <a:r>
              <a:rPr lang="en-US" dirty="0" err="1"/>
              <a:t>TradFns</a:t>
            </a:r>
            <a:endParaRPr lang="en-US" dirty="0"/>
          </a:p>
          <a:p>
            <a:r>
              <a:rPr lang="en-US" dirty="0"/>
              <a:t>Characters, Mixed Arrays, Complex Numbers</a:t>
            </a:r>
          </a:p>
          <a:p>
            <a:r>
              <a:rPr lang="en-US" dirty="0"/>
              <a:t>New backend targets: WASM/</a:t>
            </a:r>
            <a:r>
              <a:rPr lang="en-US" dirty="0" err="1"/>
              <a:t>Javascript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Scheme/Lisp, Java/C#, Python</a:t>
            </a:r>
          </a:p>
          <a:p>
            <a:r>
              <a:rPr lang="en-US" dirty="0"/>
              <a:t>Tracing and debugging</a:t>
            </a:r>
          </a:p>
          <a:p>
            <a:pPr marL="0" indent="0">
              <a:buNone/>
            </a:pPr>
            <a:r>
              <a:rPr lang="en-US" dirty="0"/>
              <a:t>Emphasis is as much on making APL accessible for new applications in new environments, as on compiling existing applications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9. </a:t>
            </a:r>
            <a:r>
              <a:rPr lang="da-DK" sz="3600" kern="1200" dirty="0" err="1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Compiling</a:t>
            </a:r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 APL</a:t>
            </a:r>
            <a:endParaRPr lang="LID4096" sz="3600" dirty="0"/>
          </a:p>
        </p:txBody>
      </p:sp>
      <p:pic>
        <p:nvPicPr>
          <p:cNvPr id="17410" name="Picture 2" descr="xkcd: Compiling">
            <a:extLst>
              <a:ext uri="{FF2B5EF4-FFF2-40B4-BE49-F238E27FC236}">
                <a16:creationId xmlns:a16="http://schemas.microsoft.com/office/drawing/2014/main" id="{85C0A018-BACE-9580-5522-6099D86A4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88" y="636535"/>
            <a:ext cx="2691601" cy="234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7FD54A-D12A-93E9-21F3-69D3132828E4}"/>
              </a:ext>
            </a:extLst>
          </p:cNvPr>
          <p:cNvSpPr txBox="1"/>
          <p:nvPr/>
        </p:nvSpPr>
        <p:spPr>
          <a:xfrm>
            <a:off x="6204288" y="2982270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Source: xkcd.com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885657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CCEE-8DDE-E9FB-8395-8C72AAF0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15844"/>
            <a:ext cx="8528373" cy="3189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/>
              <a:t>Tuesday 11:30</a:t>
            </a:r>
            <a:r>
              <a:rPr lang="da-DK" sz="1800" dirty="0"/>
              <a:t> </a:t>
            </a:r>
            <a:r>
              <a:rPr lang="da-DK" sz="1800" dirty="0" err="1"/>
              <a:t>Implementing</a:t>
            </a:r>
            <a:r>
              <a:rPr lang="da-DK" sz="1800" dirty="0"/>
              <a:t> the </a:t>
            </a:r>
            <a:r>
              <a:rPr lang="da-DK" sz="1800" dirty="0" err="1"/>
              <a:t>Convolutional</a:t>
            </a:r>
            <a:br>
              <a:rPr lang="da-DK" sz="1800" dirty="0"/>
            </a:br>
            <a:r>
              <a:rPr lang="da-DK" sz="1800" dirty="0"/>
              <a:t>                            Neural Network U-net in APL</a:t>
            </a:r>
            <a:br>
              <a:rPr lang="da-DK" sz="1800" dirty="0"/>
            </a:br>
            <a:r>
              <a:rPr lang="da-DK" sz="1800" dirty="0"/>
              <a:t>(Rodrigo </a:t>
            </a:r>
            <a:r>
              <a:rPr lang="da-DK" sz="1800" dirty="0" err="1"/>
              <a:t>Girão</a:t>
            </a:r>
            <a:r>
              <a:rPr lang="da-DK" sz="1800" dirty="0"/>
              <a:t> </a:t>
            </a:r>
            <a:r>
              <a:rPr lang="da-DK" sz="1800" dirty="0" err="1"/>
              <a:t>Serrão</a:t>
            </a:r>
            <a:r>
              <a:rPr lang="da-DK" sz="1800" dirty="0"/>
              <a:t>)</a:t>
            </a:r>
          </a:p>
          <a:p>
            <a:pPr marL="0" indent="0">
              <a:buNone/>
            </a:pPr>
            <a:r>
              <a:rPr lang="da-DK" sz="1800" b="1" dirty="0"/>
              <a:t>Tuesday 12:00</a:t>
            </a:r>
            <a:r>
              <a:rPr lang="da-DK" sz="1800" dirty="0"/>
              <a:t> APL on the Side</a:t>
            </a:r>
            <a:br>
              <a:rPr lang="da-DK" sz="1800" dirty="0"/>
            </a:br>
            <a:r>
              <a:rPr lang="da-DK" sz="1800" dirty="0"/>
              <a:t>(Justin </a:t>
            </a:r>
            <a:r>
              <a:rPr lang="da-DK" sz="1800" dirty="0" err="1"/>
              <a:t>Dowdy</a:t>
            </a:r>
            <a:r>
              <a:rPr lang="da-DK" sz="1800" dirty="0"/>
              <a:t> – </a:t>
            </a:r>
            <a:r>
              <a:rPr lang="da-DK" sz="1800" dirty="0" err="1"/>
              <a:t>Semantic</a:t>
            </a:r>
            <a:r>
              <a:rPr lang="da-DK" sz="1800" dirty="0"/>
              <a:t> Arts)</a:t>
            </a:r>
          </a:p>
          <a:p>
            <a:pPr marL="0" indent="0">
              <a:buNone/>
            </a:pPr>
            <a:r>
              <a:rPr lang="da-DK" sz="1800" b="1" dirty="0"/>
              <a:t>Tuesday 14:00</a:t>
            </a:r>
            <a:r>
              <a:rPr lang="da-DK" sz="1800" dirty="0"/>
              <a:t> </a:t>
            </a:r>
            <a:r>
              <a:rPr lang="da-DK" sz="1800" dirty="0" err="1"/>
              <a:t>Scheduling</a:t>
            </a:r>
            <a:r>
              <a:rPr lang="da-DK" sz="1800" dirty="0"/>
              <a:t> Array Operations</a:t>
            </a:r>
            <a:br>
              <a:rPr lang="da-DK" sz="1800" dirty="0"/>
            </a:br>
            <a:r>
              <a:rPr lang="da-DK" sz="1800" dirty="0"/>
              <a:t>(</a:t>
            </a:r>
            <a:r>
              <a:rPr lang="da-DK" sz="1800" dirty="0" err="1"/>
              <a:t>Juuso</a:t>
            </a:r>
            <a:r>
              <a:rPr lang="da-DK" sz="1800" dirty="0"/>
              <a:t> </a:t>
            </a:r>
            <a:r>
              <a:rPr lang="da-DK" sz="1800" dirty="0" err="1"/>
              <a:t>Haavisto</a:t>
            </a:r>
            <a:r>
              <a:rPr lang="da-DK" sz="1800" dirty="0"/>
              <a:t> – University of Oxford)</a:t>
            </a:r>
          </a:p>
          <a:p>
            <a:pPr marL="0" indent="0">
              <a:buNone/>
            </a:pPr>
            <a:r>
              <a:rPr lang="da-DK" sz="1800" b="1" dirty="0"/>
              <a:t>Tuesday 16:45</a:t>
            </a:r>
            <a:r>
              <a:rPr lang="da-DK" sz="1800" dirty="0"/>
              <a:t> Report on Co-</a:t>
            </a:r>
            <a:r>
              <a:rPr lang="da-DK" sz="1800" dirty="0" err="1"/>
              <a:t>dfns</a:t>
            </a:r>
            <a:br>
              <a:rPr lang="da-DK" sz="1800" dirty="0"/>
            </a:br>
            <a:r>
              <a:rPr lang="da-DK" sz="1800" dirty="0"/>
              <a:t>(Aaron </a:t>
            </a:r>
            <a:r>
              <a:rPr lang="da-DK" sz="1800" dirty="0" err="1"/>
              <a:t>Hsu</a:t>
            </a:r>
            <a:r>
              <a:rPr lang="da-DK" sz="1800" dirty="0"/>
              <a:t>)</a:t>
            </a:r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000A34-90DC-471D-8E4E-DAE3E71939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8DAFE-6E13-1162-8EC9-6DC16FB4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9. </a:t>
            </a:r>
            <a:r>
              <a:rPr lang="da-DK" dirty="0" err="1"/>
              <a:t>Compiling</a:t>
            </a:r>
            <a:r>
              <a:rPr lang="da-DK" dirty="0"/>
              <a:t> APL</a:t>
            </a:r>
            <a:endParaRPr lang="LID4096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FC88EE-B66B-61F4-E5DD-489CAC95B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15" y="3458749"/>
            <a:ext cx="914459" cy="113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A58F6693-8F6D-9A2A-5DC2-7E85284F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15" y="2097063"/>
            <a:ext cx="870840" cy="10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56AC92ED-AE67-C033-F1FE-E7661324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6" y="1253048"/>
            <a:ext cx="870839" cy="10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CB7F790C-6005-18CB-F422-90628C1D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01" y="2814813"/>
            <a:ext cx="973968" cy="121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16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4B4C14-353A-4435-B1C6-3888D29395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06025" y="1264925"/>
            <a:ext cx="1758436" cy="2110177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Primitive</a:t>
            </a:r>
            <a:br>
              <a:rPr lang="en-US" dirty="0"/>
            </a:br>
            <a:r>
              <a:rPr lang="en-US" dirty="0"/>
              <a:t>Candidates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Select      (</a:t>
            </a:r>
            <a:r>
              <a:rPr lang="en-US" dirty="0">
                <a:latin typeface="APL385 Unicode" panose="020B0709000202000203" pitchFamily="49" charset="0"/>
              </a:rPr>
              <a:t>X⊇Y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Depth      (</a:t>
            </a:r>
            <a:r>
              <a:rPr lang="en-US" dirty="0" err="1">
                <a:latin typeface="APL385 Unicode" panose="020B0709000202000203" pitchFamily="49" charset="0"/>
              </a:rPr>
              <a:t>f⍥k</a:t>
            </a:r>
            <a:r>
              <a:rPr lang="en-US" dirty="0"/>
              <a:t>) Behind    (</a:t>
            </a:r>
            <a:r>
              <a:rPr lang="en-US" dirty="0" err="1">
                <a:latin typeface="APL385 Unicode" panose="020B0709000202000203" pitchFamily="49" charset="0"/>
              </a:rPr>
              <a:t>f⍛h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Under      </a:t>
            </a:r>
            <a:r>
              <a:rPr lang="da-DK" dirty="0"/>
              <a:t>(</a:t>
            </a:r>
            <a:r>
              <a:rPr lang="da-DK" dirty="0" err="1">
                <a:latin typeface="APL385 Unicode" panose="020B0709000202000203" pitchFamily="49" charset="0"/>
              </a:rPr>
              <a:t>f⍢g</a:t>
            </a:r>
            <a:r>
              <a:rPr lang="da-DK" dirty="0"/>
              <a:t>)</a:t>
            </a:r>
            <a:br>
              <a:rPr lang="da-DK" dirty="0"/>
            </a:br>
            <a:r>
              <a:rPr lang="da-DK" dirty="0" err="1"/>
              <a:t>Obverse</a:t>
            </a:r>
            <a:r>
              <a:rPr lang="da-DK" dirty="0"/>
              <a:t>  (</a:t>
            </a:r>
            <a:r>
              <a:rPr lang="da-DK" dirty="0" err="1">
                <a:latin typeface="APL385 Unicode" panose="020B0709000202000203" pitchFamily="49" charset="0"/>
              </a:rPr>
              <a:t>f⍫g</a:t>
            </a:r>
            <a:r>
              <a:rPr lang="da-DK" dirty="0"/>
              <a:t>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FFEC-CFC6-432E-8B50-39AC14410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Literal Array Notation</a:t>
            </a:r>
          </a:p>
          <a:p>
            <a:r>
              <a:rPr lang="en-US" dirty="0"/>
              <a:t>Multiple Numeric Towers, so we have a unified model which supports</a:t>
            </a:r>
          </a:p>
          <a:p>
            <a:pPr lvl="1"/>
            <a:r>
              <a:rPr lang="en-US" dirty="0"/>
              <a:t>64-bit integers</a:t>
            </a:r>
          </a:p>
          <a:p>
            <a:pPr lvl="1"/>
            <a:r>
              <a:rPr lang="en-US" dirty="0"/>
              <a:t>Rational numbers </a:t>
            </a:r>
          </a:p>
          <a:p>
            <a:r>
              <a:rPr lang="en-US" dirty="0"/>
              <a:t>Carefully considering which primitives are most important to add next. Not in a hurry.</a:t>
            </a:r>
          </a:p>
          <a:p>
            <a:pPr lvl="1"/>
            <a:r>
              <a:rPr lang="en-US" dirty="0"/>
              <a:t>Depth, Behind, Select, Under/Dual,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6A4882-BBE9-49A5-A788-91512896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da-DK" sz="360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10. APL Language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232197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CCEE-8DDE-E9FB-8395-8C72AAF0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 err="1"/>
              <a:t>Thursday</a:t>
            </a:r>
            <a:r>
              <a:rPr lang="da-DK" sz="2000" b="1" dirty="0"/>
              <a:t> 10:00</a:t>
            </a:r>
            <a:r>
              <a:rPr lang="da-DK" sz="2000" dirty="0"/>
              <a:t> </a:t>
            </a:r>
            <a:r>
              <a:rPr lang="da-DK" sz="2000" dirty="0" err="1"/>
              <a:t>Filling</a:t>
            </a:r>
            <a:r>
              <a:rPr lang="da-DK" sz="2000" dirty="0"/>
              <a:t> the Core Language Gaps</a:t>
            </a:r>
            <a:br>
              <a:rPr lang="da-DK" sz="2000" dirty="0"/>
            </a:br>
            <a:r>
              <a:rPr lang="da-DK" sz="2000" dirty="0"/>
              <a:t>(</a:t>
            </a:r>
            <a:r>
              <a:rPr lang="da-DK" sz="2000" dirty="0" err="1"/>
              <a:t>Adám</a:t>
            </a:r>
            <a:r>
              <a:rPr lang="da-DK" sz="2000" dirty="0"/>
              <a:t> </a:t>
            </a:r>
            <a:r>
              <a:rPr lang="da-DK" sz="2000" dirty="0" err="1"/>
              <a:t>Brudzewsky</a:t>
            </a:r>
            <a:r>
              <a:rPr lang="da-DK" sz="2000" dirty="0"/>
              <a:t>)</a:t>
            </a:r>
            <a:br>
              <a:rPr lang="da-DK" sz="2000" dirty="0"/>
            </a:br>
            <a:br>
              <a:rPr lang="da-DK" sz="2000" dirty="0"/>
            </a:br>
            <a:endParaRPr lang="da-DK" sz="2000" dirty="0"/>
          </a:p>
          <a:p>
            <a:pPr marL="0" indent="0">
              <a:buNone/>
            </a:pPr>
            <a:r>
              <a:rPr lang="da-DK" sz="2000" dirty="0"/>
              <a:t>JD </a:t>
            </a:r>
            <a:r>
              <a:rPr lang="da-DK" sz="2000" dirty="0" err="1"/>
              <a:t>might</a:t>
            </a:r>
            <a:r>
              <a:rPr lang="da-DK" sz="2000" dirty="0"/>
              <a:t> present </a:t>
            </a:r>
            <a:r>
              <a:rPr lang="da-DK" sz="2000" dirty="0" err="1"/>
              <a:t>some</a:t>
            </a:r>
            <a:r>
              <a:rPr lang="da-DK" sz="2000" dirty="0"/>
              <a:t> </a:t>
            </a:r>
            <a:r>
              <a:rPr lang="da-DK" sz="2000" dirty="0" err="1"/>
              <a:t>ideas</a:t>
            </a:r>
            <a:r>
              <a:rPr lang="da-DK" sz="2000" dirty="0"/>
              <a:t> </a:t>
            </a:r>
            <a:r>
              <a:rPr lang="da-DK" sz="2000" dirty="0" err="1"/>
              <a:t>today</a:t>
            </a:r>
            <a:r>
              <a:rPr lang="da-DK" sz="2000" dirty="0"/>
              <a:t> and </a:t>
            </a:r>
            <a:r>
              <a:rPr lang="da-DK" sz="2000" dirty="0" err="1"/>
              <a:t>tomorrow</a:t>
            </a:r>
            <a:r>
              <a:rPr lang="da-DK" sz="2000" dirty="0"/>
              <a:t>…</a:t>
            </a:r>
          </a:p>
          <a:p>
            <a:pPr marL="0" indent="0">
              <a:buNone/>
            </a:pPr>
            <a:r>
              <a:rPr lang="da-DK" sz="2000" dirty="0"/>
              <a:t>    … but </a:t>
            </a:r>
            <a:r>
              <a:rPr lang="da-DK" sz="2000" dirty="0" err="1"/>
              <a:t>I'm</a:t>
            </a:r>
            <a:r>
              <a:rPr lang="da-DK" sz="2000" dirty="0"/>
              <a:t> not </a:t>
            </a:r>
            <a:r>
              <a:rPr lang="da-DK" sz="2000" dirty="0" err="1"/>
              <a:t>allowed</a:t>
            </a:r>
            <a:r>
              <a:rPr lang="da-DK" sz="2000" dirty="0"/>
              <a:t> to </a:t>
            </a:r>
            <a:r>
              <a:rPr lang="da-DK" sz="2000" dirty="0" err="1"/>
              <a:t>say</a:t>
            </a:r>
            <a:endParaRPr lang="da-DK" sz="2000" dirty="0"/>
          </a:p>
          <a:p>
            <a:pPr marL="0" indent="0">
              <a:buNone/>
            </a:pPr>
            <a:br>
              <a:rPr lang="da-DK" sz="2000" dirty="0"/>
            </a:br>
            <a:endParaRPr lang="LID4096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8DAFE-6E13-1162-8EC9-6DC16FB4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10. APL Language</a:t>
            </a:r>
            <a:endParaRPr lang="LID4096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910B05-3535-CCB5-55F9-56FF029F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88" y="3053125"/>
            <a:ext cx="12382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D821594C-3BAB-E1FD-7215-9DD13E8A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21" y="1264925"/>
            <a:ext cx="12382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810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1D1661-4E3D-1992-A54D-9D134F301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517" y="138133"/>
            <a:ext cx="2091434" cy="142196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624BD-1255-AAF0-E548-DEFE799E11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29472" y="1264924"/>
            <a:ext cx="4104641" cy="270546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6"/>
            </a:pPr>
            <a:r>
              <a:rPr lang="da-DK" dirty="0"/>
              <a:t>Cross-Platform UI</a:t>
            </a:r>
            <a:endParaRPr lang="LID4096" dirty="0"/>
          </a:p>
          <a:p>
            <a:pPr>
              <a:buFont typeface="+mj-lt"/>
              <a:buAutoNum type="arabicPeriod" startAt="6"/>
            </a:pPr>
            <a:r>
              <a:rPr lang="da-DK" dirty="0"/>
              <a:t>[Microsoft].NET</a:t>
            </a:r>
          </a:p>
          <a:p>
            <a:pPr>
              <a:buFont typeface="+mj-lt"/>
              <a:buAutoNum type="arabicPeriod" startAt="6"/>
            </a:pPr>
            <a:r>
              <a:rPr lang="da-DK" dirty="0"/>
              <a:t>New Target Platforms</a:t>
            </a:r>
          </a:p>
          <a:p>
            <a:pPr>
              <a:buFont typeface="+mj-lt"/>
              <a:buAutoNum type="arabicPeriod" startAt="6"/>
            </a:pPr>
            <a:r>
              <a:rPr lang="da-DK" dirty="0" err="1"/>
              <a:t>Compiling</a:t>
            </a:r>
            <a:r>
              <a:rPr lang="da-DK" dirty="0"/>
              <a:t> APL</a:t>
            </a:r>
          </a:p>
          <a:p>
            <a:pPr>
              <a:buFont typeface="+mj-lt"/>
              <a:buAutoNum type="arabicPeriod" startAt="6"/>
            </a:pPr>
            <a:r>
              <a:rPr lang="da-DK" dirty="0"/>
              <a:t>APL Language</a:t>
            </a:r>
          </a:p>
        </p:txBody>
      </p:sp>
      <p:pic>
        <p:nvPicPr>
          <p:cNvPr id="3" name="car-acceleration-drive-by-90069">
            <a:hlinkClick r:id="" action="ppaction://media"/>
            <a:extLst>
              <a:ext uri="{FF2B5EF4-FFF2-40B4-BE49-F238E27FC236}">
                <a16:creationId xmlns:a16="http://schemas.microsoft.com/office/drawing/2014/main" id="{EC026B81-A917-412E-D721-BFA19A78946E}"/>
              </a:ext>
            </a:extLst>
          </p:cNvPr>
          <p:cNvPicPr>
            <a:picLocks noGrp="1" noChangeAspect="1"/>
          </p:cNvPicPr>
          <p:nvPr>
            <p:ph sz="quarter" idx="1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5893" y="4906170"/>
            <a:ext cx="158220" cy="1582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Lane Highway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1308F4-7C71-F6B3-A3A1-E22B7FF0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270546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da-DK" dirty="0"/>
              <a:t>Building the Team</a:t>
            </a:r>
          </a:p>
          <a:p>
            <a:pPr>
              <a:buFont typeface="+mj-lt"/>
              <a:buAutoNum type="arabicPeriod"/>
            </a:pPr>
            <a:r>
              <a:rPr lang="da-DK" dirty="0"/>
              <a:t>Training &amp; </a:t>
            </a:r>
            <a:r>
              <a:rPr lang="da-DK" dirty="0" err="1"/>
              <a:t>Evangelism</a:t>
            </a:r>
            <a:endParaRPr lang="da-DK" dirty="0"/>
          </a:p>
          <a:p>
            <a:pPr>
              <a:buFont typeface="+mj-lt"/>
              <a:buAutoNum type="arabicPeriod"/>
            </a:pPr>
            <a:r>
              <a:rPr lang="da-DK" dirty="0"/>
              <a:t>Consulting</a:t>
            </a:r>
          </a:p>
          <a:p>
            <a:pPr>
              <a:buFont typeface="+mj-lt"/>
              <a:buAutoNum type="arabicPeriod"/>
            </a:pPr>
            <a:r>
              <a:rPr lang="da-DK" dirty="0"/>
              <a:t>Source in </a:t>
            </a:r>
            <a:r>
              <a:rPr lang="da-DK" dirty="0" err="1"/>
              <a:t>Text</a:t>
            </a:r>
            <a:r>
              <a:rPr lang="da-DK" dirty="0"/>
              <a:t> Files</a:t>
            </a:r>
          </a:p>
          <a:p>
            <a:pPr>
              <a:buFont typeface="+mj-lt"/>
              <a:buAutoNum type="arabicPeriod"/>
            </a:pPr>
            <a:r>
              <a:rPr lang="da-DK" dirty="0"/>
              <a:t>Service </a:t>
            </a:r>
            <a:r>
              <a:rPr lang="da-DK" dirty="0" err="1"/>
              <a:t>Orientation</a:t>
            </a:r>
            <a:endParaRPr lang="da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C3F33D-8214-AC4B-E228-EFB83ECDB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118" y="3878574"/>
            <a:ext cx="1543882" cy="1264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2511C7-4260-0A71-CCF3-72D7DDFDE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6000" y="3970390"/>
            <a:ext cx="1235732" cy="11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6914E-6 L 0.00538 -1.00432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502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… The Next Generation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5AD4451-60FC-4FAE-8F0F-0F8DA5F74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8508" b="2"/>
          <a:stretch/>
        </p:blipFill>
        <p:spPr bwMode="auto">
          <a:xfrm>
            <a:off x="2771782" y="1312198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1615337" y="1312198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64A91F-2E0F-49CE-B2DF-FC544C8DF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10744"/>
          <a:stretch/>
        </p:blipFill>
        <p:spPr bwMode="auto">
          <a:xfrm>
            <a:off x="3928227" y="1318528"/>
            <a:ext cx="1056068" cy="1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014CAC-7096-46C6-9380-37112B4B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585" b="2"/>
          <a:stretch/>
        </p:blipFill>
        <p:spPr bwMode="auto">
          <a:xfrm>
            <a:off x="5084669" y="1318528"/>
            <a:ext cx="1056068" cy="16006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BA23A11-D285-4177-8D61-E9EE23513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/>
        </p:blipFill>
        <p:spPr bwMode="auto">
          <a:xfrm>
            <a:off x="3947444" y="3013396"/>
            <a:ext cx="1014244" cy="153724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E0D7F-45D5-475E-9A58-97DE75A70A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/>
        </p:blipFill>
        <p:spPr>
          <a:xfrm>
            <a:off x="6241114" y="1312199"/>
            <a:ext cx="1056068" cy="1600631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B18FFD-B9C6-46BC-98D1-3F2A663A5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741" y="3004632"/>
            <a:ext cx="1073682" cy="1550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8579A-29D1-47A7-C8FC-193F04B240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7249" y="3013397"/>
            <a:ext cx="1056069" cy="15372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BBFFB-5DFC-B756-7F2D-266DEC006D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178" y="1306570"/>
            <a:ext cx="1056069" cy="1599190"/>
          </a:xfrm>
          <a:prstGeom prst="rect">
            <a:avLst/>
          </a:prstGeom>
        </p:spPr>
      </p:pic>
      <p:pic>
        <p:nvPicPr>
          <p:cNvPr id="1026" name="970FC08E-496B-4E9E-9F97-F8DEA87316A7">
            <a:extLst>
              <a:ext uri="{FF2B5EF4-FFF2-40B4-BE49-F238E27FC236}">
                <a16:creationId xmlns:a16="http://schemas.microsoft.com/office/drawing/2014/main" id="{A7A2C9D3-1294-F867-5A26-2DC2F7CD3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9165"/>
          <a:stretch/>
        </p:blipFill>
        <p:spPr bwMode="auto">
          <a:xfrm>
            <a:off x="1615337" y="3004632"/>
            <a:ext cx="1058724" cy="15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EFEE62-0633-6BCC-8893-5CF4CE595798}"/>
              </a:ext>
            </a:extLst>
          </p:cNvPr>
          <p:cNvSpPr txBox="1"/>
          <p:nvPr/>
        </p:nvSpPr>
        <p:spPr>
          <a:xfrm>
            <a:off x="5253349" y="3520139"/>
            <a:ext cx="241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ym typeface="Wingdings" panose="05000000000000000000" pitchFamily="2" charset="2"/>
              </a:rPr>
              <a:t> </a:t>
            </a:r>
            <a:r>
              <a:rPr lang="da-DK" dirty="0" err="1">
                <a:sym typeface="Wingdings" panose="05000000000000000000" pitchFamily="2" charset="2"/>
              </a:rPr>
              <a:t>February</a:t>
            </a:r>
            <a:r>
              <a:rPr lang="da-DK" dirty="0">
                <a:sym typeface="Wingdings" panose="05000000000000000000" pitchFamily="2" charset="2"/>
              </a:rPr>
              <a:t>, May, </a:t>
            </a:r>
            <a:r>
              <a:rPr lang="da-DK" dirty="0" err="1">
                <a:sym typeface="Wingdings" panose="05000000000000000000" pitchFamily="2" charset="2"/>
              </a:rPr>
              <a:t>July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     &amp; September 2022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13157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Road Ahead</a:t>
            </a:r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Morten Kromberg</a:t>
            </a:r>
          </a:p>
        </p:txBody>
      </p:sp>
      <p:pic>
        <p:nvPicPr>
          <p:cNvPr id="2050" name="Picture 2" descr="PT515 IMPERIUM - GEO TIRES LLC.">
            <a:extLst>
              <a:ext uri="{FF2B5EF4-FFF2-40B4-BE49-F238E27FC236}">
                <a16:creationId xmlns:a16="http://schemas.microsoft.com/office/drawing/2014/main" id="{2770F588-C13C-723D-15AB-21FF95ABC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395"/>
          <a:stretch/>
        </p:blipFill>
        <p:spPr bwMode="auto">
          <a:xfrm>
            <a:off x="5919985" y="2673350"/>
            <a:ext cx="512992" cy="12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T515 IMPERIUM - GEO TIRES LLC.">
            <a:extLst>
              <a:ext uri="{FF2B5EF4-FFF2-40B4-BE49-F238E27FC236}">
                <a16:creationId xmlns:a16="http://schemas.microsoft.com/office/drawing/2014/main" id="{E9513A09-54DB-072C-BC4E-857F1204A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395"/>
          <a:stretch/>
        </p:blipFill>
        <p:spPr bwMode="auto">
          <a:xfrm>
            <a:off x="8263135" y="2717800"/>
            <a:ext cx="512992" cy="12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T515 IMPERIUM - GEO TIRES LLC.">
            <a:extLst>
              <a:ext uri="{FF2B5EF4-FFF2-40B4-BE49-F238E27FC236}">
                <a16:creationId xmlns:a16="http://schemas.microsoft.com/office/drawing/2014/main" id="{EB28281C-F2FB-C6F8-91D1-4D95893B4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395"/>
          <a:stretch/>
        </p:blipFill>
        <p:spPr bwMode="auto">
          <a:xfrm>
            <a:off x="6373446" y="1232468"/>
            <a:ext cx="378474" cy="9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T515 IMPERIUM - GEO TIRES LLC.">
            <a:extLst>
              <a:ext uri="{FF2B5EF4-FFF2-40B4-BE49-F238E27FC236}">
                <a16:creationId xmlns:a16="http://schemas.microsoft.com/office/drawing/2014/main" id="{A3B70CEB-4B45-4DF0-3C16-743FA48CA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395"/>
          <a:stretch/>
        </p:blipFill>
        <p:spPr bwMode="auto">
          <a:xfrm>
            <a:off x="7949466" y="1190680"/>
            <a:ext cx="378474" cy="9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8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… The Next Generation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5AD4451-60FC-4FAE-8F0F-0F8DA5F74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8508" b="2"/>
          <a:stretch/>
        </p:blipFill>
        <p:spPr bwMode="auto">
          <a:xfrm>
            <a:off x="2771782" y="1312198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1615337" y="1312198"/>
            <a:ext cx="1056069" cy="1600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64A91F-2E0F-49CE-B2DF-FC544C8DF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10744"/>
          <a:stretch/>
        </p:blipFill>
        <p:spPr bwMode="auto">
          <a:xfrm>
            <a:off x="3928227" y="1318528"/>
            <a:ext cx="1056068" cy="1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014CAC-7096-46C6-9380-37112B4B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585" b="2"/>
          <a:stretch/>
        </p:blipFill>
        <p:spPr bwMode="auto">
          <a:xfrm>
            <a:off x="5084669" y="1318528"/>
            <a:ext cx="1056068" cy="16006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E0D7F-45D5-475E-9A58-97DE75A70A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/>
        </p:blipFill>
        <p:spPr>
          <a:xfrm>
            <a:off x="6241114" y="1312199"/>
            <a:ext cx="1056068" cy="1600631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B18FFD-B9C6-46BC-98D1-3F2A663A5B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741" y="3004632"/>
            <a:ext cx="1073682" cy="1550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8579A-29D1-47A7-C8FC-193F04B24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7249" y="3013397"/>
            <a:ext cx="1056069" cy="15372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BBFFB-5DFC-B756-7F2D-266DEC006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178" y="1306570"/>
            <a:ext cx="1056069" cy="1599190"/>
          </a:xfrm>
          <a:prstGeom prst="rect">
            <a:avLst/>
          </a:prstGeom>
        </p:spPr>
      </p:pic>
      <p:pic>
        <p:nvPicPr>
          <p:cNvPr id="1026" name="970FC08E-496B-4E9E-9F97-F8DEA87316A7">
            <a:extLst>
              <a:ext uri="{FF2B5EF4-FFF2-40B4-BE49-F238E27FC236}">
                <a16:creationId xmlns:a16="http://schemas.microsoft.com/office/drawing/2014/main" id="{A7A2C9D3-1294-F867-5A26-2DC2F7CD3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9165"/>
          <a:stretch/>
        </p:blipFill>
        <p:spPr bwMode="auto">
          <a:xfrm>
            <a:off x="1615337" y="3004632"/>
            <a:ext cx="1058724" cy="15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EFEE62-0633-6BCC-8893-5CF4CE595798}"/>
              </a:ext>
            </a:extLst>
          </p:cNvPr>
          <p:cNvSpPr txBox="1"/>
          <p:nvPr/>
        </p:nvSpPr>
        <p:spPr>
          <a:xfrm>
            <a:off x="5253349" y="3520139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ym typeface="Wingdings" panose="05000000000000000000" pitchFamily="2" charset="2"/>
              </a:rPr>
              <a:t>   </a:t>
            </a:r>
            <a:r>
              <a:rPr lang="da-DK" dirty="0" err="1">
                <a:sym typeface="Wingdings" panose="05000000000000000000" pitchFamily="2" charset="2"/>
              </a:rPr>
              <a:t>Worked</a:t>
            </a:r>
            <a:r>
              <a:rPr lang="da-DK" dirty="0">
                <a:sym typeface="Wingdings" panose="05000000000000000000" pitchFamily="2" charset="2"/>
              </a:rPr>
              <a:t> with "Plan 9"</a:t>
            </a:r>
            <a:endParaRPr lang="LID4096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7CAB8-F54D-AB61-6306-91B0DA0E70FE}"/>
              </a:ext>
            </a:extLst>
          </p:cNvPr>
          <p:cNvSpPr/>
          <p:nvPr/>
        </p:nvSpPr>
        <p:spPr>
          <a:xfrm>
            <a:off x="1571017" y="2974504"/>
            <a:ext cx="3436209" cy="1606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6B6A58-BF72-B58F-FF50-6A2CB05C712B}"/>
              </a:ext>
            </a:extLst>
          </p:cNvPr>
          <p:cNvSpPr/>
          <p:nvPr/>
        </p:nvSpPr>
        <p:spPr>
          <a:xfrm>
            <a:off x="5668778" y="3520243"/>
            <a:ext cx="22495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3722AF5-DA72-80BD-1458-B9B6C2CC8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/>
        </p:blipFill>
        <p:spPr bwMode="auto">
          <a:xfrm>
            <a:off x="3947444" y="3013396"/>
            <a:ext cx="1014244" cy="15372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63625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FE8B-93FB-47A7-BE01-7F9A566F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636535"/>
            <a:ext cx="7344816" cy="594066"/>
          </a:xfrm>
        </p:spPr>
        <p:txBody>
          <a:bodyPr/>
          <a:lstStyle/>
          <a:p>
            <a:r>
              <a:rPr lang="en-US" dirty="0"/>
              <a:t>Software Security Process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C502E-817E-4259-8608-81883DE0E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Building Security in Maturity Model</a:t>
            </a:r>
          </a:p>
          <a:p>
            <a:r>
              <a:rPr lang="en-US" dirty="0"/>
              <a:t>Compare own routines to industry practices</a:t>
            </a:r>
          </a:p>
          <a:p>
            <a:r>
              <a:rPr lang="en-US" dirty="0"/>
              <a:t>Implement and continuously review practices that reduce security risk</a:t>
            </a:r>
          </a:p>
          <a:p>
            <a:pPr lvl="1"/>
            <a:r>
              <a:rPr lang="en-US" dirty="0" err="1"/>
              <a:t>Dyalog's</a:t>
            </a:r>
            <a:r>
              <a:rPr lang="en-US" dirty="0"/>
              <a:t> processes will treat potential </a:t>
            </a:r>
            <a:r>
              <a:rPr lang="en-US" b="1" dirty="0"/>
              <a:t>computational errors</a:t>
            </a:r>
            <a:r>
              <a:rPr lang="en-US" dirty="0"/>
              <a:t> as threats on par with </a:t>
            </a:r>
            <a:r>
              <a:rPr lang="en-US" b="1" dirty="0"/>
              <a:t>classical security threats</a:t>
            </a:r>
          </a:p>
          <a:p>
            <a:r>
              <a:rPr lang="en-US" dirty="0"/>
              <a:t>Hope to publish an Audit Report in </a:t>
            </a:r>
            <a:r>
              <a:rPr lang="en-US" strike="dblStrike" dirty="0"/>
              <a:t>2022</a:t>
            </a:r>
            <a:r>
              <a:rPr lang="en-US" dirty="0"/>
              <a:t>2023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12F4F-A06C-4315-A0AE-8AF997630C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7531FB-88D0-483F-824F-9882DAB7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21" y="933568"/>
            <a:ext cx="1905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6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CCEE-8DDE-E9FB-8395-8C72AAF0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Talks by recent </a:t>
            </a:r>
            <a:r>
              <a:rPr lang="da-DK" b="1" dirty="0" err="1"/>
              <a:t>recruits</a:t>
            </a:r>
            <a:r>
              <a:rPr lang="da-DK" b="1" dirty="0"/>
              <a:t>…</a:t>
            </a:r>
          </a:p>
          <a:p>
            <a:pPr marL="0" indent="0">
              <a:buNone/>
            </a:pPr>
            <a:r>
              <a:rPr lang="da-DK" b="1" dirty="0" err="1"/>
              <a:t>Monday</a:t>
            </a:r>
            <a:r>
              <a:rPr lang="da-DK" b="1" dirty="0"/>
              <a:t> 16:15</a:t>
            </a:r>
            <a:r>
              <a:rPr lang="da-DK" dirty="0"/>
              <a:t> Plan 9 from Outer Space </a:t>
            </a:r>
            <a:br>
              <a:rPr lang="da-DK" dirty="0"/>
            </a:br>
            <a:r>
              <a:rPr lang="da-DK" dirty="0"/>
              <a:t>(Peter Mikkelsen)</a:t>
            </a:r>
          </a:p>
          <a:p>
            <a:pPr marL="0" indent="0">
              <a:buNone/>
            </a:pPr>
            <a:r>
              <a:rPr lang="da-DK" b="1" dirty="0"/>
              <a:t>Tuesday 15:00</a:t>
            </a:r>
            <a:r>
              <a:rPr lang="da-DK" dirty="0"/>
              <a:t> Performance </a:t>
            </a:r>
            <a:r>
              <a:rPr lang="da-DK" dirty="0" err="1"/>
              <a:t>Improvements</a:t>
            </a:r>
            <a:r>
              <a:rPr lang="da-DK" dirty="0"/>
              <a:t> in Set Operations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Karta</a:t>
            </a:r>
            <a:r>
              <a:rPr lang="da-DK" dirty="0"/>
              <a:t> </a:t>
            </a:r>
            <a:r>
              <a:rPr lang="da-DK" dirty="0" err="1"/>
              <a:t>Kooner</a:t>
            </a:r>
            <a:r>
              <a:rPr lang="da-DK" dirty="0"/>
              <a:t>)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000A34-90DC-471D-8E4E-DAE3E71939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8DAFE-6E13-1162-8EC9-6DC16FB4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Building the Team</a:t>
            </a:r>
            <a:endParaRPr lang="LID4096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5B48C27-388D-B5C9-7E51-3EB19936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49" y="1379693"/>
            <a:ext cx="926897" cy="11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2D1D5E0-E9F4-4525-A16B-EC1DC3B7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49" y="3203042"/>
            <a:ext cx="926898" cy="11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8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5796-5A36-42DB-BD30-89F7F023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Training &amp; Evangelism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0ED0-B0D5-461C-BAA2-424966FD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mastering.dyalog.com</a:t>
            </a:r>
            <a:br>
              <a:rPr lang="en-US" dirty="0"/>
            </a:br>
            <a:r>
              <a:rPr lang="en-US" sz="1600" dirty="0"/>
              <a:t>Rodrigo Girão Serrao</a:t>
            </a:r>
            <a:endParaRPr lang="en-US" dirty="0"/>
          </a:p>
          <a:p>
            <a:r>
              <a:rPr lang="en-US" dirty="0"/>
              <a:t>course.dyalog.com</a:t>
            </a:r>
            <a:br>
              <a:rPr lang="en-US" dirty="0"/>
            </a:br>
            <a:r>
              <a:rPr lang="en-US" sz="1600" dirty="0"/>
              <a:t>Rich Park</a:t>
            </a:r>
          </a:p>
          <a:p>
            <a:r>
              <a:rPr lang="en-US" dirty="0"/>
              <a:t>tutorial.dyalog.com</a:t>
            </a:r>
            <a:br>
              <a:rPr lang="en-US" dirty="0"/>
            </a:br>
            <a:r>
              <a:rPr lang="en-US" sz="1600" dirty="0"/>
              <a:t>Gary Bergquist + Andrew Sengul</a:t>
            </a:r>
            <a:endParaRPr lang="en-US" dirty="0"/>
          </a:p>
          <a:p>
            <a:r>
              <a:rPr lang="en-US" dirty="0"/>
              <a:t>xpqz.github.io/</a:t>
            </a:r>
            <a:r>
              <a:rPr lang="en-US" dirty="0" err="1"/>
              <a:t>learnapl</a:t>
            </a:r>
            <a:br>
              <a:rPr lang="en-US" dirty="0"/>
            </a:br>
            <a:r>
              <a:rPr lang="en-US" sz="1600" dirty="0"/>
              <a:t>Stefan Kruger (IBM)</a:t>
            </a:r>
            <a:endParaRPr lang="en-DK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A9A5442-BBB9-498A-9A72-E64BE469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39" y="1056480"/>
            <a:ext cx="1006167" cy="12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5301A2-248F-4950-A885-16AFF2D0050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80" y="1967543"/>
            <a:ext cx="1003491" cy="125383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12D4688-C362-486A-A2E5-5C9C7CBA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32" y="3857558"/>
            <a:ext cx="1003491" cy="12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yalog - Newsletters">
            <a:extLst>
              <a:ext uri="{FF2B5EF4-FFF2-40B4-BE49-F238E27FC236}">
                <a16:creationId xmlns:a16="http://schemas.microsoft.com/office/drawing/2014/main" id="{00186C4A-1344-4C86-8111-EE24AF69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39" y="2413606"/>
            <a:ext cx="1003491" cy="134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2AA45-643F-4F57-976A-43397C5C4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7083395" y="486231"/>
            <a:ext cx="1534283" cy="23254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2DEC6A-DB6F-BB4C-4EE3-3BAE5D03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80" y="3423092"/>
            <a:ext cx="990389" cy="123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2B338FE-6892-AC88-CE1F-CA818F2A4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 r="9574"/>
          <a:stretch/>
        </p:blipFill>
        <p:spPr bwMode="auto">
          <a:xfrm>
            <a:off x="7189253" y="3423091"/>
            <a:ext cx="846447" cy="123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D398920-3CF1-1706-9E5C-9938FB179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/>
        </p:blipFill>
        <p:spPr bwMode="auto">
          <a:xfrm>
            <a:off x="6304835" y="3423091"/>
            <a:ext cx="813052" cy="123230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5838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9814</TotalTime>
  <Words>2353</Words>
  <Application>Microsoft Office PowerPoint</Application>
  <PresentationFormat>On-screen Show (16:9)</PresentationFormat>
  <Paragraphs>306</Paragraphs>
  <Slides>50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Sarabun</vt:lpstr>
      <vt:lpstr>Wingdings</vt:lpstr>
      <vt:lpstr>Courier New</vt:lpstr>
      <vt:lpstr>Arial</vt:lpstr>
      <vt:lpstr>Comic Sans MS</vt:lpstr>
      <vt:lpstr>Cambria Math</vt:lpstr>
      <vt:lpstr>Wingdings 2</vt:lpstr>
      <vt:lpstr>APL385 Unicode</vt:lpstr>
      <vt:lpstr>Calibri</vt:lpstr>
      <vt:lpstr>Consolas</vt:lpstr>
      <vt:lpstr>Office Theme</vt:lpstr>
      <vt:lpstr>Bitmap Image</vt:lpstr>
      <vt:lpstr>The Road Ahead</vt:lpstr>
      <vt:lpstr>Ten Lane Highway</vt:lpstr>
      <vt:lpstr>1. [Re]Building the Team</vt:lpstr>
      <vt:lpstr>Still Going Strong…</vt:lpstr>
      <vt:lpstr>Dyalog … The Next Generation</vt:lpstr>
      <vt:lpstr>Dyalog … The Next Generation</vt:lpstr>
      <vt:lpstr>Software Security Process</vt:lpstr>
      <vt:lpstr>1. Building the Team</vt:lpstr>
      <vt:lpstr>2. Training &amp; Evangelism</vt:lpstr>
      <vt:lpstr>PowerPoint Presentation</vt:lpstr>
      <vt:lpstr>PowerPoint Presentation</vt:lpstr>
      <vt:lpstr>Training &amp; Evangelism</vt:lpstr>
      <vt:lpstr>Basic Licence</vt:lpstr>
      <vt:lpstr>Basic Licence</vt:lpstr>
      <vt:lpstr>Keyboarding on all platforms</vt:lpstr>
      <vt:lpstr>2. Training &amp; Evangelism</vt:lpstr>
      <vt:lpstr>3. Consulting</vt:lpstr>
      <vt:lpstr>4. Source in Text Files</vt:lpstr>
      <vt:lpstr>Why is Text Source                            ?</vt:lpstr>
      <vt:lpstr>4. Source in Text Files</vt:lpstr>
      <vt:lpstr>PowerPoint Presentation</vt:lpstr>
      <vt:lpstr>4. Source in Text Files</vt:lpstr>
      <vt:lpstr>Literal Array Notation</vt:lpstr>
      <vt:lpstr>4. Source in Text Files</vt:lpstr>
      <vt:lpstr>5. Service Orientation</vt:lpstr>
      <vt:lpstr>Running APL as a Service</vt:lpstr>
      <vt:lpstr>Six different examples of calling "sum":</vt:lpstr>
      <vt:lpstr>5. Service Orientation</vt:lpstr>
      <vt:lpstr>5. Service Orientation</vt:lpstr>
      <vt:lpstr>5. Service Orientation</vt:lpstr>
      <vt:lpstr>5. Service Orientation</vt:lpstr>
      <vt:lpstr>5. Service Orientation</vt:lpstr>
      <vt:lpstr>6. Cross Platform UI</vt:lpstr>
      <vt:lpstr>HTMLRenderer improvements</vt:lpstr>
      <vt:lpstr>6. Cross Platform UI</vt:lpstr>
      <vt:lpstr>7. [Microsoft].NET</vt:lpstr>
      <vt:lpstr>.NET Bridge</vt:lpstr>
      <vt:lpstr>7. [Microsoft].NET</vt:lpstr>
      <vt:lpstr>8. New target Platforms</vt:lpstr>
      <vt:lpstr>Arm64</vt:lpstr>
      <vt:lpstr>PowerPoint Presentation</vt:lpstr>
      <vt:lpstr>PowerPoint Presentation</vt:lpstr>
      <vt:lpstr>Web Assembly (WASM)</vt:lpstr>
      <vt:lpstr>8. New Target Platforms</vt:lpstr>
      <vt:lpstr>9. Compiling APL</vt:lpstr>
      <vt:lpstr>9. Compiling APL</vt:lpstr>
      <vt:lpstr>10. APL Language</vt:lpstr>
      <vt:lpstr>10. APL Language</vt:lpstr>
      <vt:lpstr>Ten Lane Highway</vt:lpstr>
      <vt:lpstr>The Road Ahead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mkrom@dyalog.com</cp:lastModifiedBy>
  <cp:revision>245</cp:revision>
  <dcterms:created xsi:type="dcterms:W3CDTF">2019-07-25T11:46:05Z</dcterms:created>
  <dcterms:modified xsi:type="dcterms:W3CDTF">2022-10-10T09:05:53Z</dcterms:modified>
</cp:coreProperties>
</file>