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embedTrueTypeFonts="1">
  <p:sldMasterIdLst>
    <p:sldMasterId id="2147483648" r:id="rId1"/>
  </p:sldMasterIdLst>
  <p:notesMasterIdLst>
    <p:notesMasterId r:id="rId16"/>
  </p:notesMasterIdLst>
  <p:handoutMasterIdLst>
    <p:handoutMasterId r:id="rId17"/>
  </p:handoutMasterIdLst>
  <p:sldIdLst>
    <p:sldId id="261" r:id="rId2"/>
    <p:sldId id="275" r:id="rId3"/>
    <p:sldId id="263" r:id="rId4"/>
    <p:sldId id="264" r:id="rId5"/>
    <p:sldId id="265" r:id="rId6"/>
    <p:sldId id="262" r:id="rId7"/>
    <p:sldId id="266" r:id="rId8"/>
    <p:sldId id="268" r:id="rId9"/>
    <p:sldId id="278" r:id="rId10"/>
    <p:sldId id="270" r:id="rId11"/>
    <p:sldId id="271" r:id="rId12"/>
    <p:sldId id="272" r:id="rId13"/>
    <p:sldId id="274" r:id="rId14"/>
    <p:sldId id="277" r:id="rId15"/>
  </p:sldIdLst>
  <p:sldSz cx="9144000" cy="5143500" type="screen16x9"/>
  <p:notesSz cx="6858000" cy="9144000"/>
  <p:embeddedFontLst>
    <p:embeddedFont>
      <p:font typeface="APL385 Unicode" panose="020B0709000202000203" pitchFamily="49" charset="0"/>
      <p:regular r:id="rId18"/>
    </p:embeddedFont>
    <p:embeddedFont>
      <p:font typeface="Calibri" panose="020F0502020204030204" pitchFamily="34" charset="0"/>
      <p:regular r:id="rId18"/>
      <p:bold r:id="rId18"/>
      <p:italic r:id="rId18"/>
      <p:boldItalic r:id="rId18"/>
    </p:embeddedFont>
    <p:embeddedFont>
      <p:font typeface="Sarabun" panose="020B0604020202020204" charset="-34"/>
      <p:regular r:id="rId19"/>
      <p:bold r:id="rId20"/>
      <p:italic r:id="rId21"/>
      <p:boldItalic r:id="rId22"/>
    </p:embeddedFont>
    <p:embeddedFont>
      <p:font typeface="Wingdings 2" panose="05020102010507070707" pitchFamily="18" charset="2"/>
      <p:regular r:id="rId18"/>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6D8F"/>
    <a:srgbClr val="3B475E"/>
    <a:srgbClr val="ED7F00"/>
    <a:srgbClr val="FDFDF5"/>
    <a:srgbClr val="F6F6D9"/>
    <a:srgbClr val="BBB5D6"/>
    <a:srgbClr val="928ABD"/>
    <a:srgbClr val="373535"/>
    <a:srgbClr val="FFFFFF"/>
    <a:srgbClr val="EC71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289" autoAdjust="0"/>
    <p:restoredTop sz="85805" autoAdjust="0"/>
  </p:normalViewPr>
  <p:slideViewPr>
    <p:cSldViewPr snapToGrid="0">
      <p:cViewPr varScale="1">
        <p:scale>
          <a:sx n="73" d="100"/>
          <a:sy n="73" d="100"/>
        </p:scale>
        <p:origin x="37" y="827"/>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9" d="100"/>
          <a:sy n="69" d="100"/>
        </p:scale>
        <p:origin x="2693"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NUL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latin typeface="Sarabun" panose="00000500000000000000" pitchFamily="2" charset="-34"/>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CA6A3BD-28BD-4949-B52F-24E999822598}" type="datetimeFigureOut">
              <a:rPr lang="en-GB" smtClean="0">
                <a:latin typeface="Sarabun" panose="00000500000000000000" pitchFamily="2" charset="-34"/>
              </a:rPr>
              <a:t>09/10/2022</a:t>
            </a:fld>
            <a:endParaRPr lang="en-GB" dirty="0">
              <a:latin typeface="Sarabun" panose="00000500000000000000" pitchFamily="2" charset="-34"/>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latin typeface="Sarabun" panose="00000500000000000000" pitchFamily="2" charset="-34"/>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D7370AB-76A5-41F1-9753-9FE7E667F0C0}" type="slidenum">
              <a:rPr lang="en-GB" smtClean="0">
                <a:latin typeface="Sarabun" panose="00000500000000000000" pitchFamily="2" charset="-34"/>
              </a:rPr>
              <a:t>‹Nr.›</a:t>
            </a:fld>
            <a:endParaRPr lang="en-GB" dirty="0">
              <a:latin typeface="Sarabun" panose="00000500000000000000" pitchFamily="2" charset="-34"/>
            </a:endParaRPr>
          </a:p>
        </p:txBody>
      </p:sp>
    </p:spTree>
    <p:extLst>
      <p:ext uri="{BB962C8B-B14F-4D97-AF65-F5344CB8AC3E}">
        <p14:creationId xmlns:p14="http://schemas.microsoft.com/office/powerpoint/2010/main" val="35647182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arabun" panose="00000500000000000000" pitchFamily="2" charset="-34"/>
              </a:defRPr>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arabun" panose="00000500000000000000" pitchFamily="2" charset="-34"/>
              </a:defRPr>
            </a:lvl1pPr>
          </a:lstStyle>
          <a:p>
            <a:fld id="{CDEAEF8A-5BB8-41C8-B8C2-160617C17EF4}" type="datetimeFigureOut">
              <a:rPr lang="en-GB" smtClean="0"/>
              <a:pPr/>
              <a:t>09/10/2022</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Sarabun" panose="00000500000000000000" pitchFamily="2" charset="-34"/>
              </a:defRPr>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Sarabun" panose="00000500000000000000" pitchFamily="2" charset="-34"/>
              </a:defRPr>
            </a:lvl1pPr>
          </a:lstStyle>
          <a:p>
            <a:fld id="{4320660A-27FD-4528-AE7F-EC6080404EEB}" type="slidenum">
              <a:rPr lang="en-GB" smtClean="0"/>
              <a:pPr/>
              <a:t>‹Nr.›</a:t>
            </a:fld>
            <a:endParaRPr lang="en-GB" dirty="0"/>
          </a:p>
        </p:txBody>
      </p:sp>
    </p:spTree>
    <p:extLst>
      <p:ext uri="{BB962C8B-B14F-4D97-AF65-F5344CB8AC3E}">
        <p14:creationId xmlns:p14="http://schemas.microsoft.com/office/powerpoint/2010/main" val="2012133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arabun" panose="00000500000000000000" pitchFamily="2" charset="-34"/>
        <a:ea typeface="+mn-ea"/>
        <a:cs typeface="+mn-cs"/>
      </a:defRPr>
    </a:lvl1pPr>
    <a:lvl2pPr marL="457200" algn="l" defTabSz="914400" rtl="0" eaLnBrk="1" latinLnBrk="0" hangingPunct="1">
      <a:defRPr sz="1200" kern="1200">
        <a:solidFill>
          <a:schemeClr val="tx1"/>
        </a:solidFill>
        <a:latin typeface="Sarabun" panose="00000500000000000000" pitchFamily="2" charset="-34"/>
        <a:ea typeface="+mn-ea"/>
        <a:cs typeface="+mn-cs"/>
      </a:defRPr>
    </a:lvl2pPr>
    <a:lvl3pPr marL="914400" algn="l" defTabSz="914400" rtl="0" eaLnBrk="1" latinLnBrk="0" hangingPunct="1">
      <a:defRPr sz="1200" kern="1200">
        <a:solidFill>
          <a:schemeClr val="tx1"/>
        </a:solidFill>
        <a:latin typeface="Sarabun" panose="00000500000000000000" pitchFamily="2" charset="-34"/>
        <a:ea typeface="+mn-ea"/>
        <a:cs typeface="+mn-cs"/>
      </a:defRPr>
    </a:lvl3pPr>
    <a:lvl4pPr marL="1371600" algn="l" defTabSz="914400" rtl="0" eaLnBrk="1" latinLnBrk="0" hangingPunct="1">
      <a:defRPr sz="1200" kern="1200">
        <a:solidFill>
          <a:schemeClr val="tx1"/>
        </a:solidFill>
        <a:latin typeface="Sarabun" panose="00000500000000000000" pitchFamily="2" charset="-34"/>
        <a:ea typeface="+mn-ea"/>
        <a:cs typeface="+mn-cs"/>
      </a:defRPr>
    </a:lvl4pPr>
    <a:lvl5pPr marL="1828800" algn="l" defTabSz="914400" rtl="0" eaLnBrk="1" latinLnBrk="0" hangingPunct="1">
      <a:defRPr sz="1200" kern="1200">
        <a:solidFill>
          <a:schemeClr val="tx1"/>
        </a:solidFill>
        <a:latin typeface="Sarabun" panose="00000500000000000000" pitchFamily="2" charset="-34"/>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4320660A-27FD-4528-AE7F-EC6080404EEB}" type="slidenum">
              <a:rPr lang="en-GB" smtClean="0"/>
              <a:pPr/>
              <a:t>0</a:t>
            </a:fld>
            <a:endParaRPr lang="en-GB" dirty="0"/>
          </a:p>
        </p:txBody>
      </p:sp>
    </p:spTree>
    <p:extLst>
      <p:ext uri="{BB962C8B-B14F-4D97-AF65-F5344CB8AC3E}">
        <p14:creationId xmlns:p14="http://schemas.microsoft.com/office/powerpoint/2010/main" val="3508583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4320660A-27FD-4528-AE7F-EC6080404EEB}" type="slidenum">
              <a:rPr lang="en-GB" smtClean="0"/>
              <a:pPr/>
              <a:t>10</a:t>
            </a:fld>
            <a:endParaRPr lang="en-GB" dirty="0"/>
          </a:p>
        </p:txBody>
      </p:sp>
    </p:spTree>
    <p:extLst>
      <p:ext uri="{BB962C8B-B14F-4D97-AF65-F5344CB8AC3E}">
        <p14:creationId xmlns:p14="http://schemas.microsoft.com/office/powerpoint/2010/main" val="1294308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At the end of a test, you are left with lots of files. Some of them might have been created by your test, some of them might have been created by Dyalog (for example, an APLCORE!) – so the list may change. But a few files will always be there – and can be used if you want to generate statistics etc.</a:t>
            </a:r>
          </a:p>
          <a:p>
            <a:r>
              <a:rPr lang="de-DE"/>
              <a:t>Most notably, there's a .JSON file that gives a good summary. Then there's a DCF file that summarizes statistics about memory usage of running your test. And so on…</a:t>
            </a:r>
          </a:p>
        </p:txBody>
      </p:sp>
      <p:sp>
        <p:nvSpPr>
          <p:cNvPr id="4" name="Foliennummernplatzhalter 3"/>
          <p:cNvSpPr>
            <a:spLocks noGrp="1"/>
          </p:cNvSpPr>
          <p:nvPr>
            <p:ph type="sldNum" sz="quarter" idx="5"/>
          </p:nvPr>
        </p:nvSpPr>
        <p:spPr/>
        <p:txBody>
          <a:bodyPr/>
          <a:lstStyle/>
          <a:p>
            <a:fld id="{4320660A-27FD-4528-AE7F-EC6080404EEB}" type="slidenum">
              <a:rPr lang="en-GB" smtClean="0"/>
              <a:pPr/>
              <a:t>11</a:t>
            </a:fld>
            <a:endParaRPr lang="en-GB" dirty="0"/>
          </a:p>
        </p:txBody>
      </p:sp>
    </p:spTree>
    <p:extLst>
      <p:ext uri="{BB962C8B-B14F-4D97-AF65-F5344CB8AC3E}">
        <p14:creationId xmlns:p14="http://schemas.microsoft.com/office/powerpoint/2010/main" val="1479166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So the last thing I wanted to talk about is the question when you should test. The name CITA gives us a hint@  But it's not to be taken literally: @testing 24/7 might be useful to test the CPU, but if your code hasn't changed, there's no sense in running the same tests over and over again.@But they should be run when the code has changed. And trust me – that can be embarrassing sometimes! So here's some useful advice…@</a:t>
            </a:r>
          </a:p>
          <a:p>
            <a:endParaRPr lang="de-DE"/>
          </a:p>
          <a:p>
            <a:r>
              <a:rPr lang="de-DE"/>
              <a:t>To summarize:</a:t>
            </a:r>
          </a:p>
        </p:txBody>
      </p:sp>
      <p:sp>
        <p:nvSpPr>
          <p:cNvPr id="4" name="Foliennummernplatzhalter 3"/>
          <p:cNvSpPr>
            <a:spLocks noGrp="1"/>
          </p:cNvSpPr>
          <p:nvPr>
            <p:ph type="sldNum" sz="quarter" idx="5"/>
          </p:nvPr>
        </p:nvSpPr>
        <p:spPr/>
        <p:txBody>
          <a:bodyPr/>
          <a:lstStyle/>
          <a:p>
            <a:fld id="{4320660A-27FD-4528-AE7F-EC6080404EEB}" type="slidenum">
              <a:rPr lang="en-GB" smtClean="0"/>
              <a:pPr/>
              <a:t>12</a:t>
            </a:fld>
            <a:endParaRPr lang="en-GB" dirty="0"/>
          </a:p>
        </p:txBody>
      </p:sp>
    </p:spTree>
    <p:extLst>
      <p:ext uri="{BB962C8B-B14F-4D97-AF65-F5344CB8AC3E}">
        <p14:creationId xmlns:p14="http://schemas.microsoft.com/office/powerpoint/2010/main" val="4027679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First things first: before we start, I wanted to answer a few questions before you even ask them!</a:t>
            </a:r>
          </a:p>
          <a:p>
            <a:r>
              <a:rPr lang="de-DE"/>
              <a:t>@Everything I am showing runs on 18.2 (probably on 18.0 and definitely not below). @But you'll have to wait for the release of v19.@Or, if you can't wait, get it from our repositories.@A minor detail: DTest is part of the DBuildTest repository.</a:t>
            </a:r>
          </a:p>
          <a:p>
            <a:r>
              <a:rPr lang="de-DE"/>
              <a:t>@If you think of other questions – please wait until the end…</a:t>
            </a:r>
          </a:p>
        </p:txBody>
      </p:sp>
      <p:sp>
        <p:nvSpPr>
          <p:cNvPr id="4" name="Foliennummernplatzhalter 3"/>
          <p:cNvSpPr>
            <a:spLocks noGrp="1"/>
          </p:cNvSpPr>
          <p:nvPr>
            <p:ph type="sldNum" sz="quarter" idx="5"/>
          </p:nvPr>
        </p:nvSpPr>
        <p:spPr/>
        <p:txBody>
          <a:bodyPr/>
          <a:lstStyle/>
          <a:p>
            <a:fld id="{4320660A-27FD-4528-AE7F-EC6080404EEB}" type="slidenum">
              <a:rPr lang="en-GB" smtClean="0"/>
              <a:pPr/>
              <a:t>1</a:t>
            </a:fld>
            <a:endParaRPr lang="en-GB" dirty="0"/>
          </a:p>
        </p:txBody>
      </p:sp>
    </p:spTree>
    <p:extLst>
      <p:ext uri="{BB962C8B-B14F-4D97-AF65-F5344CB8AC3E}">
        <p14:creationId xmlns:p14="http://schemas.microsoft.com/office/powerpoint/2010/main" val="21239226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So, what am I going talk about:@First of all, I'd like to discuss</a:t>
            </a:r>
            <a:r>
              <a:rPr lang="de-DE" baseline="0"/>
              <a:t> why testing is good.@ And then we're gonna get practical about @what you can test, @how to test it and @when to test it.</a:t>
            </a:r>
            <a:endParaRPr lang="de-DE"/>
          </a:p>
        </p:txBody>
      </p:sp>
      <p:sp>
        <p:nvSpPr>
          <p:cNvPr id="4" name="Foliennummernplatzhalter 3"/>
          <p:cNvSpPr>
            <a:spLocks noGrp="1"/>
          </p:cNvSpPr>
          <p:nvPr>
            <p:ph type="sldNum" sz="quarter" idx="5"/>
          </p:nvPr>
        </p:nvSpPr>
        <p:spPr/>
        <p:txBody>
          <a:bodyPr/>
          <a:lstStyle/>
          <a:p>
            <a:fld id="{4320660A-27FD-4528-AE7F-EC6080404EEB}" type="slidenum">
              <a:rPr lang="en-GB" smtClean="0"/>
              <a:pPr/>
              <a:t>2</a:t>
            </a:fld>
            <a:endParaRPr lang="en-GB" dirty="0"/>
          </a:p>
        </p:txBody>
      </p:sp>
    </p:spTree>
    <p:extLst>
      <p:ext uri="{BB962C8B-B14F-4D97-AF65-F5344CB8AC3E}">
        <p14:creationId xmlns:p14="http://schemas.microsoft.com/office/powerpoint/2010/main" val="989723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Motivation:</a:t>
            </a:r>
          </a:p>
          <a:p>
            <a:r>
              <a:rPr lang="de-DE"/>
              <a:t>Quick show of hands: has anyone of you ever taken code into production and then found an error?</a:t>
            </a:r>
          </a:p>
          <a:p>
            <a:endParaRPr lang="de-DE"/>
          </a:p>
          <a:p>
            <a:r>
              <a:rPr lang="de-DE"/>
              <a:t>many hands: thanks – lots of honest people, what a great result! Let me show you some scientific research that supports your experience: @</a:t>
            </a:r>
          </a:p>
          <a:p>
            <a:endParaRPr lang="de-DE"/>
          </a:p>
          <a:p>
            <a:r>
              <a:rPr lang="de-DE"/>
              <a:t>few hands: wow, that's surprising! But of course you are right: the mathematical roots of APL appeal to an audience that can even mathematically proove the correctness of their algorithms! But I must warn you: there are people out there that operate on a different foundation! And some research results seem to indicate that not everybody works on that level. Just let me quote some recent studies:  @</a:t>
            </a:r>
          </a:p>
          <a:p>
            <a:endParaRPr lang="de-DE"/>
          </a:p>
          <a:p>
            <a:pPr marL="171450" indent="-171450">
              <a:buFont typeface="Wingdings" panose="05000000000000000000" pitchFamily="2" charset="2"/>
              <a:buChar char="Ø"/>
            </a:pPr>
            <a:r>
              <a:rPr lang="de-DE"/>
              <a:t>I guess you all know this quote from a famous roman philosopher. Notice how that genius preceded the invention of computers or even APL by a few years. But still… he saw it coming…!</a:t>
            </a:r>
          </a:p>
          <a:p>
            <a:pPr marL="0" indent="0">
              <a:buFont typeface="Wingdings" panose="05000000000000000000" pitchFamily="2" charset="2"/>
              <a:buNone/>
            </a:pPr>
            <a:endParaRPr lang="de-DE"/>
          </a:p>
          <a:p>
            <a:pPr marL="0" indent="0">
              <a:buFont typeface="Wingdings" panose="05000000000000000000" pitchFamily="2" charset="2"/>
              <a:buNone/>
            </a:pPr>
            <a:r>
              <a:rPr lang="de-DE"/>
              <a:t>@ and others followed.</a:t>
            </a:r>
            <a:r>
              <a:rPr lang="de-DE" baseline="0"/>
              <a:t> @</a:t>
            </a:r>
            <a:endParaRPr lang="de-DE"/>
          </a:p>
          <a:p>
            <a:endParaRPr lang="de-DE"/>
          </a:p>
          <a:p>
            <a:r>
              <a:rPr lang="de-DE"/>
              <a:t>Basically,</a:t>
            </a:r>
            <a:r>
              <a:rPr lang="de-DE" baseline="0"/>
              <a:t> most </a:t>
            </a:r>
            <a:r>
              <a:rPr lang="de-DE"/>
              <a:t>of use have experienced these things in actual life</a:t>
            </a:r>
          </a:p>
          <a:p>
            <a:endParaRPr lang="de-DE"/>
          </a:p>
          <a:p>
            <a:r>
              <a:rPr lang="de-DE"/>
              <a:t>@ and hopefully you all will accept the conclusion@ that software should be tested before putting it out to the world…</a:t>
            </a:r>
          </a:p>
        </p:txBody>
      </p:sp>
      <p:sp>
        <p:nvSpPr>
          <p:cNvPr id="4" name="Foliennummernplatzhalter 3"/>
          <p:cNvSpPr>
            <a:spLocks noGrp="1"/>
          </p:cNvSpPr>
          <p:nvPr>
            <p:ph type="sldNum" sz="quarter" idx="5"/>
          </p:nvPr>
        </p:nvSpPr>
        <p:spPr/>
        <p:txBody>
          <a:bodyPr/>
          <a:lstStyle/>
          <a:p>
            <a:fld id="{4320660A-27FD-4528-AE7F-EC6080404EEB}" type="slidenum">
              <a:rPr lang="en-GB" smtClean="0"/>
              <a:pPr/>
              <a:t>3</a:t>
            </a:fld>
            <a:endParaRPr lang="en-GB" dirty="0"/>
          </a:p>
        </p:txBody>
      </p:sp>
    </p:spTree>
    <p:extLst>
      <p:ext uri="{BB962C8B-B14F-4D97-AF65-F5344CB8AC3E}">
        <p14:creationId xmlns:p14="http://schemas.microsoft.com/office/powerpoint/2010/main" val="204539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Since Seneca spoke these sobering words, a lot has happened and a whole science has evolved around software testing. And I'm afraid there are too many aspects to discuss, so I will now focus on the things that we can test. But don't assume that's all – I'm sure we could come up with more keywords to describe what we are doing.</a:t>
            </a:r>
          </a:p>
          <a:p>
            <a:r>
              <a:rPr lang="de-DE"/>
              <a:t>@ And if you want to dive deeper into the science, I'd recommend speaking to Aaron! He's happy to answer all questions. And more…</a:t>
            </a:r>
          </a:p>
          <a:p>
            <a:endParaRPr lang="de-DE"/>
          </a:p>
          <a:p>
            <a:r>
              <a:rPr lang="de-DE"/>
              <a:t>@</a:t>
            </a:r>
          </a:p>
          <a:p>
            <a:r>
              <a:rPr lang="de-DE"/>
              <a:t>"Unit testing" is a buzzword that the IT world seems to have settled on. And the idea is to test the small building blocks that your large application is composed of – so if we can be certain that these small blocks work as expected, chances are good that the application will, too. However, this interpretation of "unit" might be a bit more relaxed that in "pure science", as those functions may well be composed of calls to other function – so we're not neccessarily testing on the lowest level.</a:t>
            </a:r>
          </a:p>
          <a:p>
            <a:r>
              <a:rPr lang="de-DE"/>
              <a:t>@</a:t>
            </a:r>
          </a:p>
          <a:p>
            <a:r>
              <a:rPr lang="de-DE"/>
              <a:t>"Coverage analysis" means to ensure that every line of code is executed. Which can be tricky if the code does a lot of branching or uses control structures. But still: if some code wasn't executed – it wasn't tested.</a:t>
            </a:r>
          </a:p>
          <a:p>
            <a:r>
              <a:rPr lang="de-DE"/>
              <a:t>@</a:t>
            </a:r>
          </a:p>
          <a:p>
            <a:r>
              <a:rPr lang="de-DE"/>
              <a:t>"Integration testing" focusses on the big picture: do the individual units interact as expected? are we communicating with external components (such as a database or "the internet") as expected etc.?</a:t>
            </a:r>
          </a:p>
          <a:p>
            <a:r>
              <a:rPr lang="de-DE"/>
              <a:t>@</a:t>
            </a:r>
          </a:p>
          <a:p>
            <a:pPr marL="0" marR="0" lvl="0" indent="0" algn="l" defTabSz="914400" rtl="0" eaLnBrk="1" fontAlgn="auto" latinLnBrk="0" hangingPunct="1">
              <a:lnSpc>
                <a:spcPct val="100000"/>
              </a:lnSpc>
              <a:spcBef>
                <a:spcPts val="0"/>
              </a:spcBef>
              <a:spcAft>
                <a:spcPts val="0"/>
              </a:spcAft>
              <a:buClrTx/>
              <a:buSzTx/>
              <a:buFontTx/>
              <a:buNone/>
              <a:tabLst/>
              <a:defRPr/>
            </a:pPr>
            <a:r>
              <a:rPr lang="de-DE"/>
              <a:t>"UI testing" concentrates on the user interface: does it look as expected, do all controls behave &amp; interact as expected, are we seeing the correct results where we expect them  etc.  With Dyalog applications, @you may have a ⎕W frontend or @maybe a browser-based frontend, maybe you're using MiServer.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a:p>
          <a:p>
            <a:pPr marL="0" marR="0" lvl="0" indent="0" algn="l" defTabSz="914400" rtl="0" eaLnBrk="1" fontAlgn="auto" latinLnBrk="0" hangingPunct="1">
              <a:lnSpc>
                <a:spcPct val="100000"/>
              </a:lnSpc>
              <a:spcBef>
                <a:spcPts val="0"/>
              </a:spcBef>
              <a:spcAft>
                <a:spcPts val="0"/>
              </a:spcAft>
              <a:buClrTx/>
              <a:buSzTx/>
              <a:buFontTx/>
              <a:buNone/>
              <a:tabLst/>
              <a:defRPr/>
            </a:pPr>
            <a:r>
              <a:rPr lang="de-DE"/>
              <a:t>This talk will focus on Unit testing.@ Though you can use the suggested tools for those other tests as well!</a:t>
            </a:r>
          </a:p>
          <a:p>
            <a:endParaRPr lang="de-DE"/>
          </a:p>
        </p:txBody>
      </p:sp>
      <p:sp>
        <p:nvSpPr>
          <p:cNvPr id="4" name="Foliennummernplatzhalter 3"/>
          <p:cNvSpPr>
            <a:spLocks noGrp="1"/>
          </p:cNvSpPr>
          <p:nvPr>
            <p:ph type="sldNum" sz="quarter" idx="5"/>
          </p:nvPr>
        </p:nvSpPr>
        <p:spPr/>
        <p:txBody>
          <a:bodyPr/>
          <a:lstStyle/>
          <a:p>
            <a:fld id="{4320660A-27FD-4528-AE7F-EC6080404EEB}" type="slidenum">
              <a:rPr lang="en-GB" smtClean="0"/>
              <a:pPr/>
              <a:t>4</a:t>
            </a:fld>
            <a:endParaRPr lang="en-GB" dirty="0"/>
          </a:p>
        </p:txBody>
      </p:sp>
    </p:spTree>
    <p:extLst>
      <p:ext uri="{BB962C8B-B14F-4D97-AF65-F5344CB8AC3E}">
        <p14:creationId xmlns:p14="http://schemas.microsoft.com/office/powerpoint/2010/main" val="2022829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We'll start with a VERY small example, just to illustrate a few thoughts…</a:t>
            </a:r>
          </a:p>
          <a:p>
            <a:r>
              <a:rPr lang="de-DE"/>
              <a:t>@</a:t>
            </a:r>
          </a:p>
          <a:p>
            <a:r>
              <a:rPr lang="de-DE"/>
              <a:t>Just for this talk, I have written some code. And we want to test it. Let's get into practice!</a:t>
            </a:r>
          </a:p>
          <a:p>
            <a:endParaRPr lang="de-DE"/>
          </a:p>
          <a:p>
            <a:r>
              <a:rPr lang="de-DE"/>
              <a:t>]demo C:\Data\dyalog\User-Meetings\2022-10-08 Dyalog 22,Olhao\Test Your Code\TestYourCode-Sample.demo</a:t>
            </a:r>
          </a:p>
          <a:p>
            <a:endParaRPr lang="de-DE"/>
          </a:p>
          <a:p>
            <a:r>
              <a:rPr lang="de-DE"/>
              <a:t>----</a:t>
            </a:r>
          </a:p>
          <a:p>
            <a:r>
              <a:rPr lang="de-DE"/>
              <a:t>(back from APL)</a:t>
            </a:r>
          </a:p>
          <a:p>
            <a:r>
              <a:rPr lang="en-US"/>
              <a:t>@ why did "foo 2" not crash?  We see there are 3 jots in that :Case 2 instruction?</a:t>
            </a:r>
          </a:p>
          <a:p>
            <a:endParaRPr lang="en-US"/>
          </a:p>
          <a:p>
            <a:r>
              <a:rPr lang="en-US"/>
              <a:t>Well, the point I'm trying to make is that those simple "intuitive" tests in the session are not enough as your code may have hidden surprises.</a:t>
            </a:r>
          </a:p>
          <a:p>
            <a:r>
              <a:rPr lang="en-US"/>
              <a:t>We should really do this better!</a:t>
            </a:r>
          </a:p>
        </p:txBody>
      </p:sp>
      <p:sp>
        <p:nvSpPr>
          <p:cNvPr id="4" name="Foliennummernplatzhalter 3"/>
          <p:cNvSpPr>
            <a:spLocks noGrp="1"/>
          </p:cNvSpPr>
          <p:nvPr>
            <p:ph type="sldNum" sz="quarter" idx="5"/>
          </p:nvPr>
        </p:nvSpPr>
        <p:spPr/>
        <p:txBody>
          <a:bodyPr/>
          <a:lstStyle/>
          <a:p>
            <a:fld id="{4320660A-27FD-4528-AE7F-EC6080404EEB}" type="slidenum">
              <a:rPr lang="en-GB" smtClean="0"/>
              <a:pPr/>
              <a:t>5</a:t>
            </a:fld>
            <a:endParaRPr lang="en-GB" dirty="0"/>
          </a:p>
        </p:txBody>
      </p:sp>
    </p:spTree>
    <p:extLst>
      <p:ext uri="{BB962C8B-B14F-4D97-AF65-F5344CB8AC3E}">
        <p14:creationId xmlns:p14="http://schemas.microsoft.com/office/powerpoint/2010/main" val="839185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a:t>So, how do we level up our testing?</a:t>
            </a:r>
          </a:p>
          <a:p>
            <a:endParaRPr lang="de-DE"/>
          </a:p>
          <a:p>
            <a:r>
              <a:rPr lang="de-DE"/>
              <a:t>That manual testing which we saw earlier is fine during development &amp; experimentation. But there is one key question when fixing bugs where the manual approach has its limitations. And that is: how do you know you fixed the bug?</a:t>
            </a:r>
          </a:p>
          <a:p>
            <a:r>
              <a:rPr lang="de-DE"/>
              <a:t>@ The simple answer is: repeat the test. The "not-so simple" answer is: repeat test in same environment. That is difficult (or impossible) when running test manually – especially if a bug depends on globals etc.</a:t>
            </a:r>
          </a:p>
          <a:p>
            <a:r>
              <a:rPr lang="de-DE"/>
              <a:t>So the only reliable way to be certain that you c an re-create error conditions is to @ automate it by writing test functions.</a:t>
            </a:r>
          </a:p>
          <a:p>
            <a:r>
              <a:rPr lang="de-DE"/>
              <a:t>If you hit an error running this test, go and fix MyFn and run the test again.</a:t>
            </a:r>
          </a:p>
          <a:p>
            <a:r>
              <a:rPr lang="de-DE"/>
              <a:t>Now, if you think back to our useless function – even with manual tests we had tried it several times with different values – and it really is a good to idea to repeat those tests with diverse inputs.@</a:t>
            </a:r>
          </a:p>
          <a:p>
            <a:r>
              <a:rPr lang="de-DE"/>
              <a:t>But…I have now added 9 tests – but do they give me anything? @ We should really be sure that the diverse inputs also challenge the function – in other words: we should be sure</a:t>
            </a:r>
          </a:p>
          <a:p>
            <a:r>
              <a:rPr lang="de-DE"/>
              <a:t>that all executable code of MyFn gets executed by running a test. This is where the next buzzword comes in. I'll do the buzzword now,@ we will see it in action shortly!</a:t>
            </a:r>
          </a:p>
          <a:p>
            <a:r>
              <a:rPr lang="de-DE"/>
              <a:t>The last thing that a good test needs (and I'm surprised nobody asked for it yet!) is…checking results!</a:t>
            </a:r>
          </a:p>
          <a:p>
            <a:r>
              <a:rPr lang="de-DE"/>
              <a:t>Almost all good applications are composed of those small building blocks we APLers call "functions" and typically those building blocks communicate through arguments that get passed into functions and results they return.  And when executing a test, @ we should have an expectation regarding the result that a set of arguments should lead to.</a:t>
            </a:r>
          </a:p>
          <a:p>
            <a:endParaRPr lang="de-DE"/>
          </a:p>
          <a:p>
            <a:r>
              <a:rPr lang="de-DE"/>
              <a:t>Enough theory – let's get our hands dirty!</a:t>
            </a:r>
          </a:p>
          <a:p>
            <a:r>
              <a:rPr lang="de-DE"/>
              <a:t>Because we want to get serious about it, we're now gonna look at a serious example. An ambitious APLer is developing a package for statistics software and wants to test it. Let's see what he does…</a:t>
            </a:r>
          </a:p>
          <a:p>
            <a:endParaRPr lang="de-DE"/>
          </a:p>
          <a:p>
            <a:r>
              <a:rPr lang="de-DE"/>
              <a:t>back to demo </a:t>
            </a:r>
          </a:p>
        </p:txBody>
      </p:sp>
      <p:sp>
        <p:nvSpPr>
          <p:cNvPr id="4" name="Foliennummernplatzhalter 3"/>
          <p:cNvSpPr>
            <a:spLocks noGrp="1"/>
          </p:cNvSpPr>
          <p:nvPr>
            <p:ph type="sldNum" sz="quarter" idx="5"/>
          </p:nvPr>
        </p:nvSpPr>
        <p:spPr/>
        <p:txBody>
          <a:bodyPr/>
          <a:lstStyle/>
          <a:p>
            <a:fld id="{4320660A-27FD-4528-AE7F-EC6080404EEB}" type="slidenum">
              <a:rPr lang="en-GB" smtClean="0"/>
              <a:pPr/>
              <a:t>6</a:t>
            </a:fld>
            <a:endParaRPr lang="en-GB" dirty="0"/>
          </a:p>
        </p:txBody>
      </p:sp>
    </p:spTree>
    <p:extLst>
      <p:ext uri="{BB962C8B-B14F-4D97-AF65-F5344CB8AC3E}">
        <p14:creationId xmlns:p14="http://schemas.microsoft.com/office/powerpoint/2010/main" val="4056176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4320660A-27FD-4528-AE7F-EC6080404EEB}" type="slidenum">
              <a:rPr lang="en-GB" smtClean="0"/>
              <a:pPr/>
              <a:t>7</a:t>
            </a:fld>
            <a:endParaRPr lang="en-GB" dirty="0"/>
          </a:p>
        </p:txBody>
      </p:sp>
    </p:spTree>
    <p:extLst>
      <p:ext uri="{BB962C8B-B14F-4D97-AF65-F5344CB8AC3E}">
        <p14:creationId xmlns:p14="http://schemas.microsoft.com/office/powerpoint/2010/main" val="2253369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4320660A-27FD-4528-AE7F-EC6080404EEB}" type="slidenum">
              <a:rPr lang="en-GB" smtClean="0"/>
              <a:pPr/>
              <a:t>9</a:t>
            </a:fld>
            <a:endParaRPr lang="en-GB" dirty="0"/>
          </a:p>
        </p:txBody>
      </p:sp>
    </p:spTree>
    <p:extLst>
      <p:ext uri="{BB962C8B-B14F-4D97-AF65-F5344CB8AC3E}">
        <p14:creationId xmlns:p14="http://schemas.microsoft.com/office/powerpoint/2010/main" val="10260364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45060" y="1688053"/>
            <a:ext cx="5073517" cy="1767394"/>
          </a:xfrm>
          <a:prstGeom prst="rect">
            <a:avLst/>
          </a:prstGeom>
        </p:spPr>
        <p:txBody>
          <a:bodyPr anchor="ctr" anchorCtr="0">
            <a:noAutofit/>
          </a:bodyPr>
          <a:lstStyle>
            <a:lvl1pPr algn="l">
              <a:lnSpc>
                <a:spcPct val="100000"/>
              </a:lnSpc>
              <a:defRPr sz="3600" b="0">
                <a:solidFill>
                  <a:srgbClr val="3B475E"/>
                </a:solidFill>
                <a:latin typeface="Sarabun" panose="00000500000000000000" pitchFamily="2" charset="-34"/>
              </a:defRPr>
            </a:lvl1pPr>
          </a:lstStyle>
          <a:p>
            <a:r>
              <a:rPr lang="en-US" dirty="0"/>
              <a:t>Title</a:t>
            </a:r>
            <a:endParaRPr lang="en-GB" dirty="0"/>
          </a:p>
        </p:txBody>
      </p:sp>
      <p:sp>
        <p:nvSpPr>
          <p:cNvPr id="9" name="Text Placeholder 8"/>
          <p:cNvSpPr>
            <a:spLocks noGrp="1"/>
          </p:cNvSpPr>
          <p:nvPr>
            <p:ph type="body" sz="quarter" idx="10" hasCustomPrompt="1"/>
          </p:nvPr>
        </p:nvSpPr>
        <p:spPr>
          <a:xfrm>
            <a:off x="445061" y="3741620"/>
            <a:ext cx="5073516" cy="1024109"/>
          </a:xfrm>
        </p:spPr>
        <p:txBody>
          <a:bodyPr anchor="t" anchorCtr="0">
            <a:noAutofit/>
          </a:bodyPr>
          <a:lstStyle>
            <a:lvl1pPr marL="0" indent="0" algn="l">
              <a:lnSpc>
                <a:spcPct val="100000"/>
              </a:lnSpc>
              <a:buNone/>
              <a:defRPr sz="2400" i="1" baseline="0">
                <a:solidFill>
                  <a:srgbClr val="3B475E"/>
                </a:solidFill>
                <a:latin typeface="Sarabun" panose="00000500000000000000" pitchFamily="2" charset="-34"/>
              </a:defRPr>
            </a:lvl1pPr>
          </a:lstStyle>
          <a:p>
            <a:pPr lvl="0"/>
            <a:r>
              <a:rPr lang="en-US" dirty="0"/>
              <a:t>Presenter</a:t>
            </a:r>
          </a:p>
        </p:txBody>
      </p:sp>
      <p:sp useBgFill="1">
        <p:nvSpPr>
          <p:cNvPr id="3" name="Rounded Rectangle 2"/>
          <p:cNvSpPr/>
          <p:nvPr userDrawn="1"/>
        </p:nvSpPr>
        <p:spPr>
          <a:xfrm>
            <a:off x="8616917" y="51470"/>
            <a:ext cx="405045" cy="27003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Sarabun" panose="00000500000000000000" pitchFamily="2" charset="-34"/>
            </a:endParaRPr>
          </a:p>
        </p:txBody>
      </p:sp>
      <p:pic>
        <p:nvPicPr>
          <p:cNvPr id="12" name="Picture 3">
            <a:extLst>
              <a:ext uri="{FF2B5EF4-FFF2-40B4-BE49-F238E27FC236}">
                <a16:creationId xmlns:a16="http://schemas.microsoft.com/office/drawing/2014/main" id="{A1FD6475-DAC6-4418-8860-2980690695F9}"/>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23" t="-548" r="223" b="35658"/>
          <a:stretch/>
        </p:blipFill>
        <p:spPr bwMode="auto">
          <a:xfrm>
            <a:off x="528187" y="443885"/>
            <a:ext cx="3024002" cy="659363"/>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277D23D1-AF63-47CC-9FB3-B0A40D0C69CF}"/>
              </a:ext>
            </a:extLst>
          </p:cNvPr>
          <p:cNvSpPr txBox="1"/>
          <p:nvPr userDrawn="1"/>
        </p:nvSpPr>
        <p:spPr>
          <a:xfrm>
            <a:off x="445060" y="1127023"/>
            <a:ext cx="5073517" cy="338554"/>
          </a:xfrm>
          <a:prstGeom prst="rect">
            <a:avLst/>
          </a:prstGeom>
          <a:noFill/>
        </p:spPr>
        <p:txBody>
          <a:bodyPr wrap="square" rtlCol="0">
            <a:spAutoFit/>
          </a:bodyPr>
          <a:lstStyle/>
          <a:p>
            <a:pPr algn="l"/>
            <a:r>
              <a:rPr lang="en-GB" sz="1600" kern="700" spc="-20" baseline="0" dirty="0" err="1">
                <a:solidFill>
                  <a:srgbClr val="3B475E"/>
                </a:solidFill>
                <a:latin typeface="Sarabun" panose="00000500000000000000" pitchFamily="2" charset="-34"/>
              </a:rPr>
              <a:t>Olhão</a:t>
            </a:r>
            <a:r>
              <a:rPr lang="en-GB" sz="1600" kern="700" spc="-20" baseline="0" dirty="0">
                <a:solidFill>
                  <a:srgbClr val="3B475E"/>
                </a:solidFill>
                <a:latin typeface="Sarabun" panose="00000500000000000000" pitchFamily="2" charset="-34"/>
              </a:rPr>
              <a:t> 2022</a:t>
            </a:r>
          </a:p>
        </p:txBody>
      </p:sp>
      <p:sp>
        <p:nvSpPr>
          <p:cNvPr id="8" name="Content Placeholder 6">
            <a:extLst>
              <a:ext uri="{FF2B5EF4-FFF2-40B4-BE49-F238E27FC236}">
                <a16:creationId xmlns:a16="http://schemas.microsoft.com/office/drawing/2014/main" id="{C13720CA-FE42-49DE-A1AF-5214A01E7778}"/>
              </a:ext>
            </a:extLst>
          </p:cNvPr>
          <p:cNvSpPr>
            <a:spLocks noGrp="1" noChangeAspect="1"/>
          </p:cNvSpPr>
          <p:nvPr>
            <p:ph sz="quarter" idx="12" hasCustomPrompt="1"/>
          </p:nvPr>
        </p:nvSpPr>
        <p:spPr>
          <a:xfrm>
            <a:off x="7533024" y="0"/>
            <a:ext cx="1610976" cy="1036319"/>
          </a:xfrm>
          <a:noFill/>
        </p:spPr>
        <p:txBody>
          <a:bodyPr anchor="ctr"/>
          <a:lstStyle>
            <a:lvl1pPr marL="0" indent="0" algn="ctr">
              <a:buNone/>
              <a:defRPr sz="1200" baseline="0"/>
            </a:lvl1pPr>
          </a:lstStyle>
          <a:p>
            <a:pPr lvl="0"/>
            <a:r>
              <a:rPr lang="en-GB" dirty="0" err="1"/>
              <a:t>PICinPIC</a:t>
            </a:r>
            <a:r>
              <a:rPr lang="en-GB" dirty="0"/>
              <a:t> WILL SHOW HERE, CONTENT COULD BE OBSCURED.</a:t>
            </a:r>
            <a:br>
              <a:rPr lang="en-GB" dirty="0"/>
            </a:br>
            <a:r>
              <a:rPr lang="en-GB" dirty="0"/>
              <a:t>(invisible box)</a:t>
            </a:r>
          </a:p>
        </p:txBody>
      </p:sp>
      <p:pic>
        <p:nvPicPr>
          <p:cNvPr id="11" name="Graphic 10">
            <a:extLst>
              <a:ext uri="{FF2B5EF4-FFF2-40B4-BE49-F238E27FC236}">
                <a16:creationId xmlns:a16="http://schemas.microsoft.com/office/drawing/2014/main" id="{00FBA950-28F2-527A-811C-29FF763B12E9}"/>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56737" y="1208868"/>
            <a:ext cx="1954700" cy="2764646"/>
          </a:xfrm>
          <a:prstGeom prst="rect">
            <a:avLst/>
          </a:prstGeom>
        </p:spPr>
      </p:pic>
    </p:spTree>
    <p:extLst>
      <p:ext uri="{BB962C8B-B14F-4D97-AF65-F5344CB8AC3E}">
        <p14:creationId xmlns:p14="http://schemas.microsoft.com/office/powerpoint/2010/main" val="2947373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0" hasCustomPrompt="1"/>
          </p:nvPr>
        </p:nvSpPr>
        <p:spPr>
          <a:xfrm>
            <a:off x="6723925" y="1264925"/>
            <a:ext cx="2127975" cy="3242039"/>
          </a:xfrm>
        </p:spPr>
        <p:txBody>
          <a:bodyPr>
            <a:normAutofit/>
          </a:bodyPr>
          <a:lstStyle>
            <a:lvl1pPr marL="0" indent="0">
              <a:lnSpc>
                <a:spcPct val="100000"/>
              </a:lnSpc>
              <a:spcBef>
                <a:spcPts val="0"/>
              </a:spcBef>
              <a:buFont typeface="Arial" panose="020B0604020202020204" pitchFamily="34" charset="0"/>
              <a:buNone/>
              <a:defRPr sz="1800"/>
            </a:lvl1pPr>
            <a:lvl2pPr marL="717550" indent="-355600">
              <a:buSzPct val="60000"/>
              <a:buFont typeface="Courier New" panose="02070309020205020404" pitchFamily="49" charset="0"/>
              <a:buChar char="o"/>
              <a:defRPr/>
            </a:lvl2pPr>
            <a:lvl3pPr marL="1079500" indent="-361950">
              <a:buFont typeface="Wingdings" panose="05000000000000000000" pitchFamily="2" charset="2"/>
              <a:buChar char="§"/>
              <a:defRPr/>
            </a:lvl3pPr>
            <a:lvl4pPr marL="1433513" indent="-354013">
              <a:buFont typeface="Calibri" panose="020F0502020204030204" pitchFamily="34" charset="0"/>
              <a:buChar char="–"/>
              <a:defRPr/>
            </a:lvl4pPr>
          </a:lstStyle>
          <a:p>
            <a:r>
              <a:rPr lang="da-DK" dirty="0"/>
              <a:t>Space here </a:t>
            </a:r>
            <a:br>
              <a:rPr lang="da-DK" dirty="0"/>
            </a:br>
            <a:r>
              <a:rPr lang="da-DK" dirty="0"/>
              <a:t>for code </a:t>
            </a:r>
            <a:r>
              <a:rPr lang="da-DK" dirty="0">
                <a:latin typeface="APL385 Unicode" panose="020B0709000202000203" pitchFamily="49" charset="0"/>
              </a:rPr>
              <a:t>{⍺×⍵}</a:t>
            </a:r>
            <a:br>
              <a:rPr lang="da-DK" dirty="0"/>
            </a:br>
            <a:r>
              <a:rPr lang="da-DK" dirty="0"/>
              <a:t>pictures</a:t>
            </a:r>
            <a:br>
              <a:rPr lang="da-DK" dirty="0"/>
            </a:br>
            <a:r>
              <a:rPr lang="da-DK" dirty="0"/>
              <a:t>etc.</a:t>
            </a:r>
          </a:p>
        </p:txBody>
      </p:sp>
      <p:sp>
        <p:nvSpPr>
          <p:cNvPr id="6" name="Text Placeholder 2">
            <a:extLst>
              <a:ext uri="{FF2B5EF4-FFF2-40B4-BE49-F238E27FC236}">
                <a16:creationId xmlns:a16="http://schemas.microsoft.com/office/drawing/2014/main" id="{56DBA27B-8304-4CFA-81F2-07D6954C9B4F}"/>
              </a:ext>
            </a:extLst>
          </p:cNvPr>
          <p:cNvSpPr>
            <a:spLocks noGrp="1"/>
          </p:cNvSpPr>
          <p:nvPr>
            <p:ph idx="1"/>
          </p:nvPr>
        </p:nvSpPr>
        <p:spPr>
          <a:xfrm>
            <a:off x="323527" y="1264925"/>
            <a:ext cx="6092513" cy="3242040"/>
          </a:xfrm>
          <a:prstGeom prst="rect">
            <a:avLst/>
          </a:prstGeom>
        </p:spPr>
        <p:txBody>
          <a:bodyPr vert="horz" lIns="91440" tIns="45720" rIns="91440" bIns="45720" rtlCol="0">
            <a:normAutofit/>
          </a:bodyPr>
          <a:lstStyle>
            <a:lvl1pPr>
              <a:spcBef>
                <a:spcPts val="0"/>
              </a:spcBef>
              <a:buClr>
                <a:srgbClr val="FFA336"/>
              </a:buClr>
              <a:defRPr/>
            </a:lvl1pPr>
            <a:lvl2pPr>
              <a:spcBef>
                <a:spcPts val="0"/>
              </a:spcBef>
              <a:buClr>
                <a:srgbClr val="FFA336"/>
              </a:buClr>
              <a:defRPr/>
            </a:lvl2pPr>
            <a:lvl3pPr>
              <a:spcBef>
                <a:spcPts val="0"/>
              </a:spcBef>
              <a:buClr>
                <a:srgbClr val="FFA336"/>
              </a:buClr>
              <a:defRPr/>
            </a:lvl3pPr>
            <a:lvl4pPr>
              <a:spcBef>
                <a:spcPts val="0"/>
              </a:spcBef>
              <a:buClr>
                <a:srgbClr val="FFA336"/>
              </a:buClr>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6">
            <a:extLst>
              <a:ext uri="{FF2B5EF4-FFF2-40B4-BE49-F238E27FC236}">
                <a16:creationId xmlns:a16="http://schemas.microsoft.com/office/drawing/2014/main" id="{63CC7BCE-4ADF-4981-A51C-337EB4EACDFD}"/>
              </a:ext>
            </a:extLst>
          </p:cNvPr>
          <p:cNvSpPr>
            <a:spLocks noGrp="1" noChangeAspect="1"/>
          </p:cNvSpPr>
          <p:nvPr>
            <p:ph sz="quarter" idx="12" hasCustomPrompt="1"/>
          </p:nvPr>
        </p:nvSpPr>
        <p:spPr>
          <a:xfrm>
            <a:off x="7533024" y="0"/>
            <a:ext cx="1610976" cy="1036319"/>
          </a:xfrm>
          <a:noFill/>
        </p:spPr>
        <p:txBody>
          <a:bodyPr anchor="ctr"/>
          <a:lstStyle>
            <a:lvl1pPr marL="0" indent="0" algn="ctr">
              <a:buNone/>
              <a:defRPr sz="1200" baseline="0"/>
            </a:lvl1pPr>
          </a:lstStyle>
          <a:p>
            <a:pPr lvl="0"/>
            <a:r>
              <a:rPr lang="en-GB" dirty="0" err="1"/>
              <a:t>PICinPIC</a:t>
            </a:r>
            <a:r>
              <a:rPr lang="en-GB" dirty="0"/>
              <a:t> WILL SHOW HERE, CONTENT COULD BE OBSCURED.</a:t>
            </a:r>
            <a:br>
              <a:rPr lang="en-GB" dirty="0"/>
            </a:br>
            <a:r>
              <a:rPr lang="en-GB" dirty="0"/>
              <a:t>(invisible box)</a:t>
            </a:r>
          </a:p>
        </p:txBody>
      </p:sp>
      <p:sp>
        <p:nvSpPr>
          <p:cNvPr id="8" name="Title Placeholder 1">
            <a:extLst>
              <a:ext uri="{FF2B5EF4-FFF2-40B4-BE49-F238E27FC236}">
                <a16:creationId xmlns:a16="http://schemas.microsoft.com/office/drawing/2014/main" id="{228F4D49-482B-40A2-86AF-43C7452AA67C}"/>
              </a:ext>
            </a:extLst>
          </p:cNvPr>
          <p:cNvSpPr>
            <a:spLocks noGrp="1"/>
          </p:cNvSpPr>
          <p:nvPr>
            <p:ph type="title"/>
          </p:nvPr>
        </p:nvSpPr>
        <p:spPr>
          <a:xfrm>
            <a:off x="323528" y="267657"/>
            <a:ext cx="7005527" cy="685535"/>
          </a:xfrm>
          <a:prstGeom prst="rect">
            <a:avLst/>
          </a:prstGeom>
        </p:spPr>
        <p:txBody>
          <a:bodyPr vert="horz" lIns="91440" tIns="45720" rIns="91440" bIns="4572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231835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BE1C07FA-679D-46C0-86F7-8D17779A014C}"/>
              </a:ext>
            </a:extLst>
          </p:cNvPr>
          <p:cNvSpPr>
            <a:spLocks noGrp="1"/>
          </p:cNvSpPr>
          <p:nvPr>
            <p:ph idx="1"/>
          </p:nvPr>
        </p:nvSpPr>
        <p:spPr>
          <a:xfrm>
            <a:off x="323527" y="1264925"/>
            <a:ext cx="4104000" cy="3242040"/>
          </a:xfrm>
          <a:prstGeom prst="rect">
            <a:avLst/>
          </a:prstGeom>
        </p:spPr>
        <p:txBody>
          <a:bodyPr vert="horz" lIns="91440" tIns="45720" rIns="91440" bIns="45720" rtlCol="0">
            <a:normAutofit/>
          </a:bodyPr>
          <a:lstStyle>
            <a:lvl1pPr>
              <a:spcBef>
                <a:spcPts val="0"/>
              </a:spcBef>
              <a:buClr>
                <a:srgbClr val="FFA336"/>
              </a:buClr>
              <a:defRPr>
                <a:latin typeface="Sarabun" panose="00000500000000000000" pitchFamily="2" charset="-34"/>
              </a:defRPr>
            </a:lvl1pPr>
            <a:lvl2pPr>
              <a:spcBef>
                <a:spcPts val="0"/>
              </a:spcBef>
              <a:buClr>
                <a:srgbClr val="FFA336"/>
              </a:buClr>
              <a:defRPr>
                <a:latin typeface="Sarabun" panose="00000500000000000000" pitchFamily="2" charset="-34"/>
              </a:defRPr>
            </a:lvl2pPr>
            <a:lvl3pPr>
              <a:spcBef>
                <a:spcPts val="0"/>
              </a:spcBef>
              <a:buClr>
                <a:srgbClr val="FFA336"/>
              </a:buClr>
              <a:defRPr>
                <a:latin typeface="Sarabun" panose="00000500000000000000" pitchFamily="2" charset="-34"/>
              </a:defRPr>
            </a:lvl3pPr>
            <a:lvl4pPr>
              <a:spcBef>
                <a:spcPts val="0"/>
              </a:spcBef>
              <a:defRPr>
                <a:latin typeface="Sarabun" panose="00000500000000000000" pitchFamily="2" charset="-34"/>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Text Placeholder 2">
            <a:extLst>
              <a:ext uri="{FF2B5EF4-FFF2-40B4-BE49-F238E27FC236}">
                <a16:creationId xmlns:a16="http://schemas.microsoft.com/office/drawing/2014/main" id="{64BF5B9E-EBC4-409F-984B-6D47D81EDF48}"/>
              </a:ext>
            </a:extLst>
          </p:cNvPr>
          <p:cNvSpPr>
            <a:spLocks noGrp="1"/>
          </p:cNvSpPr>
          <p:nvPr>
            <p:ph idx="10"/>
          </p:nvPr>
        </p:nvSpPr>
        <p:spPr>
          <a:xfrm>
            <a:off x="4747260" y="1264925"/>
            <a:ext cx="4104641" cy="3242040"/>
          </a:xfrm>
          <a:prstGeom prst="rect">
            <a:avLst/>
          </a:prstGeom>
        </p:spPr>
        <p:txBody>
          <a:bodyPr vert="horz" lIns="91440" tIns="45720" rIns="91440" bIns="45720" rtlCol="0">
            <a:normAutofit/>
          </a:bodyPr>
          <a:lstStyle>
            <a:lvl1pPr>
              <a:spcBef>
                <a:spcPts val="0"/>
              </a:spcBef>
              <a:buClr>
                <a:srgbClr val="FFA336"/>
              </a:buClr>
              <a:defRPr>
                <a:latin typeface="Sarabun" panose="00000500000000000000" pitchFamily="2" charset="-34"/>
              </a:defRPr>
            </a:lvl1pPr>
            <a:lvl2pPr>
              <a:spcBef>
                <a:spcPts val="0"/>
              </a:spcBef>
              <a:buClr>
                <a:srgbClr val="FFA336"/>
              </a:buClr>
              <a:defRPr>
                <a:latin typeface="Sarabun" panose="00000500000000000000" pitchFamily="2" charset="-34"/>
              </a:defRPr>
            </a:lvl2pPr>
            <a:lvl3pPr>
              <a:spcBef>
                <a:spcPts val="0"/>
              </a:spcBef>
              <a:buClr>
                <a:srgbClr val="FFA336"/>
              </a:buClr>
              <a:defRPr>
                <a:latin typeface="Sarabun" panose="00000500000000000000" pitchFamily="2" charset="-34"/>
              </a:defRPr>
            </a:lvl3pPr>
            <a:lvl4pPr>
              <a:spcBef>
                <a:spcPts val="0"/>
              </a:spcBef>
              <a:defRPr>
                <a:latin typeface="Sarabun" panose="00000500000000000000" pitchFamily="2" charset="-34"/>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Content Placeholder 6">
            <a:extLst>
              <a:ext uri="{FF2B5EF4-FFF2-40B4-BE49-F238E27FC236}">
                <a16:creationId xmlns:a16="http://schemas.microsoft.com/office/drawing/2014/main" id="{7F951AB8-DA79-4083-BFE2-5D3BD28F0EF3}"/>
              </a:ext>
            </a:extLst>
          </p:cNvPr>
          <p:cNvSpPr>
            <a:spLocks noGrp="1" noChangeAspect="1"/>
          </p:cNvSpPr>
          <p:nvPr>
            <p:ph sz="quarter" idx="12" hasCustomPrompt="1"/>
          </p:nvPr>
        </p:nvSpPr>
        <p:spPr>
          <a:xfrm>
            <a:off x="7533024" y="0"/>
            <a:ext cx="1610976" cy="1036319"/>
          </a:xfrm>
          <a:noFill/>
        </p:spPr>
        <p:txBody>
          <a:bodyPr anchor="ctr"/>
          <a:lstStyle>
            <a:lvl1pPr marL="0" indent="0" algn="ctr">
              <a:buNone/>
              <a:defRPr sz="1200" baseline="0"/>
            </a:lvl1pPr>
          </a:lstStyle>
          <a:p>
            <a:pPr lvl="0"/>
            <a:r>
              <a:rPr lang="en-GB" dirty="0" err="1"/>
              <a:t>PICinPIC</a:t>
            </a:r>
            <a:r>
              <a:rPr lang="en-GB" dirty="0"/>
              <a:t> WILL SHOW HERE, CONTENT COULD BE OBSCURED.</a:t>
            </a:r>
            <a:br>
              <a:rPr lang="en-GB" dirty="0"/>
            </a:br>
            <a:r>
              <a:rPr lang="en-GB" dirty="0"/>
              <a:t>(invisible box)</a:t>
            </a:r>
          </a:p>
        </p:txBody>
      </p:sp>
      <p:sp>
        <p:nvSpPr>
          <p:cNvPr id="8" name="Title Placeholder 1">
            <a:extLst>
              <a:ext uri="{FF2B5EF4-FFF2-40B4-BE49-F238E27FC236}">
                <a16:creationId xmlns:a16="http://schemas.microsoft.com/office/drawing/2014/main" id="{1378A4D6-E4A6-4021-9A3E-CD1962CFECD1}"/>
              </a:ext>
            </a:extLst>
          </p:cNvPr>
          <p:cNvSpPr>
            <a:spLocks noGrp="1"/>
          </p:cNvSpPr>
          <p:nvPr>
            <p:ph type="title"/>
          </p:nvPr>
        </p:nvSpPr>
        <p:spPr>
          <a:xfrm>
            <a:off x="323528" y="267657"/>
            <a:ext cx="7005527" cy="685535"/>
          </a:xfrm>
          <a:prstGeom prst="rect">
            <a:avLst/>
          </a:prstGeom>
        </p:spPr>
        <p:txBody>
          <a:bodyPr vert="horz" lIns="91440" tIns="45720" rIns="91440" bIns="4572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141432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Content Placeholder 6">
            <a:extLst>
              <a:ext uri="{FF2B5EF4-FFF2-40B4-BE49-F238E27FC236}">
                <a16:creationId xmlns:a16="http://schemas.microsoft.com/office/drawing/2014/main" id="{50CC00C7-834C-4ECD-A8A3-E409D29ECB59}"/>
              </a:ext>
            </a:extLst>
          </p:cNvPr>
          <p:cNvSpPr>
            <a:spLocks noGrp="1" noChangeAspect="1"/>
          </p:cNvSpPr>
          <p:nvPr>
            <p:ph sz="quarter" idx="12" hasCustomPrompt="1"/>
          </p:nvPr>
        </p:nvSpPr>
        <p:spPr>
          <a:xfrm>
            <a:off x="7533024" y="0"/>
            <a:ext cx="1610976" cy="1036319"/>
          </a:xfrm>
          <a:noFill/>
        </p:spPr>
        <p:txBody>
          <a:bodyPr anchor="ctr"/>
          <a:lstStyle>
            <a:lvl1pPr marL="0" indent="0" algn="ctr">
              <a:buNone/>
              <a:defRPr sz="1200" baseline="0"/>
            </a:lvl1pPr>
          </a:lstStyle>
          <a:p>
            <a:pPr lvl="0"/>
            <a:r>
              <a:rPr lang="en-GB" dirty="0" err="1"/>
              <a:t>PICinPIC</a:t>
            </a:r>
            <a:r>
              <a:rPr lang="en-GB" dirty="0"/>
              <a:t> WILL SHOW HERE, CONTENT COULD BE OBSCURED.</a:t>
            </a:r>
            <a:br>
              <a:rPr lang="en-GB" dirty="0"/>
            </a:br>
            <a:r>
              <a:rPr lang="en-GB" dirty="0"/>
              <a:t>(invisible box)</a:t>
            </a:r>
          </a:p>
        </p:txBody>
      </p:sp>
      <p:sp>
        <p:nvSpPr>
          <p:cNvPr id="5" name="Title Placeholder 1">
            <a:extLst>
              <a:ext uri="{FF2B5EF4-FFF2-40B4-BE49-F238E27FC236}">
                <a16:creationId xmlns:a16="http://schemas.microsoft.com/office/drawing/2014/main" id="{4C4900D4-E042-4F52-A837-0B504DD6A4AA}"/>
              </a:ext>
            </a:extLst>
          </p:cNvPr>
          <p:cNvSpPr>
            <a:spLocks noGrp="1"/>
          </p:cNvSpPr>
          <p:nvPr>
            <p:ph type="title"/>
          </p:nvPr>
        </p:nvSpPr>
        <p:spPr>
          <a:xfrm>
            <a:off x="323528" y="267657"/>
            <a:ext cx="7005527" cy="685535"/>
          </a:xfrm>
          <a:prstGeom prst="rect">
            <a:avLst/>
          </a:prstGeom>
        </p:spPr>
        <p:txBody>
          <a:bodyPr vert="horz" lIns="91440" tIns="45720" rIns="91440" bIns="45720" rtlCol="0" anchor="b" anchorCtr="0">
            <a:noAutofit/>
          </a:bodyPr>
          <a:lstStyle/>
          <a:p>
            <a:r>
              <a:rPr lang="en-US" dirty="0"/>
              <a:t>Click to edit Master title style</a:t>
            </a:r>
            <a:endParaRPr lang="en-GB" dirty="0"/>
          </a:p>
        </p:txBody>
      </p:sp>
    </p:spTree>
    <p:extLst>
      <p:ext uri="{BB962C8B-B14F-4D97-AF65-F5344CB8AC3E}">
        <p14:creationId xmlns:p14="http://schemas.microsoft.com/office/powerpoint/2010/main" val="4226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Content Placeholder 6">
            <a:extLst>
              <a:ext uri="{FF2B5EF4-FFF2-40B4-BE49-F238E27FC236}">
                <a16:creationId xmlns:a16="http://schemas.microsoft.com/office/drawing/2014/main" id="{B9B8FD49-8E58-4EE8-BE57-8B874BC46CAD}"/>
              </a:ext>
            </a:extLst>
          </p:cNvPr>
          <p:cNvSpPr>
            <a:spLocks noGrp="1" noChangeAspect="1"/>
          </p:cNvSpPr>
          <p:nvPr>
            <p:ph sz="quarter" idx="12" hasCustomPrompt="1"/>
          </p:nvPr>
        </p:nvSpPr>
        <p:spPr>
          <a:xfrm>
            <a:off x="7533024" y="0"/>
            <a:ext cx="1610976" cy="1036319"/>
          </a:xfrm>
          <a:noFill/>
        </p:spPr>
        <p:txBody>
          <a:bodyPr anchor="ctr"/>
          <a:lstStyle>
            <a:lvl1pPr marL="0" indent="0" algn="ctr">
              <a:buNone/>
              <a:defRPr sz="1200" baseline="0"/>
            </a:lvl1pPr>
          </a:lstStyle>
          <a:p>
            <a:pPr lvl="0"/>
            <a:r>
              <a:rPr lang="en-GB" dirty="0" err="1"/>
              <a:t>PICinPIC</a:t>
            </a:r>
            <a:r>
              <a:rPr lang="en-GB" dirty="0"/>
              <a:t> WILL SHOW HERE, CONTENT COULD BE OBSCURED.</a:t>
            </a:r>
            <a:br>
              <a:rPr lang="en-GB" dirty="0"/>
            </a:br>
            <a:r>
              <a:rPr lang="en-GB" dirty="0"/>
              <a:t>(invisible box)</a:t>
            </a:r>
          </a:p>
        </p:txBody>
      </p:sp>
    </p:spTree>
    <p:extLst>
      <p:ext uri="{BB962C8B-B14F-4D97-AF65-F5344CB8AC3E}">
        <p14:creationId xmlns:p14="http://schemas.microsoft.com/office/powerpoint/2010/main" val="144769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sv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3528" y="267657"/>
            <a:ext cx="7005527" cy="685535"/>
          </a:xfrm>
          <a:prstGeom prst="rect">
            <a:avLst/>
          </a:prstGeom>
        </p:spPr>
        <p:txBody>
          <a:bodyPr vert="horz" lIns="91440" tIns="45720" rIns="91440" bIns="45720" rtlCol="0" anchor="b"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323527" y="1264925"/>
            <a:ext cx="8528373" cy="32420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6" name="Content Placeholder 2">
            <a:extLst>
              <a:ext uri="{FF2B5EF4-FFF2-40B4-BE49-F238E27FC236}">
                <a16:creationId xmlns:a16="http://schemas.microsoft.com/office/drawing/2014/main" id="{79B4391E-A2CA-4E7C-B5A9-A31CF000D3E5}"/>
              </a:ext>
            </a:extLst>
          </p:cNvPr>
          <p:cNvSpPr txBox="1">
            <a:spLocks/>
          </p:cNvSpPr>
          <p:nvPr userDrawn="1"/>
        </p:nvSpPr>
        <p:spPr>
          <a:xfrm>
            <a:off x="710852" y="4745354"/>
            <a:ext cx="7066640" cy="398145"/>
          </a:xfrm>
          <a:prstGeom prst="rect">
            <a:avLst/>
          </a:prstGeom>
        </p:spPr>
        <p:txBody>
          <a:bodyPr anchor="ctr">
            <a:normAutofit/>
          </a:bodyPr>
          <a:lstStyle>
            <a:lvl1pPr marL="0" indent="0" algn="l" defTabSz="914400" rtl="0" eaLnBrk="1" latinLnBrk="0" hangingPunct="1">
              <a:lnSpc>
                <a:spcPct val="80000"/>
              </a:lnSpc>
              <a:spcBef>
                <a:spcPts val="400"/>
              </a:spcBef>
              <a:buClr>
                <a:srgbClr val="FF9421"/>
              </a:buClr>
              <a:buFont typeface="Arial" panose="020B0604020202020204" pitchFamily="34" charset="0"/>
              <a:buNone/>
              <a:defRPr sz="1800" kern="1200">
                <a:solidFill>
                  <a:schemeClr val="bg1"/>
                </a:solidFill>
                <a:latin typeface="+mn-lt"/>
                <a:ea typeface="+mn-ea"/>
                <a:cs typeface="+mn-cs"/>
              </a:defRPr>
            </a:lvl1pPr>
            <a:lvl2pPr marL="717550" indent="-355600" algn="l" defTabSz="914400" rtl="0" eaLnBrk="1" latinLnBrk="0" hangingPunct="1">
              <a:lnSpc>
                <a:spcPct val="80000"/>
              </a:lnSpc>
              <a:spcBef>
                <a:spcPts val="400"/>
              </a:spcBef>
              <a:buClr>
                <a:srgbClr val="FF9421"/>
              </a:buClr>
              <a:buSzPct val="60000"/>
              <a:buFont typeface="Courier New" panose="02070309020205020404" pitchFamily="49" charset="0"/>
              <a:buChar char="o"/>
              <a:defRPr sz="2400" kern="1200">
                <a:solidFill>
                  <a:schemeClr val="bg1"/>
                </a:solidFill>
                <a:latin typeface="+mn-lt"/>
                <a:ea typeface="+mn-ea"/>
                <a:cs typeface="+mn-cs"/>
              </a:defRPr>
            </a:lvl2pPr>
            <a:lvl3pPr marL="1079500" indent="-361950" algn="l" defTabSz="914400" rtl="0" eaLnBrk="1" latinLnBrk="0" hangingPunct="1">
              <a:lnSpc>
                <a:spcPct val="80000"/>
              </a:lnSpc>
              <a:spcBef>
                <a:spcPts val="400"/>
              </a:spcBef>
              <a:buClr>
                <a:srgbClr val="FF9421"/>
              </a:buClr>
              <a:buSzPct val="75000"/>
              <a:buFont typeface="Wingdings" panose="05000000000000000000" pitchFamily="2" charset="2"/>
              <a:buChar char="§"/>
              <a:defRPr sz="2000" kern="1200">
                <a:solidFill>
                  <a:schemeClr val="bg1"/>
                </a:solidFill>
                <a:latin typeface="+mn-lt"/>
                <a:ea typeface="+mn-ea"/>
                <a:cs typeface="+mn-cs"/>
              </a:defRPr>
            </a:lvl3pPr>
            <a:lvl4pPr marL="1433513" indent="-354013" algn="l" defTabSz="914400" rtl="0" eaLnBrk="1" latinLnBrk="0" hangingPunct="1">
              <a:lnSpc>
                <a:spcPct val="80000"/>
              </a:lnSpc>
              <a:spcBef>
                <a:spcPts val="400"/>
              </a:spcBef>
              <a:buClr>
                <a:srgbClr val="FF9421"/>
              </a:buClr>
              <a:buFont typeface="Calibri" panose="020F0502020204030204" pitchFamily="34" charset="0"/>
              <a:buChar char="–"/>
              <a:defRPr sz="1600" kern="1200">
                <a:solidFill>
                  <a:schemeClr val="bg1"/>
                </a:solidFill>
                <a:latin typeface="+mn-lt"/>
                <a:ea typeface="+mn-ea"/>
                <a:cs typeface="+mn-cs"/>
              </a:defRPr>
            </a:lvl4pPr>
            <a:lvl5pPr marL="1828800" indent="0" algn="l" defTabSz="914400" rtl="0" eaLnBrk="1" latinLnBrk="0" hangingPunct="1">
              <a:spcBef>
                <a:spcPct val="20000"/>
              </a:spcBef>
              <a:buClr>
                <a:srgbClr val="FF9421"/>
              </a:buClr>
              <a:buFont typeface="Calibri" panose="020F050202020403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ctr" rtl="0">
              <a:spcBef>
                <a:spcPts val="0"/>
              </a:spcBef>
            </a:pPr>
            <a:r>
              <a:rPr lang="en-US" sz="1600">
                <a:solidFill>
                  <a:srgbClr val="928ABD"/>
                </a:solidFill>
                <a:latin typeface="Sarabun" panose="00000500000000000000" pitchFamily="2" charset="-34"/>
              </a:rPr>
              <a:t>Test Your Code!</a:t>
            </a:r>
            <a:endParaRPr lang="en-US" sz="1600" dirty="0">
              <a:solidFill>
                <a:srgbClr val="928ABD"/>
              </a:solidFill>
              <a:latin typeface="Sarabun" panose="00000500000000000000" pitchFamily="2" charset="-34"/>
            </a:endParaRPr>
          </a:p>
        </p:txBody>
      </p:sp>
      <p:sp>
        <p:nvSpPr>
          <p:cNvPr id="49" name="Date Placeholder 3"/>
          <p:cNvSpPr txBox="1">
            <a:spLocks/>
          </p:cNvSpPr>
          <p:nvPr userDrawn="1"/>
        </p:nvSpPr>
        <p:spPr>
          <a:xfrm>
            <a:off x="45720" y="4743900"/>
            <a:ext cx="665132" cy="399600"/>
          </a:xfrm>
          <a:prstGeom prst="rect">
            <a:avLst/>
          </a:prstGeom>
        </p:spPr>
        <p:txBody>
          <a:bodyPr vert="horz" lIns="91440" tIns="45720" rIns="91440" bIns="45720" rtlCol="0" anchor="ctr"/>
          <a:lstStyle>
            <a:defPPr>
              <a:defRPr lang="en-US"/>
            </a:defPPr>
            <a:lvl1pPr marL="0" algn="l" defTabSz="914400" rtl="0" eaLnBrk="1" latinLnBrk="0" hangingPunct="1">
              <a:defRPr sz="2000" b="0" kern="1200">
                <a:solidFill>
                  <a:schemeClr val="bg1"/>
                </a:solidFill>
                <a:latin typeface="Klavika Medium" panose="02000603000000000000" pitchFamily="2"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02EDF88B-1B61-4481-9BD6-D2E23BF0DCD8}" type="slidenum">
              <a:rPr lang="en-GB" sz="1600" smtClean="0">
                <a:solidFill>
                  <a:srgbClr val="ED7F00"/>
                </a:solidFill>
                <a:latin typeface="Sarabun" panose="00000500000000000000" pitchFamily="2" charset="-34"/>
              </a:rPr>
              <a:pPr algn="l"/>
              <a:t>‹Nr.›</a:t>
            </a:fld>
            <a:endParaRPr lang="en-GB" sz="1600" dirty="0">
              <a:solidFill>
                <a:srgbClr val="ED7F00"/>
              </a:solidFill>
              <a:latin typeface="Sarabun" panose="00000500000000000000" pitchFamily="2" charset="-34"/>
            </a:endParaRPr>
          </a:p>
        </p:txBody>
      </p:sp>
      <p:cxnSp>
        <p:nvCxnSpPr>
          <p:cNvPr id="12" name="Straight Connector 11">
            <a:extLst>
              <a:ext uri="{FF2B5EF4-FFF2-40B4-BE49-F238E27FC236}">
                <a16:creationId xmlns:a16="http://schemas.microsoft.com/office/drawing/2014/main" id="{8AF9E24F-2BBD-45BB-A084-8C6DB7C8D692}"/>
              </a:ext>
            </a:extLst>
          </p:cNvPr>
          <p:cNvCxnSpPr>
            <a:cxnSpLocks/>
          </p:cNvCxnSpPr>
          <p:nvPr userDrawn="1"/>
        </p:nvCxnSpPr>
        <p:spPr>
          <a:xfrm>
            <a:off x="0" y="4700093"/>
            <a:ext cx="9144000" cy="0"/>
          </a:xfrm>
          <a:prstGeom prst="line">
            <a:avLst/>
          </a:prstGeom>
          <a:ln w="28575">
            <a:solidFill>
              <a:srgbClr val="928ABD"/>
            </a:solidFill>
          </a:ln>
        </p:spPr>
        <p:style>
          <a:lnRef idx="1">
            <a:schemeClr val="accent1"/>
          </a:lnRef>
          <a:fillRef idx="0">
            <a:schemeClr val="accent1"/>
          </a:fillRef>
          <a:effectRef idx="0">
            <a:schemeClr val="accent1"/>
          </a:effectRef>
          <a:fontRef idx="minor">
            <a:schemeClr val="tx1"/>
          </a:fontRef>
        </p:style>
      </p:cxnSp>
      <p:sp>
        <p:nvSpPr>
          <p:cNvPr id="4" name="Trapezoid 3">
            <a:extLst>
              <a:ext uri="{FF2B5EF4-FFF2-40B4-BE49-F238E27FC236}">
                <a16:creationId xmlns:a16="http://schemas.microsoft.com/office/drawing/2014/main" id="{7FA306A9-E836-4163-8918-B373B342B7B3}"/>
              </a:ext>
            </a:extLst>
          </p:cNvPr>
          <p:cNvSpPr/>
          <p:nvPr userDrawn="1"/>
        </p:nvSpPr>
        <p:spPr>
          <a:xfrm>
            <a:off x="8336756" y="4657725"/>
            <a:ext cx="292894" cy="86175"/>
          </a:xfrm>
          <a:prstGeom prst="trapezoid">
            <a:avLst>
              <a:gd name="adj" fmla="val 13947"/>
            </a:avLst>
          </a:prstGeom>
          <a:solidFill>
            <a:schemeClr val="bg1"/>
          </a:soli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Graphic 10">
            <a:extLst>
              <a:ext uri="{FF2B5EF4-FFF2-40B4-BE49-F238E27FC236}">
                <a16:creationId xmlns:a16="http://schemas.microsoft.com/office/drawing/2014/main" id="{175446FE-57B4-E664-AD4E-313BD38F9240}"/>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8051006" y="3998742"/>
            <a:ext cx="852470" cy="1205698"/>
          </a:xfrm>
          <a:prstGeom prst="rect">
            <a:avLst/>
          </a:prstGeom>
        </p:spPr>
      </p:pic>
    </p:spTree>
    <p:extLst>
      <p:ext uri="{BB962C8B-B14F-4D97-AF65-F5344CB8AC3E}">
        <p14:creationId xmlns:p14="http://schemas.microsoft.com/office/powerpoint/2010/main" val="2781740000"/>
      </p:ext>
    </p:extLst>
  </p:cSld>
  <p:clrMap bg1="lt1" tx1="dk1" bg2="lt2" tx2="dk2" accent1="accent1" accent2="accent2" accent3="accent3" accent4="accent4" accent5="accent5" accent6="accent6" hlink="hlink" folHlink="folHlink"/>
  <p:sldLayoutIdLst>
    <p:sldLayoutId id="2147483657" r:id="rId1"/>
    <p:sldLayoutId id="2147483650" r:id="rId2"/>
    <p:sldLayoutId id="2147483652" r:id="rId3"/>
    <p:sldLayoutId id="2147483654" r:id="rId4"/>
    <p:sldLayoutId id="2147483655" r:id="rId5"/>
  </p:sldLayoutIdLst>
  <p:hf sldNum="0" hdr="0" dt="0"/>
  <p:txStyles>
    <p:titleStyle>
      <a:lvl1pPr algn="l" defTabSz="914400" rtl="0" eaLnBrk="1" latinLnBrk="0" hangingPunct="1">
        <a:spcBef>
          <a:spcPct val="0"/>
        </a:spcBef>
        <a:buNone/>
        <a:defRPr sz="3600" b="0" kern="1200">
          <a:solidFill>
            <a:srgbClr val="3B475E"/>
          </a:solidFill>
          <a:latin typeface="Sarabun" panose="00000500000000000000" pitchFamily="2" charset="-34"/>
          <a:ea typeface="+mj-ea"/>
          <a:cs typeface="Calibri" panose="020F0502020204030204" pitchFamily="34" charset="0"/>
        </a:defRPr>
      </a:lvl1pPr>
    </p:titleStyle>
    <p:bodyStyle>
      <a:lvl1pPr marL="458788" indent="-458788" algn="l" defTabSz="914400" rtl="0" eaLnBrk="1" latinLnBrk="0" hangingPunct="1">
        <a:lnSpc>
          <a:spcPct val="100000"/>
        </a:lnSpc>
        <a:spcBef>
          <a:spcPts val="0"/>
        </a:spcBef>
        <a:spcAft>
          <a:spcPts val="1200"/>
        </a:spcAft>
        <a:buClr>
          <a:srgbClr val="FFA336"/>
        </a:buClr>
        <a:buSzPct val="75000"/>
        <a:buFont typeface="Wingdings 2" panose="05020102010507070707" pitchFamily="18" charset="2"/>
        <a:buChar char=""/>
        <a:defRPr sz="2400" kern="1200">
          <a:solidFill>
            <a:srgbClr val="3B475E"/>
          </a:solidFill>
          <a:latin typeface="Sarabun" panose="00000500000000000000" pitchFamily="2" charset="-34"/>
          <a:ea typeface="+mn-ea"/>
          <a:cs typeface="+mn-cs"/>
        </a:defRPr>
      </a:lvl1pPr>
      <a:lvl2pPr marL="858838" indent="-401638" algn="l" defTabSz="914400" rtl="0" eaLnBrk="1" latinLnBrk="0" hangingPunct="1">
        <a:lnSpc>
          <a:spcPct val="100000"/>
        </a:lnSpc>
        <a:spcBef>
          <a:spcPts val="0"/>
        </a:spcBef>
        <a:spcAft>
          <a:spcPts val="1200"/>
        </a:spcAft>
        <a:buClr>
          <a:srgbClr val="FFA336"/>
        </a:buClr>
        <a:buSzPct val="75000"/>
        <a:buFont typeface="Wingdings 2" panose="05020102010507070707" pitchFamily="18" charset="2"/>
        <a:buChar char=""/>
        <a:defRPr lang="en-US" sz="2000" kern="1200" dirty="0" smtClean="0">
          <a:solidFill>
            <a:srgbClr val="3B475E"/>
          </a:solidFill>
          <a:latin typeface="Sarabun" panose="00000500000000000000" pitchFamily="2" charset="-34"/>
          <a:ea typeface="+mn-ea"/>
          <a:cs typeface="+mn-cs"/>
        </a:defRPr>
      </a:lvl2pPr>
      <a:lvl3pPr marL="1257300" indent="-342900" algn="l" defTabSz="914400" rtl="0" eaLnBrk="1" latinLnBrk="0" hangingPunct="1">
        <a:lnSpc>
          <a:spcPct val="100000"/>
        </a:lnSpc>
        <a:spcBef>
          <a:spcPts val="0"/>
        </a:spcBef>
        <a:spcAft>
          <a:spcPts val="1200"/>
        </a:spcAft>
        <a:buClr>
          <a:srgbClr val="FFA336"/>
        </a:buClr>
        <a:buSzPct val="75000"/>
        <a:buFont typeface="Wingdings 2" panose="05020102010507070707" pitchFamily="18" charset="2"/>
        <a:buChar char=""/>
        <a:defRPr sz="1800" kern="1200">
          <a:solidFill>
            <a:srgbClr val="3B475E"/>
          </a:solidFill>
          <a:latin typeface="Sarabun" panose="00000500000000000000" pitchFamily="2" charset="-34"/>
          <a:ea typeface="+mn-ea"/>
          <a:cs typeface="+mn-cs"/>
        </a:defRPr>
      </a:lvl3pPr>
      <a:lvl4pPr marL="1655763" indent="-284163" algn="l" defTabSz="914400" rtl="0" eaLnBrk="1" latinLnBrk="0" hangingPunct="1">
        <a:lnSpc>
          <a:spcPct val="100000"/>
        </a:lnSpc>
        <a:spcBef>
          <a:spcPts val="0"/>
        </a:spcBef>
        <a:spcAft>
          <a:spcPts val="1200"/>
        </a:spcAft>
        <a:buClr>
          <a:srgbClr val="FFA336"/>
        </a:buClr>
        <a:buSzPct val="75000"/>
        <a:buFont typeface="Wingdings 2" panose="05020102010507070707" pitchFamily="18" charset="2"/>
        <a:buChar char=""/>
        <a:defRPr sz="1400" kern="1200">
          <a:solidFill>
            <a:srgbClr val="3B475E"/>
          </a:solidFill>
          <a:latin typeface="Sarabun" panose="00000500000000000000" pitchFamily="2" charset="-34"/>
          <a:ea typeface="+mn-ea"/>
          <a:cs typeface="+mn-cs"/>
        </a:defRPr>
      </a:lvl4pPr>
      <a:lvl5pPr marL="1828800" indent="0" algn="l" defTabSz="914400" rtl="0" eaLnBrk="1" latinLnBrk="0" hangingPunct="1">
        <a:spcBef>
          <a:spcPct val="20000"/>
        </a:spcBef>
        <a:buClr>
          <a:srgbClr val="FF9421"/>
        </a:buClr>
        <a:buFont typeface="Calibri" panose="020F0502020204030204" pitchFamily="34" charset="0"/>
        <a:buNone/>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hyperlink" Target="http://github.com/Dyalog"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03ABD4-C518-4141-BEFE-F3FDCBE13F50}"/>
              </a:ext>
            </a:extLst>
          </p:cNvPr>
          <p:cNvSpPr>
            <a:spLocks noGrp="1"/>
          </p:cNvSpPr>
          <p:nvPr>
            <p:ph type="title"/>
          </p:nvPr>
        </p:nvSpPr>
        <p:spPr/>
        <p:txBody>
          <a:bodyPr/>
          <a:lstStyle/>
          <a:p>
            <a:r>
              <a:rPr lang="en-GB"/>
              <a:t>Test your Code!</a:t>
            </a:r>
            <a:endParaRPr lang="en-GB" dirty="0"/>
          </a:p>
        </p:txBody>
      </p:sp>
      <p:sp>
        <p:nvSpPr>
          <p:cNvPr id="3" name="Text Placeholder 2">
            <a:extLst>
              <a:ext uri="{FF2B5EF4-FFF2-40B4-BE49-F238E27FC236}">
                <a16:creationId xmlns:a16="http://schemas.microsoft.com/office/drawing/2014/main" id="{291D985C-C2CE-4956-A0F3-397B5A0D2634}"/>
              </a:ext>
            </a:extLst>
          </p:cNvPr>
          <p:cNvSpPr>
            <a:spLocks noGrp="1"/>
          </p:cNvSpPr>
          <p:nvPr>
            <p:ph type="body" sz="quarter" idx="10"/>
          </p:nvPr>
        </p:nvSpPr>
        <p:spPr/>
        <p:txBody>
          <a:bodyPr/>
          <a:lstStyle/>
          <a:p>
            <a:r>
              <a:rPr lang="en-GB"/>
              <a:t>Michael Baas</a:t>
            </a:r>
            <a:endParaRPr lang="en-GB" dirty="0"/>
          </a:p>
        </p:txBody>
      </p:sp>
      <p:sp>
        <p:nvSpPr>
          <p:cNvPr id="4" name="Content Placeholder 3">
            <a:extLst>
              <a:ext uri="{FF2B5EF4-FFF2-40B4-BE49-F238E27FC236}">
                <a16:creationId xmlns:a16="http://schemas.microsoft.com/office/drawing/2014/main" id="{5FB740D1-6116-46CC-8E22-DF7E1B66A40F}"/>
              </a:ext>
            </a:extLst>
          </p:cNvPr>
          <p:cNvSpPr>
            <a:spLocks noGrp="1"/>
          </p:cNvSpPr>
          <p:nvPr>
            <p:ph sz="quarter" idx="12"/>
          </p:nvPr>
        </p:nvSpPr>
        <p:spPr/>
        <p:txBody>
          <a:bodyPr/>
          <a:lstStyle/>
          <a:p>
            <a:endParaRPr lang="en-GB"/>
          </a:p>
        </p:txBody>
      </p:sp>
    </p:spTree>
    <p:extLst>
      <p:ext uri="{BB962C8B-B14F-4D97-AF65-F5344CB8AC3E}">
        <p14:creationId xmlns:p14="http://schemas.microsoft.com/office/powerpoint/2010/main" val="4286287048"/>
      </p:ext>
    </p:extLst>
  </p:cSld>
  <p:clrMapOvr>
    <a:masterClrMapping/>
  </p:clrMapOvr>
  <mc:AlternateContent xmlns:mc="http://schemas.openxmlformats.org/markup-compatibility/2006" xmlns:p14="http://schemas.microsoft.com/office/powerpoint/2010/main">
    <mc:Choice Requires="p14">
      <p:transition spd="slow" p14:dur="2000" advTm="55783"/>
    </mc:Choice>
    <mc:Fallback xmlns="">
      <p:transition spd="slow" advTm="5578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75547C8-6656-6D36-D3BD-EF44462863FE}"/>
              </a:ext>
            </a:extLst>
          </p:cNvPr>
          <p:cNvSpPr>
            <a:spLocks noGrp="1"/>
          </p:cNvSpPr>
          <p:nvPr>
            <p:ph idx="10"/>
          </p:nvPr>
        </p:nvSpPr>
        <p:spPr/>
        <p:txBody>
          <a:bodyPr/>
          <a:lstStyle/>
          <a:p>
            <a:endParaRPr lang="de-DE"/>
          </a:p>
        </p:txBody>
      </p:sp>
      <p:pic>
        <p:nvPicPr>
          <p:cNvPr id="7" name="Inhaltsplatzhalter 6">
            <a:extLst>
              <a:ext uri="{FF2B5EF4-FFF2-40B4-BE49-F238E27FC236}">
                <a16:creationId xmlns:a16="http://schemas.microsoft.com/office/drawing/2014/main" id="{198545DD-EDC0-0012-4509-9AE0A6B5CF0D}"/>
              </a:ext>
            </a:extLst>
          </p:cNvPr>
          <p:cNvPicPr>
            <a:picLocks noGrp="1" noChangeAspect="1"/>
          </p:cNvPicPr>
          <p:nvPr>
            <p:ph idx="1"/>
          </p:nvPr>
        </p:nvPicPr>
        <p:blipFill>
          <a:blip r:embed="rId3"/>
          <a:stretch>
            <a:fillRect/>
          </a:stretch>
        </p:blipFill>
        <p:spPr>
          <a:xfrm>
            <a:off x="1785955" y="1265238"/>
            <a:ext cx="3168615" cy="3241675"/>
          </a:xfrm>
        </p:spPr>
      </p:pic>
      <p:sp>
        <p:nvSpPr>
          <p:cNvPr id="4" name="Inhaltsplatzhalter 3">
            <a:extLst>
              <a:ext uri="{FF2B5EF4-FFF2-40B4-BE49-F238E27FC236}">
                <a16:creationId xmlns:a16="http://schemas.microsoft.com/office/drawing/2014/main" id="{A480F5BD-2A7A-59D1-3A90-2D2E79D5240E}"/>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274F5294-7A7A-ECE6-03E1-E481943606D0}"/>
              </a:ext>
            </a:extLst>
          </p:cNvPr>
          <p:cNvSpPr>
            <a:spLocks noGrp="1"/>
          </p:cNvSpPr>
          <p:nvPr>
            <p:ph type="title"/>
          </p:nvPr>
        </p:nvSpPr>
        <p:spPr/>
        <p:txBody>
          <a:bodyPr/>
          <a:lstStyle/>
          <a:p>
            <a:r>
              <a:rPr lang="de-DE"/>
              <a:t>Running a test</a:t>
            </a:r>
          </a:p>
        </p:txBody>
      </p:sp>
      <p:pic>
        <p:nvPicPr>
          <p:cNvPr id="9" name="Grafik 8">
            <a:extLst>
              <a:ext uri="{FF2B5EF4-FFF2-40B4-BE49-F238E27FC236}">
                <a16:creationId xmlns:a16="http://schemas.microsoft.com/office/drawing/2014/main" id="{AED99BD9-A805-EB09-014B-A30C92594E8B}"/>
              </a:ext>
            </a:extLst>
          </p:cNvPr>
          <p:cNvPicPr>
            <a:picLocks noChangeAspect="1"/>
          </p:cNvPicPr>
          <p:nvPr/>
        </p:nvPicPr>
        <p:blipFill>
          <a:blip r:embed="rId4"/>
          <a:stretch>
            <a:fillRect/>
          </a:stretch>
        </p:blipFill>
        <p:spPr>
          <a:xfrm>
            <a:off x="0" y="1677620"/>
            <a:ext cx="9144000" cy="2160050"/>
          </a:xfrm>
          <a:prstGeom prst="rect">
            <a:avLst/>
          </a:prstGeom>
        </p:spPr>
      </p:pic>
    </p:spTree>
    <p:extLst>
      <p:ext uri="{BB962C8B-B14F-4D97-AF65-F5344CB8AC3E}">
        <p14:creationId xmlns:p14="http://schemas.microsoft.com/office/powerpoint/2010/main" val="3700636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D31BD9B-C4DD-E4F4-FBB0-CB5EDF5592A4}"/>
              </a:ext>
            </a:extLst>
          </p:cNvPr>
          <p:cNvSpPr>
            <a:spLocks noGrp="1"/>
          </p:cNvSpPr>
          <p:nvPr>
            <p:ph idx="10"/>
          </p:nvPr>
        </p:nvSpPr>
        <p:spPr/>
        <p:txBody>
          <a:bodyPr/>
          <a:lstStyle/>
          <a:p>
            <a:endParaRPr lang="de-DE"/>
          </a:p>
        </p:txBody>
      </p:sp>
      <p:pic>
        <p:nvPicPr>
          <p:cNvPr id="7" name="Inhaltsplatzhalter 6">
            <a:extLst>
              <a:ext uri="{FF2B5EF4-FFF2-40B4-BE49-F238E27FC236}">
                <a16:creationId xmlns:a16="http://schemas.microsoft.com/office/drawing/2014/main" id="{6668D46E-21A9-9550-30B0-A287C31DBBA4}"/>
              </a:ext>
            </a:extLst>
          </p:cNvPr>
          <p:cNvPicPr>
            <a:picLocks noGrp="1" noChangeAspect="1"/>
          </p:cNvPicPr>
          <p:nvPr>
            <p:ph idx="1"/>
          </p:nvPr>
        </p:nvPicPr>
        <p:blipFill>
          <a:blip r:embed="rId3"/>
          <a:stretch>
            <a:fillRect/>
          </a:stretch>
        </p:blipFill>
        <p:spPr>
          <a:xfrm>
            <a:off x="323850" y="1371065"/>
            <a:ext cx="6092825" cy="3030021"/>
          </a:xfrm>
        </p:spPr>
      </p:pic>
      <p:sp>
        <p:nvSpPr>
          <p:cNvPr id="4" name="Inhaltsplatzhalter 3">
            <a:extLst>
              <a:ext uri="{FF2B5EF4-FFF2-40B4-BE49-F238E27FC236}">
                <a16:creationId xmlns:a16="http://schemas.microsoft.com/office/drawing/2014/main" id="{671A34CE-6BBD-6275-D7BD-29F917F1AB09}"/>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988944B7-BB32-DF8A-B7A4-82F995EF56D2}"/>
              </a:ext>
            </a:extLst>
          </p:cNvPr>
          <p:cNvSpPr>
            <a:spLocks noGrp="1"/>
          </p:cNvSpPr>
          <p:nvPr>
            <p:ph type="title"/>
          </p:nvPr>
        </p:nvSpPr>
        <p:spPr/>
        <p:txBody>
          <a:bodyPr/>
          <a:lstStyle/>
          <a:p>
            <a:r>
              <a:rPr lang="de-DE"/>
              <a:t>Result</a:t>
            </a:r>
          </a:p>
        </p:txBody>
      </p:sp>
      <p:pic>
        <p:nvPicPr>
          <p:cNvPr id="9" name="Grafik 8">
            <a:extLst>
              <a:ext uri="{FF2B5EF4-FFF2-40B4-BE49-F238E27FC236}">
                <a16:creationId xmlns:a16="http://schemas.microsoft.com/office/drawing/2014/main" id="{57A08A3C-45D7-861B-E04F-3FA9E48003CC}"/>
              </a:ext>
            </a:extLst>
          </p:cNvPr>
          <p:cNvPicPr>
            <a:picLocks noChangeAspect="1"/>
          </p:cNvPicPr>
          <p:nvPr/>
        </p:nvPicPr>
        <p:blipFill>
          <a:blip r:embed="rId4"/>
          <a:stretch>
            <a:fillRect/>
          </a:stretch>
        </p:blipFill>
        <p:spPr>
          <a:xfrm>
            <a:off x="1564968" y="1467694"/>
            <a:ext cx="5466667" cy="3457143"/>
          </a:xfrm>
          <a:prstGeom prst="rect">
            <a:avLst/>
          </a:prstGeom>
        </p:spPr>
      </p:pic>
    </p:spTree>
    <p:extLst>
      <p:ext uri="{BB962C8B-B14F-4D97-AF65-F5344CB8AC3E}">
        <p14:creationId xmlns:p14="http://schemas.microsoft.com/office/powerpoint/2010/main" val="1837860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7"/>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96068776-1417-528B-4AD8-718A6007F4A8}"/>
              </a:ext>
            </a:extLst>
          </p:cNvPr>
          <p:cNvSpPr>
            <a:spLocks noGrp="1"/>
          </p:cNvSpPr>
          <p:nvPr>
            <p:ph idx="10"/>
          </p:nvPr>
        </p:nvSpPr>
        <p:spPr/>
        <p:txBody>
          <a:bodyPr/>
          <a:lstStyle/>
          <a:p>
            <a:endParaRPr lang="de-DE"/>
          </a:p>
        </p:txBody>
      </p:sp>
      <p:pic>
        <p:nvPicPr>
          <p:cNvPr id="7" name="Inhaltsplatzhalter 6">
            <a:extLst>
              <a:ext uri="{FF2B5EF4-FFF2-40B4-BE49-F238E27FC236}">
                <a16:creationId xmlns:a16="http://schemas.microsoft.com/office/drawing/2014/main" id="{F496E83E-215E-B205-EE17-5A1F1BFA6E36}"/>
              </a:ext>
            </a:extLst>
          </p:cNvPr>
          <p:cNvPicPr>
            <a:picLocks noGrp="1" noChangeAspect="1"/>
          </p:cNvPicPr>
          <p:nvPr>
            <p:ph idx="1"/>
          </p:nvPr>
        </p:nvPicPr>
        <p:blipFill>
          <a:blip r:embed="rId3"/>
          <a:stretch>
            <a:fillRect/>
          </a:stretch>
        </p:blipFill>
        <p:spPr>
          <a:xfrm>
            <a:off x="822669" y="1265238"/>
            <a:ext cx="5095187" cy="3241675"/>
          </a:xfrm>
        </p:spPr>
      </p:pic>
      <p:sp>
        <p:nvSpPr>
          <p:cNvPr id="4" name="Inhaltsplatzhalter 3">
            <a:extLst>
              <a:ext uri="{FF2B5EF4-FFF2-40B4-BE49-F238E27FC236}">
                <a16:creationId xmlns:a16="http://schemas.microsoft.com/office/drawing/2014/main" id="{4D699F03-1EDD-F0DC-52A0-564660E6A334}"/>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71758A1F-08E1-425F-4968-F8889EFA4BA3}"/>
              </a:ext>
            </a:extLst>
          </p:cNvPr>
          <p:cNvSpPr>
            <a:spLocks noGrp="1"/>
          </p:cNvSpPr>
          <p:nvPr>
            <p:ph type="title"/>
          </p:nvPr>
        </p:nvSpPr>
        <p:spPr/>
        <p:txBody>
          <a:bodyPr/>
          <a:lstStyle/>
          <a:p>
            <a:r>
              <a:rPr lang="de-DE"/>
              <a:t>and for further processing:</a:t>
            </a:r>
          </a:p>
        </p:txBody>
      </p:sp>
    </p:spTree>
    <p:extLst>
      <p:ext uri="{BB962C8B-B14F-4D97-AF65-F5344CB8AC3E}">
        <p14:creationId xmlns:p14="http://schemas.microsoft.com/office/powerpoint/2010/main" val="717489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DC61495-FC92-EED0-74CC-EC84B9024852}"/>
              </a:ext>
            </a:extLst>
          </p:cNvPr>
          <p:cNvSpPr>
            <a:spLocks noGrp="1"/>
          </p:cNvSpPr>
          <p:nvPr>
            <p:ph idx="10"/>
          </p:nvPr>
        </p:nvSpPr>
        <p:spPr/>
        <p:txBody>
          <a:bodyPr/>
          <a:lstStyle/>
          <a:p>
            <a:endParaRPr lang="de-DE"/>
          </a:p>
        </p:txBody>
      </p:sp>
      <p:sp>
        <p:nvSpPr>
          <p:cNvPr id="3" name="Inhaltsplatzhalter 2">
            <a:extLst>
              <a:ext uri="{FF2B5EF4-FFF2-40B4-BE49-F238E27FC236}">
                <a16:creationId xmlns:a16="http://schemas.microsoft.com/office/drawing/2014/main" id="{9BF5268E-38F3-1FAA-66A0-9230198F2C3E}"/>
              </a:ext>
            </a:extLst>
          </p:cNvPr>
          <p:cNvSpPr>
            <a:spLocks noGrp="1"/>
          </p:cNvSpPr>
          <p:nvPr>
            <p:ph idx="1"/>
          </p:nvPr>
        </p:nvSpPr>
        <p:spPr/>
        <p:txBody>
          <a:bodyPr/>
          <a:lstStyle/>
          <a:p>
            <a:r>
              <a:rPr lang="de-DE" b="1"/>
              <a:t>C</a:t>
            </a:r>
            <a:r>
              <a:rPr lang="de-DE"/>
              <a:t>ITA – </a:t>
            </a:r>
            <a:r>
              <a:rPr lang="de-DE" b="1"/>
              <a:t>C</a:t>
            </a:r>
            <a:r>
              <a:rPr lang="de-DE"/>
              <a:t>ontinously! </a:t>
            </a:r>
          </a:p>
          <a:p>
            <a:pPr lvl="1"/>
            <a:r>
              <a:rPr lang="de-DE" b="1"/>
              <a:t>A</a:t>
            </a:r>
            <a:r>
              <a:rPr lang="de-DE"/>
              <a:t>lmost…</a:t>
            </a:r>
          </a:p>
          <a:p>
            <a:pPr lvl="1"/>
            <a:r>
              <a:rPr lang="de-DE" b="1"/>
              <a:t>A</a:t>
            </a:r>
            <a:r>
              <a:rPr lang="de-DE"/>
              <a:t>t least on every </a:t>
            </a:r>
            <a:r>
              <a:rPr lang="de-DE" b="1"/>
              <a:t>c</a:t>
            </a:r>
            <a:r>
              <a:rPr lang="de-DE"/>
              <a:t>ommit!</a:t>
            </a:r>
          </a:p>
          <a:p>
            <a:r>
              <a:rPr lang="de-DE"/>
              <a:t>You may want to test locally before committing…</a:t>
            </a:r>
          </a:p>
        </p:txBody>
      </p:sp>
      <p:sp>
        <p:nvSpPr>
          <p:cNvPr id="4" name="Inhaltsplatzhalter 3">
            <a:extLst>
              <a:ext uri="{FF2B5EF4-FFF2-40B4-BE49-F238E27FC236}">
                <a16:creationId xmlns:a16="http://schemas.microsoft.com/office/drawing/2014/main" id="{4D252757-BF51-659C-8B02-070B694B7AAD}"/>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A117C156-B2E9-4746-AD66-21DF91C32920}"/>
              </a:ext>
            </a:extLst>
          </p:cNvPr>
          <p:cNvSpPr>
            <a:spLocks noGrp="1"/>
          </p:cNvSpPr>
          <p:nvPr>
            <p:ph type="title"/>
          </p:nvPr>
        </p:nvSpPr>
        <p:spPr/>
        <p:txBody>
          <a:bodyPr/>
          <a:lstStyle/>
          <a:p>
            <a:r>
              <a:rPr lang="de-DE"/>
              <a:t>When to test?</a:t>
            </a:r>
          </a:p>
        </p:txBody>
      </p:sp>
    </p:spTree>
    <p:extLst>
      <p:ext uri="{BB962C8B-B14F-4D97-AF65-F5344CB8AC3E}">
        <p14:creationId xmlns:p14="http://schemas.microsoft.com/office/powerpoint/2010/main" val="32989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F855059E-695E-F8E8-298B-EADACBB5894D}"/>
              </a:ext>
            </a:extLst>
          </p:cNvPr>
          <p:cNvSpPr>
            <a:spLocks noGrp="1"/>
          </p:cNvSpPr>
          <p:nvPr>
            <p:ph idx="10"/>
          </p:nvPr>
        </p:nvSpPr>
        <p:spPr/>
        <p:txBody>
          <a:bodyPr/>
          <a:lstStyle/>
          <a:p>
            <a:endParaRPr lang="de-DE"/>
          </a:p>
        </p:txBody>
      </p:sp>
      <p:sp>
        <p:nvSpPr>
          <p:cNvPr id="3" name="Inhaltsplatzhalter 2">
            <a:extLst>
              <a:ext uri="{FF2B5EF4-FFF2-40B4-BE49-F238E27FC236}">
                <a16:creationId xmlns:a16="http://schemas.microsoft.com/office/drawing/2014/main" id="{F80AE8FE-EF9E-87C6-89EC-82BE92F767A9}"/>
              </a:ext>
            </a:extLst>
          </p:cNvPr>
          <p:cNvSpPr>
            <a:spLocks noGrp="1"/>
          </p:cNvSpPr>
          <p:nvPr>
            <p:ph idx="1"/>
          </p:nvPr>
        </p:nvSpPr>
        <p:spPr/>
        <p:txBody>
          <a:bodyPr>
            <a:normAutofit fontScale="85000" lnSpcReduction="20000"/>
          </a:bodyPr>
          <a:lstStyle/>
          <a:p>
            <a:r>
              <a:rPr lang="de-DE"/>
              <a:t>Adam: APLCart, UCMDs</a:t>
            </a:r>
          </a:p>
          <a:p>
            <a:r>
              <a:rPr lang="de-DE"/>
              <a:t>Andy &amp; Jason: scripting &amp; Jenkins knowledge</a:t>
            </a:r>
          </a:p>
          <a:p>
            <a:r>
              <a:rPr lang="de-DE"/>
              <a:t>Brian: HttpCommand, Jarvis</a:t>
            </a:r>
          </a:p>
          <a:p>
            <a:r>
              <a:rPr lang="de-DE"/>
              <a:t>Bjorn: Conga, Cryptographic Library</a:t>
            </a:r>
          </a:p>
          <a:p>
            <a:r>
              <a:rPr lang="de-DE"/>
              <a:t>Morten: initiator</a:t>
            </a:r>
          </a:p>
          <a:p>
            <a:r>
              <a:rPr lang="de-DE"/>
              <a:t>Richard: regex, startup</a:t>
            </a:r>
          </a:p>
          <a:p>
            <a:r>
              <a:rPr lang="de-DE"/>
              <a:t>Vince: support, APLCORE analysis</a:t>
            </a:r>
          </a:p>
          <a:p>
            <a:r>
              <a:rPr lang="de-DE"/>
              <a:t>…and more...</a:t>
            </a:r>
          </a:p>
        </p:txBody>
      </p:sp>
      <p:sp>
        <p:nvSpPr>
          <p:cNvPr id="4" name="Inhaltsplatzhalter 3">
            <a:extLst>
              <a:ext uri="{FF2B5EF4-FFF2-40B4-BE49-F238E27FC236}">
                <a16:creationId xmlns:a16="http://schemas.microsoft.com/office/drawing/2014/main" id="{F313B7A9-2633-AA63-AB47-2B923D048BE2}"/>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4F941F2D-45D5-C3B1-BE3A-EB9124AFB0CE}"/>
              </a:ext>
            </a:extLst>
          </p:cNvPr>
          <p:cNvSpPr>
            <a:spLocks noGrp="1"/>
          </p:cNvSpPr>
          <p:nvPr>
            <p:ph type="title"/>
          </p:nvPr>
        </p:nvSpPr>
        <p:spPr/>
        <p:txBody>
          <a:bodyPr/>
          <a:lstStyle/>
          <a:p>
            <a:r>
              <a:rPr lang="de-DE"/>
              <a:t>Not one man in a garage</a:t>
            </a:r>
          </a:p>
        </p:txBody>
      </p:sp>
    </p:spTree>
    <p:extLst>
      <p:ext uri="{BB962C8B-B14F-4D97-AF65-F5344CB8AC3E}">
        <p14:creationId xmlns:p14="http://schemas.microsoft.com/office/powerpoint/2010/main" val="4226466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3DD30739-C0F2-E233-AB3F-8FD4F63DA632}"/>
              </a:ext>
            </a:extLst>
          </p:cNvPr>
          <p:cNvSpPr>
            <a:spLocks noGrp="1"/>
          </p:cNvSpPr>
          <p:nvPr>
            <p:ph idx="10"/>
          </p:nvPr>
        </p:nvSpPr>
        <p:spPr/>
        <p:txBody>
          <a:bodyPr/>
          <a:lstStyle/>
          <a:p>
            <a:endParaRPr lang="de-DE"/>
          </a:p>
        </p:txBody>
      </p:sp>
      <p:sp>
        <p:nvSpPr>
          <p:cNvPr id="3" name="Inhaltsplatzhalter 2">
            <a:extLst>
              <a:ext uri="{FF2B5EF4-FFF2-40B4-BE49-F238E27FC236}">
                <a16:creationId xmlns:a16="http://schemas.microsoft.com/office/drawing/2014/main" id="{AE49176E-F60B-0CFD-6494-56ED453FFD79}"/>
              </a:ext>
            </a:extLst>
          </p:cNvPr>
          <p:cNvSpPr>
            <a:spLocks noGrp="1"/>
          </p:cNvSpPr>
          <p:nvPr>
            <p:ph idx="1"/>
          </p:nvPr>
        </p:nvSpPr>
        <p:spPr/>
        <p:txBody>
          <a:bodyPr/>
          <a:lstStyle/>
          <a:p>
            <a:r>
              <a:rPr lang="de-DE"/>
              <a:t>everything I will be showing runs on 18.2</a:t>
            </a:r>
          </a:p>
          <a:p>
            <a:r>
              <a:rPr lang="de-DE"/>
              <a:t>though the DTest changes are too substantial to patch the current 18.2 – so it will be released with v19.</a:t>
            </a:r>
          </a:p>
          <a:p>
            <a:r>
              <a:rPr lang="de-DE"/>
              <a:t>But DTest as well a CITA are also available on </a:t>
            </a:r>
            <a:r>
              <a:rPr lang="de-DE">
                <a:hlinkClick r:id="rId4"/>
              </a:rPr>
              <a:t>http://github.com/Dyalog</a:t>
            </a:r>
            <a:endParaRPr lang="de-DE"/>
          </a:p>
          <a:p>
            <a:r>
              <a:rPr lang="de-DE"/>
              <a:t>Questions at the end</a:t>
            </a:r>
          </a:p>
        </p:txBody>
      </p:sp>
      <p:sp>
        <p:nvSpPr>
          <p:cNvPr id="4" name="Inhaltsplatzhalter 3">
            <a:extLst>
              <a:ext uri="{FF2B5EF4-FFF2-40B4-BE49-F238E27FC236}">
                <a16:creationId xmlns:a16="http://schemas.microsoft.com/office/drawing/2014/main" id="{7B014034-C0C3-5DB1-765B-74EFC3231B8D}"/>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EC248220-0DA8-F77D-D54D-49BBB5161A8E}"/>
              </a:ext>
            </a:extLst>
          </p:cNvPr>
          <p:cNvSpPr>
            <a:spLocks noGrp="1"/>
          </p:cNvSpPr>
          <p:nvPr>
            <p:ph type="title"/>
          </p:nvPr>
        </p:nvSpPr>
        <p:spPr/>
        <p:txBody>
          <a:bodyPr/>
          <a:lstStyle/>
          <a:p>
            <a:r>
              <a:rPr lang="de-DE"/>
              <a:t>Info</a:t>
            </a:r>
          </a:p>
        </p:txBody>
      </p:sp>
      <p:sp>
        <p:nvSpPr>
          <p:cNvPr id="7" name="Denkblase: wolkenförmig 6">
            <a:extLst>
              <a:ext uri="{FF2B5EF4-FFF2-40B4-BE49-F238E27FC236}">
                <a16:creationId xmlns:a16="http://schemas.microsoft.com/office/drawing/2014/main" id="{3A447BB7-F15D-E09A-9FED-9D4EAD86E849}"/>
              </a:ext>
            </a:extLst>
          </p:cNvPr>
          <p:cNvSpPr/>
          <p:nvPr/>
        </p:nvSpPr>
        <p:spPr>
          <a:xfrm>
            <a:off x="5306008" y="2571750"/>
            <a:ext cx="2680996" cy="957943"/>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DTest =&gt; DBuildTest</a:t>
            </a:r>
          </a:p>
        </p:txBody>
      </p:sp>
    </p:spTree>
    <p:custDataLst>
      <p:tags r:id="rId1"/>
    </p:custDataLst>
    <p:extLst>
      <p:ext uri="{BB962C8B-B14F-4D97-AF65-F5344CB8AC3E}">
        <p14:creationId xmlns:p14="http://schemas.microsoft.com/office/powerpoint/2010/main" val="1080236118"/>
      </p:ext>
    </p:extLst>
  </p:cSld>
  <p:clrMapOvr>
    <a:masterClrMapping/>
  </p:clrMapOvr>
  <mc:AlternateContent xmlns:mc="http://schemas.openxmlformats.org/markup-compatibility/2006" xmlns:p14="http://schemas.microsoft.com/office/powerpoint/2010/main">
    <mc:Choice Requires="p14">
      <p:transition spd="slow" p14:dur="2000" advTm="44098"/>
    </mc:Choice>
    <mc:Fallback xmlns="">
      <p:transition spd="slow" advTm="440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7CC4164E-1D72-AC22-C170-D350DE3C7168}"/>
              </a:ext>
            </a:extLst>
          </p:cNvPr>
          <p:cNvSpPr>
            <a:spLocks noGrp="1"/>
          </p:cNvSpPr>
          <p:nvPr>
            <p:ph idx="10"/>
          </p:nvPr>
        </p:nvSpPr>
        <p:spPr/>
        <p:txBody>
          <a:bodyPr/>
          <a:lstStyle/>
          <a:p>
            <a:endParaRPr lang="de-DE"/>
          </a:p>
        </p:txBody>
      </p:sp>
      <p:sp>
        <p:nvSpPr>
          <p:cNvPr id="3" name="Inhaltsplatzhalter 2">
            <a:extLst>
              <a:ext uri="{FF2B5EF4-FFF2-40B4-BE49-F238E27FC236}">
                <a16:creationId xmlns:a16="http://schemas.microsoft.com/office/drawing/2014/main" id="{6B056BC7-9F39-81BB-3763-33F4B157A472}"/>
              </a:ext>
            </a:extLst>
          </p:cNvPr>
          <p:cNvSpPr>
            <a:spLocks noGrp="1"/>
          </p:cNvSpPr>
          <p:nvPr>
            <p:ph idx="1"/>
          </p:nvPr>
        </p:nvSpPr>
        <p:spPr/>
        <p:txBody>
          <a:bodyPr>
            <a:normAutofit/>
          </a:bodyPr>
          <a:lstStyle/>
          <a:p>
            <a:r>
              <a:rPr lang="de-DE"/>
              <a:t>Motivation</a:t>
            </a:r>
          </a:p>
          <a:p>
            <a:r>
              <a:rPr lang="de-DE"/>
              <a:t>What to test</a:t>
            </a:r>
          </a:p>
          <a:p>
            <a:r>
              <a:rPr lang="de-DE"/>
              <a:t>Testing &amp; dog show…</a:t>
            </a:r>
          </a:p>
        </p:txBody>
      </p:sp>
      <p:sp>
        <p:nvSpPr>
          <p:cNvPr id="4" name="Inhaltsplatzhalter 3">
            <a:extLst>
              <a:ext uri="{FF2B5EF4-FFF2-40B4-BE49-F238E27FC236}">
                <a16:creationId xmlns:a16="http://schemas.microsoft.com/office/drawing/2014/main" id="{31274E85-45A7-2442-BDFF-819F9296B6DE}"/>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5F480A96-95B9-6BC8-10ED-094355A7319E}"/>
              </a:ext>
            </a:extLst>
          </p:cNvPr>
          <p:cNvSpPr>
            <a:spLocks noGrp="1"/>
          </p:cNvSpPr>
          <p:nvPr>
            <p:ph type="title"/>
          </p:nvPr>
        </p:nvSpPr>
        <p:spPr/>
        <p:txBody>
          <a:bodyPr/>
          <a:lstStyle/>
          <a:p>
            <a:r>
              <a:rPr lang="de-DE"/>
              <a:t>Agenda</a:t>
            </a:r>
          </a:p>
        </p:txBody>
      </p:sp>
      <p:sp>
        <p:nvSpPr>
          <p:cNvPr id="6" name="Pfeil: nach unten 5">
            <a:extLst>
              <a:ext uri="{FF2B5EF4-FFF2-40B4-BE49-F238E27FC236}">
                <a16:creationId xmlns:a16="http://schemas.microsoft.com/office/drawing/2014/main" id="{57A9CA02-A45F-9BEA-261D-F4F71263E021}"/>
              </a:ext>
            </a:extLst>
          </p:cNvPr>
          <p:cNvSpPr/>
          <p:nvPr/>
        </p:nvSpPr>
        <p:spPr>
          <a:xfrm>
            <a:off x="967083" y="1343984"/>
            <a:ext cx="1147603" cy="8714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custDataLst>
      <p:tags r:id="rId1"/>
    </p:custDataLst>
    <p:extLst>
      <p:ext uri="{BB962C8B-B14F-4D97-AF65-F5344CB8AC3E}">
        <p14:creationId xmlns:p14="http://schemas.microsoft.com/office/powerpoint/2010/main" val="2851412828"/>
      </p:ext>
    </p:extLst>
  </p:cSld>
  <p:clrMapOvr>
    <a:masterClrMapping/>
  </p:clrMapOvr>
  <mc:AlternateContent xmlns:mc="http://schemas.openxmlformats.org/markup-compatibility/2006" xmlns:p14="http://schemas.microsoft.com/office/powerpoint/2010/main">
    <mc:Choice Requires="p14">
      <p:transition spd="slow" p14:dur="2000" advTm="12846"/>
    </mc:Choice>
    <mc:Fallback xmlns="">
      <p:transition spd="slow" advTm="128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122FB527-008A-5A55-E44F-B98E8F10E5CF}"/>
              </a:ext>
            </a:extLst>
          </p:cNvPr>
          <p:cNvSpPr>
            <a:spLocks noGrp="1"/>
          </p:cNvSpPr>
          <p:nvPr>
            <p:ph idx="10"/>
          </p:nvPr>
        </p:nvSpPr>
        <p:spPr/>
        <p:txBody>
          <a:bodyPr/>
          <a:lstStyle/>
          <a:p>
            <a:endParaRPr lang="de-DE"/>
          </a:p>
        </p:txBody>
      </p:sp>
      <p:sp>
        <p:nvSpPr>
          <p:cNvPr id="3" name="Inhaltsplatzhalter 2">
            <a:extLst>
              <a:ext uri="{FF2B5EF4-FFF2-40B4-BE49-F238E27FC236}">
                <a16:creationId xmlns:a16="http://schemas.microsoft.com/office/drawing/2014/main" id="{544FDDD9-0772-3CF7-FEA8-7BDBADD10B60}"/>
              </a:ext>
            </a:extLst>
          </p:cNvPr>
          <p:cNvSpPr>
            <a:spLocks noGrp="1"/>
          </p:cNvSpPr>
          <p:nvPr>
            <p:ph idx="1"/>
          </p:nvPr>
        </p:nvSpPr>
        <p:spPr/>
        <p:txBody>
          <a:bodyPr>
            <a:normAutofit fontScale="55000" lnSpcReduction="20000"/>
          </a:bodyPr>
          <a:lstStyle/>
          <a:p>
            <a:r>
              <a:rPr lang="de-DE"/>
              <a:t>Research</a:t>
            </a:r>
          </a:p>
          <a:p>
            <a:pPr lvl="1"/>
            <a:r>
              <a:rPr lang="de-DE"/>
              <a:t>"Errare Humanum est"</a:t>
            </a:r>
            <a:br>
              <a:rPr lang="de-DE"/>
            </a:br>
            <a:r>
              <a:rPr lang="de-DE" i="1"/>
              <a:t>Seneca, 62</a:t>
            </a:r>
          </a:p>
          <a:p>
            <a:pPr lvl="1"/>
            <a:r>
              <a:rPr lang="en-US"/>
              <a:t>"Anything that can go wrong will go wrong [at the worst possible moment]."</a:t>
            </a:r>
            <a:br>
              <a:rPr lang="en-US"/>
            </a:br>
            <a:r>
              <a:rPr lang="en-US" i="1"/>
              <a:t>Murphy's Law or "Finagle's Law of Dynamic Negatives", 1970s; also: Sod's Law</a:t>
            </a:r>
          </a:p>
          <a:p>
            <a:pPr lvl="1"/>
            <a:r>
              <a:rPr lang="de-DE"/>
              <a:t>"Shit happens"</a:t>
            </a:r>
            <a:br>
              <a:rPr lang="de-DE"/>
            </a:br>
            <a:r>
              <a:rPr lang="de-DE" i="1"/>
              <a:t>Forrest Gump, 1994</a:t>
            </a:r>
          </a:p>
          <a:p>
            <a:pPr lvl="1"/>
            <a:r>
              <a:rPr lang="de-DE"/>
              <a:t>"We all know our code doesn't fail."</a:t>
            </a:r>
            <a:br>
              <a:rPr lang="de-DE"/>
            </a:br>
            <a:r>
              <a:rPr lang="de-DE" i="1"/>
              <a:t>Brian Becker, 2022</a:t>
            </a:r>
          </a:p>
          <a:p>
            <a:r>
              <a:rPr lang="de-DE"/>
              <a:t>and experience</a:t>
            </a:r>
          </a:p>
          <a:p>
            <a:r>
              <a:rPr lang="de-DE"/>
              <a:t>make it obvious that software needs to be tested before leaving the house!</a:t>
            </a:r>
          </a:p>
        </p:txBody>
      </p:sp>
      <p:sp>
        <p:nvSpPr>
          <p:cNvPr id="4" name="Inhaltsplatzhalter 3">
            <a:extLst>
              <a:ext uri="{FF2B5EF4-FFF2-40B4-BE49-F238E27FC236}">
                <a16:creationId xmlns:a16="http://schemas.microsoft.com/office/drawing/2014/main" id="{BD1A3AA9-B525-420F-AEA8-5324245A06A7}"/>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BFAAE787-BC54-769D-B12A-CD6F6886803A}"/>
              </a:ext>
            </a:extLst>
          </p:cNvPr>
          <p:cNvSpPr>
            <a:spLocks noGrp="1"/>
          </p:cNvSpPr>
          <p:nvPr>
            <p:ph type="title"/>
          </p:nvPr>
        </p:nvSpPr>
        <p:spPr/>
        <p:txBody>
          <a:bodyPr/>
          <a:lstStyle/>
          <a:p>
            <a:r>
              <a:rPr lang="de-DE"/>
              <a:t>Motivation</a:t>
            </a:r>
          </a:p>
        </p:txBody>
      </p:sp>
    </p:spTree>
    <p:custDataLst>
      <p:tags r:id="rId1"/>
    </p:custDataLst>
    <p:extLst>
      <p:ext uri="{BB962C8B-B14F-4D97-AF65-F5344CB8AC3E}">
        <p14:creationId xmlns:p14="http://schemas.microsoft.com/office/powerpoint/2010/main" val="305892501"/>
      </p:ext>
    </p:extLst>
  </p:cSld>
  <p:clrMapOvr>
    <a:masterClrMapping/>
  </p:clrMapOvr>
  <mc:AlternateContent xmlns:mc="http://schemas.openxmlformats.org/markup-compatibility/2006" xmlns:p14="http://schemas.microsoft.com/office/powerpoint/2010/main">
    <mc:Choice Requires="p14">
      <p:transition spd="slow" p14:dur="2000" advTm="59890"/>
    </mc:Choice>
    <mc:Fallback xmlns="">
      <p:transition spd="slow" advTm="5989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B87EF5F5-2CC8-0E87-289B-8D70A86CC55F}"/>
              </a:ext>
            </a:extLst>
          </p:cNvPr>
          <p:cNvSpPr>
            <a:spLocks noGrp="1"/>
          </p:cNvSpPr>
          <p:nvPr>
            <p:ph idx="10"/>
          </p:nvPr>
        </p:nvSpPr>
        <p:spPr>
          <a:xfrm>
            <a:off x="6457643" y="1179514"/>
            <a:ext cx="2127975" cy="3242039"/>
          </a:xfrm>
        </p:spPr>
        <p:txBody>
          <a:bodyPr>
            <a:normAutofit/>
          </a:bodyPr>
          <a:lstStyle/>
          <a:p>
            <a:r>
              <a:rPr lang="de-DE"/>
              <a:t>for in-depth info: ask Aaron!</a:t>
            </a:r>
          </a:p>
          <a:p>
            <a:endParaRPr lang="de-DE"/>
          </a:p>
        </p:txBody>
      </p:sp>
      <p:sp>
        <p:nvSpPr>
          <p:cNvPr id="3" name="Inhaltsplatzhalter 2">
            <a:extLst>
              <a:ext uri="{FF2B5EF4-FFF2-40B4-BE49-F238E27FC236}">
                <a16:creationId xmlns:a16="http://schemas.microsoft.com/office/drawing/2014/main" id="{B6EFFBED-371E-9C1F-6E63-B059EBCA7A1A}"/>
              </a:ext>
            </a:extLst>
          </p:cNvPr>
          <p:cNvSpPr>
            <a:spLocks noGrp="1"/>
          </p:cNvSpPr>
          <p:nvPr>
            <p:ph idx="1"/>
          </p:nvPr>
        </p:nvSpPr>
        <p:spPr/>
        <p:txBody>
          <a:bodyPr>
            <a:normAutofit fontScale="92500" lnSpcReduction="20000"/>
          </a:bodyPr>
          <a:lstStyle/>
          <a:p>
            <a:r>
              <a:rPr lang="de-DE"/>
              <a:t>Unit testing: verify the functionality of a specific section of code (typically: a function)</a:t>
            </a:r>
          </a:p>
          <a:p>
            <a:pPr lvl="1"/>
            <a:r>
              <a:rPr lang="de-DE"/>
              <a:t>can / should include coverage analysis</a:t>
            </a:r>
          </a:p>
          <a:p>
            <a:pPr lvl="1"/>
            <a:r>
              <a:rPr lang="de-DE"/>
              <a:t>using a more relaxed interpretation of "unit"</a:t>
            </a:r>
          </a:p>
          <a:p>
            <a:r>
              <a:rPr lang="de-DE"/>
              <a:t>Integration testing</a:t>
            </a:r>
          </a:p>
          <a:p>
            <a:r>
              <a:rPr lang="de-DE"/>
              <a:t>UI testing</a:t>
            </a:r>
          </a:p>
          <a:p>
            <a:pPr lvl="1"/>
            <a:r>
              <a:rPr lang="de-DE"/>
              <a:t>⎕W-Interfaces</a:t>
            </a:r>
          </a:p>
          <a:p>
            <a:pPr lvl="1"/>
            <a:r>
              <a:rPr lang="de-DE"/>
              <a:t>Browsers / HtmlRenderer: Selenium</a:t>
            </a:r>
          </a:p>
        </p:txBody>
      </p:sp>
      <p:sp>
        <p:nvSpPr>
          <p:cNvPr id="4" name="Inhaltsplatzhalter 3">
            <a:extLst>
              <a:ext uri="{FF2B5EF4-FFF2-40B4-BE49-F238E27FC236}">
                <a16:creationId xmlns:a16="http://schemas.microsoft.com/office/drawing/2014/main" id="{1DF0E551-BBFE-6481-3F27-63231535DC38}"/>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4169AC8C-18F1-32F6-6472-9CDEAEB2DAB4}"/>
              </a:ext>
            </a:extLst>
          </p:cNvPr>
          <p:cNvSpPr>
            <a:spLocks noGrp="1"/>
          </p:cNvSpPr>
          <p:nvPr>
            <p:ph type="title"/>
          </p:nvPr>
        </p:nvSpPr>
        <p:spPr/>
        <p:txBody>
          <a:bodyPr/>
          <a:lstStyle/>
          <a:p>
            <a:r>
              <a:rPr lang="de-DE"/>
              <a:t>What to do</a:t>
            </a:r>
          </a:p>
        </p:txBody>
      </p:sp>
      <p:pic>
        <p:nvPicPr>
          <p:cNvPr id="2050" name="Picture 2">
            <a:extLst>
              <a:ext uri="{FF2B5EF4-FFF2-40B4-BE49-F238E27FC236}">
                <a16:creationId xmlns:a16="http://schemas.microsoft.com/office/drawing/2014/main" id="{09EDD13E-01CE-00EF-54B6-108B1ADCC2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5253" y="1850466"/>
            <a:ext cx="1238250" cy="154305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609823641"/>
      </p:ext>
    </p:extLst>
  </p:cSld>
  <p:clrMapOvr>
    <a:masterClrMapping/>
  </p:clrMapOvr>
  <mc:AlternateContent xmlns:mc="http://schemas.openxmlformats.org/markup-compatibility/2006" xmlns:p14="http://schemas.microsoft.com/office/powerpoint/2010/main">
    <mc:Choice Requires="p14">
      <p:transition spd="slow" p14:dur="2000" advTm="149138"/>
    </mc:Choice>
    <mc:Fallback xmlns="">
      <p:transition spd="slow" advTm="149138"/>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3DBCCBB-0D04-3F3F-ED9F-A12698DAC308}"/>
              </a:ext>
            </a:extLst>
          </p:cNvPr>
          <p:cNvSpPr>
            <a:spLocks noGrp="1"/>
          </p:cNvSpPr>
          <p:nvPr>
            <p:ph idx="1"/>
          </p:nvPr>
        </p:nvSpPr>
        <p:spPr/>
        <p:txBody>
          <a:bodyPr>
            <a:normAutofit fontScale="55000" lnSpcReduction="20000"/>
          </a:bodyPr>
          <a:lstStyle/>
          <a:p>
            <a:pPr marL="0" indent="0">
              <a:spcAft>
                <a:spcPts val="0"/>
              </a:spcAft>
              <a:buNone/>
            </a:pPr>
            <a:r>
              <a:rPr lang="de-DE">
                <a:solidFill>
                  <a:schemeClr val="tx1"/>
                </a:solidFill>
                <a:latin typeface="APL385 Unicode" panose="020B0709000202000203" pitchFamily="49" charset="0"/>
              </a:rPr>
              <a:t> R←foo X</a:t>
            </a:r>
          </a:p>
          <a:p>
            <a:pPr marL="0" indent="0">
              <a:spcAft>
                <a:spcPts val="0"/>
              </a:spcAft>
              <a:buNone/>
            </a:pPr>
            <a:r>
              <a:rPr lang="de-DE">
                <a:solidFill>
                  <a:schemeClr val="tx1"/>
                </a:solidFill>
                <a:latin typeface="APL385 Unicode" panose="020B0709000202000203" pitchFamily="49" charset="0"/>
              </a:rPr>
              <a:t> ⍝ useless code …</a:t>
            </a:r>
          </a:p>
          <a:p>
            <a:pPr marL="0" indent="0">
              <a:spcAft>
                <a:spcPts val="0"/>
              </a:spcAft>
              <a:buNone/>
            </a:pPr>
            <a:r>
              <a:rPr lang="de-DE">
                <a:solidFill>
                  <a:schemeClr val="tx1"/>
                </a:solidFill>
                <a:latin typeface="APL385 Unicode" panose="020B0709000202000203" pitchFamily="49" charset="0"/>
              </a:rPr>
              <a:t> :If ~2|X</a:t>
            </a:r>
          </a:p>
          <a:p>
            <a:pPr marL="0" indent="0">
              <a:spcAft>
                <a:spcPts val="0"/>
              </a:spcAft>
              <a:buNone/>
            </a:pPr>
            <a:r>
              <a:rPr lang="de-DE">
                <a:solidFill>
                  <a:schemeClr val="tx1"/>
                </a:solidFill>
                <a:latin typeface="APL385 Unicode" panose="020B0709000202000203" pitchFamily="49" charset="0"/>
              </a:rPr>
              <a:t>     R←X+1</a:t>
            </a:r>
          </a:p>
          <a:p>
            <a:pPr marL="0" indent="0">
              <a:spcAft>
                <a:spcPts val="0"/>
              </a:spcAft>
              <a:buNone/>
            </a:pPr>
            <a:r>
              <a:rPr lang="de-DE">
                <a:solidFill>
                  <a:schemeClr val="tx1"/>
                </a:solidFill>
                <a:latin typeface="APL385 Unicode" panose="020B0709000202000203" pitchFamily="49" charset="0"/>
              </a:rPr>
              <a:t> :ElseIf X&gt;10</a:t>
            </a:r>
          </a:p>
          <a:p>
            <a:pPr marL="0" indent="0">
              <a:spcAft>
                <a:spcPts val="0"/>
              </a:spcAft>
              <a:buNone/>
            </a:pPr>
            <a:r>
              <a:rPr lang="de-DE">
                <a:solidFill>
                  <a:schemeClr val="tx1"/>
                </a:solidFill>
                <a:latin typeface="APL385 Unicode" panose="020B0709000202000203" pitchFamily="49" charset="0"/>
              </a:rPr>
              <a:t>     R←10|X</a:t>
            </a:r>
          </a:p>
          <a:p>
            <a:pPr marL="0" indent="0">
              <a:spcAft>
                <a:spcPts val="0"/>
              </a:spcAft>
              <a:buNone/>
            </a:pPr>
            <a:r>
              <a:rPr lang="de-DE">
                <a:solidFill>
                  <a:schemeClr val="tx1"/>
                </a:solidFill>
                <a:latin typeface="APL385 Unicode" panose="020B0709000202000203" pitchFamily="49" charset="0"/>
              </a:rPr>
              <a:t> :Else</a:t>
            </a:r>
          </a:p>
          <a:p>
            <a:pPr marL="0" indent="0">
              <a:spcAft>
                <a:spcPts val="0"/>
              </a:spcAft>
              <a:buNone/>
            </a:pPr>
            <a:r>
              <a:rPr lang="de-DE">
                <a:solidFill>
                  <a:schemeClr val="tx1"/>
                </a:solidFill>
                <a:latin typeface="APL385 Unicode" panose="020B0709000202000203" pitchFamily="49" charset="0"/>
              </a:rPr>
              <a:t>     :Select X</a:t>
            </a:r>
          </a:p>
          <a:p>
            <a:pPr marL="0" indent="0">
              <a:spcAft>
                <a:spcPts val="0"/>
              </a:spcAft>
              <a:buNone/>
            </a:pPr>
            <a:r>
              <a:rPr lang="de-DE">
                <a:solidFill>
                  <a:schemeClr val="tx1"/>
                </a:solidFill>
                <a:latin typeface="APL385 Unicode" panose="020B0709000202000203" pitchFamily="49" charset="0"/>
              </a:rPr>
              <a:t>     :Case 2</a:t>
            </a:r>
          </a:p>
          <a:p>
            <a:pPr marL="0" indent="0">
              <a:spcAft>
                <a:spcPts val="0"/>
              </a:spcAft>
              <a:buNone/>
            </a:pPr>
            <a:r>
              <a:rPr lang="de-DE">
                <a:solidFill>
                  <a:schemeClr val="tx1"/>
                </a:solidFill>
                <a:latin typeface="APL385 Unicode" panose="020B0709000202000203" pitchFamily="49" charset="0"/>
              </a:rPr>
              <a:t>         ∘∘∘</a:t>
            </a:r>
          </a:p>
          <a:p>
            <a:pPr marL="0" indent="0">
              <a:spcAft>
                <a:spcPts val="0"/>
              </a:spcAft>
              <a:buNone/>
            </a:pPr>
            <a:r>
              <a:rPr lang="de-DE">
                <a:solidFill>
                  <a:schemeClr val="tx1"/>
                </a:solidFill>
                <a:latin typeface="APL385 Unicode" panose="020B0709000202000203" pitchFamily="49" charset="0"/>
              </a:rPr>
              <a:t>     :Case 3</a:t>
            </a:r>
          </a:p>
          <a:p>
            <a:pPr marL="0" indent="0">
              <a:spcAft>
                <a:spcPts val="0"/>
              </a:spcAft>
              <a:buNone/>
            </a:pPr>
            <a:r>
              <a:rPr lang="de-DE">
                <a:solidFill>
                  <a:schemeClr val="tx1"/>
                </a:solidFill>
                <a:latin typeface="APL385 Unicode" panose="020B0709000202000203" pitchFamily="49" charset="0"/>
              </a:rPr>
              <a:t>         R←'Wow..',⍕X</a:t>
            </a:r>
          </a:p>
          <a:p>
            <a:pPr marL="0" indent="0">
              <a:spcAft>
                <a:spcPts val="0"/>
              </a:spcAft>
              <a:buNone/>
            </a:pPr>
            <a:r>
              <a:rPr lang="de-DE">
                <a:solidFill>
                  <a:schemeClr val="tx1"/>
                </a:solidFill>
                <a:latin typeface="APL385 Unicode" panose="020B0709000202000203" pitchFamily="49" charset="0"/>
              </a:rPr>
              <a:t>     :Else</a:t>
            </a:r>
          </a:p>
          <a:p>
            <a:pPr marL="0" indent="0">
              <a:spcAft>
                <a:spcPts val="0"/>
              </a:spcAft>
              <a:buNone/>
            </a:pPr>
            <a:r>
              <a:rPr lang="de-DE">
                <a:solidFill>
                  <a:schemeClr val="tx1"/>
                </a:solidFill>
                <a:latin typeface="APL385 Unicode" panose="020B0709000202000203" pitchFamily="49" charset="0"/>
              </a:rPr>
              <a:t>         R←0</a:t>
            </a:r>
          </a:p>
          <a:p>
            <a:pPr marL="0" indent="0">
              <a:spcAft>
                <a:spcPts val="0"/>
              </a:spcAft>
              <a:buNone/>
            </a:pPr>
            <a:r>
              <a:rPr lang="de-DE">
                <a:solidFill>
                  <a:schemeClr val="tx1"/>
                </a:solidFill>
                <a:latin typeface="APL385 Unicode" panose="020B0709000202000203" pitchFamily="49" charset="0"/>
              </a:rPr>
              <a:t>     :EndSelect</a:t>
            </a:r>
          </a:p>
          <a:p>
            <a:pPr marL="0" indent="0">
              <a:spcAft>
                <a:spcPts val="0"/>
              </a:spcAft>
              <a:buNone/>
            </a:pPr>
            <a:r>
              <a:rPr lang="de-DE">
                <a:solidFill>
                  <a:schemeClr val="tx1"/>
                </a:solidFill>
                <a:latin typeface="APL385 Unicode" panose="020B0709000202000203" pitchFamily="49" charset="0"/>
              </a:rPr>
              <a:t> :EndIf</a:t>
            </a:r>
          </a:p>
          <a:p>
            <a:pPr marL="0" indent="0">
              <a:spcAft>
                <a:spcPts val="0"/>
              </a:spcAft>
              <a:buNone/>
            </a:pPr>
            <a:br>
              <a:rPr lang="de-DE">
                <a:solidFill>
                  <a:schemeClr val="tx1"/>
                </a:solidFill>
                <a:latin typeface="APL385 Unicode" panose="020B0709000202000203" pitchFamily="49" charset="0"/>
              </a:rPr>
            </a:br>
            <a:endParaRPr lang="de-DE">
              <a:solidFill>
                <a:schemeClr val="tx1"/>
              </a:solidFill>
              <a:latin typeface="APL385 Unicode" panose="020B0709000202000203" pitchFamily="49" charset="0"/>
            </a:endParaRPr>
          </a:p>
          <a:p>
            <a:pPr marL="0" indent="0" eaLnBrk="0" fontAlgn="base" hangingPunct="0">
              <a:spcBef>
                <a:spcPct val="0"/>
              </a:spcBef>
              <a:spcAft>
                <a:spcPts val="0"/>
              </a:spcAft>
              <a:buClrTx/>
              <a:buSzTx/>
              <a:buNone/>
            </a:pPr>
            <a:endParaRPr lang="de-DE" altLang="de-DE">
              <a:solidFill>
                <a:schemeClr val="tx1"/>
              </a:solidFill>
              <a:latin typeface="Arial" panose="020B0604020202020204" pitchFamily="34" charset="0"/>
            </a:endParaRPr>
          </a:p>
          <a:p>
            <a:pPr marL="0" indent="0">
              <a:buNone/>
            </a:pPr>
            <a:endParaRPr lang="de-DE"/>
          </a:p>
        </p:txBody>
      </p:sp>
      <p:sp>
        <p:nvSpPr>
          <p:cNvPr id="4" name="Inhaltsplatzhalter 3">
            <a:extLst>
              <a:ext uri="{FF2B5EF4-FFF2-40B4-BE49-F238E27FC236}">
                <a16:creationId xmlns:a16="http://schemas.microsoft.com/office/drawing/2014/main" id="{5E304E99-8135-821C-D119-3C380DACF3FC}"/>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B0489B1A-2B17-6796-B419-38B3CD331463}"/>
              </a:ext>
            </a:extLst>
          </p:cNvPr>
          <p:cNvSpPr>
            <a:spLocks noGrp="1"/>
          </p:cNvSpPr>
          <p:nvPr>
            <p:ph type="title"/>
          </p:nvPr>
        </p:nvSpPr>
        <p:spPr/>
        <p:txBody>
          <a:bodyPr/>
          <a:lstStyle/>
          <a:p>
            <a:r>
              <a:rPr lang="de-DE"/>
              <a:t>How to do? …Unit testing</a:t>
            </a:r>
          </a:p>
        </p:txBody>
      </p:sp>
      <p:sp>
        <p:nvSpPr>
          <p:cNvPr id="6" name="Rectangle 1">
            <a:extLst>
              <a:ext uri="{FF2B5EF4-FFF2-40B4-BE49-F238E27FC236}">
                <a16:creationId xmlns:a16="http://schemas.microsoft.com/office/drawing/2014/main" id="{9C33240C-0EDA-3B5F-8DA7-8ABC2E5D4EA2}"/>
              </a:ext>
            </a:extLst>
          </p:cNvPr>
          <p:cNvSpPr>
            <a:spLocks noGrp="1" noChangeArrowheads="1"/>
          </p:cNvSpPr>
          <p:nvPr>
            <p:ph idx="10"/>
          </p:nvPr>
        </p:nvSpPr>
        <p:spPr bwMode="auto">
          <a:xfrm>
            <a:off x="6723925" y="2747442"/>
            <a:ext cx="1847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0"/>
              </a:spcAft>
              <a:buClrTx/>
              <a:buSzTx/>
              <a:buFontTx/>
              <a:buNone/>
              <a:tabLst/>
            </a:pPr>
            <a:endParaRPr kumimoji="0" lang="de-DE" altLang="de-DE" sz="1200" b="0" i="0" u="none" strike="noStrike" cap="none" normalizeH="0" baseline="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204875785"/>
      </p:ext>
    </p:extLst>
  </p:cSld>
  <p:clrMapOvr>
    <a:masterClrMapping/>
  </p:clrMapOvr>
  <mc:AlternateContent xmlns:mc="http://schemas.openxmlformats.org/markup-compatibility/2006" xmlns:p14="http://schemas.microsoft.com/office/powerpoint/2010/main">
    <mc:Choice Requires="p14">
      <p:transition spd="slow" p14:dur="2000" advTm="94471"/>
    </mc:Choice>
    <mc:Fallback xmlns="">
      <p:transition spd="slow" advTm="9447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77E1215-210E-7E5E-9D5B-F9D7ECD7500D}"/>
              </a:ext>
            </a:extLst>
          </p:cNvPr>
          <p:cNvSpPr>
            <a:spLocks noGrp="1"/>
          </p:cNvSpPr>
          <p:nvPr>
            <p:ph idx="1"/>
          </p:nvPr>
        </p:nvSpPr>
        <p:spPr/>
        <p:txBody>
          <a:bodyPr/>
          <a:lstStyle/>
          <a:p>
            <a:r>
              <a:rPr lang="de-DE"/>
              <a:t>reproduceable</a:t>
            </a:r>
          </a:p>
          <a:p>
            <a:r>
              <a:rPr lang="de-DE"/>
              <a:t>automate testing</a:t>
            </a:r>
          </a:p>
          <a:p>
            <a:r>
              <a:rPr lang="de-DE"/>
              <a:t>execute against variety of inputs</a:t>
            </a:r>
          </a:p>
          <a:p>
            <a:r>
              <a:rPr lang="de-DE"/>
              <a:t>ensure that all paths are taken</a:t>
            </a:r>
          </a:p>
          <a:p>
            <a:pPr lvl="1"/>
            <a:r>
              <a:rPr lang="de-DE"/>
              <a:t>Code Coverage</a:t>
            </a:r>
          </a:p>
          <a:p>
            <a:r>
              <a:rPr lang="de-DE"/>
              <a:t>check results</a:t>
            </a:r>
          </a:p>
          <a:p>
            <a:endParaRPr lang="de-DE"/>
          </a:p>
        </p:txBody>
      </p:sp>
      <p:sp>
        <p:nvSpPr>
          <p:cNvPr id="4" name="Inhaltsplatzhalter 3">
            <a:extLst>
              <a:ext uri="{FF2B5EF4-FFF2-40B4-BE49-F238E27FC236}">
                <a16:creationId xmlns:a16="http://schemas.microsoft.com/office/drawing/2014/main" id="{DEFB1BEB-5742-DD27-5402-8356D0445288}"/>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15728739-0F0B-0E03-D5DE-7DB94C8C9324}"/>
              </a:ext>
            </a:extLst>
          </p:cNvPr>
          <p:cNvSpPr>
            <a:spLocks noGrp="1"/>
          </p:cNvSpPr>
          <p:nvPr>
            <p:ph type="title"/>
          </p:nvPr>
        </p:nvSpPr>
        <p:spPr/>
        <p:txBody>
          <a:bodyPr/>
          <a:lstStyle/>
          <a:p>
            <a:r>
              <a:rPr lang="de-DE"/>
              <a:t>Go Pro</a:t>
            </a:r>
          </a:p>
        </p:txBody>
      </p:sp>
      <p:sp>
        <p:nvSpPr>
          <p:cNvPr id="9" name="Inhaltsplatzhalter 8">
            <a:extLst>
              <a:ext uri="{FF2B5EF4-FFF2-40B4-BE49-F238E27FC236}">
                <a16:creationId xmlns:a16="http://schemas.microsoft.com/office/drawing/2014/main" id="{B4BF2925-CDE2-7416-111B-D209BE022819}"/>
              </a:ext>
            </a:extLst>
          </p:cNvPr>
          <p:cNvSpPr>
            <a:spLocks noGrp="1"/>
          </p:cNvSpPr>
          <p:nvPr>
            <p:ph idx="10"/>
          </p:nvPr>
        </p:nvSpPr>
        <p:spPr/>
        <p:txBody>
          <a:bodyPr/>
          <a:lstStyle/>
          <a:p>
            <a:endParaRPr lang="de-DE"/>
          </a:p>
        </p:txBody>
      </p:sp>
    </p:spTree>
    <p:custDataLst>
      <p:tags r:id="rId1"/>
    </p:custDataLst>
    <p:extLst>
      <p:ext uri="{BB962C8B-B14F-4D97-AF65-F5344CB8AC3E}">
        <p14:creationId xmlns:p14="http://schemas.microsoft.com/office/powerpoint/2010/main" val="3145811236"/>
      </p:ext>
    </p:extLst>
  </p:cSld>
  <p:clrMapOvr>
    <a:masterClrMapping/>
  </p:clrMapOvr>
  <mc:AlternateContent xmlns:mc="http://schemas.openxmlformats.org/markup-compatibility/2006" xmlns:p14="http://schemas.microsoft.com/office/powerpoint/2010/main">
    <mc:Choice Requires="p14">
      <p:transition spd="slow" p14:dur="2000" advTm="20136"/>
    </mc:Choice>
    <mc:Fallback xmlns="">
      <p:transition spd="slow" advTm="2013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29BBCB2E-5405-A080-D1FF-1D412D93535F}"/>
              </a:ext>
            </a:extLst>
          </p:cNvPr>
          <p:cNvSpPr>
            <a:spLocks noGrp="1"/>
          </p:cNvSpPr>
          <p:nvPr>
            <p:ph idx="10"/>
          </p:nvPr>
        </p:nvSpPr>
        <p:spPr/>
        <p:txBody>
          <a:bodyPr/>
          <a:lstStyle/>
          <a:p>
            <a:endParaRPr lang="de-DE"/>
          </a:p>
        </p:txBody>
      </p:sp>
      <p:sp>
        <p:nvSpPr>
          <p:cNvPr id="3" name="Inhaltsplatzhalter 2">
            <a:extLst>
              <a:ext uri="{FF2B5EF4-FFF2-40B4-BE49-F238E27FC236}">
                <a16:creationId xmlns:a16="http://schemas.microsoft.com/office/drawing/2014/main" id="{B6B82164-6C4C-43E7-D5E2-EC904CEE88E7}"/>
              </a:ext>
            </a:extLst>
          </p:cNvPr>
          <p:cNvSpPr>
            <a:spLocks noGrp="1"/>
          </p:cNvSpPr>
          <p:nvPr>
            <p:ph idx="1"/>
          </p:nvPr>
        </p:nvSpPr>
        <p:spPr/>
        <p:txBody>
          <a:bodyPr/>
          <a:lstStyle/>
          <a:p>
            <a:r>
              <a:rPr lang="de-DE"/>
              <a:t>]demo</a:t>
            </a:r>
          </a:p>
        </p:txBody>
      </p:sp>
      <p:sp>
        <p:nvSpPr>
          <p:cNvPr id="4" name="Inhaltsplatzhalter 3">
            <a:extLst>
              <a:ext uri="{FF2B5EF4-FFF2-40B4-BE49-F238E27FC236}">
                <a16:creationId xmlns:a16="http://schemas.microsoft.com/office/drawing/2014/main" id="{BD2A4C69-BCE8-0D4C-B785-5D4319F33D24}"/>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6FF50BC3-F8AD-B576-3AD4-4C5468FDBD8B}"/>
              </a:ext>
            </a:extLst>
          </p:cNvPr>
          <p:cNvSpPr>
            <a:spLocks noGrp="1"/>
          </p:cNvSpPr>
          <p:nvPr>
            <p:ph type="title"/>
          </p:nvPr>
        </p:nvSpPr>
        <p:spPr/>
        <p:txBody>
          <a:bodyPr/>
          <a:lstStyle/>
          <a:p>
            <a:endParaRPr lang="de-DE"/>
          </a:p>
        </p:txBody>
      </p:sp>
    </p:spTree>
    <p:extLst>
      <p:ext uri="{BB962C8B-B14F-4D97-AF65-F5344CB8AC3E}">
        <p14:creationId xmlns:p14="http://schemas.microsoft.com/office/powerpoint/2010/main" val="789661079"/>
      </p:ext>
    </p:extLst>
  </p:cSld>
  <p:clrMapOvr>
    <a:masterClrMapping/>
  </p:clrMapOvr>
  <mc:AlternateContent xmlns:mc="http://schemas.openxmlformats.org/markup-compatibility/2006" xmlns:p14="http://schemas.microsoft.com/office/powerpoint/2010/main">
    <mc:Choice Requires="p14">
      <p:transition spd="slow" p14:dur="2000" advTm="9986"/>
    </mc:Choice>
    <mc:Fallback xmlns="">
      <p:transition spd="slow" advTm="9986"/>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3">
            <a:extLst>
              <a:ext uri="{FF2B5EF4-FFF2-40B4-BE49-F238E27FC236}">
                <a16:creationId xmlns:a16="http://schemas.microsoft.com/office/drawing/2014/main" id="{FA7A1209-14ED-412C-ABE8-8D3F2D1493F0}"/>
              </a:ext>
            </a:extLst>
          </p:cNvPr>
          <p:cNvSpPr>
            <a:spLocks noGrp="1"/>
          </p:cNvSpPr>
          <p:nvPr>
            <p:ph sz="quarter" idx="12"/>
          </p:nvPr>
        </p:nvSpPr>
        <p:spPr/>
        <p:txBody>
          <a:bodyPr/>
          <a:lstStyle/>
          <a:p>
            <a:endParaRPr lang="de-DE"/>
          </a:p>
        </p:txBody>
      </p:sp>
      <p:sp>
        <p:nvSpPr>
          <p:cNvPr id="5" name="Titel 4">
            <a:extLst>
              <a:ext uri="{FF2B5EF4-FFF2-40B4-BE49-F238E27FC236}">
                <a16:creationId xmlns:a16="http://schemas.microsoft.com/office/drawing/2014/main" id="{4E187053-292F-C2BE-903C-B5B395967C64}"/>
              </a:ext>
            </a:extLst>
          </p:cNvPr>
          <p:cNvSpPr>
            <a:spLocks noGrp="1"/>
          </p:cNvSpPr>
          <p:nvPr>
            <p:ph type="title"/>
          </p:nvPr>
        </p:nvSpPr>
        <p:spPr/>
        <p:txBody>
          <a:bodyPr/>
          <a:lstStyle/>
          <a:p>
            <a:r>
              <a:rPr lang="de-DE"/>
              <a:t>Multidimensional testing</a:t>
            </a:r>
          </a:p>
        </p:txBody>
      </p:sp>
      <p:sp>
        <p:nvSpPr>
          <p:cNvPr id="8" name="Rechteck: abgerundete Ecken 7">
            <a:extLst>
              <a:ext uri="{FF2B5EF4-FFF2-40B4-BE49-F238E27FC236}">
                <a16:creationId xmlns:a16="http://schemas.microsoft.com/office/drawing/2014/main" id="{40D97C31-B172-9534-2B45-EFA3F9BC601C}"/>
              </a:ext>
            </a:extLst>
          </p:cNvPr>
          <p:cNvSpPr/>
          <p:nvPr/>
        </p:nvSpPr>
        <p:spPr>
          <a:xfrm>
            <a:off x="2830452" y="2491313"/>
            <a:ext cx="2056524" cy="685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]DTest</a:t>
            </a:r>
          </a:p>
        </p:txBody>
      </p:sp>
      <p:sp>
        <p:nvSpPr>
          <p:cNvPr id="9" name="Rechteck: abgerundete Ecken 8">
            <a:extLst>
              <a:ext uri="{FF2B5EF4-FFF2-40B4-BE49-F238E27FC236}">
                <a16:creationId xmlns:a16="http://schemas.microsoft.com/office/drawing/2014/main" id="{C29B55BF-CFE3-C638-1D3D-15B0B3F4EBAC}"/>
              </a:ext>
            </a:extLst>
          </p:cNvPr>
          <p:cNvSpPr/>
          <p:nvPr/>
        </p:nvSpPr>
        <p:spPr>
          <a:xfrm>
            <a:off x="5361694" y="3522722"/>
            <a:ext cx="2056524" cy="68553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Jenkins</a:t>
            </a:r>
          </a:p>
        </p:txBody>
      </p:sp>
      <p:sp>
        <p:nvSpPr>
          <p:cNvPr id="10" name="Rechteck: abgerundete Ecken 9">
            <a:extLst>
              <a:ext uri="{FF2B5EF4-FFF2-40B4-BE49-F238E27FC236}">
                <a16:creationId xmlns:a16="http://schemas.microsoft.com/office/drawing/2014/main" id="{D2A7B828-1037-F4B7-827F-8C6C517B36D0}"/>
              </a:ext>
            </a:extLst>
          </p:cNvPr>
          <p:cNvSpPr/>
          <p:nvPr/>
        </p:nvSpPr>
        <p:spPr>
          <a:xfrm>
            <a:off x="2802425" y="2869324"/>
            <a:ext cx="2056524" cy="1374329"/>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de-DE"/>
              <a:t>ExecuteLocalTest</a:t>
            </a:r>
          </a:p>
        </p:txBody>
      </p:sp>
      <p:sp>
        <p:nvSpPr>
          <p:cNvPr id="11" name="Rechteck: abgerundete Ecken 10">
            <a:extLst>
              <a:ext uri="{FF2B5EF4-FFF2-40B4-BE49-F238E27FC236}">
                <a16:creationId xmlns:a16="http://schemas.microsoft.com/office/drawing/2014/main" id="{DED51D39-C29A-3904-0D7A-A18E1B3F0865}"/>
              </a:ext>
            </a:extLst>
          </p:cNvPr>
          <p:cNvSpPr/>
          <p:nvPr/>
        </p:nvSpPr>
        <p:spPr>
          <a:xfrm>
            <a:off x="3021390" y="2391345"/>
            <a:ext cx="2056524" cy="685535"/>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.dyalogtest, .aplf, .apln, .aplc, .dws</a:t>
            </a:r>
          </a:p>
        </p:txBody>
      </p:sp>
      <p:sp>
        <p:nvSpPr>
          <p:cNvPr id="15" name="Rechteck 14">
            <a:extLst>
              <a:ext uri="{FF2B5EF4-FFF2-40B4-BE49-F238E27FC236}">
                <a16:creationId xmlns:a16="http://schemas.microsoft.com/office/drawing/2014/main" id="{D21D80D2-6B19-7503-C223-C38F8982603A}"/>
              </a:ext>
            </a:extLst>
          </p:cNvPr>
          <p:cNvSpPr/>
          <p:nvPr/>
        </p:nvSpPr>
        <p:spPr>
          <a:xfrm>
            <a:off x="788973" y="2455918"/>
            <a:ext cx="1870352" cy="72093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"Current" interpreter</a:t>
            </a:r>
          </a:p>
        </p:txBody>
      </p:sp>
      <p:sp>
        <p:nvSpPr>
          <p:cNvPr id="16" name="Rechteck 15">
            <a:extLst>
              <a:ext uri="{FF2B5EF4-FFF2-40B4-BE49-F238E27FC236}">
                <a16:creationId xmlns:a16="http://schemas.microsoft.com/office/drawing/2014/main" id="{681217DD-D94F-FD7C-A409-43CCD64E0ECE}"/>
              </a:ext>
            </a:extLst>
          </p:cNvPr>
          <p:cNvSpPr/>
          <p:nvPr/>
        </p:nvSpPr>
        <p:spPr>
          <a:xfrm>
            <a:off x="788973" y="3530818"/>
            <a:ext cx="1835110" cy="72093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Many interpreters / versions</a:t>
            </a:r>
          </a:p>
        </p:txBody>
      </p:sp>
      <p:sp>
        <p:nvSpPr>
          <p:cNvPr id="24" name="Rechteck 23">
            <a:extLst>
              <a:ext uri="{FF2B5EF4-FFF2-40B4-BE49-F238E27FC236}">
                <a16:creationId xmlns:a16="http://schemas.microsoft.com/office/drawing/2014/main" id="{EC5C7B3E-8DA4-DFF9-7241-8841B738033A}"/>
              </a:ext>
            </a:extLst>
          </p:cNvPr>
          <p:cNvSpPr/>
          <p:nvPr/>
        </p:nvSpPr>
        <p:spPr>
          <a:xfrm>
            <a:off x="2872828" y="1169299"/>
            <a:ext cx="2056524" cy="76810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Single platform</a:t>
            </a:r>
          </a:p>
        </p:txBody>
      </p:sp>
      <p:sp>
        <p:nvSpPr>
          <p:cNvPr id="25" name="Rechteck 24">
            <a:extLst>
              <a:ext uri="{FF2B5EF4-FFF2-40B4-BE49-F238E27FC236}">
                <a16:creationId xmlns:a16="http://schemas.microsoft.com/office/drawing/2014/main" id="{888F9845-3662-6A62-4B46-DF0349D3012A}"/>
              </a:ext>
            </a:extLst>
          </p:cNvPr>
          <p:cNvSpPr/>
          <p:nvPr/>
        </p:nvSpPr>
        <p:spPr>
          <a:xfrm>
            <a:off x="5430345" y="1169299"/>
            <a:ext cx="2015900" cy="76810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Many platforms</a:t>
            </a:r>
            <a:br>
              <a:rPr lang="de-DE"/>
            </a:br>
            <a:r>
              <a:rPr lang="de-DE" sz="1400"/>
              <a:t>(AIX, Mac, pi, Windows, Linux)</a:t>
            </a:r>
            <a:endParaRPr lang="de-DE"/>
          </a:p>
        </p:txBody>
      </p:sp>
      <p:sp>
        <p:nvSpPr>
          <p:cNvPr id="26" name="Pfeil: nach links 25">
            <a:extLst>
              <a:ext uri="{FF2B5EF4-FFF2-40B4-BE49-F238E27FC236}">
                <a16:creationId xmlns:a16="http://schemas.microsoft.com/office/drawing/2014/main" id="{1037C2BF-5102-25A7-87CD-29E871EB4BE1}"/>
              </a:ext>
            </a:extLst>
          </p:cNvPr>
          <p:cNvSpPr/>
          <p:nvPr/>
        </p:nvSpPr>
        <p:spPr>
          <a:xfrm>
            <a:off x="4908706" y="3745890"/>
            <a:ext cx="403231" cy="290786"/>
          </a:xfrm>
          <a:prstGeom prst="lef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ECA84DA4-641D-EC11-9B52-47048078822C}"/>
              </a:ext>
            </a:extLst>
          </p:cNvPr>
          <p:cNvSpPr/>
          <p:nvPr/>
        </p:nvSpPr>
        <p:spPr>
          <a:xfrm>
            <a:off x="7764307" y="2569569"/>
            <a:ext cx="1316259" cy="52902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"Solo"</a:t>
            </a:r>
          </a:p>
        </p:txBody>
      </p:sp>
      <p:sp>
        <p:nvSpPr>
          <p:cNvPr id="29" name="Rechteck 28">
            <a:extLst>
              <a:ext uri="{FF2B5EF4-FFF2-40B4-BE49-F238E27FC236}">
                <a16:creationId xmlns:a16="http://schemas.microsoft.com/office/drawing/2014/main" id="{42416AF7-5A16-F3FF-AA00-8FC205A32073}"/>
              </a:ext>
            </a:extLst>
          </p:cNvPr>
          <p:cNvSpPr/>
          <p:nvPr/>
        </p:nvSpPr>
        <p:spPr>
          <a:xfrm>
            <a:off x="7827741" y="3481379"/>
            <a:ext cx="1316259" cy="529021"/>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CITA</a:t>
            </a:r>
          </a:p>
        </p:txBody>
      </p:sp>
      <p:sp>
        <p:nvSpPr>
          <p:cNvPr id="32" name="Textfeld 31">
            <a:extLst>
              <a:ext uri="{FF2B5EF4-FFF2-40B4-BE49-F238E27FC236}">
                <a16:creationId xmlns:a16="http://schemas.microsoft.com/office/drawing/2014/main" id="{33211BAF-2E3F-2B83-5277-880C1EA7866E}"/>
              </a:ext>
            </a:extLst>
          </p:cNvPr>
          <p:cNvSpPr txBox="1"/>
          <p:nvPr/>
        </p:nvSpPr>
        <p:spPr>
          <a:xfrm>
            <a:off x="2569764" y="4295896"/>
            <a:ext cx="4677884" cy="369332"/>
          </a:xfrm>
          <a:prstGeom prst="rect">
            <a:avLst/>
          </a:prstGeom>
          <a:noFill/>
        </p:spPr>
        <p:txBody>
          <a:bodyPr wrap="none" rtlCol="0">
            <a:spAutoFit/>
          </a:bodyPr>
          <a:lstStyle/>
          <a:p>
            <a:r>
              <a:rPr lang="de-DE" i="1"/>
              <a:t>CITA=Continous Integration &amp; Testing in APL</a:t>
            </a:r>
          </a:p>
        </p:txBody>
      </p:sp>
      <p:sp>
        <p:nvSpPr>
          <p:cNvPr id="33" name="Denkblase: wolkenförmig 32">
            <a:extLst>
              <a:ext uri="{FF2B5EF4-FFF2-40B4-BE49-F238E27FC236}">
                <a16:creationId xmlns:a16="http://schemas.microsoft.com/office/drawing/2014/main" id="{299BAC79-D25F-9A35-55B4-DB3A6B23158D}"/>
              </a:ext>
            </a:extLst>
          </p:cNvPr>
          <p:cNvSpPr/>
          <p:nvPr/>
        </p:nvSpPr>
        <p:spPr>
          <a:xfrm>
            <a:off x="3397260" y="1445369"/>
            <a:ext cx="2015900" cy="103631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Old dog</a:t>
            </a:r>
          </a:p>
        </p:txBody>
      </p:sp>
      <p:sp>
        <p:nvSpPr>
          <p:cNvPr id="34" name="Denkblase: wolkenförmig 33">
            <a:extLst>
              <a:ext uri="{FF2B5EF4-FFF2-40B4-BE49-F238E27FC236}">
                <a16:creationId xmlns:a16="http://schemas.microsoft.com/office/drawing/2014/main" id="{81C1DF97-E6AD-A3F4-19F2-3EEF6A43B658}"/>
              </a:ext>
            </a:extLst>
          </p:cNvPr>
          <p:cNvSpPr/>
          <p:nvPr/>
        </p:nvSpPr>
        <p:spPr>
          <a:xfrm>
            <a:off x="3437884" y="1506886"/>
            <a:ext cx="2015900" cy="103631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New dog, old tricks</a:t>
            </a:r>
          </a:p>
        </p:txBody>
      </p:sp>
      <p:sp>
        <p:nvSpPr>
          <p:cNvPr id="35" name="Denkblase: wolkenförmig 34">
            <a:extLst>
              <a:ext uri="{FF2B5EF4-FFF2-40B4-BE49-F238E27FC236}">
                <a16:creationId xmlns:a16="http://schemas.microsoft.com/office/drawing/2014/main" id="{76B3250B-0551-9F7B-0266-25FFEA4D8008}"/>
              </a:ext>
            </a:extLst>
          </p:cNvPr>
          <p:cNvSpPr/>
          <p:nvPr/>
        </p:nvSpPr>
        <p:spPr>
          <a:xfrm>
            <a:off x="2154120" y="2880792"/>
            <a:ext cx="2015900" cy="103631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New dog, new tricks</a:t>
            </a:r>
          </a:p>
        </p:txBody>
      </p:sp>
      <p:sp>
        <p:nvSpPr>
          <p:cNvPr id="36" name="Denkblase: wolkenförmig 35">
            <a:extLst>
              <a:ext uri="{FF2B5EF4-FFF2-40B4-BE49-F238E27FC236}">
                <a16:creationId xmlns:a16="http://schemas.microsoft.com/office/drawing/2014/main" id="{D5E02F24-85C2-C92E-AFD6-6E44DD17F627}"/>
              </a:ext>
            </a:extLst>
          </p:cNvPr>
          <p:cNvSpPr/>
          <p:nvPr/>
        </p:nvSpPr>
        <p:spPr>
          <a:xfrm>
            <a:off x="7557281" y="2298223"/>
            <a:ext cx="2015900" cy="1036319"/>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a:t>New dog</a:t>
            </a:r>
          </a:p>
        </p:txBody>
      </p:sp>
    </p:spTree>
    <p:extLst>
      <p:ext uri="{BB962C8B-B14F-4D97-AF65-F5344CB8AC3E}">
        <p14:creationId xmlns:p14="http://schemas.microsoft.com/office/powerpoint/2010/main" val="195941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xit" presetSubtype="0" fill="hold" grpId="1" nodeType="withEffect">
                                  <p:stCondLst>
                                    <p:cond delay="0"/>
                                  </p:stCondLst>
                                  <p:childTnLst>
                                    <p:set>
                                      <p:cBhvr>
                                        <p:cTn id="24" dur="1" fill="hold">
                                          <p:stCondLst>
                                            <p:cond delay="0"/>
                                          </p:stCondLst>
                                        </p:cTn>
                                        <p:tgtEl>
                                          <p:spTgt spid="33"/>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32"/>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par>
                                <p:cTn id="43" presetID="1" presetClass="exit" presetSubtype="0" fill="hold" grpId="1" nodeType="withEffect">
                                  <p:stCondLst>
                                    <p:cond delay="0"/>
                                  </p:stCondLst>
                                  <p:childTnLst>
                                    <p:set>
                                      <p:cBhvr>
                                        <p:cTn id="44" dur="1" fill="hold">
                                          <p:stCondLst>
                                            <p:cond delay="0"/>
                                          </p:stCondLst>
                                        </p:cTn>
                                        <p:tgtEl>
                                          <p:spTgt spid="36"/>
                                        </p:tgtEl>
                                        <p:attrNameLst>
                                          <p:attrName>style.visibility</p:attrName>
                                        </p:attrNameLst>
                                      </p:cBhvr>
                                      <p:to>
                                        <p:strVal val="hidden"/>
                                      </p:to>
                                    </p:set>
                                  </p:childTnLst>
                                </p:cTn>
                              </p:par>
                              <p:par>
                                <p:cTn id="45" presetID="1" presetClass="entr" presetSubtype="0" fill="hold" grpId="0" nodeType="withEffect">
                                  <p:stCondLst>
                                    <p:cond delay="0"/>
                                  </p:stCondLst>
                                  <p:childTnLst>
                                    <p:set>
                                      <p:cBhvr>
                                        <p:cTn id="46" dur="1" fill="hold">
                                          <p:stCondLst>
                                            <p:cond delay="0"/>
                                          </p:stCondLst>
                                        </p:cTn>
                                        <p:tgtEl>
                                          <p:spTgt spid="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xit" presetSubtype="0" fill="hold" grpId="1" nodeType="withEffect">
                                  <p:stCondLst>
                                    <p:cond delay="0"/>
                                  </p:stCondLst>
                                  <p:childTnLst>
                                    <p:set>
                                      <p:cBhvr>
                                        <p:cTn id="56" dur="1" fill="hold">
                                          <p:stCondLst>
                                            <p:cond delay="0"/>
                                          </p:stCondLst>
                                        </p:cTn>
                                        <p:tgtEl>
                                          <p:spTgt spid="34"/>
                                        </p:tgtEl>
                                        <p:attrNameLst>
                                          <p:attrName>style.visibility</p:attrName>
                                        </p:attrNameLst>
                                      </p:cBhvr>
                                      <p:to>
                                        <p:strVal val="hidden"/>
                                      </p:to>
                                    </p:set>
                                  </p:childTnLst>
                                </p:cTn>
                              </p:par>
                              <p:par>
                                <p:cTn id="57" presetID="1" presetClass="entr" presetSubtype="0" fill="hold" grpId="0" nodeType="withEffect">
                                  <p:stCondLst>
                                    <p:cond delay="0"/>
                                  </p:stCondLst>
                                  <p:childTnLst>
                                    <p:set>
                                      <p:cBhvr>
                                        <p:cTn id="58" dur="1" fill="hold">
                                          <p:stCondLst>
                                            <p:cond delay="0"/>
                                          </p:stCondLst>
                                        </p:cTn>
                                        <p:tgtEl>
                                          <p:spTgt spid="3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par>
                                <p:cTn id="63" presetID="1" presetClass="exit" presetSubtype="0" fill="hold" grpId="1" nodeType="withEffect">
                                  <p:stCondLst>
                                    <p:cond delay="0"/>
                                  </p:stCondLst>
                                  <p:childTnLst>
                                    <p:set>
                                      <p:cBhvr>
                                        <p:cTn id="64" dur="1" fill="hold">
                                          <p:stCondLst>
                                            <p:cond delay="0"/>
                                          </p:stCondLst>
                                        </p:cTn>
                                        <p:tgtEl>
                                          <p:spTgt spid="35"/>
                                        </p:tgtEl>
                                        <p:attrNameLst>
                                          <p:attrName>style.visibility</p:attrName>
                                        </p:attrNameLst>
                                      </p:cBhvr>
                                      <p:to>
                                        <p:strVal val="hidden"/>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9"/>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5" grpId="0" animBg="1"/>
      <p:bldP spid="16" grpId="0" animBg="1"/>
      <p:bldP spid="24" grpId="0" animBg="1"/>
      <p:bldP spid="25" grpId="0" animBg="1"/>
      <p:bldP spid="26" grpId="0" animBg="1"/>
      <p:bldP spid="28" grpId="0" animBg="1"/>
      <p:bldP spid="29" grpId="0" animBg="1"/>
      <p:bldP spid="32" grpId="0"/>
      <p:bldP spid="32" grpId="1"/>
      <p:bldP spid="33" grpId="0" animBg="1"/>
      <p:bldP spid="33" grpId="1" animBg="1"/>
      <p:bldP spid="34" grpId="0" animBg="1"/>
      <p:bldP spid="34" grpId="1" animBg="1"/>
      <p:bldP spid="35" grpId="0" animBg="1"/>
      <p:bldP spid="35" grpId="1" animBg="1"/>
      <p:bldP spid="36" grpId="0" animBg="1"/>
      <p:bldP spid="36"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10.5|9.6|8.3|3.6|6.6"/>
</p:tagLst>
</file>

<file path=ppt/tags/tag2.xml><?xml version="1.0" encoding="utf-8"?>
<p:tagLst xmlns:a="http://schemas.openxmlformats.org/drawingml/2006/main" xmlns:r="http://schemas.openxmlformats.org/officeDocument/2006/relationships" xmlns:p="http://schemas.openxmlformats.org/presentationml/2006/main">
  <p:tag name="TIMING" val="|6.7|2.7|1|0.8"/>
</p:tagLst>
</file>

<file path=ppt/tags/tag3.xml><?xml version="1.0" encoding="utf-8"?>
<p:tagLst xmlns:a="http://schemas.openxmlformats.org/drawingml/2006/main" xmlns:r="http://schemas.openxmlformats.org/officeDocument/2006/relationships" xmlns:p="http://schemas.openxmlformats.org/presentationml/2006/main">
  <p:tag name="TIMING" val="|22.7|20.7|1|6.7|4.1"/>
</p:tagLst>
</file>

<file path=ppt/tags/tag4.xml><?xml version="1.0" encoding="utf-8"?>
<p:tagLst xmlns:a="http://schemas.openxmlformats.org/drawingml/2006/main" xmlns:r="http://schemas.openxmlformats.org/officeDocument/2006/relationships" xmlns:p="http://schemas.openxmlformats.org/presentationml/2006/main">
  <p:tag name="TIMING" val="|33.4|8.9|48.2|21|9.5|15.2|6"/>
</p:tagLst>
</file>

<file path=ppt/tags/tag5.xml><?xml version="1.0" encoding="utf-8"?>
<p:tagLst xmlns:a="http://schemas.openxmlformats.org/drawingml/2006/main" xmlns:r="http://schemas.openxmlformats.org/officeDocument/2006/relationships" xmlns:p="http://schemas.openxmlformats.org/presentationml/2006/main">
  <p:tag name="TIMING" val="|0|13.7|49.8"/>
</p:tagLst>
</file>

<file path=ppt/tags/tag6.xml><?xml version="1.0" encoding="utf-8"?>
<p:tagLst xmlns:a="http://schemas.openxmlformats.org/drawingml/2006/main" xmlns:r="http://schemas.openxmlformats.org/officeDocument/2006/relationships" xmlns:p="http://schemas.openxmlformats.org/presentationml/2006/main">
  <p:tag name="TIMING" val="|0.5|0.3|0.4|0.3|0.4|0.4|0.5|0.8|14.9"/>
</p:tagLst>
</file>

<file path=ppt/theme/theme1.xml><?xml version="1.0" encoding="utf-8"?>
<a:theme xmlns:a="http://schemas.openxmlformats.org/drawingml/2006/main" name="Office Theme">
  <a:themeElements>
    <a:clrScheme name="Dyalog">
      <a:dk1>
        <a:srgbClr val="3B475E"/>
      </a:dk1>
      <a:lt1>
        <a:sysClr val="window" lastClr="FFFFFF"/>
      </a:lt1>
      <a:dk2>
        <a:srgbClr val="5A6D8F"/>
      </a:dk2>
      <a:lt2>
        <a:srgbClr val="F6F6D9"/>
      </a:lt2>
      <a:accent1>
        <a:srgbClr val="ED7F00"/>
      </a:accent1>
      <a:accent2>
        <a:srgbClr val="928ABD"/>
      </a:accent2>
      <a:accent3>
        <a:srgbClr val="2C5656"/>
      </a:accent3>
      <a:accent4>
        <a:srgbClr val="FFA336"/>
      </a:accent4>
      <a:accent5>
        <a:srgbClr val="BBB5D6"/>
      </a:accent5>
      <a:accent6>
        <a:srgbClr val="231F20"/>
      </a:accent6>
      <a:hlink>
        <a:srgbClr val="5A6D8F"/>
      </a:hlink>
      <a:folHlink>
        <a:srgbClr val="928ABD"/>
      </a:folHlink>
    </a:clrScheme>
    <a:fontScheme name="Sarabun">
      <a:majorFont>
        <a:latin typeface="Sarabun"/>
        <a:ea typeface=""/>
        <a:cs typeface=""/>
      </a:majorFont>
      <a:minorFont>
        <a:latin typeface="Sarabu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Dyalog19_template_bold_calibri.potx" id="{F0C38D23-3AC9-47E9-8D0D-BEDB5EAFCAD2}" vid="{35320D08-F00A-4224-9D94-CDC48BBB4D0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1901</Words>
  <Application>Microsoft Office PowerPoint</Application>
  <PresentationFormat>Bildschirmpräsentation (16:9)</PresentationFormat>
  <Paragraphs>164</Paragraphs>
  <Slides>14</Slides>
  <Notes>12</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14</vt:i4>
      </vt:variant>
    </vt:vector>
  </HeadingPairs>
  <TitlesOfParts>
    <vt:vector size="22" baseType="lpstr">
      <vt:lpstr>Calibri</vt:lpstr>
      <vt:lpstr>APL385 Unicode</vt:lpstr>
      <vt:lpstr>Wingdings</vt:lpstr>
      <vt:lpstr>Sarabun</vt:lpstr>
      <vt:lpstr>Courier New</vt:lpstr>
      <vt:lpstr>Arial</vt:lpstr>
      <vt:lpstr>Wingdings 2</vt:lpstr>
      <vt:lpstr>Office Theme</vt:lpstr>
      <vt:lpstr>Test your Code!</vt:lpstr>
      <vt:lpstr>Info</vt:lpstr>
      <vt:lpstr>Agenda</vt:lpstr>
      <vt:lpstr>Motivation</vt:lpstr>
      <vt:lpstr>What to do</vt:lpstr>
      <vt:lpstr>How to do? …Unit testing</vt:lpstr>
      <vt:lpstr>Go Pro</vt:lpstr>
      <vt:lpstr>PowerPoint-Präsentation</vt:lpstr>
      <vt:lpstr>Multidimensional testing</vt:lpstr>
      <vt:lpstr>Running a test</vt:lpstr>
      <vt:lpstr>Result</vt:lpstr>
      <vt:lpstr>and for further processing:</vt:lpstr>
      <vt:lpstr>When to test?</vt:lpstr>
      <vt:lpstr>Not one man in a garage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Smith</dc:creator>
  <cp:lastModifiedBy>Michael Baas</cp:lastModifiedBy>
  <cp:revision>235</cp:revision>
  <cp:lastPrinted>2022-10-07T08:28:48Z</cp:lastPrinted>
  <dcterms:created xsi:type="dcterms:W3CDTF">2019-07-25T11:46:05Z</dcterms:created>
  <dcterms:modified xsi:type="dcterms:W3CDTF">2022-10-11T06:05:02Z</dcterms:modified>
</cp:coreProperties>
</file>