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61" r:id="rId2"/>
    <p:sldId id="475" r:id="rId3"/>
    <p:sldId id="476" r:id="rId4"/>
    <p:sldId id="285" r:id="rId5"/>
    <p:sldId id="280" r:id="rId6"/>
    <p:sldId id="298" r:id="rId7"/>
    <p:sldId id="477" r:id="rId8"/>
    <p:sldId id="299" r:id="rId9"/>
    <p:sldId id="483" r:id="rId10"/>
    <p:sldId id="486" r:id="rId11"/>
    <p:sldId id="487" r:id="rId12"/>
    <p:sldId id="264" r:id="rId13"/>
    <p:sldId id="342" r:id="rId14"/>
    <p:sldId id="294" r:id="rId15"/>
    <p:sldId id="302" r:id="rId16"/>
    <p:sldId id="295" r:id="rId17"/>
    <p:sldId id="301" r:id="rId18"/>
    <p:sldId id="292" r:id="rId19"/>
    <p:sldId id="289" r:id="rId20"/>
    <p:sldId id="293" r:id="rId21"/>
    <p:sldId id="305" r:id="rId22"/>
    <p:sldId id="304" r:id="rId23"/>
    <p:sldId id="276" r:id="rId24"/>
    <p:sldId id="297" r:id="rId25"/>
    <p:sldId id="286" r:id="rId26"/>
    <p:sldId id="271" r:id="rId27"/>
    <p:sldId id="307" r:id="rId28"/>
    <p:sldId id="308" r:id="rId29"/>
    <p:sldId id="306" r:id="rId30"/>
    <p:sldId id="310" r:id="rId31"/>
    <p:sldId id="316" r:id="rId32"/>
    <p:sldId id="317" r:id="rId33"/>
    <p:sldId id="318" r:id="rId34"/>
    <p:sldId id="319" r:id="rId35"/>
    <p:sldId id="320" r:id="rId36"/>
    <p:sldId id="321" r:id="rId37"/>
    <p:sldId id="323" r:id="rId38"/>
    <p:sldId id="324" r:id="rId39"/>
    <p:sldId id="329" r:id="rId40"/>
    <p:sldId id="330" r:id="rId41"/>
    <p:sldId id="325" r:id="rId42"/>
    <p:sldId id="322" r:id="rId43"/>
    <p:sldId id="326" r:id="rId44"/>
    <p:sldId id="327" r:id="rId45"/>
    <p:sldId id="332" r:id="rId46"/>
    <p:sldId id="336" r:id="rId47"/>
    <p:sldId id="338" r:id="rId48"/>
    <p:sldId id="339" r:id="rId49"/>
    <p:sldId id="335" r:id="rId50"/>
    <p:sldId id="333" r:id="rId51"/>
    <p:sldId id="334" r:id="rId52"/>
    <p:sldId id="331" r:id="rId53"/>
    <p:sldId id="340" r:id="rId54"/>
    <p:sldId id="348" r:id="rId55"/>
    <p:sldId id="344" r:id="rId56"/>
    <p:sldId id="345" r:id="rId57"/>
    <p:sldId id="346" r:id="rId58"/>
    <p:sldId id="419" r:id="rId59"/>
    <p:sldId id="420" r:id="rId60"/>
    <p:sldId id="421" r:id="rId61"/>
    <p:sldId id="413" r:id="rId62"/>
    <p:sldId id="418" r:id="rId63"/>
    <p:sldId id="422" r:id="rId64"/>
    <p:sldId id="424" r:id="rId65"/>
    <p:sldId id="416" r:id="rId66"/>
    <p:sldId id="273" r:id="rId67"/>
    <p:sldId id="457" r:id="rId68"/>
    <p:sldId id="459" r:id="rId69"/>
    <p:sldId id="460" r:id="rId70"/>
    <p:sldId id="432" r:id="rId71"/>
    <p:sldId id="433" r:id="rId72"/>
    <p:sldId id="436" r:id="rId73"/>
    <p:sldId id="437" r:id="rId74"/>
    <p:sldId id="489" r:id="rId75"/>
    <p:sldId id="488" r:id="rId76"/>
    <p:sldId id="438" r:id="rId77"/>
    <p:sldId id="439" r:id="rId78"/>
    <p:sldId id="443" r:id="rId79"/>
    <p:sldId id="441" r:id="rId80"/>
    <p:sldId id="490" r:id="rId81"/>
    <p:sldId id="426" r:id="rId82"/>
    <p:sldId id="440" r:id="rId83"/>
    <p:sldId id="461" r:id="rId84"/>
    <p:sldId id="444" r:id="rId85"/>
    <p:sldId id="462" r:id="rId86"/>
    <p:sldId id="445" r:id="rId87"/>
    <p:sldId id="447" r:id="rId88"/>
    <p:sldId id="449" r:id="rId89"/>
    <p:sldId id="450" r:id="rId90"/>
    <p:sldId id="451" r:id="rId91"/>
    <p:sldId id="453" r:id="rId92"/>
    <p:sldId id="452" r:id="rId93"/>
    <p:sldId id="454" r:id="rId94"/>
    <p:sldId id="465" r:id="rId95"/>
    <p:sldId id="463" r:id="rId96"/>
    <p:sldId id="474" r:id="rId97"/>
    <p:sldId id="466" r:id="rId98"/>
    <p:sldId id="468" r:id="rId99"/>
    <p:sldId id="478" r:id="rId100"/>
    <p:sldId id="464" r:id="rId101"/>
    <p:sldId id="480" r:id="rId102"/>
    <p:sldId id="479" r:id="rId103"/>
    <p:sldId id="455" r:id="rId104"/>
    <p:sldId id="456" r:id="rId105"/>
    <p:sldId id="311" r:id="rId106"/>
    <p:sldId id="349" r:id="rId107"/>
    <p:sldId id="350" r:id="rId108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111"/>
    </p:embeddedFont>
    <p:embeddedFont>
      <p:font typeface="APL385 Unicode" panose="020B0709000202000203" pitchFamily="49" charset="0"/>
      <p:regular r:id="rId112"/>
    </p:embeddedFont>
    <p:embeddedFont>
      <p:font typeface="BQN386 Unicode" panose="020B0709000202000203" pitchFamily="50" charset="0"/>
      <p:regular r:id="rId113"/>
    </p:embeddedFont>
    <p:embeddedFont>
      <p:font typeface="Calibri" panose="020F0502020204030204" pitchFamily="34" charset="0"/>
      <p:regular r:id="rId112"/>
      <p:bold r:id="rId112"/>
      <p:italic r:id="rId112"/>
      <p:boldItalic r:id="rId112"/>
    </p:embeddedFont>
    <p:embeddedFont>
      <p:font typeface="Lucida Sans Unicode" panose="020B0602030504020204" pitchFamily="34" charset="0"/>
      <p:regular r:id="rId114"/>
    </p:embeddedFont>
    <p:embeddedFont>
      <p:font typeface="MV Boli" panose="02000500030200090000" pitchFamily="2" charset="0"/>
      <p:regular r:id="rId115"/>
    </p:embeddedFont>
    <p:embeddedFont>
      <p:font typeface="Roboto" panose="02000000000000000000" pitchFamily="2" charset="0"/>
      <p:regular r:id="rId116"/>
      <p:bold r:id="rId117"/>
      <p:italic r:id="rId118"/>
      <p:boldItalic r:id="rId119"/>
    </p:embeddedFont>
    <p:embeddedFont>
      <p:font typeface="Sarabun" panose="00000500000000000000" pitchFamily="2" charset="-34"/>
      <p:regular r:id="rId120"/>
      <p:bold r:id="rId121"/>
      <p:italic r:id="rId122"/>
      <p:boldItalic r:id="rId123"/>
    </p:embeddedFont>
    <p:embeddedFont>
      <p:font typeface="Segoe UI Emoji" panose="020B0502040204020203" pitchFamily="34" charset="0"/>
      <p:regular r:id="rId124"/>
    </p:embeddedFont>
    <p:embeddedFont>
      <p:font typeface="Wingdings 2" panose="05020102010507070707" pitchFamily="18" charset="2"/>
      <p:regular r:id="rId1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B0A"/>
    <a:srgbClr val="A9ADCE"/>
    <a:srgbClr val="7CA9FF"/>
    <a:srgbClr val="FF9669"/>
    <a:srgbClr val="89D5FA"/>
    <a:srgbClr val="ED7F00"/>
    <a:srgbClr val="0000FF"/>
    <a:srgbClr val="33CCCC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5" autoAdjust="0"/>
    <p:restoredTop sz="96301" autoAdjust="0"/>
  </p:normalViewPr>
  <p:slideViewPr>
    <p:cSldViewPr snapToGrid="0">
      <p:cViewPr varScale="1">
        <p:scale>
          <a:sx n="136" d="100"/>
          <a:sy n="136" d="100"/>
        </p:scale>
        <p:origin x="16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NUL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2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1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.fntdata"/><Relationship Id="rId119" Type="http://schemas.openxmlformats.org/officeDocument/2006/relationships/font" Target="fonts/font8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9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13/10/2022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9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8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23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29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1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17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21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9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 err="1">
                <a:solidFill>
                  <a:srgbClr val="3B475E"/>
                </a:solidFill>
                <a:latin typeface="Sarabun" panose="00000500000000000000" pitchFamily="2" charset="-34"/>
              </a:rPr>
              <a:t>Olhão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 hidden="1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486-DB17-420E-883C-3D2C369F7BC8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EDBC-C8A4-48A9-9173-F41F4F3ABFE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732A52-7EEE-42EC-9F0E-E4ABD27AA48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762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Filling the Core Language Gaps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36756" y="4657725"/>
            <a:ext cx="292894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1006" y="3998742"/>
            <a:ext cx="852470" cy="12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Filling the                         </a:t>
            </a:r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r>
              <a:rPr lang="en-GB" dirty="0"/>
              <a:t>                                   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8D05B7-3AF2-A15E-54EB-F120BD11C299}"/>
              </a:ext>
            </a:extLst>
          </p:cNvPr>
          <p:cNvSpPr/>
          <p:nvPr/>
        </p:nvSpPr>
        <p:spPr>
          <a:xfrm>
            <a:off x="-18000" y="-20250"/>
            <a:ext cx="9180000" cy="518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FBBFA0-3FBA-8A08-CA10-55ABA6A04E1F}"/>
              </a:ext>
            </a:extLst>
          </p:cNvPr>
          <p:cNvSpPr/>
          <p:nvPr/>
        </p:nvSpPr>
        <p:spPr>
          <a:xfrm>
            <a:off x="8377238" y="4652668"/>
            <a:ext cx="207168" cy="9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FB75F-5810-F42A-AFF0-C54324FE00B5}"/>
              </a:ext>
            </a:extLst>
          </p:cNvPr>
          <p:cNvSpPr/>
          <p:nvPr/>
        </p:nvSpPr>
        <p:spPr>
          <a:xfrm>
            <a:off x="8210550" y="4040981"/>
            <a:ext cx="547688" cy="6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1E071-3A4C-8079-EB58-F248DEF17003}"/>
              </a:ext>
            </a:extLst>
          </p:cNvPr>
          <p:cNvSpPr/>
          <p:nvPr/>
        </p:nvSpPr>
        <p:spPr>
          <a:xfrm>
            <a:off x="8027193" y="4717892"/>
            <a:ext cx="1050131" cy="40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396" b="-2"/>
          <a:stretch/>
        </p:blipFill>
        <p:spPr>
          <a:xfrm>
            <a:off x="6356737" y="-571500"/>
            <a:ext cx="1954700" cy="4545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775D1-4D6D-D836-71F5-7A6BE682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5" b="99106" l="1790" r="98658">
                        <a14:foregroundMark x1="49217" y1="7513" x2="49217" y2="7513"/>
                        <a14:foregroundMark x1="16331" y1="72093" x2="16331" y2="72093"/>
                        <a14:foregroundMark x1="10067" y1="64043" x2="10067" y2="64043"/>
                        <a14:foregroundMark x1="2237" y1="67084" x2="2237" y2="67084"/>
                        <a14:foregroundMark x1="5369" y1="97496" x2="24385" y2="95349"/>
                        <a14:foregroundMark x1="24385" y1="95349" x2="27069" y2="95707"/>
                        <a14:foregroundMark x1="23266" y1="57961" x2="38031" y2="57961"/>
                        <a14:foregroundMark x1="65324" y1="57424" x2="87472" y2="67084"/>
                        <a14:foregroundMark x1="87472" y1="67084" x2="98881" y2="68694"/>
                        <a14:foregroundMark x1="5593" y1="83005" x2="90157" y2="80322"/>
                        <a14:foregroundMark x1="10291" y1="73166" x2="63311" y2="67442"/>
                        <a14:foregroundMark x1="63311" y1="67442" x2="64653" y2="67621"/>
                        <a14:foregroundMark x1="9620" y1="96959" x2="91723" y2="88372"/>
                        <a14:foregroundMark x1="91723" y1="88372" x2="94183" y2="88372"/>
                        <a14:foregroundMark x1="10738" y1="99106" x2="91499" y2="93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954" y="2851360"/>
            <a:ext cx="2853040" cy="356789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60F7362-56AF-72CD-342C-5F032522F5F9}"/>
              </a:ext>
            </a:extLst>
          </p:cNvPr>
          <p:cNvSpPr/>
          <p:nvPr/>
        </p:nvSpPr>
        <p:spPr>
          <a:xfrm>
            <a:off x="2613001" y="3519851"/>
            <a:ext cx="1668971" cy="455249"/>
          </a:xfrm>
          <a:prstGeom prst="wedgeRoundRectCallout">
            <a:avLst>
              <a:gd name="adj1" fmla="val 65853"/>
              <a:gd name="adj2" fmla="val 133585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Squiggles!</a:t>
            </a:r>
          </a:p>
        </p:txBody>
      </p:sp>
    </p:spTree>
    <p:extLst>
      <p:ext uri="{BB962C8B-B14F-4D97-AF65-F5344CB8AC3E}">
        <p14:creationId xmlns:p14="http://schemas.microsoft.com/office/powerpoint/2010/main" val="35619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f⍛g∘h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Hybrid mitigation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   2∘| ⍛/</a:t>
            </a:r>
            <a:endParaRPr lang="en-GB" dirty="0">
              <a:cs typeface="Sarabun" panose="00000500000000000000" pitchFamily="2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8B2DF-3101-7C20-1248-E22CC0E3A86D}"/>
              </a:ext>
            </a:extLst>
          </p:cNvPr>
          <p:cNvSpPr txBox="1"/>
          <p:nvPr/>
        </p:nvSpPr>
        <p:spPr>
          <a:xfrm>
            <a:off x="5277293" y="254940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Pre-18.0: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(2∘|{⍺/⍵}⊢)</a:t>
            </a:r>
          </a:p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(2∘|⊢⍤/⊢)  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</a:rPr>
              <a:t> 19.0?: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2∘| ⍛/    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25A59-3106-3DE4-C568-A871854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0D206-CD0B-D49B-5A31-BB14746A4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/>
          <a:stretch/>
        </p:blipFill>
        <p:spPr>
          <a:xfrm>
            <a:off x="0" y="19050"/>
            <a:ext cx="9144000" cy="5124449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E8792B-8847-FDD9-DA09-4BE818816AC4}"/>
              </a:ext>
            </a:extLst>
          </p:cNvPr>
          <p:cNvSpPr txBox="1"/>
          <p:nvPr/>
        </p:nvSpPr>
        <p:spPr>
          <a:xfrm>
            <a:off x="1251439" y="2233992"/>
            <a:ext cx="27268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700" b="1" dirty="0">
              <a:latin typeface="APL385 Unicode" panose="020B0709000202000203" pitchFamily="49" charset="0"/>
            </a:endParaRPr>
          </a:p>
          <a:p>
            <a:pPr algn="ctr"/>
            <a:endParaRPr lang="en-GB" sz="3700" b="1" dirty="0">
              <a:latin typeface="APL385 Unicode" panose="020B0709000202000203" pitchFamily="49" charset="0"/>
            </a:endParaRPr>
          </a:p>
          <a:p>
            <a:pPr algn="ctr"/>
            <a:r>
              <a:rPr lang="en-GB" sz="3700" b="1" dirty="0">
                <a:solidFill>
                  <a:srgbClr val="89D5FA"/>
                </a:solidFill>
                <a:latin typeface="APL385 Unicode" panose="020B0709000202000203" pitchFamily="49" charset="0"/>
              </a:rPr>
              <a:t>(</a:t>
            </a:r>
            <a:r>
              <a:rPr lang="en-GB" sz="3700" b="1" dirty="0">
                <a:solidFill>
                  <a:srgbClr val="FF9669"/>
                </a:solidFill>
                <a:latin typeface="APL385 Unicode" panose="020B0709000202000203" pitchFamily="49" charset="0"/>
              </a:rPr>
              <a:t>2</a:t>
            </a:r>
            <a:r>
              <a:rPr lang="en-GB" sz="3700" b="1" dirty="0">
                <a:solidFill>
                  <a:srgbClr val="89D5FA"/>
                </a:solidFill>
                <a:latin typeface="APL385 Unicode" panose="020B0709000202000203" pitchFamily="49" charset="0"/>
              </a:rPr>
              <a:t>|⊢)⍛/</a:t>
            </a:r>
            <a:endParaRPr lang="en-GB" sz="3700" b="1" dirty="0">
              <a:latin typeface="APL385 Unicode" panose="020B0709000202000203" pitchFamily="49" charset="0"/>
            </a:endParaRPr>
          </a:p>
          <a:p>
            <a:pPr algn="ctr"/>
            <a:r>
              <a:rPr lang="en-GB" sz="3700" b="1" dirty="0">
                <a:solidFill>
                  <a:srgbClr val="FF9669"/>
                </a:solidFill>
                <a:latin typeface="APL385 Unicode" panose="020B0709000202000203" pitchFamily="49" charset="0"/>
              </a:rPr>
              <a:t>2</a:t>
            </a:r>
            <a:r>
              <a:rPr lang="en-GB" sz="3700" b="1" dirty="0">
                <a:solidFill>
                  <a:srgbClr val="89D5FA"/>
                </a:solidFill>
                <a:latin typeface="APL385 Unicode" panose="020B0709000202000203" pitchFamily="49" charset="0"/>
              </a:rPr>
              <a:t>∘|⍛/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D7FAA-DC21-4B76-1781-45791AC3BD28}"/>
              </a:ext>
            </a:extLst>
          </p:cNvPr>
          <p:cNvSpPr/>
          <p:nvPr/>
        </p:nvSpPr>
        <p:spPr>
          <a:xfrm>
            <a:off x="4848225" y="3457575"/>
            <a:ext cx="2019300" cy="5016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16B15-ABE3-F478-4536-F0C09AEA5FC9}"/>
              </a:ext>
            </a:extLst>
          </p:cNvPr>
          <p:cNvSpPr txBox="1"/>
          <p:nvPr/>
        </p:nvSpPr>
        <p:spPr>
          <a:xfrm>
            <a:off x="4465332" y="2229951"/>
            <a:ext cx="27268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700" b="1" dirty="0">
              <a:latin typeface="BQN386 Unicode" panose="020B0709000202000203" pitchFamily="50" charset="0"/>
            </a:endParaRPr>
          </a:p>
          <a:p>
            <a:pPr algn="ctr"/>
            <a:endParaRPr lang="en-GB" sz="3700" b="1" dirty="0">
              <a:latin typeface="BQN386 Unicode" panose="020B0709000202000203" pitchFamily="50" charset="0"/>
            </a:endParaRPr>
          </a:p>
          <a:p>
            <a:pPr algn="ctr"/>
            <a:r>
              <a:rPr lang="en-GB" sz="3700" b="1" dirty="0">
                <a:solidFill>
                  <a:srgbClr val="A9ADCE"/>
                </a:solidFill>
                <a:latin typeface="APL385 Unicode" panose="020B0709000202000203" pitchFamily="49" charset="0"/>
              </a:rPr>
              <a:t>(</a:t>
            </a:r>
            <a:r>
              <a:rPr lang="en-GB" sz="3700" b="1" dirty="0">
                <a:solidFill>
                  <a:srgbClr val="FF9669"/>
                </a:solidFill>
                <a:latin typeface="APL385 Unicode" panose="020B0709000202000203" pitchFamily="49" charset="0"/>
              </a:rPr>
              <a:t>2</a:t>
            </a:r>
            <a:r>
              <a:rPr lang="en-GB" sz="3700" b="1" dirty="0">
                <a:solidFill>
                  <a:srgbClr val="89D5FA"/>
                </a:solidFill>
                <a:latin typeface="APL385 Unicode" panose="020B0709000202000203" pitchFamily="49" charset="0"/>
              </a:rPr>
              <a:t>|⊢</a:t>
            </a:r>
            <a:r>
              <a:rPr lang="en-GB" sz="3700" b="1" dirty="0">
                <a:solidFill>
                  <a:srgbClr val="A9ADCE"/>
                </a:solidFill>
                <a:latin typeface="APL385 Unicode" panose="020B0709000202000203" pitchFamily="49" charset="0"/>
              </a:rPr>
              <a:t>)</a:t>
            </a:r>
            <a:r>
              <a:rPr lang="en-GB" sz="3700" b="1" dirty="0">
                <a:solidFill>
                  <a:srgbClr val="89D5FA"/>
                </a:solidFill>
                <a:latin typeface="BQN386 Unicode" panose="020B0709000202000203" pitchFamily="50" charset="0"/>
              </a:rPr>
              <a:t>⊸</a:t>
            </a:r>
            <a:r>
              <a:rPr lang="en-GB" sz="3700" b="1" dirty="0">
                <a:solidFill>
                  <a:srgbClr val="89D5FA"/>
                </a:solidFill>
                <a:latin typeface="APL385 Unicode" panose="020B0709000202000203" pitchFamily="49" charset="0"/>
              </a:rPr>
              <a:t>/</a:t>
            </a:r>
            <a:endParaRPr lang="en-GB" sz="3700" b="1" dirty="0">
              <a:latin typeface="BQN386 Unicode" panose="020B0709000202000203" pitchFamily="50" charset="0"/>
            </a:endParaRPr>
          </a:p>
          <a:p>
            <a:pPr algn="ctr"/>
            <a:r>
              <a:rPr lang="en-GB" sz="3700" b="1" dirty="0">
                <a:solidFill>
                  <a:srgbClr val="FF9669"/>
                </a:solidFill>
                <a:latin typeface="BQN386 Unicode" panose="020B0709000202000203" pitchFamily="50" charset="0"/>
              </a:rPr>
              <a:t>2</a:t>
            </a:r>
            <a:r>
              <a:rPr lang="en-GB" sz="3700" b="1" dirty="0">
                <a:solidFill>
                  <a:srgbClr val="89D5FA"/>
                </a:solidFill>
                <a:latin typeface="BQN386 Unicode" panose="020B0709000202000203" pitchFamily="50" charset="0"/>
              </a:rPr>
              <a:t>⊸|⊸/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7F6B7-16A3-4655-8625-5EEDF070EF4F}"/>
              </a:ext>
            </a:extLst>
          </p:cNvPr>
          <p:cNvSpPr/>
          <p:nvPr/>
        </p:nvSpPr>
        <p:spPr>
          <a:xfrm>
            <a:off x="7192168" y="233748"/>
            <a:ext cx="954882" cy="11315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2061DEA-58B4-3EF0-5B0B-77367493D0F5}"/>
              </a:ext>
            </a:extLst>
          </p:cNvPr>
          <p:cNvSpPr/>
          <p:nvPr/>
        </p:nvSpPr>
        <p:spPr>
          <a:xfrm>
            <a:off x="3947661" y="414214"/>
            <a:ext cx="3556001" cy="837895"/>
          </a:xfrm>
          <a:prstGeom prst="wedgeRoundRectCallout">
            <a:avLst>
              <a:gd name="adj1" fmla="val 63135"/>
              <a:gd name="adj2" fmla="val 127549"/>
              <a:gd name="adj3" fmla="val 16667"/>
            </a:avLst>
          </a:prstGeom>
          <a:noFill/>
          <a:ln w="28575" cap="rnd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b" anchorCtr="0"/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BQN, which is my favourite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86541-FE16-2DFF-1562-C38F30C0EDF2}"/>
              </a:ext>
            </a:extLst>
          </p:cNvPr>
          <p:cNvSpPr txBox="1"/>
          <p:nvPr/>
        </p:nvSpPr>
        <p:spPr>
          <a:xfrm>
            <a:off x="19048" y="67506"/>
            <a:ext cx="668893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>
                <a:solidFill>
                  <a:schemeClr val="bg1"/>
                </a:solidFill>
                <a:highlight>
                  <a:srgbClr val="0000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Conor Hoekstra's Opening Talk (https://youtu.be/8oKAHQsh1oM)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359BC-EF2C-CFEC-4A29-AE0CB7A0D5F4}"/>
              </a:ext>
            </a:extLst>
          </p:cNvPr>
          <p:cNvSpPr/>
          <p:nvPr/>
        </p:nvSpPr>
        <p:spPr>
          <a:xfrm>
            <a:off x="4733925" y="3457575"/>
            <a:ext cx="2209800" cy="5016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6DD85E-14E4-7383-20A4-D828EF5E8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6129" y="426182"/>
            <a:ext cx="795600" cy="7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6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uiExpand="1" build="p"/>
      <p:bldP spid="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f⍛g∘h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Hybrid mitigation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   2∘| ⍛/</a:t>
            </a:r>
            <a:endParaRPr lang="en-GB" dirty="0">
              <a:cs typeface="Sarabun" panose="00000500000000000000" pitchFamily="2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8B2DF-3101-7C20-1248-E22CC0E3A86D}"/>
              </a:ext>
            </a:extLst>
          </p:cNvPr>
          <p:cNvSpPr txBox="1"/>
          <p:nvPr/>
        </p:nvSpPr>
        <p:spPr>
          <a:xfrm>
            <a:off x="5277293" y="254940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Pre-18.0: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(2∘|{⍺/⍵}⊢)</a:t>
            </a:r>
          </a:p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(2∘|⊢⍤/⊢)  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</a:rPr>
              <a:t> 19.0?: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2∘| ⍛/    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75444"/>
      </p:ext>
    </p:extLst>
  </p:cSld>
  <p:clrMapOvr>
    <a:masterClrMapping/>
  </p:clrMapOvr>
  <p:transition spd="slow">
    <p:push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</a:p>
          <a:p>
            <a:pPr marL="361950" indent="0">
              <a:buNone/>
            </a:pPr>
            <a:endParaRPr lang="en-GB" dirty="0">
              <a:cs typeface="Sarabun" panose="00000500000000000000" pitchFamily="2" charset="-3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	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51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Select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;;]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Depth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¨¨⊂⊂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k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Behind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93061"/>
            <a:ext cx="8528373" cy="3610918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Select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[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;;]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	</a:t>
            </a:r>
            <a:r>
              <a:rPr lang="en-GB" dirty="0" err="1"/>
              <a:t>apl.wiki</a:t>
            </a:r>
            <a:r>
              <a:rPr lang="en-GB" dirty="0"/>
              <a:t>/select</a:t>
            </a:r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Depth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¨¨⊂⊂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k</a:t>
            </a:r>
            <a:r>
              <a:rPr lang="en-GB" sz="1200" dirty="0">
                <a:solidFill>
                  <a:schemeClr val="accent5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	</a:t>
            </a:r>
            <a:r>
              <a:rPr lang="en-GB" dirty="0" err="1"/>
              <a:t>apl.wiki</a:t>
            </a:r>
            <a:r>
              <a:rPr lang="en-GB" dirty="0"/>
              <a:t>/</a:t>
            </a:r>
            <a:r>
              <a:rPr lang="en-GB" dirty="0" err="1"/>
              <a:t>depth_operator</a:t>
            </a:r>
            <a:endParaRPr lang="en-GB" dirty="0"/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endParaRPr lang="en-GB" dirty="0"/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Behind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  <a:r>
              <a:rPr lang="en-GB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⍛</a:t>
            </a:r>
            <a:r>
              <a:rPr lang="en-GB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BBB5D6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spcAft>
                <a:spcPts val="0"/>
              </a:spcAft>
              <a:buNone/>
              <a:tabLst>
                <a:tab pos="3770313" algn="ctr"/>
                <a:tab pos="5381625" algn="ctr"/>
                <a:tab pos="7178675" algn="ctr"/>
              </a:tabLst>
            </a:pP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/>
              <a:t>apl.wiki</a:t>
            </a:r>
            <a:r>
              <a:rPr lang="en-GB" dirty="0"/>
              <a:t>/behind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D8B1533-EE52-4AD9-3C20-F6B9CBBDF99B}"/>
              </a:ext>
            </a:extLst>
          </p:cNvPr>
          <p:cNvSpPr/>
          <p:nvPr/>
        </p:nvSpPr>
        <p:spPr>
          <a:xfrm>
            <a:off x="6022453" y="4420594"/>
            <a:ext cx="1668971" cy="455249"/>
          </a:xfrm>
          <a:prstGeom prst="wedgeRoundRectCallout">
            <a:avLst>
              <a:gd name="adj1" fmla="val 73952"/>
              <a:gd name="adj2" fmla="val -55316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F480BE8-3CF5-64F0-7210-3ACE62B4E012}"/>
              </a:ext>
            </a:extLst>
          </p:cNvPr>
          <p:cNvSpPr/>
          <p:nvPr/>
        </p:nvSpPr>
        <p:spPr>
          <a:xfrm>
            <a:off x="7182929" y="2980623"/>
            <a:ext cx="1668971" cy="455249"/>
          </a:xfrm>
          <a:prstGeom prst="wedgeRoundRectCallout">
            <a:avLst>
              <a:gd name="adj1" fmla="val 23547"/>
              <a:gd name="adj2" fmla="val 142328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 it?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5659A-E552-703B-67BD-D47F6E4A7F17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</p:spTree>
    <p:extLst>
      <p:ext uri="{BB962C8B-B14F-4D97-AF65-F5344CB8AC3E}">
        <p14:creationId xmlns:p14="http://schemas.microsoft.com/office/powerpoint/2010/main" val="4072218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FBBFA0-3FBA-8A08-CA10-55ABA6A04E1F}"/>
              </a:ext>
            </a:extLst>
          </p:cNvPr>
          <p:cNvSpPr/>
          <p:nvPr/>
        </p:nvSpPr>
        <p:spPr>
          <a:xfrm>
            <a:off x="8377238" y="4652668"/>
            <a:ext cx="207168" cy="9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FB75F-5810-F42A-AFF0-C54324FE00B5}"/>
              </a:ext>
            </a:extLst>
          </p:cNvPr>
          <p:cNvSpPr/>
          <p:nvPr/>
        </p:nvSpPr>
        <p:spPr>
          <a:xfrm>
            <a:off x="8210550" y="4040981"/>
            <a:ext cx="547688" cy="6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1E071-3A4C-8079-EB58-F248DEF17003}"/>
              </a:ext>
            </a:extLst>
          </p:cNvPr>
          <p:cNvSpPr/>
          <p:nvPr/>
        </p:nvSpPr>
        <p:spPr>
          <a:xfrm>
            <a:off x="8027193" y="4717892"/>
            <a:ext cx="1050131" cy="40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396" b="-2"/>
          <a:stretch/>
        </p:blipFill>
        <p:spPr>
          <a:xfrm>
            <a:off x="6356737" y="-571500"/>
            <a:ext cx="1954700" cy="4545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E775D1-4D6D-D836-71F5-7A6BE682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5" b="99106" l="1790" r="98658">
                        <a14:foregroundMark x1="49217" y1="7513" x2="49217" y2="7513"/>
                        <a14:foregroundMark x1="16331" y1="72093" x2="16331" y2="72093"/>
                        <a14:foregroundMark x1="10067" y1="64043" x2="10067" y2="64043"/>
                        <a14:foregroundMark x1="2237" y1="67084" x2="2237" y2="67084"/>
                        <a14:foregroundMark x1="5369" y1="97496" x2="24385" y2="95349"/>
                        <a14:foregroundMark x1="24385" y1="95349" x2="27069" y2="95707"/>
                        <a14:foregroundMark x1="23266" y1="57961" x2="38031" y2="57961"/>
                        <a14:foregroundMark x1="65324" y1="57424" x2="87472" y2="67084"/>
                        <a14:foregroundMark x1="87472" y1="67084" x2="98881" y2="68694"/>
                        <a14:foregroundMark x1="5593" y1="83005" x2="90157" y2="80322"/>
                        <a14:foregroundMark x1="10291" y1="73166" x2="63311" y2="67442"/>
                        <a14:foregroundMark x1="63311" y1="67442" x2="64653" y2="67621"/>
                        <a14:foregroundMark x1="9620" y1="96959" x2="91723" y2="88372"/>
                        <a14:foregroundMark x1="91723" y1="88372" x2="94183" y2="88372"/>
                        <a14:foregroundMark x1="10738" y1="99106" x2="91499" y2="93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954" y="2851360"/>
            <a:ext cx="2853040" cy="356789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60F7362-56AF-72CD-342C-5F032522F5F9}"/>
              </a:ext>
            </a:extLst>
          </p:cNvPr>
          <p:cNvSpPr/>
          <p:nvPr/>
        </p:nvSpPr>
        <p:spPr>
          <a:xfrm>
            <a:off x="2613001" y="3519851"/>
            <a:ext cx="1668971" cy="455249"/>
          </a:xfrm>
          <a:prstGeom prst="wedgeRoundRectCallout">
            <a:avLst>
              <a:gd name="adj1" fmla="val 65853"/>
              <a:gd name="adj2" fmla="val 133585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Squiggles!</a:t>
            </a:r>
          </a:p>
        </p:txBody>
      </p:sp>
    </p:spTree>
    <p:extLst>
      <p:ext uri="{BB962C8B-B14F-4D97-AF65-F5344CB8AC3E}">
        <p14:creationId xmlns:p14="http://schemas.microsoft.com/office/powerpoint/2010/main" val="12598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3211 0.1941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96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310362A-1CFF-464F-F6C2-7EBC1F4DD818}"/>
              </a:ext>
            </a:extLst>
          </p:cNvPr>
          <p:cNvSpPr/>
          <p:nvPr/>
        </p:nvSpPr>
        <p:spPr>
          <a:xfrm>
            <a:off x="8377238" y="4652668"/>
            <a:ext cx="207168" cy="9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  <a:tab pos="7535863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ABD945-F4BF-287C-56F2-57B8EE34B733}"/>
              </a:ext>
            </a:extLst>
          </p:cNvPr>
          <p:cNvSpPr/>
          <p:nvPr/>
        </p:nvSpPr>
        <p:spPr>
          <a:xfrm>
            <a:off x="3141662" y="2061210"/>
            <a:ext cx="4958397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2DF58-BB1D-B5EF-5D5E-ADE46903DAFE}"/>
              </a:ext>
            </a:extLst>
          </p:cNvPr>
          <p:cNvSpPr/>
          <p:nvPr/>
        </p:nvSpPr>
        <p:spPr>
          <a:xfrm>
            <a:off x="3295649" y="2735100"/>
            <a:ext cx="4852829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BD34-AE49-575A-C508-E45C358585B5}"/>
              </a:ext>
            </a:extLst>
          </p:cNvPr>
          <p:cNvSpPr/>
          <p:nvPr/>
        </p:nvSpPr>
        <p:spPr>
          <a:xfrm>
            <a:off x="3485682" y="3456328"/>
            <a:ext cx="485283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F97E9-7304-0BAD-10A4-CEF286ABBA1A}"/>
              </a:ext>
            </a:extLst>
          </p:cNvPr>
          <p:cNvSpPr/>
          <p:nvPr/>
        </p:nvSpPr>
        <p:spPr>
          <a:xfrm>
            <a:off x="8210550" y="4040981"/>
            <a:ext cx="547688" cy="6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B12D0AF-19CA-378F-DAEF-D0ECB71532C2}"/>
              </a:ext>
            </a:extLst>
          </p:cNvPr>
          <p:cNvSpPr/>
          <p:nvPr/>
        </p:nvSpPr>
        <p:spPr>
          <a:xfrm>
            <a:off x="7511216" y="2171143"/>
            <a:ext cx="1366472" cy="921381"/>
          </a:xfrm>
          <a:prstGeom prst="cloudCallout">
            <a:avLst>
              <a:gd name="adj1" fmla="val 18909"/>
              <a:gd name="adj2" fmla="val 125721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6"/>
                </a:solidFill>
                <a:latin typeface="APL333" panose="020B0700000202000203" pitchFamily="34" charset="0"/>
              </a:rPr>
              <a:t>⌸ &amp; ⌺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AFBB34-CCF6-0D90-B379-05BA197A2577}"/>
              </a:ext>
            </a:extLst>
          </p:cNvPr>
          <p:cNvSpPr/>
          <p:nvPr/>
        </p:nvSpPr>
        <p:spPr>
          <a:xfrm>
            <a:off x="8027193" y="4717892"/>
            <a:ext cx="1050131" cy="40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0AE66-A06B-3972-C311-6BC3025DE0BB}"/>
              </a:ext>
            </a:extLst>
          </p:cNvPr>
          <p:cNvSpPr txBox="1"/>
          <p:nvPr/>
        </p:nvSpPr>
        <p:spPr>
          <a:xfrm>
            <a:off x="8954293" y="2005791"/>
            <a:ext cx="27732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/>
              <a:t>👢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AB058D5-29C2-6136-7480-771B89C49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64396" b="-2"/>
          <a:stretch/>
        </p:blipFill>
        <p:spPr>
          <a:xfrm>
            <a:off x="8049460" y="3220603"/>
            <a:ext cx="853200" cy="19838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250350-BE54-A925-20FA-73F43AAACAD8}"/>
              </a:ext>
            </a:extLst>
          </p:cNvPr>
          <p:cNvCxnSpPr>
            <a:cxnSpLocks/>
          </p:cNvCxnSpPr>
          <p:nvPr/>
        </p:nvCxnSpPr>
        <p:spPr>
          <a:xfrm flipV="1">
            <a:off x="7731919" y="2311329"/>
            <a:ext cx="995601" cy="603647"/>
          </a:xfrm>
          <a:prstGeom prst="line">
            <a:avLst/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6240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A734FC9-DB6A-AA43-DEEB-7594C5D7D3BA}"/>
              </a:ext>
            </a:extLst>
          </p:cNvPr>
          <p:cNvSpPr/>
          <p:nvPr/>
        </p:nvSpPr>
        <p:spPr>
          <a:xfrm>
            <a:off x="7511216" y="2171143"/>
            <a:ext cx="1366472" cy="921381"/>
          </a:xfrm>
          <a:prstGeom prst="cloudCallout">
            <a:avLst>
              <a:gd name="adj1" fmla="val 18909"/>
              <a:gd name="adj2" fmla="val 125721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r">
              <a:lnSpc>
                <a:spcPct val="150000"/>
              </a:lnSpc>
              <a:buNone/>
            </a:pPr>
            <a:r>
              <a:rPr lang="en-GB" sz="2400" dirty="0">
                <a:solidFill>
                  <a:schemeClr val="accent6"/>
                </a:solidFill>
                <a:latin typeface="APL333" panose="020B0700000202000203" pitchFamily="34" charset="0"/>
              </a:rPr>
              <a:t>⌸ &amp; ⌺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49C807-51E1-7C9B-5EA1-3475A8F3A22E}"/>
              </a:ext>
            </a:extLst>
          </p:cNvPr>
          <p:cNvCxnSpPr>
            <a:cxnSpLocks/>
          </p:cNvCxnSpPr>
          <p:nvPr/>
        </p:nvCxnSpPr>
        <p:spPr>
          <a:xfrm flipV="1">
            <a:off x="7731919" y="2311329"/>
            <a:ext cx="995601" cy="603647"/>
          </a:xfrm>
          <a:prstGeom prst="line">
            <a:avLst/>
          </a:prstGeom>
          <a:solidFill>
            <a:schemeClr val="bg1"/>
          </a:solidFill>
          <a:ln w="28575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030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2;4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2 4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77F40F-8E0C-B8E6-4C14-C8CC9E9D5953}"/>
              </a:ext>
            </a:extLst>
          </p:cNvPr>
          <p:cNvSpPr/>
          <p:nvPr/>
        </p:nvSpPr>
        <p:spPr>
          <a:xfrm>
            <a:off x="794144" y="1264925"/>
            <a:ext cx="1026635" cy="451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6109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 1;4 1 7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LIO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DAG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(2 1)(4 1 7)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LIO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DAG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60471-F511-5912-FA1C-889170397292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311401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p←8⍴⎕A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p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en-GB" dirty="0">
                <a:latin typeface="APL385 Unicode" panose="020B0709000202000203" pitchFamily="49" charset="0"/>
              </a:rPr>
              <a:t>p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8872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0681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25E33-09DE-8964-F3B3-1EB8886FF1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p←8⍴⎕A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p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2 1 7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BAG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2 1 7</a:t>
            </a:r>
            <a:r>
              <a:rPr lang="fi-FI" kern="1200" dirty="0">
                <a:solidFill>
                  <a:srgbClr val="FFFFFF"/>
                </a:solidFill>
                <a:effectLst/>
                <a:highlight>
                  <a:srgbClr val="FF0000"/>
                </a:highlight>
                <a:latin typeface="APL385 Unicode" panose="020B0709000202000203" pitchFamily="49" charset="0"/>
                <a:ea typeface="+mn-ea"/>
                <a:cs typeface="+mn-cs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p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BAG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3DDE50E-6BC6-FE0B-F7D2-1BE635535494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F7F9B-E085-80BC-BDE4-505DAED14DED}"/>
              </a:ext>
            </a:extLst>
          </p:cNvPr>
          <p:cNvSpPr txBox="1"/>
          <p:nvPr/>
        </p:nvSpPr>
        <p:spPr>
          <a:xfrm>
            <a:off x="654085" y="2781300"/>
            <a:ext cx="2010534" cy="88729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6832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B520EE-71CA-64BD-20D0-8EC5266199B1}"/>
              </a:ext>
            </a:extLst>
          </p:cNvPr>
          <p:cNvSpPr txBox="1">
            <a:spLocks/>
          </p:cNvSpPr>
          <p:nvPr/>
        </p:nvSpPr>
        <p:spPr>
          <a:xfrm>
            <a:off x="323527" y="1783019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2BF8DAF-FF2E-4900-5250-5A7B0C8CA6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⊂1 8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1 8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⌷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nn-NO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38D94-6F2F-7BAB-6BE4-F07C8DE06D06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242518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4B520EE-71CA-64BD-20D0-8EC5266199B1}"/>
              </a:ext>
            </a:extLst>
          </p:cNvPr>
          <p:cNvSpPr txBox="1">
            <a:spLocks/>
          </p:cNvSpPr>
          <p:nvPr/>
        </p:nvSpPr>
        <p:spPr>
          <a:xfrm>
            <a:off x="323527" y="1783019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2BF8DAF-FF2E-4900-5250-5A7B0C8CA6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t←3 8⍴⎕A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    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fi-FI" dirty="0">
                <a:latin typeface="APL385 Unicode" panose="020B0709000202000203" pitchFamily="49" charset="0"/>
              </a:rPr>
              <a:t>(1 8)(2 7)</a:t>
            </a:r>
            <a:r>
              <a:rPr lang="fi-FI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nn-NO" dirty="0">
                <a:latin typeface="APL385 Unicode" panose="020B0709000202000203" pitchFamily="49" charset="0"/>
              </a:rPr>
              <a:t>HO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    (1 8)(2 7)</a:t>
            </a:r>
            <a:r>
              <a:rPr lang="fi-FI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fi-FI" dirty="0">
                <a:latin typeface="APL385 Unicode" panose="020B0709000202000203" pitchFamily="49" charset="0"/>
              </a:rPr>
              <a:t>t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fi-FI" dirty="0">
                <a:latin typeface="APL385 Unicode" panose="020B0709000202000203" pitchFamily="49" charset="0"/>
              </a:rPr>
              <a:t>HO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02843-2365-C9F5-6282-A4152AADB386}"/>
              </a:ext>
            </a:extLst>
          </p:cNvPr>
          <p:cNvSpPr txBox="1"/>
          <p:nvPr/>
        </p:nvSpPr>
        <p:spPr>
          <a:xfrm>
            <a:off x="654085" y="2781300"/>
            <a:ext cx="2010534" cy="14782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↓ABCDEFGH│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│IJKLMNOP│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│QRSTUVWX│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8480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Filling the                         </a:t>
            </a:r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r>
              <a:rPr lang="en-GB" dirty="0"/>
              <a:t>                                   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9D9277-0CC8-1DAF-28E7-03979091D4AD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9B272-6006-E73B-8E80-FBFA0DC20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26" r="10146"/>
          <a:stretch/>
        </p:blipFill>
        <p:spPr>
          <a:xfrm>
            <a:off x="-932026" y="5168136"/>
            <a:ext cx="9396217" cy="695470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CF9A2A-FB21-AE35-3C63-FF50A03F9254}"/>
              </a:ext>
            </a:extLst>
          </p:cNvPr>
          <p:cNvSpPr txBox="1">
            <a:spLocks/>
          </p:cNvSpPr>
          <p:nvPr/>
        </p:nvSpPr>
        <p:spPr>
          <a:xfrm>
            <a:off x="710852" y="6458043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</p:spTree>
    <p:extLst>
      <p:ext uri="{BB962C8B-B14F-4D97-AF65-F5344CB8AC3E}">
        <p14:creationId xmlns:p14="http://schemas.microsoft.com/office/powerpoint/2010/main" val="276983074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29975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⊂(2 1)3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pt-BR" dirty="0">
                <a:latin typeface="APL385 Unicode" panose="020B0709000202000203" pitchFamily="49" charset="0"/>
              </a:rPr>
              <a:t>(2 1)3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⊃</a:t>
            </a:r>
            <a:r>
              <a:rPr lang="en-GB" dirty="0">
                <a:latin typeface="APL385 Unicode" panose="020B0709000202000203" pitchFamily="49" charset="0"/>
              </a:rPr>
              <a:t>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8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29975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282440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⊂(2 1)3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E6ED3-2079-EFD1-94BA-1F4825DDFF4D}"/>
              </a:ext>
            </a:extLst>
          </p:cNvPr>
          <p:cNvSpPr txBox="1"/>
          <p:nvPr/>
        </p:nvSpPr>
        <p:spPr>
          <a:xfrm>
            <a:off x="654085" y="2781300"/>
            <a:ext cx="2010534" cy="2364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┌→────────┐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↓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│Dad│ 3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┌→──┐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│Mom│ 5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│ └───┘   │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└∊────────┘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7EAE-D714-EF09-35FA-5FE87EA3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Simple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Choose Indexing</a:t>
            </a:r>
          </a:p>
          <a:p>
            <a:pPr marL="0" indent="0">
              <a:buNone/>
              <a:tabLst>
                <a:tab pos="446088" algn="l"/>
              </a:tabLst>
            </a:pPr>
            <a:r>
              <a:rPr lang="en-GB" dirty="0"/>
              <a:t>	Reach Indexing</a:t>
            </a:r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  <a:p>
            <a:pPr marL="0" indent="0">
              <a:buNone/>
              <a:tabLst>
                <a:tab pos="361950" algn="l"/>
              </a:tabLst>
            </a:pP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5DDF50-E278-DC19-FA20-70B0F8C49F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08F65C-012A-E9E7-CCDF-E3FF4DFD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4A2A53F-A85C-6A69-78A7-5A82815F95D1}"/>
              </a:ext>
            </a:extLst>
          </p:cNvPr>
          <p:cNvSpPr txBox="1">
            <a:spLocks/>
          </p:cNvSpPr>
          <p:nvPr/>
        </p:nvSpPr>
        <p:spPr>
          <a:xfrm>
            <a:off x="323527" y="2299752"/>
            <a:ext cx="470617" cy="183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46F38A0-DEB1-955C-EBB1-1190D344F6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59" y="1264925"/>
            <a:ext cx="4396741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 err="1">
                <a:latin typeface="APL385 Unicode" panose="020B0709000202000203" pitchFamily="49" charset="0"/>
              </a:rPr>
              <a:t>s←'Dad</a:t>
            </a:r>
            <a:r>
              <a:rPr lang="en-GB" dirty="0">
                <a:latin typeface="APL385 Unicode" panose="020B0709000202000203" pitchFamily="49" charset="0"/>
              </a:rPr>
              <a:t>' 'Mom',⍪3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pt-BR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    s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[</a:t>
            </a:r>
            <a:r>
              <a:rPr lang="pt-BR" dirty="0">
                <a:latin typeface="APL385 Unicode" panose="020B0709000202000203" pitchFamily="49" charset="0"/>
              </a:rPr>
              <a:t>((2 1)3)((1 1)2)</a:t>
            </a:r>
            <a:r>
              <a:rPr lang="pt-BR" dirty="0">
                <a:solidFill>
                  <a:schemeClr val="accent6"/>
                </a:solidFill>
                <a:latin typeface="APL385 Unicode" panose="020B0709000202000203" pitchFamily="49" charset="0"/>
              </a:rPr>
              <a:t>]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pt-BR" dirty="0">
                <a:latin typeface="APL385 Unicode" panose="020B0709000202000203" pitchFamily="49" charset="0"/>
              </a:rPr>
              <a:t>ma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((2 1)3)((1 1)2)</a:t>
            </a:r>
            <a:r>
              <a:rPr lang="fi-FI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s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348921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1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66426-AED7-BD3F-67A8-6D5525EDD9CD}"/>
              </a:ext>
            </a:extLst>
          </p:cNvPr>
          <p:cNvSpPr txBox="1">
            <a:spLocks/>
          </p:cNvSpPr>
          <p:nvPr/>
        </p:nvSpPr>
        <p:spPr>
          <a:xfrm>
            <a:off x="3521503" y="1264925"/>
            <a:ext cx="2132422" cy="3242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4800" dirty="0"/>
              <a:t>Select</a:t>
            </a:r>
            <a:endParaRPr lang="en-GB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sz="7200" dirty="0">
                <a:latin typeface="APL385 Unicode" panose="020B0709000202000203" pitchFamily="49" charset="0"/>
              </a:rPr>
              <a:t>⊇</a:t>
            </a:r>
            <a:endParaRPr lang="en-GB" sz="7200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8" name="f">
            <a:extLst>
              <a:ext uri="{FF2B5EF4-FFF2-40B4-BE49-F238E27FC236}">
                <a16:creationId xmlns:a16="http://schemas.microsoft.com/office/drawing/2014/main" id="{F92BE025-062E-43B4-AD31-444B89EBD4C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</a:p>
        </p:txBody>
      </p:sp>
      <p:sp>
        <p:nvSpPr>
          <p:cNvPr id="9" name="k">
            <a:extLst>
              <a:ext uri="{FF2B5EF4-FFF2-40B4-BE49-F238E27FC236}">
                <a16:creationId xmlns:a16="http://schemas.microsoft.com/office/drawing/2014/main" id="{76356E22-B97E-B14C-54F5-C2ABDE76086B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BE34354-BE99-7F1F-7F15-AFCD463006CC}"/>
              </a:ext>
            </a:extLst>
          </p:cNvPr>
          <p:cNvSpPr txBox="1">
            <a:spLocks/>
          </p:cNvSpPr>
          <p:nvPr/>
        </p:nvSpPr>
        <p:spPr>
          <a:xfrm>
            <a:off x="-8820472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Indexing with Nested Vectors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CDAF9E-4A45-A1EC-BF1D-B78FB7246A5C}"/>
              </a:ext>
            </a:extLst>
          </p:cNvPr>
          <p:cNvSpPr txBox="1">
            <a:spLocks/>
          </p:cNvSpPr>
          <p:nvPr/>
        </p:nvSpPr>
        <p:spPr>
          <a:xfrm>
            <a:off x="-8819294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Don't do that!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124F8EE-D5A0-3B7E-05C9-2A8F81E946CD}"/>
              </a:ext>
            </a:extLst>
          </p:cNvPr>
          <p:cNvSpPr txBox="1">
            <a:spLocks/>
          </p:cNvSpPr>
          <p:nvPr/>
        </p:nvSpPr>
        <p:spPr>
          <a:xfrm>
            <a:off x="-5967821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513597-73CF-3D38-AFC1-344D7B61AB69}"/>
              </a:ext>
            </a:extLst>
          </p:cNvPr>
          <p:cNvCxnSpPr/>
          <p:nvPr/>
        </p:nvCxnSpPr>
        <p:spPr>
          <a:xfrm>
            <a:off x="-8829446" y="0"/>
            <a:ext cx="0" cy="442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Don't do that!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BDD32-290D-261E-1F27-CCA5B1D8EE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26473" y="1264925"/>
            <a:ext cx="2794001" cy="32420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With Select 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/>
              <a:t>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A⊇¨⊂B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⊇∘B¨A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50CBBB1-CDA0-78BC-99C3-6746C64B892B}"/>
              </a:ext>
            </a:extLst>
          </p:cNvPr>
          <p:cNvSpPr txBox="1">
            <a:spLocks/>
          </p:cNvSpPr>
          <p:nvPr/>
        </p:nvSpPr>
        <p:spPr>
          <a:xfrm>
            <a:off x="9144000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Data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4877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⌷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Index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(⊂⍤⍋⌷⊢)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⌷⍨∘⊂∘⍋⍨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(⊂⍤?⍨∘≢⌷⊢)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((⊂bounds∘⍸)⌷grades⍨)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11B6D88-3C9F-8792-4241-D2EB05054093}"/>
              </a:ext>
            </a:extLst>
          </p:cNvPr>
          <p:cNvSpPr txBox="1">
            <a:spLocks/>
          </p:cNvSpPr>
          <p:nvPr/>
        </p:nvSpPr>
        <p:spPr>
          <a:xfrm>
            <a:off x="-8820472" y="267656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Indexing with Nested Vectors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72871E-6626-F611-7B74-1EEF763A16DC}"/>
              </a:ext>
            </a:extLst>
          </p:cNvPr>
          <p:cNvCxnSpPr/>
          <p:nvPr/>
        </p:nvCxnSpPr>
        <p:spPr>
          <a:xfrm>
            <a:off x="-8829446" y="0"/>
            <a:ext cx="0" cy="442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1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(⊂⍤⍋⌷⊢)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⌷⍨∘⊂∘⍋⍨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(⊂⍤?⍨∘≢⌷⊢)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((⊂bounds∘⍸)⌷grades⍨)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B41B237F-F1D2-7EEB-8FE0-91979E4B9E89}"/>
              </a:ext>
            </a:extLst>
          </p:cNvPr>
          <p:cNvSpPr/>
          <p:nvPr/>
        </p:nvSpPr>
        <p:spPr>
          <a:xfrm>
            <a:off x="2438400" y="1466850"/>
            <a:ext cx="2066926" cy="5524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1118E73B-86EC-602D-31EB-4D1FB1A9BBF9}"/>
              </a:ext>
            </a:extLst>
          </p:cNvPr>
          <p:cNvSpPr/>
          <p:nvPr/>
        </p:nvSpPr>
        <p:spPr>
          <a:xfrm>
            <a:off x="464457" y="3602350"/>
            <a:ext cx="624114" cy="55245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  ⍋⊇⊢)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  ∘⍋⍨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  ?⍨∘≢⊇⊢)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  bounds∘⍸ ⊇grades⍨)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fade/>
      </p:transition>
    </mc:Choice>
    <mc:Fallback xmlns="">
      <p:transition spd="slow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(⍋⊇⊢)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⊇⍨∘⍋⍨      ⍝ "sort Y by X"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(?⍨∘≢⊇⊢)</a:t>
            </a:r>
          </a:p>
          <a:p>
            <a:pPr marL="715963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Grade   ← (bounds∘⍸⊇grades⍨)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Data Transformation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0DD9A5D-E2AF-0327-B94F-736B2DD6D28C}"/>
              </a:ext>
            </a:extLst>
          </p:cNvPr>
          <p:cNvSpPr txBox="1">
            <a:spLocks/>
          </p:cNvSpPr>
          <p:nvPr/>
        </p:nvSpPr>
        <p:spPr>
          <a:xfrm>
            <a:off x="-8827741" y="267657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Indexing with Nested Vectors</a:t>
            </a:r>
          </a:p>
        </p:txBody>
      </p:sp>
    </p:spTree>
    <p:extLst>
      <p:ext uri="{BB962C8B-B14F-4D97-AF65-F5344CB8AC3E}">
        <p14:creationId xmlns:p14="http://schemas.microsoft.com/office/powerpoint/2010/main" val="61796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Filling the                         </a:t>
            </a:r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r>
              <a:rPr lang="en-GB" dirty="0"/>
              <a:t>                                   Gaps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B2B22C-C6BA-8D2B-77E2-2027EDE6F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6" r="10146"/>
          <a:stretch/>
        </p:blipFill>
        <p:spPr>
          <a:xfrm>
            <a:off x="-932026" y="3455447"/>
            <a:ext cx="9396217" cy="69547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8D05B7-3AF2-A15E-54EB-F120BD11C299}"/>
              </a:ext>
            </a:extLst>
          </p:cNvPr>
          <p:cNvSpPr/>
          <p:nvPr/>
        </p:nvSpPr>
        <p:spPr>
          <a:xfrm>
            <a:off x="-18000" y="-20250"/>
            <a:ext cx="9180000" cy="518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09521A-9D89-A6BD-D571-E9E9AC217F1A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9277-0CC8-1DAF-28E7-03979091D4AD}"/>
              </a:ext>
            </a:extLst>
          </p:cNvPr>
          <p:cNvSpPr/>
          <p:nvPr/>
        </p:nvSpPr>
        <p:spPr>
          <a:xfrm rot="19605646">
            <a:off x="-1163285" y="691863"/>
            <a:ext cx="4823274" cy="522657"/>
          </a:xfrm>
          <a:prstGeom prst="rect">
            <a:avLst/>
          </a:prstGeom>
          <a:solidFill>
            <a:srgbClr val="ED7F00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DRAFT PROPOSAL</a:t>
            </a:r>
          </a:p>
        </p:txBody>
      </p:sp>
    </p:spTree>
    <p:extLst>
      <p:ext uri="{BB962C8B-B14F-4D97-AF65-F5344CB8AC3E}">
        <p14:creationId xmlns:p14="http://schemas.microsoft.com/office/powerpoint/2010/main" val="205917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A←(1 2 3)(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3</a:t>
            </a:r>
            <a:r>
              <a:rPr lang="en-GB" dirty="0">
                <a:solidFill>
                  <a:schemeClr val="bg1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2</a:t>
            </a:r>
            <a:r>
              <a:rPr lang="en-GB" dirty="0">
                <a:solidFill>
                  <a:schemeClr val="bg1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) ⋄ B←'ABC'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57617D9-3105-7580-B90D-982EAFC2BDAA}"/>
              </a:ext>
            </a:extLst>
          </p:cNvPr>
          <p:cNvSpPr txBox="1">
            <a:spLocks/>
          </p:cNvSpPr>
          <p:nvPr/>
        </p:nvSpPr>
        <p:spPr>
          <a:xfrm>
            <a:off x="9162731" y="267657"/>
            <a:ext cx="8820472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Data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374849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57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00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 </a:t>
            </a:r>
            <a:r>
              <a:rPr lang="en-GB" sz="1200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B[A]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94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 A ⊇ 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75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┌→──┐              A(⊇⍤1)B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↓ABC│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│CBA│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6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3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92753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Depth</a:t>
            </a:r>
            <a:endParaRPr lang="en-GB" dirty="0"/>
          </a:p>
          <a:p>
            <a:pPr marL="0" indent="0" algn="ctr">
              <a:buNone/>
            </a:pP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1D732238-9BBC-8EBB-AC95-B49B97DCF0E5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⍥">
            <a:extLst>
              <a:ext uri="{FF2B5EF4-FFF2-40B4-BE49-F238E27FC236}">
                <a16:creationId xmlns:a16="http://schemas.microsoft.com/office/drawing/2014/main" id="{5F515714-8DCC-DBF5-77D5-D1F0293EC4D7}"/>
              </a:ext>
            </a:extLst>
          </p:cNvPr>
          <p:cNvSpPr txBox="1"/>
          <p:nvPr/>
        </p:nvSpPr>
        <p:spPr>
          <a:xfrm>
            <a:off x="4221882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APL385 Unicode" panose="020B0709000202000203" pitchFamily="49" charset="0"/>
              </a:rPr>
              <a:t>⍥</a:t>
            </a:r>
          </a:p>
        </p:txBody>
      </p:sp>
      <p:sp>
        <p:nvSpPr>
          <p:cNvPr id="8" name="k">
            <a:extLst>
              <a:ext uri="{FF2B5EF4-FFF2-40B4-BE49-F238E27FC236}">
                <a16:creationId xmlns:a16="http://schemas.microsoft.com/office/drawing/2014/main" id="{C3322D70-34E4-027C-E927-A899325384E2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4396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B9ACCE-A587-6804-A4F1-6D441C227A8A}"/>
              </a:ext>
            </a:extLst>
          </p:cNvPr>
          <p:cNvSpPr txBox="1">
            <a:spLocks/>
          </p:cNvSpPr>
          <p:nvPr/>
        </p:nvSpPr>
        <p:spPr>
          <a:xfrm>
            <a:off x="1864307" y="877469"/>
            <a:ext cx="5315370" cy="3553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dirty="0">
              <a:solidFill>
                <a:schemeClr val="accent6"/>
              </a:solidFill>
              <a:latin typeface="APL385 Unicode" panose="020B0709000202000203" pitchFamily="49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GB" sz="1400" dirty="0">
              <a:solidFill>
                <a:schemeClr val="accent6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433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A2FAC-094C-6FAB-4F6E-E896413D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2867" y="-3971498"/>
            <a:ext cx="27135750" cy="1999100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F39C9B1-D71B-B880-92ED-36F4171C2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006" y="3998742"/>
            <a:ext cx="852684" cy="120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409476-227A-1879-1476-3E738E33F7FA}"/>
              </a:ext>
            </a:extLst>
          </p:cNvPr>
          <p:cNvSpPr/>
          <p:nvPr/>
        </p:nvSpPr>
        <p:spPr>
          <a:xfrm>
            <a:off x="-18000" y="-20250"/>
            <a:ext cx="9180000" cy="518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5D51E8E-2C5F-A625-A5FE-DCB0B96C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B2E49517-4F93-389B-C43B-464BCC09ECE2}"/>
              </a:ext>
            </a:extLst>
          </p:cNvPr>
          <p:cNvSpPr txBox="1">
            <a:spLocks/>
          </p:cNvSpPr>
          <p:nvPr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3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B0354B-BE0B-AE7E-6FC5-429759E90F15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</p:spTree>
    <p:extLst>
      <p:ext uri="{BB962C8B-B14F-4D97-AF65-F5344CB8AC3E}">
        <p14:creationId xmlns:p14="http://schemas.microsoft.com/office/powerpoint/2010/main" val="108469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3FC6D87-B2CC-3F2E-B3A9-B11D422FFEC7}"/>
              </a:ext>
            </a:extLst>
          </p:cNvPr>
          <p:cNvSpPr/>
          <p:nvPr/>
        </p:nvSpPr>
        <p:spPr>
          <a:xfrm>
            <a:off x="4464844" y="3202777"/>
            <a:ext cx="114304" cy="1143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1D21483-6AAD-B27D-8F19-9C978FAE8AFD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246199089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        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 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2035968" y="1978304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3998443" y="499908"/>
            <a:ext cx="318083" cy="3285432"/>
          </a:xfrm>
          <a:prstGeom prst="curvedConnector3">
            <a:avLst>
              <a:gd name="adj1" fmla="val 171868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A6DCA17-6EC3-6D87-0FA2-549341796B4E}"/>
              </a:ext>
            </a:extLst>
          </p:cNvPr>
          <p:cNvSpPr/>
          <p:nvPr/>
        </p:nvSpPr>
        <p:spPr>
          <a:xfrm>
            <a:off x="4483896" y="3221829"/>
            <a:ext cx="76200" cy="76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83A7A2C1-74F4-AD3D-AD76-C76B08BAC8C0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85239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C920-B612-D3DF-BD30-57C790D0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I have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A←(     )(</a:t>
            </a:r>
            <a:r>
              <a:rPr lang="en-GB" dirty="0">
                <a:highlight>
                  <a:srgbClr val="FFFFFF"/>
                </a:highlight>
                <a:latin typeface="APL385 Unicode" panose="020B0709000202000203" pitchFamily="49" charset="0"/>
              </a:rPr>
              <a:t>     </a:t>
            </a:r>
            <a:r>
              <a:rPr lang="en-GB" dirty="0">
                <a:latin typeface="APL385 Unicode" panose="020B0709000202000203" pitchFamily="49" charset="0"/>
              </a:rPr>
              <a:t>) ⋄ B←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0" indent="0">
              <a:spcAft>
                <a:spcPts val="0"/>
              </a:spcAft>
              <a:buNone/>
            </a:pPr>
            <a:r>
              <a:rPr lang="en-GB" dirty="0"/>
              <a:t>I would like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┌→────────────┐    A(⊇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¨</a:t>
            </a:r>
            <a:r>
              <a:rPr lang="en-GB" dirty="0">
                <a:latin typeface="APL385 Unicode" panose="020B0709000202000203" pitchFamily="49" charset="0"/>
              </a:rPr>
              <a:t>1)B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┌→──┐ ┌→──┐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│ABC│ │CBA│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│ └───┘ └───┘ │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└∊────────────┘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84A0-FBCC-3035-6E2D-30FD98C5CF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A0B19D-993E-8737-02FE-C4D939B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EA8D04-0352-D64D-A215-CA93D8B9C9F7}"/>
              </a:ext>
            </a:extLst>
          </p:cNvPr>
          <p:cNvSpPr/>
          <p:nvPr/>
        </p:nvSpPr>
        <p:spPr>
          <a:xfrm>
            <a:off x="2035968" y="1660221"/>
            <a:ext cx="9576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0CF44-915C-3542-DFF4-B9ABA1FA9499}"/>
              </a:ext>
            </a:extLst>
          </p:cNvPr>
          <p:cNvSpPr/>
          <p:nvPr/>
        </p:nvSpPr>
        <p:spPr>
          <a:xfrm>
            <a:off x="3313270" y="1660221"/>
            <a:ext cx="957600" cy="323362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3 2 1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23596-F8BD-DBF0-F9F5-7119E0084A77}"/>
              </a:ext>
            </a:extLst>
          </p:cNvPr>
          <p:cNvSpPr/>
          <p:nvPr/>
        </p:nvSpPr>
        <p:spPr>
          <a:xfrm>
            <a:off x="5434800" y="1660221"/>
            <a:ext cx="730800" cy="323362"/>
          </a:xfrm>
          <a:prstGeom prst="rect">
            <a:avLst/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586B7C5-4B48-1C20-F4D9-4490EA18246E}"/>
              </a:ext>
            </a:extLst>
          </p:cNvPr>
          <p:cNvCxnSpPr>
            <a:cxnSpLocks/>
            <a:stCxn id="15" idx="2"/>
            <a:endCxn id="14" idx="2"/>
          </p:cNvCxnSpPr>
          <p:nvPr/>
        </p:nvCxnSpPr>
        <p:spPr>
          <a:xfrm rot="5400000">
            <a:off x="4791685" y="983968"/>
            <a:ext cx="21600" cy="2008130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54485F0-F0E2-16B0-C0CE-7298D894C766}"/>
              </a:ext>
            </a:extLst>
          </p:cNvPr>
          <p:cNvCxnSpPr>
            <a:stCxn id="15" idx="0"/>
            <a:endCxn id="11" idx="0"/>
          </p:cNvCxnSpPr>
          <p:nvPr/>
        </p:nvCxnSpPr>
        <p:spPr>
          <a:xfrm rot="16200000" flipV="1">
            <a:off x="4149434" y="9455"/>
            <a:ext cx="28800" cy="3285432"/>
          </a:xfrm>
          <a:prstGeom prst="curvedConnector3">
            <a:avLst>
              <a:gd name="adj1" fmla="val 1800000"/>
            </a:avLst>
          </a:prstGeom>
          <a:ln w="28575" cap="flat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3FC6D87-B2CC-3F2E-B3A9-B11D422FFEC7}"/>
              </a:ext>
            </a:extLst>
          </p:cNvPr>
          <p:cNvSpPr/>
          <p:nvPr/>
        </p:nvSpPr>
        <p:spPr>
          <a:xfrm>
            <a:off x="4464844" y="3202777"/>
            <a:ext cx="114304" cy="1143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1D21483-6AAD-B27D-8F19-9C978FAE8AFD}"/>
              </a:ext>
            </a:extLst>
          </p:cNvPr>
          <p:cNvSpPr/>
          <p:nvPr/>
        </p:nvSpPr>
        <p:spPr>
          <a:xfrm>
            <a:off x="3850776" y="3411158"/>
            <a:ext cx="1356224" cy="671892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Watch this!</a:t>
            </a:r>
          </a:p>
        </p:txBody>
      </p:sp>
    </p:spTree>
    <p:extLst>
      <p:ext uri="{BB962C8B-B14F-4D97-AF65-F5344CB8AC3E}">
        <p14:creationId xmlns:p14="http://schemas.microsoft.com/office/powerpoint/2010/main" val="382325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←!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B2C6AC5-72D0-FF8D-BE85-99ACBBABEE46}"/>
              </a:ext>
            </a:extLst>
          </p:cNvPr>
          <p:cNvSpPr/>
          <p:nvPr/>
        </p:nvSpPr>
        <p:spPr>
          <a:xfrm>
            <a:off x="6140450" y="23494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23096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DOMAIN ERROR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[0]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Fd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←{×/⍳⍵}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     ∧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Fs←{×/⍳⍵}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⍥0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Fs 4 (5 6)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┌──┬───────┐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│24│120 720│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└──┴───────┘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6F8861A-10A6-D8CB-73BD-3F639932F0C4}"/>
              </a:ext>
            </a:extLst>
          </p:cNvPr>
          <p:cNvSpPr/>
          <p:nvPr/>
        </p:nvSpPr>
        <p:spPr>
          <a:xfrm>
            <a:off x="6140450" y="2349499"/>
            <a:ext cx="2198062" cy="1226107"/>
          </a:xfrm>
          <a:prstGeom prst="cloudCallout">
            <a:avLst>
              <a:gd name="adj1" fmla="val 41154"/>
              <a:gd name="adj2" fmla="val 78861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Scalar function!</a:t>
            </a:r>
          </a:p>
        </p:txBody>
      </p:sp>
    </p:spTree>
    <p:extLst>
      <p:ext uri="{BB962C8B-B14F-4D97-AF65-F5344CB8AC3E}">
        <p14:creationId xmlns:p14="http://schemas.microsoft.com/office/powerpoint/2010/main" val="18158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⎕←t1←'hi'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7946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⎕←t2←2⍴⊂t1←'hi'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243025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⎕←t3←2⍴⊂t2←2⍴⊂t1←'hi'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│┌──┬──┐│┌──┬──┐│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│└──┴──┘│└──┴──┘│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862482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⎕←t4←2⍴⊂t3←2⍴⊂t2←2⍴⊂t1←'hi'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┌─────────────────┬─────────────────┐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│┌───────┬───────┐│┌───────┬───────┐│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││┌──┬──┐│┌──┬──┐│││┌──┬──┐│┌──┬──┐││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││└──┴──┘│└──┴──┘│││└──┴──┘│└──┴──┘││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│└───────┴───────┘│└───────┴───────┘│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└─────────────────┴─────────────────┘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26473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5612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Select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⊇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F77D8C-ACA1-D5F8-D5F7-7FCC785A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41DC0-FEB8-0C31-5A98-1EA6391E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5073" y="-8993882"/>
            <a:ext cx="27135750" cy="19991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F5A56F-7DB4-4A6D-FBEC-4C03C8EB4967}"/>
              </a:ext>
            </a:extLst>
          </p:cNvPr>
          <p:cNvSpPr/>
          <p:nvPr/>
        </p:nvSpPr>
        <p:spPr>
          <a:xfrm>
            <a:off x="-18000" y="-20250"/>
            <a:ext cx="9180000" cy="5184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C4BF47-F450-044B-1381-C011436FF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006" y="3998742"/>
            <a:ext cx="852684" cy="1206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3F5A15B-3A25-CF46-6BDA-D04E7EB394F4}"/>
              </a:ext>
            </a:extLst>
          </p:cNvPr>
          <p:cNvSpPr txBox="1">
            <a:spLocks/>
          </p:cNvSpPr>
          <p:nvPr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4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5BAC4-331D-CF65-8C34-A76064D82AA2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CC BY-SA: stackoverflow.com/q/62319267</a:t>
            </a:r>
          </a:p>
        </p:txBody>
      </p:sp>
    </p:spTree>
    <p:extLst>
      <p:ext uri="{BB962C8B-B14F-4D97-AF65-F5344CB8AC3E}">
        <p14:creationId xmlns:p14="http://schemas.microsoft.com/office/powerpoint/2010/main" val="2405134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604416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DOMAIN ERROR: Invalid input source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731704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'^.'⎕R'\u&amp;'⍥2⊢t3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┌───────┬───────┐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│┌──┬──┐│┌──┬──┐│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│└──┴──┘│└──┴──┘│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└───────┴───────┘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291747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┌─────────────────┬─────────────────┐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│┌───────┬───────┐│┌───────┬───────┐│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││┌──┬──┐│┌──┬──┐│││┌──┬──┐│┌──┬──┐││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  <a:r>
              <a:rPr lang="en-GB" dirty="0" err="1">
                <a:latin typeface="APL385 Unicode" panose="020B0709000202000203" pitchFamily="49" charset="0"/>
              </a:rPr>
              <a:t>Hi│Hi</a:t>
            </a:r>
            <a:r>
              <a:rPr lang="en-GB" dirty="0">
                <a:latin typeface="APL385 Unicode" panose="020B0709000202000203" pitchFamily="49" charset="0"/>
              </a:rPr>
              <a:t>│││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││└──┴──┘│└──┴──┘│││└──┴──┘│└──┴──┘││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│└───────┴───────┘│└───────┴───────┘│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└─────────────────┴─────────────────┘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686588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1BE3-718F-49E9-DE4F-AF8B1351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45478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t4←2⍴⊂t3←2⍴⊂t2←2⍴⊂t1←'hi'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'^.'⎕R'\u&amp;'⍥2⊢t4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{2≤|≡⍵:∇¨⍵ ⋄ '^.'⎕R'\u&amp;'⊢⍵}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4449-C962-0497-38A8-93505DB2EB3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F38984-DE59-ABDC-42DB-BCEF1487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1099888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(,¨⍥1 2)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 – quiz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4370A8-B5A2-01DD-6FAD-1A7C9D53EA7D}"/>
              </a:ext>
            </a:extLst>
          </p:cNvPr>
          <p:cNvSpPr/>
          <p:nvPr/>
        </p:nvSpPr>
        <p:spPr>
          <a:xfrm>
            <a:off x="4572000" y="267657"/>
            <a:ext cx="1515778" cy="685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(,¨⍥2)  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2B7A18-4CE8-FFFE-157E-0F6AC83FFA18}"/>
              </a:ext>
            </a:extLst>
          </p:cNvPr>
          <p:cNvSpPr/>
          <p:nvPr/>
        </p:nvSpPr>
        <p:spPr>
          <a:xfrm>
            <a:off x="4572000" y="267657"/>
            <a:ext cx="1515778" cy="685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6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634FB-6CE7-A849-87F1-A9F384A4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28373" cy="39674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  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de-DE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┌─────────┬─────────┐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│┌───┬───┐│┌───┬───┐│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cd│││</a:t>
            </a:r>
            <a:r>
              <a:rPr lang="de-DE" dirty="0">
                <a:solidFill>
                  <a:schemeClr val="accent2"/>
                </a:solidFill>
                <a:latin typeface="APL385 Unicode" panose="020B0709000202000203" pitchFamily="49" charset="0"/>
              </a:rPr>
              <a:t>x</a:t>
            </a:r>
            <a:r>
              <a:rPr lang="de-DE" dirty="0">
                <a:latin typeface="APL385 Unicode" panose="020B0709000202000203" pitchFamily="49" charset="0"/>
              </a:rPr>
              <a:t>AB│</a:t>
            </a:r>
            <a:r>
              <a:rPr lang="de-DE" dirty="0">
                <a:solidFill>
                  <a:schemeClr val="accent1"/>
                </a:solidFill>
                <a:latin typeface="APL385 Unicode" panose="020B0709000202000203" pitchFamily="49" charset="0"/>
              </a:rPr>
              <a:t>y</a:t>
            </a:r>
            <a:r>
              <a:rPr lang="de-DE" dirty="0">
                <a:latin typeface="APL385 Unicode" panose="020B0709000202000203" pitchFamily="49" charset="0"/>
              </a:rPr>
              <a:t>CD││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│└───┴───┘│└───┴───┘│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└─────────┴─────────┘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(⊂'xy') ,¨¨     ('ab' 'cd')('AB' 'CD')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de-DE" dirty="0">
                <a:latin typeface="APL385 Unicode" panose="020B0709000202000203" pitchFamily="49" charset="0"/>
              </a:rPr>
              <a:t>      'xy'  ,¨⍥2⊢   ('ab' 'cd')('AB' 'CD')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42BC4-7372-51F1-DB62-FA7F712290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688CBC-EA11-2758-93FE-2AFB7A9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 Application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D25011-1D29-3B17-BB51-A10C0BA83CAF}"/>
              </a:ext>
            </a:extLst>
          </p:cNvPr>
          <p:cNvSpPr/>
          <p:nvPr/>
        </p:nvSpPr>
        <p:spPr>
          <a:xfrm flipV="1">
            <a:off x="1785027" y="1278639"/>
            <a:ext cx="2619995" cy="537460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1224" h="413085">
                <a:moveTo>
                  <a:pt x="134" y="79967"/>
                </a:moveTo>
                <a:cubicBezTo>
                  <a:pt x="-19312" y="346346"/>
                  <a:pt x="2093153" y="709116"/>
                  <a:pt x="2071052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BCA75-09A1-683A-11F6-46A7EC52B260}"/>
              </a:ext>
            </a:extLst>
          </p:cNvPr>
          <p:cNvSpPr/>
          <p:nvPr/>
        </p:nvSpPr>
        <p:spPr>
          <a:xfrm flipV="1">
            <a:off x="1785024" y="981282"/>
            <a:ext cx="4639629" cy="834816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1941" h="400488">
                <a:moveTo>
                  <a:pt x="133" y="47654"/>
                </a:moveTo>
                <a:cubicBezTo>
                  <a:pt x="-19313" y="314033"/>
                  <a:pt x="2103871" y="709116"/>
                  <a:pt x="2081770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430F6E-A1E4-B878-7154-9EF3D43386A3}"/>
              </a:ext>
            </a:extLst>
          </p:cNvPr>
          <p:cNvSpPr/>
          <p:nvPr/>
        </p:nvSpPr>
        <p:spPr>
          <a:xfrm>
            <a:off x="1985495" y="1817165"/>
            <a:ext cx="5343559" cy="849504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3 w 2081941"/>
              <a:gd name="connsiteY0" fmla="*/ 47654 h 400488"/>
              <a:gd name="connsiteX1" fmla="*/ 2081770 w 2081941"/>
              <a:gd name="connsiteY1" fmla="*/ 0 h 400488"/>
              <a:gd name="connsiteX0" fmla="*/ 134 w 2066150"/>
              <a:gd name="connsiteY0" fmla="*/ 72025 h 409928"/>
              <a:gd name="connsiteX1" fmla="*/ 2065978 w 2066150"/>
              <a:gd name="connsiteY1" fmla="*/ 0 h 409928"/>
              <a:gd name="connsiteX0" fmla="*/ 133 w 2071892"/>
              <a:gd name="connsiteY0" fmla="*/ 68979 h 408728"/>
              <a:gd name="connsiteX1" fmla="*/ 2071720 w 2071892"/>
              <a:gd name="connsiteY1" fmla="*/ 0 h 408728"/>
              <a:gd name="connsiteX0" fmla="*/ 133 w 2073328"/>
              <a:gd name="connsiteY0" fmla="*/ 67456 h 408130"/>
              <a:gd name="connsiteX1" fmla="*/ 2073156 w 2073328"/>
              <a:gd name="connsiteY1" fmla="*/ 0 h 408130"/>
              <a:gd name="connsiteX0" fmla="*/ 132 w 2083386"/>
              <a:gd name="connsiteY0" fmla="*/ 65933 h 407534"/>
              <a:gd name="connsiteX1" fmla="*/ 2083215 w 2083386"/>
              <a:gd name="connsiteY1" fmla="*/ 0 h 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86" h="407534">
                <a:moveTo>
                  <a:pt x="132" y="65933"/>
                </a:moveTo>
                <a:cubicBezTo>
                  <a:pt x="-19314" y="332312"/>
                  <a:pt x="2105316" y="709116"/>
                  <a:pt x="2083215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  <a:effectLst>
            <a:glow rad="508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746DA5-6023-5647-E4EA-A0116699BCFD}"/>
              </a:ext>
            </a:extLst>
          </p:cNvPr>
          <p:cNvSpPr/>
          <p:nvPr/>
        </p:nvSpPr>
        <p:spPr>
          <a:xfrm>
            <a:off x="1989463" y="1814651"/>
            <a:ext cx="3329959" cy="556068"/>
          </a:xfrm>
          <a:custGeom>
            <a:avLst/>
            <a:gdLst>
              <a:gd name="connsiteX0" fmla="*/ 0 w 1998819"/>
              <a:gd name="connsiteY0" fmla="*/ 342900 h 506959"/>
              <a:gd name="connsiteX1" fmla="*/ 1869281 w 1998819"/>
              <a:gd name="connsiteY1" fmla="*/ 490538 h 506959"/>
              <a:gd name="connsiteX2" fmla="*/ 1688306 w 1998819"/>
              <a:gd name="connsiteY2" fmla="*/ 0 h 506959"/>
              <a:gd name="connsiteX0" fmla="*/ 0 w 1988201"/>
              <a:gd name="connsiteY0" fmla="*/ 0 h 529367"/>
              <a:gd name="connsiteX1" fmla="*/ 1858663 w 1988201"/>
              <a:gd name="connsiteY1" fmla="*/ 524654 h 529367"/>
              <a:gd name="connsiteX2" fmla="*/ 1677688 w 1988201"/>
              <a:gd name="connsiteY2" fmla="*/ 34116 h 52936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988201"/>
              <a:gd name="connsiteY0" fmla="*/ 0 h 530387"/>
              <a:gd name="connsiteX1" fmla="*/ 1858663 w 1988201"/>
              <a:gd name="connsiteY1" fmla="*/ 524654 h 530387"/>
              <a:gd name="connsiteX2" fmla="*/ 1677688 w 1988201"/>
              <a:gd name="connsiteY2" fmla="*/ 34116 h 530387"/>
              <a:gd name="connsiteX0" fmla="*/ 0 w 1677688"/>
              <a:gd name="connsiteY0" fmla="*/ 0 h 34116"/>
              <a:gd name="connsiteX1" fmla="*/ 1677688 w 1677688"/>
              <a:gd name="connsiteY1" fmla="*/ 34116 h 34116"/>
              <a:gd name="connsiteX0" fmla="*/ 0 w 2091786"/>
              <a:gd name="connsiteY0" fmla="*/ 62885 h 62885"/>
              <a:gd name="connsiteX1" fmla="*/ 2091786 w 2091786"/>
              <a:gd name="connsiteY1" fmla="*/ 0 h 62885"/>
              <a:gd name="connsiteX0" fmla="*/ 0 w 2092041"/>
              <a:gd name="connsiteY0" fmla="*/ 62885 h 327294"/>
              <a:gd name="connsiteX1" fmla="*/ 2091786 w 2092041"/>
              <a:gd name="connsiteY1" fmla="*/ 0 h 327294"/>
              <a:gd name="connsiteX0" fmla="*/ 132 w 2092088"/>
              <a:gd name="connsiteY0" fmla="*/ 62885 h 406345"/>
              <a:gd name="connsiteX1" fmla="*/ 2091918 w 2092088"/>
              <a:gd name="connsiteY1" fmla="*/ 0 h 406345"/>
              <a:gd name="connsiteX0" fmla="*/ 134 w 2074701"/>
              <a:gd name="connsiteY0" fmla="*/ 79967 h 413085"/>
              <a:gd name="connsiteX1" fmla="*/ 2074530 w 2074701"/>
              <a:gd name="connsiteY1" fmla="*/ 0 h 413085"/>
              <a:gd name="connsiteX0" fmla="*/ 134 w 2071224"/>
              <a:gd name="connsiteY0" fmla="*/ 79967 h 413085"/>
              <a:gd name="connsiteX1" fmla="*/ 2071052 w 2071224"/>
              <a:gd name="connsiteY1" fmla="*/ 0 h 413085"/>
              <a:gd name="connsiteX0" fmla="*/ 135 w 2058450"/>
              <a:gd name="connsiteY0" fmla="*/ 109250 h 425075"/>
              <a:gd name="connsiteX1" fmla="*/ 2058277 w 2058450"/>
              <a:gd name="connsiteY1" fmla="*/ 0 h 425075"/>
              <a:gd name="connsiteX0" fmla="*/ 132 w 2081186"/>
              <a:gd name="connsiteY0" fmla="*/ 119011 h 429198"/>
              <a:gd name="connsiteX1" fmla="*/ 2081015 w 2081186"/>
              <a:gd name="connsiteY1" fmla="*/ 0 h 429198"/>
              <a:gd name="connsiteX0" fmla="*/ 134 w 2068555"/>
              <a:gd name="connsiteY0" fmla="*/ 116571 h 428162"/>
              <a:gd name="connsiteX1" fmla="*/ 2068383 w 2068555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1081"/>
              <a:gd name="connsiteY0" fmla="*/ 116571 h 428162"/>
              <a:gd name="connsiteX1" fmla="*/ 2070909 w 2071081"/>
              <a:gd name="connsiteY1" fmla="*/ 0 h 428162"/>
              <a:gd name="connsiteX0" fmla="*/ 133 w 2072976"/>
              <a:gd name="connsiteY0" fmla="*/ 114741 h 427387"/>
              <a:gd name="connsiteX1" fmla="*/ 2072804 w 2072976"/>
              <a:gd name="connsiteY1" fmla="*/ 0 h 42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2976" h="427387">
                <a:moveTo>
                  <a:pt x="133" y="114741"/>
                </a:moveTo>
                <a:cubicBezTo>
                  <a:pt x="-19313" y="381120"/>
                  <a:pt x="2094905" y="709116"/>
                  <a:pt x="2072804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7A5C4-1CB4-5C6F-119F-C11CE10BC949}"/>
              </a:ext>
            </a:extLst>
          </p:cNvPr>
          <p:cNvSpPr txBox="1"/>
          <p:nvPr/>
        </p:nvSpPr>
        <p:spPr>
          <a:xfrm>
            <a:off x="3022603" y="64855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C098A-7C67-4360-DF96-B89776906385}"/>
              </a:ext>
            </a:extLst>
          </p:cNvPr>
          <p:cNvSpPr txBox="1"/>
          <p:nvPr/>
        </p:nvSpPr>
        <p:spPr>
          <a:xfrm>
            <a:off x="4467849" y="367034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5D61-9016-11E0-32A6-F28D2DF57484}"/>
              </a:ext>
            </a:extLst>
          </p:cNvPr>
          <p:cNvSpPr txBox="1"/>
          <p:nvPr/>
        </p:nvSpPr>
        <p:spPr>
          <a:xfrm>
            <a:off x="3680841" y="1732608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A5394-5B5A-CA81-DC55-4C6900AC803D}"/>
              </a:ext>
            </a:extLst>
          </p:cNvPr>
          <p:cNvSpPr txBox="1"/>
          <p:nvPr/>
        </p:nvSpPr>
        <p:spPr>
          <a:xfrm>
            <a:off x="5039495" y="2039901"/>
            <a:ext cx="5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4800" dirty="0">
                <a:effectLst>
                  <a:glow rad="152400">
                    <a:schemeClr val="bg1">
                      <a:alpha val="99000"/>
                    </a:schemeClr>
                  </a:glow>
                </a:effectLst>
                <a:latin typeface="APL385 Unicode" panose="020B0709000202000203" pitchFamily="49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755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	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4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Word"/>
      </p:transition>
    </mc:Choice>
    <mc:Fallback xmlns="">
      <p:transition spd="slow" advTm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×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⌽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dirty="0">
                <a:latin typeface="APL385 Unicode" panose="020B0709000202000203" pitchFamily="49" charset="0"/>
              </a:rPr>
              <a:t>⌷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	X</a:t>
            </a:r>
            <a:r>
              <a:rPr lang="en-GB" dirty="0">
                <a:solidFill>
                  <a:schemeClr val="accent6"/>
                </a:solidFill>
                <a:latin typeface="APL385 Unicode" panose="020B0709000202000203" pitchFamily="49" charset="0"/>
              </a:rPr>
              <a:t>⊇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Application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APL385 Unicode" panose="020B0709000202000203" pitchFamily="49" charset="0"/>
              </a:rPr>
              <a:t>⌿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⍣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solidFill>
                  <a:schemeClr val="accent6"/>
                </a:solidFill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k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⍤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⍥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∘</a:t>
            </a:r>
            <a:r>
              <a:rPr lang="en-GB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dirty="0">
                <a:solidFill>
                  <a:schemeClr val="accent5"/>
                </a:solidFill>
                <a:latin typeface="APL385 Unicode" panose="020B0709000202000203" pitchFamily="49" charset="0"/>
              </a:rPr>
              <a:t>	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CE01E-8789-1261-D468-0272863F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9025" y="-14152752"/>
            <a:ext cx="27135750" cy="199910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61E498E-BA41-37F5-F451-F4398F71B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006" y="3998742"/>
            <a:ext cx="852684" cy="1206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41ADD1-3D2C-9331-8118-9659BAB3954D}"/>
              </a:ext>
            </a:extLst>
          </p:cNvPr>
          <p:cNvSpPr txBox="1">
            <a:spLocks/>
          </p:cNvSpPr>
          <p:nvPr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5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BA080A-A296-3BB9-251E-221825E3901F}"/>
              </a:ext>
            </a:extLst>
          </p:cNvPr>
          <p:cNvSpPr txBox="1">
            <a:spLocks/>
          </p:cNvSpPr>
          <p:nvPr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effectLst/>
                <a:latin typeface="Sarabun" panose="00000500000000000000" pitchFamily="2" charset="-34"/>
              </a:rPr>
              <a:t>CC BY-SA: stackoverflow.com/q/62319267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313A59-AFF6-F1B3-14A8-632E18E0E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06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/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Data Transformation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/>
              <a:t>Function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 err="1"/>
              <a:t>Application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/>
              <a:t>Function Composition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Language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151341-7D21-1A72-0F01-44C89AF29BE9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610918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>
                <a:solidFill>
                  <a:schemeClr val="bg1"/>
                </a:solidFill>
              </a:rPr>
              <a:t>Data Transformation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>
                <a:solidFill>
                  <a:schemeClr val="bg1"/>
                </a:solidFill>
              </a:rPr>
              <a:t>FunctioniApplication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0979565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f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⍨∘</a:t>
            </a:r>
            <a:r>
              <a:rPr lang="en-GB" sz="1400" dirty="0">
                <a:latin typeface="APL385 Unicode" panose="020B0709000202000203" pitchFamily="49" charset="0"/>
              </a:rPr>
              <a:t>g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48FD3E-D43C-F464-4E5F-AD154D17E8CB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CE4C774F-78CA-B8A2-8137-884C4A95C4D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dirty="0"/>
              <a:t>Function Composition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8FE94-5C05-8E7A-4838-C279DB979C93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1E366-C794-2EB3-37ED-4BABFCA2228D}"/>
              </a:ext>
            </a:extLst>
          </p:cNvPr>
          <p:cNvSpPr txBox="1"/>
          <p:nvPr/>
        </p:nvSpPr>
        <p:spPr>
          <a:xfrm rot="8100000">
            <a:off x="765337" y="3260574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👈</a:t>
            </a:r>
          </a:p>
        </p:txBody>
      </p:sp>
    </p:spTree>
    <p:extLst>
      <p:ext uri="{BB962C8B-B14F-4D97-AF65-F5344CB8AC3E}">
        <p14:creationId xmlns:p14="http://schemas.microsoft.com/office/powerpoint/2010/main" val="37940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4431C-D9DF-A95C-FA8C-EB75DE8BD351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8528373" cy="3610918"/>
          </a:xfrm>
          <a:prstGeom prst="rect">
            <a:avLst/>
          </a:prstGeom>
        </p:spPr>
        <p:txBody>
          <a:bodyPr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4487863" algn="ctr"/>
                <a:tab pos="5562600" algn="ctr"/>
                <a:tab pos="6637338" algn="ctr"/>
                <a:tab pos="7712075" algn="ctr"/>
              </a:tabLst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>
                <a:solidFill>
                  <a:schemeClr val="bg1"/>
                </a:solidFill>
              </a:rPr>
              <a:t>Data Transformation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3946525" algn="ctr"/>
                <a:tab pos="5021263" algn="ctr"/>
                <a:tab pos="6096000" algn="ctr"/>
                <a:tab pos="7178675" algn="ctr"/>
              </a:tabLst>
            </a:pPr>
            <a:r>
              <a:rPr lang="en-GB" dirty="0" err="1">
                <a:solidFill>
                  <a:schemeClr val="bg1"/>
                </a:solidFill>
              </a:rPr>
              <a:t>FunctioniApplication</a:t>
            </a:r>
            <a:endParaRPr lang="en-GB" dirty="0">
              <a:solidFill>
                <a:schemeClr val="bg1"/>
              </a:solidFill>
              <a:latin typeface="APL385 Unicode" panose="020B0709000202000203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3616419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spc="-2400" dirty="0">
                <a:solidFill>
                  <a:srgbClr val="FF0000"/>
                </a:solidFill>
                <a:latin typeface="APL385 Unicode" panose="020B0709000202000203" pitchFamily="49" charset="0"/>
              </a:rPr>
              <a:t>⍨∘⍨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3372C-5140-4166-AA74-DB8EB57FCC0E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latin typeface="APL385 Unicode" panose="020B0709000202000203" pitchFamily="49" charset="0"/>
            </a:endParaRPr>
          </a:p>
          <a:p>
            <a:r>
              <a:rPr lang="en-GB" sz="1400" dirty="0"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13AB600-C7EA-AEAD-88B8-F46F825C7A54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75E87-85CE-9E46-1D7D-EF68CFAE3A34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84805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6576690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F4169-7243-CE11-65C5-ABFF0ED90915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f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408F94C-C857-F383-2917-AA95E654422B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9E4F7-4B19-7D89-79FE-862A695F25D1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5165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6062114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⍵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FFFFFF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9" y="3552961"/>
            <a:ext cx="9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AA4BA04-E937-4860-1243-5CD30A616B67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89FAA-3825-9683-2A63-4DCE2657689A}"/>
              </a:ext>
            </a:extLst>
          </p:cNvPr>
          <p:cNvSpPr txBox="1"/>
          <p:nvPr/>
        </p:nvSpPr>
        <p:spPr>
          <a:xfrm rot="13500000">
            <a:off x="3331766" y="334511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27693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chemeClr val="bg1"/>
                </a:solidFill>
              </a:rPr>
              <a:t>á</a:t>
            </a: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chemeClr val="bg1"/>
                </a:solidFill>
                <a:highlight>
                  <a:srgbClr val="FF0000"/>
                </a:highlight>
                <a:latin typeface="APL385 Unicode" panose="020B0709000202000203" pitchFamily="49" charset="0"/>
              </a:rPr>
              <a:t>?</a:t>
            </a:r>
            <a:endParaRPr lang="en-GB" sz="7200" dirty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BF2E5D1-9118-BC0C-AA4B-EB46BA256F29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29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endParaRPr lang="en-GB" sz="48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6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  <a:r>
              <a:rPr lang="en-GB" sz="4800" dirty="0" err="1">
                <a:latin typeface="APL385 Unicode" panose="020B0709000202000203" pitchFamily="49" charset="0"/>
              </a:rPr>
              <a:t>⍛</a:t>
            </a:r>
            <a:r>
              <a:rPr lang="en-GB" sz="48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 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876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Char"/>
      </p:transition>
    </mc:Choice>
    <mc:Fallback xmlns="">
      <p:transition spd="slow" advTm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9317-9001-DDC2-F3E5-8A535B23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Behind</a:t>
            </a:r>
            <a:endParaRPr lang="en-GB" dirty="0"/>
          </a:p>
          <a:p>
            <a:pPr marL="0" indent="0" algn="ctr">
              <a:buNone/>
            </a:pPr>
            <a:r>
              <a:rPr lang="en-GB" sz="7200" dirty="0">
                <a:latin typeface="APL385 Unicode" panose="020B0709000202000203" pitchFamily="49" charset="0"/>
              </a:rPr>
              <a:t>⍛</a:t>
            </a:r>
          </a:p>
          <a:p>
            <a:pPr marL="0" indent="0" algn="ctr">
              <a:buNone/>
            </a:pPr>
            <a:r>
              <a:rPr lang="en-GB" sz="4800" dirty="0">
                <a:latin typeface="APL385 Unicode" panose="020B0709000202000203" pitchFamily="49" charset="0"/>
              </a:rPr>
              <a:t>(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f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4800" dirty="0">
                <a:latin typeface="APL385 Unicode" panose="020B0709000202000203" pitchFamily="49" charset="0"/>
              </a:rPr>
              <a:t>)</a:t>
            </a:r>
            <a:r>
              <a:rPr lang="en-GB" sz="4800" dirty="0">
                <a:solidFill>
                  <a:schemeClr val="accent2"/>
                </a:solidFill>
                <a:latin typeface="APL385 Unicode" panose="020B0709000202000203" pitchFamily="49" charset="0"/>
              </a:rPr>
              <a:t>g </a:t>
            </a:r>
            <a:r>
              <a:rPr lang="en-GB" sz="4800" dirty="0">
                <a:solidFill>
                  <a:schemeClr val="accent5"/>
                </a:solidFill>
                <a:latin typeface="APL385 Unicode" panose="020B0709000202000203" pitchFamily="49" charset="0"/>
              </a:rPr>
              <a:t>Y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D8D07-3C3E-3601-9B55-4DC939931C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">
            <a:extLst>
              <a:ext uri="{FF2B5EF4-FFF2-40B4-BE49-F238E27FC236}">
                <a16:creationId xmlns:a16="http://schemas.microsoft.com/office/drawing/2014/main" id="{269D42D3-BFA9-8F96-15A2-AE78141167D4}"/>
              </a:ext>
            </a:extLst>
          </p:cNvPr>
          <p:cNvSpPr txBox="1"/>
          <p:nvPr/>
        </p:nvSpPr>
        <p:spPr>
          <a:xfrm>
            <a:off x="3671723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f</a:t>
            </a:r>
          </a:p>
        </p:txBody>
      </p:sp>
      <p:sp>
        <p:nvSpPr>
          <p:cNvPr id="7" name="g">
            <a:extLst>
              <a:ext uri="{FF2B5EF4-FFF2-40B4-BE49-F238E27FC236}">
                <a16:creationId xmlns:a16="http://schemas.microsoft.com/office/drawing/2014/main" id="{2604FE2A-7837-78D5-8638-31467402BDB9}"/>
              </a:ext>
            </a:extLst>
          </p:cNvPr>
          <p:cNvSpPr txBox="1"/>
          <p:nvPr/>
        </p:nvSpPr>
        <p:spPr>
          <a:xfrm>
            <a:off x="4771040" y="2290542"/>
            <a:ext cx="83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/>
                </a:solidFill>
                <a:latin typeface="APL385 Unicode" panose="020B0709000202000203" pitchFamily="49" charset="0"/>
              </a:rPr>
              <a:t>g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F629FF4-129B-1EED-08BC-CE1621792C36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026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Don't do that!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A⌷⍨∘⊂⍨¨⊂B</a:t>
            </a:r>
          </a:p>
        </p:txBody>
      </p:sp>
    </p:spTree>
    <p:extLst>
      <p:ext uri="{BB962C8B-B14F-4D97-AF65-F5344CB8AC3E}">
        <p14:creationId xmlns:p14="http://schemas.microsoft.com/office/powerpoint/2010/main" val="111032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3431970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24D452-93E2-AF1B-938F-9B57BBCD6AC3}"/>
              </a:ext>
            </a:extLst>
          </p:cNvPr>
          <p:cNvSpPr/>
          <p:nvPr/>
        </p:nvSpPr>
        <p:spPr>
          <a:xfrm>
            <a:off x="597692" y="265064"/>
            <a:ext cx="1512000" cy="10800"/>
          </a:xfrm>
          <a:custGeom>
            <a:avLst/>
            <a:gdLst>
              <a:gd name="connsiteX0" fmla="*/ 0 w 1512000"/>
              <a:gd name="connsiteY0" fmla="*/ 0 h 10800"/>
              <a:gd name="connsiteX1" fmla="*/ 504000 w 1512000"/>
              <a:gd name="connsiteY1" fmla="*/ 0 h 10800"/>
              <a:gd name="connsiteX2" fmla="*/ 1023120 w 1512000"/>
              <a:gd name="connsiteY2" fmla="*/ 0 h 10800"/>
              <a:gd name="connsiteX3" fmla="*/ 1512000 w 1512000"/>
              <a:gd name="connsiteY3" fmla="*/ 0 h 10800"/>
              <a:gd name="connsiteX4" fmla="*/ 1512000 w 1512000"/>
              <a:gd name="connsiteY4" fmla="*/ 10800 h 10800"/>
              <a:gd name="connsiteX5" fmla="*/ 977760 w 1512000"/>
              <a:gd name="connsiteY5" fmla="*/ 10800 h 10800"/>
              <a:gd name="connsiteX6" fmla="*/ 458640 w 1512000"/>
              <a:gd name="connsiteY6" fmla="*/ 10800 h 10800"/>
              <a:gd name="connsiteX7" fmla="*/ 0 w 1512000"/>
              <a:gd name="connsiteY7" fmla="*/ 10800 h 10800"/>
              <a:gd name="connsiteX8" fmla="*/ 0 w 1512000"/>
              <a:gd name="connsiteY8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0" h="10800" fill="none" extrusionOk="0">
                <a:moveTo>
                  <a:pt x="0" y="0"/>
                </a:moveTo>
                <a:cubicBezTo>
                  <a:pt x="170456" y="1334"/>
                  <a:pt x="347144" y="-9171"/>
                  <a:pt x="504000" y="0"/>
                </a:cubicBezTo>
                <a:cubicBezTo>
                  <a:pt x="660856" y="9171"/>
                  <a:pt x="840765" y="-17803"/>
                  <a:pt x="1023120" y="0"/>
                </a:cubicBezTo>
                <a:cubicBezTo>
                  <a:pt x="1205475" y="17803"/>
                  <a:pt x="1332483" y="13365"/>
                  <a:pt x="1512000" y="0"/>
                </a:cubicBezTo>
                <a:cubicBezTo>
                  <a:pt x="1512093" y="3195"/>
                  <a:pt x="1512046" y="6507"/>
                  <a:pt x="1512000" y="10800"/>
                </a:cubicBezTo>
                <a:cubicBezTo>
                  <a:pt x="1306710" y="-5487"/>
                  <a:pt x="1209315" y="5104"/>
                  <a:pt x="977760" y="10800"/>
                </a:cubicBezTo>
                <a:cubicBezTo>
                  <a:pt x="746205" y="16496"/>
                  <a:pt x="595527" y="18437"/>
                  <a:pt x="458640" y="10800"/>
                </a:cubicBezTo>
                <a:cubicBezTo>
                  <a:pt x="321753" y="3163"/>
                  <a:pt x="155757" y="-11877"/>
                  <a:pt x="0" y="10800"/>
                </a:cubicBezTo>
                <a:cubicBezTo>
                  <a:pt x="245" y="5814"/>
                  <a:pt x="148" y="3089"/>
                  <a:pt x="0" y="0"/>
                </a:cubicBezTo>
                <a:close/>
              </a:path>
              <a:path w="1512000" h="10800" stroke="0" extrusionOk="0">
                <a:moveTo>
                  <a:pt x="0" y="0"/>
                </a:moveTo>
                <a:cubicBezTo>
                  <a:pt x="172581" y="-20311"/>
                  <a:pt x="263516" y="21257"/>
                  <a:pt x="519120" y="0"/>
                </a:cubicBezTo>
                <a:cubicBezTo>
                  <a:pt x="774724" y="-21257"/>
                  <a:pt x="792642" y="3590"/>
                  <a:pt x="992880" y="0"/>
                </a:cubicBezTo>
                <a:cubicBezTo>
                  <a:pt x="1193118" y="-3590"/>
                  <a:pt x="1363562" y="18506"/>
                  <a:pt x="1512000" y="0"/>
                </a:cubicBezTo>
                <a:cubicBezTo>
                  <a:pt x="1512399" y="5396"/>
                  <a:pt x="1511935" y="6269"/>
                  <a:pt x="1512000" y="10800"/>
                </a:cubicBezTo>
                <a:cubicBezTo>
                  <a:pt x="1352510" y="21847"/>
                  <a:pt x="1179427" y="12365"/>
                  <a:pt x="977760" y="10800"/>
                </a:cubicBezTo>
                <a:cubicBezTo>
                  <a:pt x="776093" y="9235"/>
                  <a:pt x="621102" y="21733"/>
                  <a:pt x="504000" y="10800"/>
                </a:cubicBezTo>
                <a:cubicBezTo>
                  <a:pt x="386898" y="-133"/>
                  <a:pt x="230885" y="20507"/>
                  <a:pt x="0" y="10800"/>
                </a:cubicBezTo>
                <a:cubicBezTo>
                  <a:pt x="31" y="6184"/>
                  <a:pt x="-202" y="2423"/>
                  <a:pt x="0" y="0"/>
                </a:cubicBezTo>
                <a:close/>
              </a:path>
            </a:pathLst>
          </a:custGeom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5178686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F9E8D0D-B1B4-CC3F-9A73-2833F89B41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2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5638146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444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CA4EC-7E24-CFD2-E910-515115E1BAA9}"/>
              </a:ext>
            </a:extLst>
          </p:cNvPr>
          <p:cNvSpPr/>
          <p:nvPr/>
        </p:nvSpPr>
        <p:spPr>
          <a:xfrm>
            <a:off x="597692" y="265064"/>
            <a:ext cx="1512000" cy="10800"/>
          </a:xfrm>
          <a:custGeom>
            <a:avLst/>
            <a:gdLst>
              <a:gd name="connsiteX0" fmla="*/ 0 w 1512000"/>
              <a:gd name="connsiteY0" fmla="*/ 0 h 10800"/>
              <a:gd name="connsiteX1" fmla="*/ 504000 w 1512000"/>
              <a:gd name="connsiteY1" fmla="*/ 0 h 10800"/>
              <a:gd name="connsiteX2" fmla="*/ 1023120 w 1512000"/>
              <a:gd name="connsiteY2" fmla="*/ 0 h 10800"/>
              <a:gd name="connsiteX3" fmla="*/ 1512000 w 1512000"/>
              <a:gd name="connsiteY3" fmla="*/ 0 h 10800"/>
              <a:gd name="connsiteX4" fmla="*/ 1512000 w 1512000"/>
              <a:gd name="connsiteY4" fmla="*/ 10800 h 10800"/>
              <a:gd name="connsiteX5" fmla="*/ 977760 w 1512000"/>
              <a:gd name="connsiteY5" fmla="*/ 10800 h 10800"/>
              <a:gd name="connsiteX6" fmla="*/ 458640 w 1512000"/>
              <a:gd name="connsiteY6" fmla="*/ 10800 h 10800"/>
              <a:gd name="connsiteX7" fmla="*/ 0 w 1512000"/>
              <a:gd name="connsiteY7" fmla="*/ 10800 h 10800"/>
              <a:gd name="connsiteX8" fmla="*/ 0 w 1512000"/>
              <a:gd name="connsiteY8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000" h="10800" fill="none" extrusionOk="0">
                <a:moveTo>
                  <a:pt x="0" y="0"/>
                </a:moveTo>
                <a:cubicBezTo>
                  <a:pt x="170456" y="1334"/>
                  <a:pt x="347144" y="-9171"/>
                  <a:pt x="504000" y="0"/>
                </a:cubicBezTo>
                <a:cubicBezTo>
                  <a:pt x="660856" y="9171"/>
                  <a:pt x="840765" y="-17803"/>
                  <a:pt x="1023120" y="0"/>
                </a:cubicBezTo>
                <a:cubicBezTo>
                  <a:pt x="1205475" y="17803"/>
                  <a:pt x="1332483" y="13365"/>
                  <a:pt x="1512000" y="0"/>
                </a:cubicBezTo>
                <a:cubicBezTo>
                  <a:pt x="1512093" y="3195"/>
                  <a:pt x="1512046" y="6507"/>
                  <a:pt x="1512000" y="10800"/>
                </a:cubicBezTo>
                <a:cubicBezTo>
                  <a:pt x="1306710" y="-5487"/>
                  <a:pt x="1209315" y="5104"/>
                  <a:pt x="977760" y="10800"/>
                </a:cubicBezTo>
                <a:cubicBezTo>
                  <a:pt x="746205" y="16496"/>
                  <a:pt x="595527" y="18437"/>
                  <a:pt x="458640" y="10800"/>
                </a:cubicBezTo>
                <a:cubicBezTo>
                  <a:pt x="321753" y="3163"/>
                  <a:pt x="155757" y="-11877"/>
                  <a:pt x="0" y="10800"/>
                </a:cubicBezTo>
                <a:cubicBezTo>
                  <a:pt x="245" y="5814"/>
                  <a:pt x="148" y="3089"/>
                  <a:pt x="0" y="0"/>
                </a:cubicBezTo>
                <a:close/>
              </a:path>
              <a:path w="1512000" h="10800" stroke="0" extrusionOk="0">
                <a:moveTo>
                  <a:pt x="0" y="0"/>
                </a:moveTo>
                <a:cubicBezTo>
                  <a:pt x="172581" y="-20311"/>
                  <a:pt x="263516" y="21257"/>
                  <a:pt x="519120" y="0"/>
                </a:cubicBezTo>
                <a:cubicBezTo>
                  <a:pt x="774724" y="-21257"/>
                  <a:pt x="792642" y="3590"/>
                  <a:pt x="992880" y="0"/>
                </a:cubicBezTo>
                <a:cubicBezTo>
                  <a:pt x="1193118" y="-3590"/>
                  <a:pt x="1363562" y="18506"/>
                  <a:pt x="1512000" y="0"/>
                </a:cubicBezTo>
                <a:cubicBezTo>
                  <a:pt x="1512399" y="5396"/>
                  <a:pt x="1511935" y="6269"/>
                  <a:pt x="1512000" y="10800"/>
                </a:cubicBezTo>
                <a:cubicBezTo>
                  <a:pt x="1352510" y="21847"/>
                  <a:pt x="1179427" y="12365"/>
                  <a:pt x="977760" y="10800"/>
                </a:cubicBezTo>
                <a:cubicBezTo>
                  <a:pt x="776093" y="9235"/>
                  <a:pt x="621102" y="21733"/>
                  <a:pt x="504000" y="10800"/>
                </a:cubicBezTo>
                <a:cubicBezTo>
                  <a:pt x="386898" y="-133"/>
                  <a:pt x="230885" y="20507"/>
                  <a:pt x="0" y="10800"/>
                </a:cubicBezTo>
                <a:cubicBezTo>
                  <a:pt x="31" y="6184"/>
                  <a:pt x="-202" y="2423"/>
                  <a:pt x="0" y="0"/>
                </a:cubicBezTo>
                <a:close/>
              </a:path>
            </a:pathLst>
          </a:custGeom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5178686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850417F-8B10-0A62-48D8-9A54D3FA5EB9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8588280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51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</a:t>
            </a: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5C77-1370-FD02-121C-72FAE05EB1BB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  g ⍵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0D7DDBC-36EE-3101-D5F8-FAE208B0416F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798866"/>
              </p:ext>
            </p:extLst>
          </p:nvPr>
        </p:nvGraphicFramePr>
        <p:xfrm>
          <a:off x="0" y="-430587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18E31ED-BC4B-D8B7-D7AB-9FD79F72FB86}"/>
              </a:ext>
            </a:extLst>
          </p:cNvPr>
          <p:cNvSpPr/>
          <p:nvPr/>
        </p:nvSpPr>
        <p:spPr>
          <a:xfrm>
            <a:off x="2285400" y="3133567"/>
            <a:ext cx="1831181" cy="1566526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33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⍺</a:t>
            </a:r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7F88F-C80C-3441-CD5E-2AF9306ECE5F}"/>
              </a:ext>
            </a:extLst>
          </p:cNvPr>
          <p:cNvCxnSpPr>
            <a:cxnSpLocks/>
          </p:cNvCxnSpPr>
          <p:nvPr/>
        </p:nvCxnSpPr>
        <p:spPr>
          <a:xfrm flipH="1">
            <a:off x="2768998" y="4152900"/>
            <a:ext cx="855265" cy="0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322C6-8CFA-88F0-EFD6-9A08535E38B3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F11886-8FF2-3A94-446E-320984763E71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</a:rPr>
              <a:t>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7F46EF-69AA-3105-4447-C8636675CA0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F351FB-DF8E-C6CC-5987-CD8ADD1F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0ACB-F0FE-AB3A-4D5E-A5408B9DED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8E50F-ED2C-BB0E-F85F-6A3BA785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2965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30587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18E31ED-BC4B-D8B7-D7AB-9FD79F72FB86}"/>
              </a:ext>
            </a:extLst>
          </p:cNvPr>
          <p:cNvSpPr/>
          <p:nvPr/>
        </p:nvSpPr>
        <p:spPr>
          <a:xfrm>
            <a:off x="2285400" y="3133567"/>
            <a:ext cx="1831181" cy="1566526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533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</a:t>
            </a: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⍺</a:t>
            </a:r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7F88F-C80C-3441-CD5E-2AF9306ECE5F}"/>
              </a:ext>
            </a:extLst>
          </p:cNvPr>
          <p:cNvCxnSpPr>
            <a:cxnSpLocks/>
          </p:cNvCxnSpPr>
          <p:nvPr/>
        </p:nvCxnSpPr>
        <p:spPr>
          <a:xfrm flipH="1">
            <a:off x="2768998" y="4152900"/>
            <a:ext cx="855265" cy="0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322C6-8CFA-88F0-EFD6-9A08535E38B3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F11886-8FF2-3A94-446E-320984763E71}"/>
              </a:ext>
            </a:extLst>
          </p:cNvPr>
          <p:cNvSpPr txBox="1"/>
          <p:nvPr/>
        </p:nvSpPr>
        <p:spPr>
          <a:xfrm>
            <a:off x="4116580" y="2103735"/>
            <a:ext cx="5027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 </a:t>
            </a: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solidFill>
                  <a:schemeClr val="accent1"/>
                </a:solidFill>
                <a:latin typeface="APL385 Unicode" panose="020B0709000202000203" pitchFamily="49" charset="0"/>
              </a:rPr>
              <a:t>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07F46EF-69AA-3105-4447-C8636675CA0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050918"/>
      </p:ext>
    </p:extLst>
  </p:cSld>
  <p:clrMapOvr>
    <a:masterClrMapping/>
  </p:clrMapOvr>
  <p:transition spd="slow">
    <p:push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8586092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        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⍺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</a:t>
                      </a:r>
                      <a:r>
                        <a:rPr lang="en-GB" sz="1400" dirty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9809E25D-1C2E-FBA1-9F18-A4C37A19D786}"/>
              </a:ext>
            </a:extLst>
          </p:cNvPr>
          <p:cNvSpPr/>
          <p:nvPr/>
        </p:nvSpPr>
        <p:spPr>
          <a:xfrm>
            <a:off x="2285400" y="1537316"/>
            <a:ext cx="1831181" cy="1585327"/>
          </a:xfrm>
          <a:prstGeom prst="rect">
            <a:avLst/>
          </a:prstGeom>
          <a:solidFill>
            <a:schemeClr val="bg1"/>
          </a:solidFill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>
                <a:alpha val="40000"/>
              </a:srgb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F4ECA7-E151-53B9-BD75-AC35338E430B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71A19-6458-F815-86D6-FF479C357F8F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8843A6-5822-B68B-5FA1-C8E96A7E2976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E04ED01-65A8-3C77-808A-8E74A43BDC61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CFD54-9DF5-097E-0465-C1FBDA6D470B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4ECDDDE-034F-93D4-217B-5A48CCB75839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chemeClr val="bg1">
                <a:alpha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CE7593D-2A9F-EC0B-33F0-CB219D07E684}"/>
              </a:ext>
            </a:extLst>
          </p:cNvPr>
          <p:cNvCxnSpPr>
            <a:cxnSpLocks/>
          </p:cNvCxnSpPr>
          <p:nvPr/>
        </p:nvCxnSpPr>
        <p:spPr>
          <a:xfrm>
            <a:off x="0" y="4700093"/>
            <a:ext cx="770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4">
            <a:extLst>
              <a:ext uri="{FF2B5EF4-FFF2-40B4-BE49-F238E27FC236}">
                <a16:creationId xmlns:a16="http://schemas.microsoft.com/office/drawing/2014/main" id="{96ABDF70-CFD3-7F6D-FABA-453FACD78DA7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73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7215274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4D642-5F90-98F4-070B-2108C91CA789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BBA19-C887-1022-6F4A-D081EB5EBB18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1C7D4-D7A6-6302-C380-66B56791ED77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1AE125-98A4-AF9D-1FCF-1A0F809CF306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4DA60D-357F-5992-443D-2A160FC182C4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F8160-4EBA-EFD2-7EC0-41BC3B9B1587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  <a:endParaRPr lang="en-GB" sz="1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21" grpId="0"/>
      <p:bldP spid="24" grpId="0"/>
      <p:bldP spid="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1153172"/>
              </p:ext>
            </p:extLst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</p:spTree>
    <p:extLst>
      <p:ext uri="{BB962C8B-B14F-4D97-AF65-F5344CB8AC3E}">
        <p14:creationId xmlns:p14="http://schemas.microsoft.com/office/powerpoint/2010/main" val="12591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E9B430-261C-FEA8-1C1A-05461BD36936}"/>
              </a:ext>
            </a:extLst>
          </p:cNvPr>
          <p:cNvCxnSpPr>
            <a:cxnSpLocks/>
          </p:cNvCxnSpPr>
          <p:nvPr/>
        </p:nvCxnSpPr>
        <p:spPr>
          <a:xfrm>
            <a:off x="972000" y="2661669"/>
            <a:ext cx="7200000" cy="0"/>
          </a:xfrm>
          <a:prstGeom prst="line">
            <a:avLst/>
          </a:prstGeom>
          <a:ln w="28575" cap="rnd">
            <a:gradFill>
              <a:gsLst>
                <a:gs pos="95000">
                  <a:schemeClr val="accent5"/>
                </a:gs>
                <a:gs pos="5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1CBC2-98DD-3B14-39AD-526D0FD287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1A34B02-6106-1A57-F0DD-972663D47AB2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DBCB8-AE6B-227B-9937-EFCA6CDACEB6}"/>
              </a:ext>
            </a:extLst>
          </p:cNvPr>
          <p:cNvSpPr txBox="1"/>
          <p:nvPr/>
        </p:nvSpPr>
        <p:spPr>
          <a:xfrm>
            <a:off x="326478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96C73F-19F8-E697-673A-C35BAB2FE44D}"/>
              </a:ext>
            </a:extLst>
          </p:cNvPr>
          <p:cNvSpPr txBox="1"/>
          <p:nvPr/>
        </p:nvSpPr>
        <p:spPr>
          <a:xfrm>
            <a:off x="631782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EB08D-6643-F0EE-C398-B09A3A6C7D12}"/>
              </a:ext>
            </a:extLst>
          </p:cNvPr>
          <p:cNvCxnSpPr>
            <a:cxnSpLocks/>
          </p:cNvCxnSpPr>
          <p:nvPr/>
        </p:nvCxnSpPr>
        <p:spPr>
          <a:xfrm>
            <a:off x="4512965" y="2235200"/>
            <a:ext cx="0" cy="2006600"/>
          </a:xfrm>
          <a:prstGeom prst="line">
            <a:avLst/>
          </a:prstGeom>
          <a:ln w="28575" cap="rnd">
            <a:gradFill>
              <a:gsLst>
                <a:gs pos="80000">
                  <a:schemeClr val="accent5"/>
                </a:gs>
                <a:gs pos="20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5CD1DD-CFE1-AC5A-5310-724C4366A8EB}"/>
              </a:ext>
            </a:extLst>
          </p:cNvPr>
          <p:cNvSpPr txBox="1"/>
          <p:nvPr/>
        </p:nvSpPr>
        <p:spPr>
          <a:xfrm>
            <a:off x="326219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A9985-9E06-FC04-0817-5E21EA7D69F4}"/>
              </a:ext>
            </a:extLst>
          </p:cNvPr>
          <p:cNvSpPr txBox="1"/>
          <p:nvPr/>
        </p:nvSpPr>
        <p:spPr>
          <a:xfrm>
            <a:off x="3262195" y="3706095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</p:spTree>
    <p:extLst>
      <p:ext uri="{BB962C8B-B14F-4D97-AF65-F5344CB8AC3E}">
        <p14:creationId xmlns:p14="http://schemas.microsoft.com/office/powerpoint/2010/main" val="121611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DD06CB-9673-612C-BF04-4BF2FCE14199}"/>
              </a:ext>
            </a:extLst>
          </p:cNvPr>
          <p:cNvSpPr/>
          <p:nvPr/>
        </p:nvSpPr>
        <p:spPr>
          <a:xfrm>
            <a:off x="2793076" y="4745355"/>
            <a:ext cx="2934393" cy="37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2794001" cy="3242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3 Answers: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(⊂¨A)⌷¨⊂B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{B[⍵]}¨¨A</a:t>
            </a:r>
          </a:p>
          <a:p>
            <a:pPr>
              <a:lnSpc>
                <a:spcPct val="150000"/>
              </a:lnSpc>
            </a:pPr>
            <a:r>
              <a:rPr lang="en-GB" i="1" dirty="0"/>
              <a:t>Don't do that!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B9E8F5-4C0B-81FE-EDEF-F58E5E3675A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Indexing with Nested Vectors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CA54081-ACA0-FFC5-73D6-797AE2B963B2}"/>
              </a:ext>
            </a:extLst>
          </p:cNvPr>
          <p:cNvSpPr txBox="1">
            <a:spLocks/>
          </p:cNvSpPr>
          <p:nvPr/>
        </p:nvSpPr>
        <p:spPr>
          <a:xfrm>
            <a:off x="3175000" y="1264925"/>
            <a:ext cx="279400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GB" dirty="0"/>
              <a:t>Possibilities: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A⌷¨¨⊂⊂B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⌷∘B¨⊂¨A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PL385 Unicode" panose="020B0709000202000203" pitchFamily="49" charset="0"/>
              </a:rPr>
              <a:t>A(⊂⍤⊣⌷⊢)¨⊂B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75015-465E-9A7D-533C-EDB84F52732F}"/>
              </a:ext>
            </a:extLst>
          </p:cNvPr>
          <p:cNvSpPr/>
          <p:nvPr/>
        </p:nvSpPr>
        <p:spPr>
          <a:xfrm>
            <a:off x="8377238" y="4652668"/>
            <a:ext cx="207168" cy="9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F48DD-8F3D-8F73-CD7B-7C747202CD7F}"/>
              </a:ext>
            </a:extLst>
          </p:cNvPr>
          <p:cNvSpPr/>
          <p:nvPr/>
        </p:nvSpPr>
        <p:spPr>
          <a:xfrm>
            <a:off x="8210550" y="4040981"/>
            <a:ext cx="547688" cy="6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C5B49-384F-C175-D1BF-54A163E4EDC1}"/>
              </a:ext>
            </a:extLst>
          </p:cNvPr>
          <p:cNvSpPr/>
          <p:nvPr/>
        </p:nvSpPr>
        <p:spPr>
          <a:xfrm>
            <a:off x="8027193" y="4717892"/>
            <a:ext cx="1050131" cy="40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8D55D5B-E513-B83A-E1DA-B6C17C8AB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4396" b="-2"/>
          <a:stretch/>
        </p:blipFill>
        <p:spPr>
          <a:xfrm>
            <a:off x="8049460" y="3220603"/>
            <a:ext cx="853200" cy="19838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2F0351-5874-E8C5-B03E-B58FE4BEB80F}"/>
              </a:ext>
            </a:extLst>
          </p:cNvPr>
          <p:cNvSpPr txBox="1">
            <a:spLocks/>
          </p:cNvSpPr>
          <p:nvPr/>
        </p:nvSpPr>
        <p:spPr>
          <a:xfrm>
            <a:off x="710852" y="4745355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 dirty="0">
                <a:solidFill>
                  <a:srgbClr val="928ABD"/>
                </a:solidFill>
                <a:latin typeface="Sarabun" panose="00000500000000000000" pitchFamily="2" charset="-34"/>
              </a:rPr>
              <a:t>Filling the Core Language Gaps</a:t>
            </a: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758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E9B430-261C-FEA8-1C1A-05461BD36936}"/>
              </a:ext>
            </a:extLst>
          </p:cNvPr>
          <p:cNvCxnSpPr>
            <a:cxnSpLocks/>
          </p:cNvCxnSpPr>
          <p:nvPr/>
        </p:nvCxnSpPr>
        <p:spPr>
          <a:xfrm>
            <a:off x="972000" y="2661669"/>
            <a:ext cx="7200000" cy="0"/>
          </a:xfrm>
          <a:prstGeom prst="line">
            <a:avLst/>
          </a:prstGeom>
          <a:ln w="28575" cap="rnd">
            <a:gradFill>
              <a:gsLst>
                <a:gs pos="95000">
                  <a:schemeClr val="accent5"/>
                </a:gs>
                <a:gs pos="5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1CBC2-98DD-3B14-39AD-526D0FD287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1A34B02-6106-1A57-F0DD-972663D47AB2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DBCB8-AE6B-227B-9937-EFCA6CDACEB6}"/>
              </a:ext>
            </a:extLst>
          </p:cNvPr>
          <p:cNvSpPr txBox="1"/>
          <p:nvPr/>
        </p:nvSpPr>
        <p:spPr>
          <a:xfrm>
            <a:off x="326478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96C73F-19F8-E697-673A-C35BAB2FE44D}"/>
              </a:ext>
            </a:extLst>
          </p:cNvPr>
          <p:cNvSpPr txBox="1"/>
          <p:nvPr/>
        </p:nvSpPr>
        <p:spPr>
          <a:xfrm>
            <a:off x="6317825" y="2493989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EB08D-6643-F0EE-C398-B09A3A6C7D12}"/>
              </a:ext>
            </a:extLst>
          </p:cNvPr>
          <p:cNvCxnSpPr>
            <a:cxnSpLocks/>
          </p:cNvCxnSpPr>
          <p:nvPr/>
        </p:nvCxnSpPr>
        <p:spPr>
          <a:xfrm>
            <a:off x="4512965" y="1282989"/>
            <a:ext cx="0" cy="2984211"/>
          </a:xfrm>
          <a:prstGeom prst="line">
            <a:avLst/>
          </a:prstGeom>
          <a:ln w="28575" cap="rnd">
            <a:gradFill>
              <a:gsLst>
                <a:gs pos="80000">
                  <a:schemeClr val="accent5"/>
                </a:gs>
                <a:gs pos="20000">
                  <a:schemeClr val="accent5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55CD1DD-CFE1-AC5A-5310-724C4366A8EB}"/>
              </a:ext>
            </a:extLst>
          </p:cNvPr>
          <p:cNvSpPr txBox="1"/>
          <p:nvPr/>
        </p:nvSpPr>
        <p:spPr>
          <a:xfrm>
            <a:off x="3262195" y="1577348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76E55D-6586-4F65-B047-F75D887D1D69}"/>
              </a:ext>
            </a:extLst>
          </p:cNvPr>
          <p:cNvSpPr txBox="1"/>
          <p:nvPr/>
        </p:nvSpPr>
        <p:spPr>
          <a:xfrm>
            <a:off x="3262195" y="3706095"/>
            <a:ext cx="249969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0637C-B787-8490-3FDC-78C60DA5A9A7}"/>
              </a:ext>
            </a:extLst>
          </p:cNvPr>
          <p:cNvSpPr txBox="1"/>
          <p:nvPr/>
        </p:nvSpPr>
        <p:spPr>
          <a:xfrm>
            <a:off x="2928086" y="2493989"/>
            <a:ext cx="3167914" cy="9971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⍢</a:t>
            </a:r>
          </a:p>
          <a:p>
            <a:pPr algn="ctr">
              <a:lnSpc>
                <a:spcPct val="80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sz="2400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  <a:b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</p:spTree>
    <p:extLst>
      <p:ext uri="{BB962C8B-B14F-4D97-AF65-F5344CB8AC3E}">
        <p14:creationId xmlns:p14="http://schemas.microsoft.com/office/powerpoint/2010/main" val="356542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(⍋⊇⊢)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57B3CD5-2AF1-55E2-34B7-3E94BEE04B63}"/>
              </a:ext>
            </a:extLst>
          </p:cNvPr>
          <p:cNvSpPr txBox="1">
            <a:spLocks/>
          </p:cNvSpPr>
          <p:nvPr/>
        </p:nvSpPr>
        <p:spPr>
          <a:xfrm>
            <a:off x="327496" y="2139954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086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61950" indent="0">
              <a:buNone/>
            </a:pPr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18144A8-02C1-175D-E558-9EC8EC621841}"/>
              </a:ext>
            </a:extLst>
          </p:cNvPr>
          <p:cNvSpPr txBox="1">
            <a:spLocks/>
          </p:cNvSpPr>
          <p:nvPr/>
        </p:nvSpPr>
        <p:spPr>
          <a:xfrm>
            <a:off x="327496" y="2139954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42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⊇⍨∘⍋⍨      ⍝ "sort Y by X"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4FC6691-BF30-3F12-6AA5-0DADC9DCF01A}"/>
              </a:ext>
            </a:extLst>
          </p:cNvPr>
          <p:cNvSpPr txBox="1">
            <a:spLocks/>
          </p:cNvSpPr>
          <p:nvPr/>
        </p:nvSpPr>
        <p:spPr>
          <a:xfrm>
            <a:off x="327496" y="2656692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24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1FAE5B0-4361-4159-378D-C74D92BBC02B}"/>
              </a:ext>
            </a:extLst>
          </p:cNvPr>
          <p:cNvSpPr/>
          <p:nvPr/>
        </p:nvSpPr>
        <p:spPr>
          <a:xfrm>
            <a:off x="7731657" y="3070384"/>
            <a:ext cx="457200" cy="455249"/>
          </a:xfrm>
          <a:prstGeom prst="wedgeRoundRectCallout">
            <a:avLst>
              <a:gd name="adj1" fmla="val 60769"/>
              <a:gd name="adj2" fmla="val 123045"/>
              <a:gd name="adj3" fmla="val 16667"/>
            </a:avLst>
          </a:prstGeom>
          <a:solidFill>
            <a:schemeClr val="bg1"/>
          </a:solidFill>
          <a:ln w="28575" cap="rnd">
            <a:solidFill>
              <a:schemeClr val="accent4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t" anchorCtr="0"/>
          <a:lstStyle/>
          <a:p>
            <a:pPr marL="0" indent="0" algn="ctr">
              <a:buNone/>
            </a:pPr>
            <a:r>
              <a:rPr lang="en-GB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59C72B-10FC-E43B-46BE-BEA1CA2F3A23}"/>
              </a:ext>
            </a:extLst>
          </p:cNvPr>
          <p:cNvSpPr txBox="1">
            <a:spLocks/>
          </p:cNvSpPr>
          <p:nvPr/>
        </p:nvSpPr>
        <p:spPr>
          <a:xfrm>
            <a:off x="327496" y="2657160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8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(?⍨∘≢⊇⊢)</a:t>
            </a:r>
          </a:p>
          <a:p>
            <a:pPr marL="715963" indent="-354013"/>
            <a:endParaRPr lang="en-GB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488B71A4-D9F8-BAFC-688E-536ED12692E2}"/>
              </a:ext>
            </a:extLst>
          </p:cNvPr>
          <p:cNvSpPr txBox="1">
            <a:spLocks/>
          </p:cNvSpPr>
          <p:nvPr/>
        </p:nvSpPr>
        <p:spPr>
          <a:xfrm>
            <a:off x="327496" y="3175797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1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/>
              <a:t>with</a:t>
            </a:r>
            <a:r>
              <a:rPr lang="en-GB" sz="3200" dirty="0">
                <a:latin typeface="APL385 Unicode" panose="020B0709000202000203" pitchFamily="49" charset="0"/>
              </a:rPr>
              <a:t>  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n-GB" sz="3200" dirty="0">
                <a:latin typeface="APL385 Unicode" panose="020B0709000202000203" pitchFamily="49" charset="0"/>
              </a:rPr>
              <a:t>⊇</a:t>
            </a:r>
            <a:r>
              <a:rPr lang="en-GB" sz="3200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Select/Permute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 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Sorts  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⍋⍛⊇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 ⍝ "sort Y by X"</a:t>
            </a:r>
          </a:p>
          <a:p>
            <a:pPr marL="358775" indent="0"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Shuffle ← </a:t>
            </a:r>
            <a:r>
              <a:rPr lang="en-GB" sz="12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?⍨∘≢⍛⊇</a:t>
            </a:r>
          </a:p>
          <a:p>
            <a:pPr marL="715963" indent="-354013"/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755DABE-7BB8-98BD-38EA-55FF9ABDDC96}"/>
              </a:ext>
            </a:extLst>
          </p:cNvPr>
          <p:cNvSpPr txBox="1">
            <a:spLocks/>
          </p:cNvSpPr>
          <p:nvPr/>
        </p:nvSpPr>
        <p:spPr>
          <a:xfrm>
            <a:off x="327496" y="3175797"/>
            <a:ext cx="430047" cy="6431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70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SameAsFirst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← ⊃⍛=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HasDuplicates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∪⍛≡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Palindrome    ← ⌽⍛≡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IsPermutation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⍋⍤⍋⍛≡</a:t>
            </a: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0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8204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Integer   ← ⌊⍛=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Split     ← (⊃⍛≠⊆⊢)</a:t>
            </a: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Scale     ← ⌈/⍛(÷⍨)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Deviation ← (+⌿÷≢)⍛(-⍨)</a:t>
            </a:r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9116C-CDF5-31C7-EFBF-E17089684DE5}"/>
              </a:ext>
            </a:extLst>
          </p:cNvPr>
          <p:cNvSpPr txBox="1"/>
          <p:nvPr/>
        </p:nvSpPr>
        <p:spPr>
          <a:xfrm>
            <a:off x="4158863" y="1227398"/>
            <a:ext cx="460446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'/' 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(≠⊆⊢)  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'hi/how/goes'</a:t>
            </a:r>
            <a:b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   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(⊃⍛≠⊆⊢)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'/hi/how/goes'</a:t>
            </a:r>
          </a:p>
          <a:p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(⊃⍛≠⊆⊢)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'/hi/how/goes'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AC37C87-E192-15AA-8E3A-B4985960D090}"/>
              </a:ext>
            </a:extLst>
          </p:cNvPr>
          <p:cNvSpPr/>
          <p:nvPr/>
        </p:nvSpPr>
        <p:spPr>
          <a:xfrm>
            <a:off x="5026015" y="2671900"/>
            <a:ext cx="2379240" cy="1820587"/>
          </a:xfrm>
          <a:prstGeom prst="cloudCallout">
            <a:avLst>
              <a:gd name="adj1" fmla="val 77838"/>
              <a:gd name="adj2" fmla="val 29874"/>
            </a:avLst>
          </a:prstGeom>
          <a:solidFill>
            <a:schemeClr val="bg1"/>
          </a:solidFill>
          <a:ln w="28575" cap="rnd"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0" rtlCol="0" anchor="ctr" anchorCtr="0"/>
          <a:lstStyle/>
          <a:p>
            <a:pPr marL="0" indent="0">
              <a:buNone/>
            </a:pP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{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  ⍺←⊃⍵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  ⍵⊆⍨⍺≠⍵</a:t>
            </a:r>
            <a:b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solidFill>
                  <a:schemeClr val="accent6"/>
                </a:solidFill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F1B4D30-8084-CDDA-6AF2-42586F635F1D}"/>
              </a:ext>
            </a:extLst>
          </p:cNvPr>
          <p:cNvSpPr txBox="1">
            <a:spLocks/>
          </p:cNvSpPr>
          <p:nvPr/>
        </p:nvSpPr>
        <p:spPr>
          <a:xfrm>
            <a:off x="327496" y="2210750"/>
            <a:ext cx="430047" cy="19888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6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9" grpId="0" animBg="1"/>
      <p:bldP spid="9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Filters ←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&gt;∘5 Filters 2 7 1 8 2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7 8 8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⌽⍛≡¨Filters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'racer' 'toot'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toot 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524F7-3EC9-D384-CA48-CA9A6DB07CF1}"/>
              </a:ext>
            </a:extLst>
          </p:cNvPr>
          <p:cNvSpPr txBox="1"/>
          <p:nvPr/>
        </p:nvSpPr>
        <p:spPr>
          <a:xfrm>
            <a:off x="3252790" y="214818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⍛⌿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F6566-4347-BA3F-5871-CF76ADF0B319}"/>
              </a:ext>
            </a:extLst>
          </p:cNvPr>
          <p:cNvSpPr txBox="1"/>
          <p:nvPr/>
        </p:nvSpPr>
        <p:spPr>
          <a:xfrm>
            <a:off x="3252790" y="214818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B475E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⍛⌿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EB0816-EE5F-BF0F-EF0E-F94C77F2D582}"/>
              </a:ext>
            </a:extLst>
          </p:cNvPr>
          <p:cNvSpPr/>
          <p:nvPr/>
        </p:nvSpPr>
        <p:spPr>
          <a:xfrm>
            <a:off x="8377238" y="4652668"/>
            <a:ext cx="207168" cy="96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46494-84C9-A26C-8E2D-B344399FD18D}"/>
              </a:ext>
            </a:extLst>
          </p:cNvPr>
          <p:cNvSpPr/>
          <p:nvPr/>
        </p:nvSpPr>
        <p:spPr>
          <a:xfrm>
            <a:off x="8210550" y="4040981"/>
            <a:ext cx="547688" cy="6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41100E-0FA9-C298-6E52-6B367A8778DC}"/>
              </a:ext>
            </a:extLst>
          </p:cNvPr>
          <p:cNvSpPr/>
          <p:nvPr/>
        </p:nvSpPr>
        <p:spPr>
          <a:xfrm>
            <a:off x="8027193" y="4717892"/>
            <a:ext cx="1050131" cy="402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Filling the                         </a:t>
            </a:r>
            <a:br>
              <a:rPr lang="en-GB" dirty="0"/>
            </a:br>
            <a:r>
              <a:rPr lang="en-GB" dirty="0"/>
              <a:t>         Core Language</a:t>
            </a:r>
            <a:br>
              <a:rPr lang="en-GB" dirty="0"/>
            </a:br>
            <a:r>
              <a:rPr lang="en-GB" dirty="0"/>
              <a:t>                                   Gaps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DBE204D-1F0E-1299-3A34-351495534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737" y="1208868"/>
            <a:ext cx="1954700" cy="27646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C5DBDD-11D6-45B3-143B-F6B3A736ECE3}"/>
              </a:ext>
            </a:extLst>
          </p:cNvPr>
          <p:cNvSpPr/>
          <p:nvPr/>
        </p:nvSpPr>
        <p:spPr>
          <a:xfrm>
            <a:off x="2793076" y="4745355"/>
            <a:ext cx="2934393" cy="37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84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&gt;∘5 ⍛⌿ 2 7 1 8 2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7 8 8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  ⌽⍛≡¨⍛⌿ '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' 'racer' 'toot'</a:t>
            </a:r>
          </a:p>
          <a:p>
            <a:pPr marL="7937" indent="0"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racecar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toot </a:t>
            </a:r>
          </a:p>
          <a:p>
            <a:pPr marL="36195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8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Whence ← ⍳⍛∊      ⍝ {(⍳⍺)∊⍵}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InPoly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⍪⍛⊥      ⍝ {(⍪⍺)⊥⍵}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Shapes ← ⍴⍛⍴      ⍝ {(⍴⍺)⍴⍵}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ToFile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⊂⍛⎕NPUT  ⍝ {(⊂⍺)⎕NPUT ⍵}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131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FCat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← ⍕⍛,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RIndex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← ⊖⍛⍳      ⍝ {(⊖⍺)⍳⍵}</a:t>
            </a: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</a:rPr>
              <a:t>RDrop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← -⍛↓      ⍝ {(-⍺)↓⍵}</a:t>
            </a:r>
            <a:endParaRPr lang="en-GB" dirty="0">
              <a:cs typeface="Sarabun" panose="00000500000000000000" pitchFamily="2" charset="-34"/>
            </a:endParaRPr>
          </a:p>
          <a:p>
            <a:pPr marL="358775" indent="-354013"/>
            <a:r>
              <a:rPr lang="en-GB" dirty="0" err="1">
                <a:solidFill>
                  <a:schemeClr val="tx1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RndSfx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  <a:cs typeface="Sarabun" panose="00000500000000000000" pitchFamily="2" charset="-34"/>
              </a:rPr>
              <a:t> ← -⍤?⍛↑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    ⍝ {(-?⍺)↑⍵}</a:t>
            </a:r>
            <a:endParaRPr lang="en-GB" dirty="0">
              <a:cs typeface="Sarabun" panose="00000500000000000000" pitchFamily="2" charset="-34"/>
            </a:endParaRPr>
          </a:p>
          <a:p>
            <a:pPr marL="715963" indent="-354013"/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9B455-2CE8-11A3-574B-55949548FE78}"/>
              </a:ext>
            </a:extLst>
          </p:cNvPr>
          <p:cNvSpPr txBox="1"/>
          <p:nvPr/>
        </p:nvSpPr>
        <p:spPr>
          <a:xfrm>
            <a:off x="4158863" y="1227398"/>
            <a:ext cx="460446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1"/>
                </a:solidFill>
              </a:rPr>
              <a:t>APL</a:t>
            </a:r>
            <a:r>
              <a:rPr lang="en-GB" sz="2400" dirty="0">
                <a:solidFill>
                  <a:schemeClr val="accent1"/>
                </a:solidFill>
              </a:rPr>
              <a:t>\360:</a:t>
            </a:r>
            <a:r>
              <a:rPr lang="en-GB" sz="2400" dirty="0"/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'abc'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;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</a:p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Dyalog:</a:t>
            </a:r>
            <a:r>
              <a:rPr lang="en-GB" sz="2400" dirty="0"/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chemeClr val="accent2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,(⍕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),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</a:rPr>
              <a:t> 19.0?:</a:t>
            </a:r>
            <a:r>
              <a:rPr lang="en-GB" sz="2400" dirty="0"/>
              <a:t>	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'abc'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42</a:t>
            </a:r>
            <a:r>
              <a:rPr lang="en-GB" sz="2400" dirty="0">
                <a:solidFill>
                  <a:schemeClr val="tx1"/>
                </a:solidFill>
                <a:latin typeface="APL385 Unicode" panose="020B0709000202000203" pitchFamily="49" charset="0"/>
              </a:rPr>
              <a:t>⍕⍛,</a:t>
            </a:r>
            <a:r>
              <a:rPr lang="en-GB" sz="2400" dirty="0">
                <a:solidFill>
                  <a:schemeClr val="accent2"/>
                </a:solidFill>
                <a:latin typeface="APL385 Unicode" panose="020B0709000202000203" pitchFamily="49" charset="0"/>
              </a:rPr>
              <a:t>'def'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27219C1-463F-4BCF-8E62-8C04A4394528}"/>
              </a:ext>
            </a:extLst>
          </p:cNvPr>
          <p:cNvSpPr txBox="1">
            <a:spLocks/>
          </p:cNvSpPr>
          <p:nvPr/>
        </p:nvSpPr>
        <p:spPr>
          <a:xfrm>
            <a:off x="327496" y="2140153"/>
            <a:ext cx="430047" cy="19888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8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147292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602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CD68BB-DFA1-C02D-FAB4-9EBC96A4D5E7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</p:spTree>
    <p:extLst>
      <p:ext uri="{BB962C8B-B14F-4D97-AF65-F5344CB8AC3E}">
        <p14:creationId xmlns:p14="http://schemas.microsoft.com/office/powerpoint/2010/main" val="268159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A6A6B0-2DFB-B520-754E-8DC65532E471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D270DE-4702-5B79-6A10-D2AE66D82C50}"/>
              </a:ext>
            </a:extLst>
          </p:cNvPr>
          <p:cNvSpPr txBox="1"/>
          <p:nvPr/>
        </p:nvSpPr>
        <p:spPr>
          <a:xfrm rot="8100000">
            <a:off x="3985727" y="2462843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FE4A0-A678-589A-3467-896EABEFEC82}"/>
              </a:ext>
            </a:extLst>
          </p:cNvPr>
          <p:cNvSpPr txBox="1"/>
          <p:nvPr/>
        </p:nvSpPr>
        <p:spPr>
          <a:xfrm rot="13500000">
            <a:off x="5529380" y="2578766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067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8E53A2-0210-4CA4-8403-DD932D92C85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-440112"/>
          <a:ext cx="5943600" cy="514891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10586988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047711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86182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03194243"/>
                    </a:ext>
                  </a:extLst>
                </a:gridCol>
              </a:tblGrid>
              <a:tr h="39403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 g</a:t>
                      </a: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f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</a:p>
                  </a:txBody>
                  <a:tcPr marL="47613" marR="47613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4304991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⍤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∘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 err="1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⍥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19003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g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897207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</a:txBody>
                  <a:tcPr marL="47613" marR="476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MV Boli" panose="02000500030200090000" pitchFamily="2" charset="0"/>
                        <a:cs typeface="MV Boli" panose="02000500030200090000" pitchFamily="2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⍺         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     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0000FF"/>
                        </a:solidFill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        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  <a:r>
                        <a:rPr lang="en-GB" sz="1400" dirty="0">
                          <a:solidFill>
                            <a:srgbClr val="0000FF"/>
                          </a:solidFill>
                          <a:latin typeface="APL385 Unicode" panose="020B0709000202000203" pitchFamily="49" charset="0"/>
                        </a:rPr>
                        <a:t> 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f</a:t>
                      </a: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APL385 Unicode" panose="020B0709000202000203" pitchFamily="49" charset="0"/>
                        </a:rPr>
                        <a:t>g         </a:t>
                      </a:r>
                      <a:r>
                        <a:rPr lang="en-GB" sz="1400" dirty="0" err="1">
                          <a:latin typeface="APL385 Unicode" panose="020B0709000202000203" pitchFamily="49" charset="0"/>
                        </a:rPr>
                        <a:t>g</a:t>
                      </a:r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endParaRPr lang="en-GB" sz="1400" dirty="0">
                        <a:latin typeface="APL385 Unicode" panose="020B0709000202000203" pitchFamily="49" charset="0"/>
                      </a:endParaRPr>
                    </a:p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⍺    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PL385 Unicode" panose="020B0709000202000203" pitchFamily="49" charset="0"/>
                        </a:rPr>
                        <a:t>⍺</a:t>
                      </a:r>
                      <a:r>
                        <a:rPr lang="en-GB" sz="1400" dirty="0">
                          <a:latin typeface="APL385 Unicode" panose="020B0709000202000203" pitchFamily="49" charset="0"/>
                        </a:rPr>
                        <a:t>   ⍵</a:t>
                      </a:r>
                    </a:p>
                  </a:txBody>
                  <a:tcPr marL="47613" marR="47613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63897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5753B-D016-4F04-9AF0-8A99CE21235C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60548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E8DE6-199A-4288-9399-2CA9231E7FDC}"/>
              </a:ext>
            </a:extLst>
          </p:cNvPr>
          <p:cNvCxnSpPr/>
          <p:nvPr/>
        </p:nvCxnSpPr>
        <p:spPr>
          <a:xfrm flipH="1" flipV="1">
            <a:off x="1951550" y="112079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36E06A-8EAF-4E17-9B6D-5630059D4495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2186136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9D9DD4-071C-4C6B-85D6-08D691F6ED00}"/>
              </a:ext>
            </a:extLst>
          </p:cNvPr>
          <p:cNvCxnSpPr/>
          <p:nvPr/>
        </p:nvCxnSpPr>
        <p:spPr>
          <a:xfrm flipV="1">
            <a:off x="1726525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FDA9839-4498-49EB-B60F-14EA9E03E593}"/>
              </a:ext>
            </a:extLst>
          </p:cNvPr>
          <p:cNvCxnSpPr/>
          <p:nvPr/>
        </p:nvCxnSpPr>
        <p:spPr>
          <a:xfrm flipH="1" flipV="1">
            <a:off x="1951550" y="27014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CC41B2-7F91-4E61-8F58-B0B780993A07}"/>
              </a:ext>
            </a:extLst>
          </p:cNvPr>
          <p:cNvCxnSpPr/>
          <p:nvPr/>
        </p:nvCxnSpPr>
        <p:spPr>
          <a:xfrm flipV="1">
            <a:off x="926595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7FCF04-58EA-48C4-8D59-019FF5513FC2}"/>
              </a:ext>
            </a:extLst>
          </p:cNvPr>
          <p:cNvCxnSpPr>
            <a:cxnSpLocks/>
          </p:cNvCxnSpPr>
          <p:nvPr/>
        </p:nvCxnSpPr>
        <p:spPr>
          <a:xfrm flipH="1" flipV="1">
            <a:off x="1441256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EEA5DA-7E9C-4E12-B747-1DFADA96BAC6}"/>
              </a:ext>
            </a:extLst>
          </p:cNvPr>
          <p:cNvCxnSpPr/>
          <p:nvPr/>
        </p:nvCxnSpPr>
        <p:spPr>
          <a:xfrm flipH="1" flipV="1">
            <a:off x="1951550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47AE5F-A830-4E2C-9ABE-4B6E8791DAEC}"/>
              </a:ext>
            </a:extLst>
          </p:cNvPr>
          <p:cNvCxnSpPr/>
          <p:nvPr/>
        </p:nvCxnSpPr>
        <p:spPr>
          <a:xfrm flipH="1" flipV="1">
            <a:off x="2723993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FF52EB-66E1-45DF-816C-72384DE8591A}"/>
              </a:ext>
            </a:extLst>
          </p:cNvPr>
          <p:cNvCxnSpPr/>
          <p:nvPr/>
        </p:nvCxnSpPr>
        <p:spPr>
          <a:xfrm flipV="1">
            <a:off x="2768998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23EEFA-1652-493E-B69B-A0E3781BB865}"/>
              </a:ext>
            </a:extLst>
          </p:cNvPr>
          <p:cNvCxnSpPr>
            <a:cxnSpLocks/>
          </p:cNvCxnSpPr>
          <p:nvPr/>
        </p:nvCxnSpPr>
        <p:spPr>
          <a:xfrm flipH="1" flipV="1">
            <a:off x="3283659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3C7F20-1F67-4042-85CF-6A1AC95246D8}"/>
              </a:ext>
            </a:extLst>
          </p:cNvPr>
          <p:cNvCxnSpPr/>
          <p:nvPr/>
        </p:nvCxnSpPr>
        <p:spPr>
          <a:xfrm flipH="1" flipV="1">
            <a:off x="4526995" y="4261846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D96C904-4A31-4C80-9ADA-8544CE33431F}"/>
              </a:ext>
            </a:extLst>
          </p:cNvPr>
          <p:cNvCxnSpPr/>
          <p:nvPr/>
        </p:nvCxnSpPr>
        <p:spPr>
          <a:xfrm flipV="1">
            <a:off x="4572000" y="37667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962D63-2A15-4337-87A0-E09E1BEF1C2E}"/>
              </a:ext>
            </a:extLst>
          </p:cNvPr>
          <p:cNvCxnSpPr>
            <a:cxnSpLocks/>
          </p:cNvCxnSpPr>
          <p:nvPr/>
        </p:nvCxnSpPr>
        <p:spPr>
          <a:xfrm flipH="1" flipV="1">
            <a:off x="5086661" y="3766791"/>
            <a:ext cx="360039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BB16C5-D1F7-4AE7-A851-C7D0E9E98E02}"/>
              </a:ext>
            </a:extLst>
          </p:cNvPr>
          <p:cNvCxnSpPr/>
          <p:nvPr/>
        </p:nvCxnSpPr>
        <p:spPr>
          <a:xfrm flipH="1" flipV="1">
            <a:off x="5596955" y="4282101"/>
            <a:ext cx="135015" cy="22502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8A1175-5AEB-0EFD-4EA8-820A5808D3B2}"/>
              </a:ext>
            </a:extLst>
          </p:cNvPr>
          <p:cNvSpPr txBox="1"/>
          <p:nvPr/>
        </p:nvSpPr>
        <p:spPr>
          <a:xfrm>
            <a:off x="2842340" y="312113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BADBF-5ADC-B22D-A52F-3BA1A1C79DB9}"/>
              </a:ext>
            </a:extLst>
          </p:cNvPr>
          <p:cNvSpPr txBox="1"/>
          <p:nvPr/>
        </p:nvSpPr>
        <p:spPr>
          <a:xfrm>
            <a:off x="2947108" y="312395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1EBAF-52AA-52D9-D78B-88EF6B272257}"/>
              </a:ext>
            </a:extLst>
          </p:cNvPr>
          <p:cNvSpPr txBox="1"/>
          <p:nvPr/>
        </p:nvSpPr>
        <p:spPr>
          <a:xfrm>
            <a:off x="2523998" y="3552961"/>
            <a:ext cx="135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⍵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F7EA2F-4039-F64A-27F5-9386F9146F91}"/>
              </a:ext>
            </a:extLst>
          </p:cNvPr>
          <p:cNvCxnSpPr/>
          <p:nvPr/>
        </p:nvCxnSpPr>
        <p:spPr>
          <a:xfrm flipV="1">
            <a:off x="2761378" y="2179291"/>
            <a:ext cx="360040" cy="315035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07D9F-2919-E5CA-5E16-9F5944E1C68C}"/>
              </a:ext>
            </a:extLst>
          </p:cNvPr>
          <p:cNvCxnSpPr>
            <a:cxnSpLocks/>
          </p:cNvCxnSpPr>
          <p:nvPr/>
        </p:nvCxnSpPr>
        <p:spPr>
          <a:xfrm flipH="1" flipV="1">
            <a:off x="3276039" y="2179291"/>
            <a:ext cx="602541" cy="735007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8418F5-F778-5F24-F898-8AC70315DA6E}"/>
              </a:ext>
            </a:extLst>
          </p:cNvPr>
          <p:cNvCxnSpPr>
            <a:cxnSpLocks/>
          </p:cNvCxnSpPr>
          <p:nvPr/>
        </p:nvCxnSpPr>
        <p:spPr>
          <a:xfrm flipH="1" flipV="1">
            <a:off x="2761378" y="2565400"/>
            <a:ext cx="1086722" cy="390241"/>
          </a:xfrm>
          <a:prstGeom prst="straightConnector1">
            <a:avLst/>
          </a:prstGeom>
          <a:ln w="19050">
            <a:solidFill>
              <a:srgbClr val="F582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4DFFD0-0CBC-5AD9-725A-D35324B4ACA6}"/>
              </a:ext>
            </a:extLst>
          </p:cNvPr>
          <p:cNvSpPr txBox="1"/>
          <p:nvPr/>
        </p:nvSpPr>
        <p:spPr>
          <a:xfrm>
            <a:off x="2842340" y="1535728"/>
            <a:ext cx="755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f g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38E7AF-7FE5-D54A-212D-AD6835FF8AFF}"/>
              </a:ext>
            </a:extLst>
          </p:cNvPr>
          <p:cNvSpPr txBox="1"/>
          <p:nvPr/>
        </p:nvSpPr>
        <p:spPr>
          <a:xfrm>
            <a:off x="2947108" y="1538546"/>
            <a:ext cx="6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APL385 Unicode" panose="020B0709000202000203" pitchFamily="49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FDF1CB-405F-2EB6-2681-44F37905E4C1}"/>
              </a:ext>
            </a:extLst>
          </p:cNvPr>
          <p:cNvSpPr/>
          <p:nvPr/>
        </p:nvSpPr>
        <p:spPr>
          <a:xfrm>
            <a:off x="2285400" y="1539697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EEBA0-459D-17FA-C396-0A755A07A0B0}"/>
              </a:ext>
            </a:extLst>
          </p:cNvPr>
          <p:cNvSpPr txBox="1"/>
          <p:nvPr/>
        </p:nvSpPr>
        <p:spPr>
          <a:xfrm>
            <a:off x="2523998" y="1964326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       ⍵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F2EF0-7964-9C6D-DB68-86F4F2F36B86}"/>
              </a:ext>
            </a:extLst>
          </p:cNvPr>
          <p:cNvSpPr txBox="1"/>
          <p:nvPr/>
        </p:nvSpPr>
        <p:spPr>
          <a:xfrm>
            <a:off x="453542" y="154383"/>
            <a:ext cx="183118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pre/postprocess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55580-1BFC-141E-7B15-72F150EE3C1F}"/>
              </a:ext>
            </a:extLst>
          </p:cNvPr>
          <p:cNvSpPr txBox="1"/>
          <p:nvPr/>
        </p:nvSpPr>
        <p:spPr>
          <a:xfrm>
            <a:off x="194906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⍛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B351D-761B-7DF6-B55E-4FCA2BC323BE}"/>
              </a:ext>
            </a:extLst>
          </p:cNvPr>
          <p:cNvSpPr txBox="1"/>
          <p:nvPr/>
        </p:nvSpPr>
        <p:spPr>
          <a:xfrm>
            <a:off x="122379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∘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right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01F6B-E3CA-6E3C-C6E2-AE4B961A141E}"/>
              </a:ext>
            </a:extLst>
          </p:cNvPr>
          <p:cNvSpPr txBox="1"/>
          <p:nvPr/>
        </p:nvSpPr>
        <p:spPr>
          <a:xfrm>
            <a:off x="3781250" y="3141192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⍥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 err="1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51CEB3-6586-4328-1E33-6BEC6C074055}"/>
              </a:ext>
            </a:extLst>
          </p:cNvPr>
          <p:cNvSpPr txBox="1"/>
          <p:nvPr/>
        </p:nvSpPr>
        <p:spPr>
          <a:xfrm>
            <a:off x="120985" y="1554556"/>
            <a:ext cx="2499697" cy="559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GB" sz="14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PL385 Unicode" panose="020B0709000202000203" pitchFamily="49" charset="0"/>
              </a:rPr>
              <a:t>⍤</a:t>
            </a:r>
          </a:p>
          <a:p>
            <a:pPr algn="ctr">
              <a:lnSpc>
                <a:spcPct val="92000"/>
              </a:lnSpc>
              <a:tabLst>
                <a:tab pos="949325" algn="ctr"/>
                <a:tab pos="2778125" algn="ctr"/>
                <a:tab pos="4606925" algn="ctr"/>
              </a:tabLst>
            </a:pPr>
            <a:r>
              <a:rPr lang="en-GB" dirty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postprocess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9811F2-92E7-B0C0-2166-A2D74D35C1CF}"/>
              </a:ext>
            </a:extLst>
          </p:cNvPr>
          <p:cNvSpPr txBox="1"/>
          <p:nvPr/>
        </p:nvSpPr>
        <p:spPr>
          <a:xfrm>
            <a:off x="2283318" y="1731222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A6A6B0-2DFB-B520-754E-8DC65532E471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D270DE-4702-5B79-6A10-D2AE66D82C50}"/>
              </a:ext>
            </a:extLst>
          </p:cNvPr>
          <p:cNvSpPr txBox="1"/>
          <p:nvPr/>
        </p:nvSpPr>
        <p:spPr>
          <a:xfrm rot="8100000">
            <a:off x="3994270" y="3999237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FE4A0-A678-589A-3467-896EABEFEC82}"/>
              </a:ext>
            </a:extLst>
          </p:cNvPr>
          <p:cNvSpPr txBox="1"/>
          <p:nvPr/>
        </p:nvSpPr>
        <p:spPr>
          <a:xfrm rot="13500000">
            <a:off x="5529381" y="4148487"/>
            <a:ext cx="62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0A503-B439-E2BE-107F-29A9AFEA4E55}"/>
              </a:ext>
            </a:extLst>
          </p:cNvPr>
          <p:cNvSpPr txBox="1"/>
          <p:nvPr/>
        </p:nvSpPr>
        <p:spPr>
          <a:xfrm>
            <a:off x="5950428" y="2530455"/>
            <a:ext cx="319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L385 Unicode" panose="020B0709000202000203" pitchFamily="49" charset="0"/>
              </a:rPr>
              <a:t>⍺ 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n>
                  <a:solidFill>
                    <a:schemeClr val="tx1"/>
                  </a:solidFill>
                </a:ln>
                <a:latin typeface="Lucida Sans Unicode" panose="020B0602030504020204" pitchFamily="34" charset="0"/>
                <a:cs typeface="Lucida Sans Unicode" panose="020B0602030504020204" pitchFamily="34" charset="0"/>
              </a:rPr>
              <a:t>⇔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⍺ </a:t>
            </a:r>
            <a:r>
              <a:rPr lang="en-GB" sz="2400" dirty="0" err="1">
                <a:latin typeface="APL385 Unicode" panose="020B0709000202000203" pitchFamily="49" charset="0"/>
              </a:rPr>
              <a:t>f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GB" sz="2400" dirty="0" err="1">
                <a:latin typeface="APL385 Unicode" panose="020B0709000202000203" pitchFamily="49" charset="0"/>
              </a:rPr>
              <a:t>g</a:t>
            </a:r>
            <a:r>
              <a:rPr lang="en-GB" sz="2400" dirty="0">
                <a:latin typeface="APL385 Unicode" panose="020B0709000202000203" pitchFamily="49" charset="0"/>
              </a:rPr>
              <a:t> ⍵</a:t>
            </a:r>
          </a:p>
        </p:txBody>
      </p:sp>
    </p:spTree>
    <p:extLst>
      <p:ext uri="{BB962C8B-B14F-4D97-AF65-F5344CB8AC3E}">
        <p14:creationId xmlns:p14="http://schemas.microsoft.com/office/powerpoint/2010/main" val="202451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B12C0345-B454-D9CD-8369-C5C9742C52E5}"/>
              </a:ext>
            </a:extLst>
          </p:cNvPr>
          <p:cNvSpPr txBox="1">
            <a:spLocks/>
          </p:cNvSpPr>
          <p:nvPr/>
        </p:nvSpPr>
        <p:spPr>
          <a:xfrm>
            <a:off x="2052000" y="267657"/>
            <a:ext cx="5040000" cy="68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3B475E"/>
                </a:solidFill>
                <a:latin typeface="Sarabun" panose="00000500000000000000" pitchFamily="2" charset="-34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/>
              <a:t>Function Composition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0B1D3-EDEA-432A-4027-9E1B92F635F5}"/>
              </a:ext>
            </a:extLst>
          </p:cNvPr>
          <p:cNvSpPr/>
          <p:nvPr/>
        </p:nvSpPr>
        <p:spPr>
          <a:xfrm>
            <a:off x="4117914" y="1535983"/>
            <a:ext cx="1831181" cy="1585327"/>
          </a:xfrm>
          <a:prstGeom prst="rect">
            <a:avLst/>
          </a:prstGeom>
          <a:noFill/>
          <a:ln w="1079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06FBE-3DDE-6E91-E0FF-995411CD6A81}"/>
              </a:ext>
            </a:extLst>
          </p:cNvPr>
          <p:cNvSpPr txBox="1"/>
          <p:nvPr/>
        </p:nvSpPr>
        <p:spPr>
          <a:xfrm>
            <a:off x="4356512" y="1960612"/>
            <a:ext cx="1700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   g</a:t>
            </a:r>
          </a:p>
          <a:p>
            <a:endParaRPr lang="en-GB" sz="1400" dirty="0">
              <a:effectLst>
                <a:glow rad="127000">
                  <a:schemeClr val="bg1"/>
                </a:glow>
              </a:effectLst>
              <a:latin typeface="APL385 Unicode" panose="020B0709000202000203" pitchFamily="49" charset="0"/>
            </a:endParaRPr>
          </a:p>
          <a:p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f         h</a:t>
            </a: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b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</a:br>
            <a:r>
              <a:rPr lang="en-GB" sz="1400" dirty="0">
                <a:effectLst>
                  <a:glow rad="127000">
                    <a:schemeClr val="bg1"/>
                  </a:glow>
                </a:effectLst>
                <a:latin typeface="APL385 Unicode" panose="020B0709000202000203" pitchFamily="49" charset="0"/>
              </a:rPr>
              <a:t>  ⍺         ⍵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9640FF-807E-E9CA-9ADE-058320AB3B80}"/>
              </a:ext>
            </a:extLst>
          </p:cNvPr>
          <p:cNvGrpSpPr/>
          <p:nvPr/>
        </p:nvGrpSpPr>
        <p:grpSpPr>
          <a:xfrm>
            <a:off x="4526405" y="2186136"/>
            <a:ext cx="1204975" cy="740335"/>
            <a:chOff x="4526405" y="3134229"/>
            <a:chExt cx="1204975" cy="74033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C4BBEFB-5AAA-19A8-5696-A6F5ED045494}"/>
                </a:ext>
              </a:extLst>
            </p:cNvPr>
            <p:cNvCxnSpPr/>
            <p:nvPr/>
          </p:nvCxnSpPr>
          <p:spPr>
            <a:xfrm flipH="1" flipV="1">
              <a:off x="4526405" y="3629284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ADAB50-E718-2470-97D1-F46D648EEC29}"/>
                </a:ext>
              </a:extLst>
            </p:cNvPr>
            <p:cNvCxnSpPr/>
            <p:nvPr/>
          </p:nvCxnSpPr>
          <p:spPr>
            <a:xfrm flipV="1">
              <a:off x="4571410" y="3134229"/>
              <a:ext cx="360040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AD5E32-CB49-0B3E-2FF8-11BEF75AD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6071" y="3134229"/>
              <a:ext cx="360039" cy="31503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1D3537B-A395-AFDB-F113-AAA1A25ABEA8}"/>
                </a:ext>
              </a:extLst>
            </p:cNvPr>
            <p:cNvCxnSpPr/>
            <p:nvPr/>
          </p:nvCxnSpPr>
          <p:spPr>
            <a:xfrm flipH="1" flipV="1">
              <a:off x="5596365" y="3649539"/>
              <a:ext cx="135015" cy="225025"/>
            </a:xfrm>
            <a:prstGeom prst="straightConnector1">
              <a:avLst/>
            </a:prstGeom>
            <a:ln w="19050">
              <a:solidFill>
                <a:srgbClr val="F582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02D362D-FF27-3C74-597C-1FE3B5912E0A}"/>
              </a:ext>
            </a:extLst>
          </p:cNvPr>
          <p:cNvSpPr txBox="1"/>
          <p:nvPr/>
        </p:nvSpPr>
        <p:spPr>
          <a:xfrm>
            <a:off x="4566277" y="1538546"/>
            <a:ext cx="104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L385 Unicode" panose="020B0709000202000203" pitchFamily="49" charset="0"/>
              </a:rPr>
              <a:t> </a:t>
            </a:r>
            <a:r>
              <a:rPr lang="en-GB" sz="1400" dirty="0" err="1">
                <a:latin typeface="APL385 Unicode" panose="020B0709000202000203" pitchFamily="49" charset="0"/>
              </a:rPr>
              <a:t>f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⍛</a:t>
            </a:r>
            <a:r>
              <a:rPr lang="en-GB" sz="1400" dirty="0" err="1">
                <a:latin typeface="APL385 Unicode" panose="020B0709000202000203" pitchFamily="49" charset="0"/>
              </a:rPr>
              <a:t>g</a:t>
            </a:r>
            <a:r>
              <a:rPr lang="en-GB" sz="1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1400" dirty="0" err="1">
                <a:latin typeface="APL385 Unicode" panose="020B0709000202000203" pitchFamily="49" charset="0"/>
              </a:rPr>
              <a:t>h</a:t>
            </a:r>
            <a:endParaRPr lang="en-GB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53F7-391C-6BB3-EDFF-64C35225382D}"/>
              </a:ext>
            </a:extLst>
          </p:cNvPr>
          <p:cNvSpPr txBox="1"/>
          <p:nvPr/>
        </p:nvSpPr>
        <p:spPr>
          <a:xfrm>
            <a:off x="4115832" y="1727508"/>
            <a:ext cx="18311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tabLst>
                <a:tab pos="949325" algn="ctr"/>
                <a:tab pos="2778125" algn="ctr"/>
                <a:tab pos="4606925" algn="ctr"/>
              </a:tabLst>
            </a:pPr>
            <a:r>
              <a:rPr lang="en-GB" sz="1800" dirty="0" err="1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preprocess</a:t>
            </a:r>
            <a:r>
              <a:rPr lang="en-GB" sz="1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both</a:t>
            </a:r>
          </a:p>
        </p:txBody>
      </p:sp>
    </p:spTree>
    <p:extLst>
      <p:ext uri="{BB962C8B-B14F-4D97-AF65-F5344CB8AC3E}">
        <p14:creationId xmlns:p14="http://schemas.microsoft.com/office/powerpoint/2010/main" val="38371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147292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CD82-9AF9-2C61-C737-6FAB59E711B8}"/>
              </a:ext>
            </a:extLst>
          </p:cNvPr>
          <p:cNvSpPr txBox="1"/>
          <p:nvPr/>
        </p:nvSpPr>
        <p:spPr>
          <a:xfrm>
            <a:off x="5277293" y="212849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Pre-18.0: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g⍨∘f⍨∘h  </a:t>
            </a:r>
          </a:p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(f⍤⊣ g h⍤⊢)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</a:rPr>
              <a:t> 19.0?:</a:t>
            </a:r>
            <a:r>
              <a:rPr lang="en-GB" sz="2400" dirty="0"/>
              <a:t>	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r>
              <a:rPr lang="en-GB" sz="2400" dirty="0">
                <a:latin typeface="APL385 Unicode" panose="020B0709000202000203" pitchFamily="49" charset="0"/>
              </a:rPr>
              <a:t>   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7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57C3-3731-D803-9B82-0A273FA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6109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f</a:t>
            </a:r>
            <a:r>
              <a:rPr lang="en-GB" sz="3200" dirty="0" err="1">
                <a:latin typeface="APL385 Unicode" panose="020B0709000202000203" pitchFamily="49" charset="0"/>
              </a:rPr>
              <a:t>⍛</a:t>
            </a:r>
            <a:r>
              <a:rPr lang="en-GB" sz="3200" dirty="0" err="1">
                <a:solidFill>
                  <a:schemeClr val="accent5"/>
                </a:solidFill>
                <a:latin typeface="APL385 Unicode" panose="020B0709000202000203" pitchFamily="49" charset="0"/>
              </a:rPr>
              <a:t>g</a:t>
            </a:r>
            <a:r>
              <a:rPr lang="en-GB" sz="3200" dirty="0">
                <a:latin typeface="APL385 Unicode" panose="020B0709000202000203" pitchFamily="49" charset="0"/>
              </a:rPr>
              <a:t> </a:t>
            </a:r>
            <a:r>
              <a:rPr lang="en-GB" sz="3200" dirty="0"/>
              <a:t>Behind</a:t>
            </a:r>
            <a:endParaRPr lang="en-GB" sz="3200" dirty="0">
              <a:latin typeface="APL385 Unicode" panose="020B0709000202000203" pitchFamily="49" charset="0"/>
            </a:endParaRPr>
          </a:p>
          <a:p>
            <a:pPr marL="358775" indent="-354013">
              <a:buNone/>
            </a:pPr>
            <a:r>
              <a:rPr lang="en-GB" dirty="0"/>
              <a:t>Split-compose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	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APL385 Unicode" panose="020B0709000202000203" pitchFamily="49" charset="0"/>
              </a:rPr>
              <a:t>       </a:t>
            </a:r>
            <a:r>
              <a:rPr lang="es-ES" dirty="0">
                <a:solidFill>
                  <a:schemeClr val="accent5"/>
                </a:solidFill>
                <a:latin typeface="APL385 Unicode" panose="020B0709000202000203" pitchFamily="49" charset="0"/>
              </a:rPr>
              <a:t>Y</a:t>
            </a:r>
            <a:endParaRPr lang="en-GB" dirty="0">
              <a:solidFill>
                <a:schemeClr val="accent5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CF5321-B30C-FA0F-0FDD-CDADE526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 Composition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EF3287-C301-49AC-214F-8751004C46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E757E-254B-8485-A64A-CE25EE883F61}"/>
              </a:ext>
            </a:extLst>
          </p:cNvPr>
          <p:cNvSpPr txBox="1"/>
          <p:nvPr/>
        </p:nvSpPr>
        <p:spPr>
          <a:xfrm>
            <a:off x="3249042" y="2147292"/>
            <a:ext cx="138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CD82-9AF9-2C61-C737-6FAB59E711B8}"/>
              </a:ext>
            </a:extLst>
          </p:cNvPr>
          <p:cNvSpPr txBox="1"/>
          <p:nvPr/>
        </p:nvSpPr>
        <p:spPr>
          <a:xfrm>
            <a:off x="5277293" y="2128493"/>
            <a:ext cx="3486030" cy="1328023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lIns="0" rIns="0" rtlCol="0">
            <a:spAutoFit/>
          </a:bodyPr>
          <a:lstStyle/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Pre-18.0: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((f⊣)g(h⊢))</a:t>
            </a:r>
          </a:p>
          <a:p>
            <a:pPr>
              <a:tabLst>
                <a:tab pos="4397375" algn="r"/>
              </a:tabLst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18.0:</a:t>
            </a:r>
            <a:r>
              <a:rPr lang="en-GB" sz="2400" dirty="0"/>
              <a:t>	</a:t>
            </a:r>
            <a:r>
              <a:rPr lang="en-GB" sz="2400" dirty="0">
                <a:latin typeface="APL385 Unicode" panose="020B0709000202000203" pitchFamily="49" charset="0"/>
              </a:rPr>
              <a:t>(f⍤⊣ g h⍤⊢)</a:t>
            </a:r>
          </a:p>
          <a:p>
            <a:pPr>
              <a:tabLst>
                <a:tab pos="4397375" algn="r"/>
              </a:tabLst>
            </a:pPr>
            <a:r>
              <a:rPr lang="en-GB" sz="2400" dirty="0">
                <a:solidFill>
                  <a:schemeClr val="accent1"/>
                </a:solidFill>
              </a:rPr>
              <a:t> 19.0?:</a:t>
            </a:r>
            <a:r>
              <a:rPr lang="en-GB" sz="2400" dirty="0"/>
              <a:t>	</a:t>
            </a:r>
            <a:r>
              <a:rPr lang="en-GB" sz="2400" dirty="0" err="1">
                <a:latin typeface="APL385 Unicode" panose="020B0709000202000203" pitchFamily="49" charset="0"/>
              </a:rPr>
              <a:t>f⍛g∘h</a:t>
            </a:r>
            <a:r>
              <a:rPr lang="en-GB" sz="2400" dirty="0">
                <a:latin typeface="APL385 Unicode" panose="020B0709000202000203" pitchFamily="49" charset="0"/>
              </a:rPr>
              <a:t>   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5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34934</TotalTime>
  <Words>4467</Words>
  <Application>Microsoft Office PowerPoint</Application>
  <PresentationFormat>On-screen Show (16:9)</PresentationFormat>
  <Paragraphs>1483</Paragraphs>
  <Slides>107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21" baseType="lpstr">
      <vt:lpstr>BQN386 Unicode</vt:lpstr>
      <vt:lpstr>Segoe UI Emoji</vt:lpstr>
      <vt:lpstr>Wingdings</vt:lpstr>
      <vt:lpstr>Wingdings 2</vt:lpstr>
      <vt:lpstr>Lucida Sans Unicode</vt:lpstr>
      <vt:lpstr>Sarabun</vt:lpstr>
      <vt:lpstr>APL333</vt:lpstr>
      <vt:lpstr>Arial</vt:lpstr>
      <vt:lpstr>Calibri</vt:lpstr>
      <vt:lpstr>MV Boli</vt:lpstr>
      <vt:lpstr>Courier New</vt:lpstr>
      <vt:lpstr>Roboto</vt:lpstr>
      <vt:lpstr>APL385 Unicode</vt:lpstr>
      <vt:lpstr>Office Theme</vt:lpstr>
      <vt:lpstr>Filling the                                   Core Language                                    Gaps</vt:lpstr>
      <vt:lpstr>Filling the                                   Core Language                                    Gaps</vt:lpstr>
      <vt:lpstr>Filling the                                   Core Language                                    Gaps</vt:lpstr>
      <vt:lpstr>PowerPoint Presentation</vt:lpstr>
      <vt:lpstr>Core Language</vt:lpstr>
      <vt:lpstr>Indexing with Nested Vectors</vt:lpstr>
      <vt:lpstr>Indexing with Nested Vectors</vt:lpstr>
      <vt:lpstr>Indexing with Nested Vectors</vt:lpstr>
      <vt:lpstr>Filling the                                   Core Language                                    Gaps</vt:lpstr>
      <vt:lpstr>          Core Language </vt:lpstr>
      <vt:lpstr>          Core Language </vt:lpstr>
      <vt:lpstr>Core Language</vt:lpstr>
      <vt:lpstr>Core Language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Data Transformation</vt:lpstr>
      <vt:lpstr>Indexing with Nested Vectors</vt:lpstr>
      <vt:lpstr>Data Transformation</vt:lpstr>
      <vt:lpstr>Data Transformation</vt:lpstr>
      <vt:lpstr>Data Transformation</vt:lpstr>
      <vt:lpstr>Data Transformation</vt:lpstr>
      <vt:lpstr>Indexing with Nested Vectors</vt:lpstr>
      <vt:lpstr>Indexing with Nested Vectors</vt:lpstr>
      <vt:lpstr>Indexing with Nested Vectors</vt:lpstr>
      <vt:lpstr>Indexing with Nested Vectors</vt:lpstr>
      <vt:lpstr>Indexing with Nested Vectors</vt:lpstr>
      <vt:lpstr>Indexing with Nested Vectors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</vt:lpstr>
      <vt:lpstr>Function Application – quiz</vt:lpstr>
      <vt:lpstr>Function Application</vt:lpstr>
      <vt:lpstr>Function Application</vt:lpstr>
      <vt:lpstr>Core Language</vt:lpstr>
      <vt:lpstr>Core Language</vt:lpstr>
      <vt:lpstr>Core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Function Composition</vt:lpstr>
      <vt:lpstr>PowerPoint Presentation</vt:lpstr>
      <vt:lpstr>PowerPoint Presentation</vt:lpstr>
      <vt:lpstr>PowerPoint Presentation</vt:lpstr>
      <vt:lpstr>PowerPoint Presentation</vt:lpstr>
      <vt:lpstr>Function Composition</vt:lpstr>
      <vt:lpstr>Function Composition</vt:lpstr>
      <vt:lpstr>Function Composition</vt:lpstr>
      <vt:lpstr>PowerPoint Presentation</vt:lpstr>
      <vt:lpstr>Function Composition</vt:lpstr>
      <vt:lpstr>Function Composition</vt:lpstr>
      <vt:lpstr>Core Language</vt:lpstr>
      <vt:lpstr>Core Language</vt:lpstr>
      <vt:lpstr>Core Language</vt:lpstr>
      <vt:lpstr>Core Language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Adam Brudzewsky</cp:lastModifiedBy>
  <cp:revision>231</cp:revision>
  <dcterms:created xsi:type="dcterms:W3CDTF">2019-07-25T11:46:05Z</dcterms:created>
  <dcterms:modified xsi:type="dcterms:W3CDTF">2022-10-13T10:16:30Z</dcterms:modified>
</cp:coreProperties>
</file>