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97" r:id="rId4"/>
    <p:sldId id="259" r:id="rId5"/>
    <p:sldId id="262" r:id="rId6"/>
    <p:sldId id="269" r:id="rId7"/>
    <p:sldId id="270" r:id="rId8"/>
    <p:sldId id="286" r:id="rId9"/>
    <p:sldId id="287" r:id="rId10"/>
    <p:sldId id="281" r:id="rId11"/>
    <p:sldId id="285" r:id="rId12"/>
    <p:sldId id="284" r:id="rId13"/>
    <p:sldId id="283" r:id="rId14"/>
    <p:sldId id="280" r:id="rId15"/>
    <p:sldId id="258" r:id="rId16"/>
    <p:sldId id="264" r:id="rId17"/>
    <p:sldId id="276" r:id="rId18"/>
    <p:sldId id="277" r:id="rId19"/>
    <p:sldId id="265" r:id="rId20"/>
    <p:sldId id="266" r:id="rId21"/>
    <p:sldId id="267" r:id="rId22"/>
    <p:sldId id="289" r:id="rId23"/>
    <p:sldId id="290" r:id="rId24"/>
    <p:sldId id="291" r:id="rId25"/>
    <p:sldId id="294" r:id="rId26"/>
    <p:sldId id="295" r:id="rId27"/>
    <p:sldId id="263" r:id="rId28"/>
    <p:sldId id="271" r:id="rId29"/>
    <p:sldId id="296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9592" autoAdjust="0"/>
  </p:normalViewPr>
  <p:slideViewPr>
    <p:cSldViewPr snapToGrid="0">
      <p:cViewPr varScale="1">
        <p:scale>
          <a:sx n="114" d="100"/>
          <a:sy n="114" d="100"/>
        </p:scale>
        <p:origin x="99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654075-F18D-4A64-A5CE-0668055D149C}" type="datetimeFigureOut">
              <a:rPr lang="en-GB" smtClean="0"/>
              <a:t>24/10/2022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71CA83-8486-40F9-AD03-007D6FFDAB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6175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71CA83-8486-40F9-AD03-007D6FFDAB3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99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71CA83-8486-40F9-AD03-007D6FFDAB3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40805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71CA83-8486-40F9-AD03-007D6FFDAB33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0093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71CA83-8486-40F9-AD03-007D6FFDAB33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51410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71CA83-8486-40F9-AD03-007D6FFDAB33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84832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71CA83-8486-40F9-AD03-007D6FFDAB33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1127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6E6D4-344B-4D83-B68A-0B5EE1BAEB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2A8BFF-583F-49CB-BF91-C623BED613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662481-3BA1-46CC-A7DD-8B28DFF9C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DA904-1AB4-4532-B40E-17FE363C5D4F}" type="datetimeFigureOut">
              <a:rPr lang="en-GB" smtClean="0"/>
              <a:t>24/10/2022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CF1D2B-DB15-4793-8713-215F2DF1D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04C20A-711B-4319-9151-E1CD36598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798CD-B2BD-4119-94E2-BE55034113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7869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EB682-84AB-4B20-8EA4-44AEE1971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DBCA43-38B4-4EF1-9A6B-C3A50B9CF7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58B448-E1AF-476E-93EE-1495B886F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DA904-1AB4-4532-B40E-17FE363C5D4F}" type="datetimeFigureOut">
              <a:rPr lang="en-GB" smtClean="0"/>
              <a:t>24/10/2022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128717-F341-4527-B5A6-8AF95430A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07400F-676F-4964-A2D6-9709D7089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798CD-B2BD-4119-94E2-BE55034113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5048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438955F-6981-4855-A8DD-153707FCB6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99D4AB-8B54-4BF6-8A8A-A7A480DFF3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79A4AE-E4C6-47BD-87C3-862B7301B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DA904-1AB4-4532-B40E-17FE363C5D4F}" type="datetimeFigureOut">
              <a:rPr lang="en-GB" smtClean="0"/>
              <a:t>24/10/2022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777E90-A864-418E-B547-967BF3A61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AD84BF-57D2-4541-B6CD-712185366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798CD-B2BD-4119-94E2-BE55034113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8964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DD183-E361-4EC4-8749-6CC0595DC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5B15FC-6070-4A55-9D61-06477D4803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649E15-272D-4F83-9E4E-580ABE89C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DA904-1AB4-4532-B40E-17FE363C5D4F}" type="datetimeFigureOut">
              <a:rPr lang="en-GB" smtClean="0"/>
              <a:t>24/10/2022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F49FD1-08D2-4885-BE60-937C3BA95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8A2A9E-9CA9-4341-BEA6-265C8C2D9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798CD-B2BD-4119-94E2-BE55034113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3640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54645-5155-4F5B-A11D-C47E8B2F4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28CDDE-4045-4199-8668-82E7FABBFF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11593A-5FE7-46E1-92BD-071BA7199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DA904-1AB4-4532-B40E-17FE363C5D4F}" type="datetimeFigureOut">
              <a:rPr lang="en-GB" smtClean="0"/>
              <a:t>24/10/2022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8A021A-2246-418B-A96E-E41195B2D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34B5F8-93E6-4DD5-814C-6ADA6142D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798CD-B2BD-4119-94E2-BE55034113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1260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2E456-1FF1-43E8-A2AD-F432A7770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D89AA5-E11F-4E58-8D30-7EC542E601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ED5C9C-38A9-405A-A4F3-7878C28A9F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B21B6B-6A48-4FE6-BF63-0952F0F5E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DA904-1AB4-4532-B40E-17FE363C5D4F}" type="datetimeFigureOut">
              <a:rPr lang="en-GB" smtClean="0"/>
              <a:t>24/10/2022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E52FA6-6477-442E-977B-8B5C45A38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549C14-830C-4E3C-8172-C8D03E2E3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798CD-B2BD-4119-94E2-BE55034113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7121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EF085-4868-4C5B-8942-466B0D299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432CE2-E255-4755-9F84-0B06640BAD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2F9C97-6A7C-45A3-AEED-B4B2515936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E82F6D-F43A-41D9-89AB-F3A67AE6C8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8635C6-6A51-4CE8-8B85-EBD6D8355A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7752D34-69BD-48F4-92A6-0E7E17FD9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DA904-1AB4-4532-B40E-17FE363C5D4F}" type="datetimeFigureOut">
              <a:rPr lang="en-GB" smtClean="0"/>
              <a:t>24/10/2022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DFCC7A-B74E-4C6C-A2B6-A8D6599C1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B363CB-818D-4F8E-95C9-68DDA6601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798CD-B2BD-4119-94E2-BE55034113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5669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0AF53-58F5-4C55-97FB-D6E5AB77B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D61644-3EFC-4D7E-A7A8-E2F2262E4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DA904-1AB4-4532-B40E-17FE363C5D4F}" type="datetimeFigureOut">
              <a:rPr lang="en-GB" smtClean="0"/>
              <a:t>24/10/2022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7B59EE-5D36-4ACA-9B6E-7F968F7CA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851052-AC36-4EFE-A370-B4EE2E33F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798CD-B2BD-4119-94E2-BE55034113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6328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61440D-5017-4359-8005-6F9C672B6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DA904-1AB4-4532-B40E-17FE363C5D4F}" type="datetimeFigureOut">
              <a:rPr lang="en-GB" smtClean="0"/>
              <a:t>24/10/2022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85827A-3D1A-4E65-AAA0-CFB419A11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B8C034-36FD-4908-A028-7CCC25663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798CD-B2BD-4119-94E2-BE55034113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6545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4B70A-F6E0-46FE-BC9C-B1FEF474F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62506D-13A0-4502-BBC4-F30155FE8B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B52144-C487-49D9-BAFB-5F21008456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BBE302-93BC-42C4-93F9-8FF224181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DA904-1AB4-4532-B40E-17FE363C5D4F}" type="datetimeFigureOut">
              <a:rPr lang="en-GB" smtClean="0"/>
              <a:t>24/10/2022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67DFE7-6C17-4827-A1E8-C8CB5D538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1AFBC3-C74A-408A-B48C-49F3AF089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798CD-B2BD-4119-94E2-BE55034113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2906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A225F-3C34-4EB1-8960-AA05CF0E3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3050DC-80F0-45F0-8800-A5A7FD4C16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3C88CB-6A2A-4E0E-A453-AD2053D785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B25107-0775-4204-8385-C0213EBBC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DA904-1AB4-4532-B40E-17FE363C5D4F}" type="datetimeFigureOut">
              <a:rPr lang="en-GB" smtClean="0"/>
              <a:t>24/10/2022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979C9C-5D3E-46C9-854D-B00A4E179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252440-43C3-4F25-9F9A-995F18C5D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798CD-B2BD-4119-94E2-BE55034113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5196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1A9079-170E-4F55-9A58-3B3905F0A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302649-E8D7-4D78-8B3A-E687587A0F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328F7C-C38A-4E4D-B935-20CF010C8E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DDA904-1AB4-4532-B40E-17FE363C5D4F}" type="datetimeFigureOut">
              <a:rPr lang="en-GB" smtClean="0"/>
              <a:t>24/10/2022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53A64F-3D71-426D-A886-BE53426F18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04C6D7-16F3-4ADF-A151-08B03B75D2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8798CD-B2BD-4119-94E2-BE55034113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511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9B8448A2-E1EF-224E-B5D3-20EFE5D448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9144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495F8F4-9BED-4A69-9647-BA21225E99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7011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bg1"/>
                </a:solidFill>
              </a:rPr>
              <a:t>Lift-Off from APL2 Mainframe 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en-GB" dirty="0">
                <a:solidFill>
                  <a:schemeClr val="bg1"/>
                </a:solidFill>
              </a:rPr>
              <a:t>to Dyalog in the Cloud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38F12E-2F0A-46A7-8348-F05161AB67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616686"/>
            <a:ext cx="9144000" cy="1655762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Migration of APL2 system from mainframe to Dyalog APL on Linux</a:t>
            </a:r>
          </a:p>
          <a:p>
            <a:r>
              <a:rPr lang="en-GB" dirty="0">
                <a:solidFill>
                  <a:schemeClr val="bg1"/>
                </a:solidFill>
              </a:rPr>
              <a:t>Gilgamesh Athoraya</a:t>
            </a:r>
          </a:p>
        </p:txBody>
      </p:sp>
    </p:spTree>
    <p:extLst>
      <p:ext uri="{BB962C8B-B14F-4D97-AF65-F5344CB8AC3E}">
        <p14:creationId xmlns:p14="http://schemas.microsoft.com/office/powerpoint/2010/main" val="1688259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5851ABFF-FD49-6D45-6087-8FBE84819240}"/>
              </a:ext>
            </a:extLst>
          </p:cNvPr>
          <p:cNvSpPr txBox="1"/>
          <p:nvPr/>
        </p:nvSpPr>
        <p:spPr>
          <a:xfrm>
            <a:off x="3022256" y="5439563"/>
            <a:ext cx="13594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APL2-Dyalog</a:t>
            </a:r>
            <a:br>
              <a:rPr lang="en-GB" dirty="0"/>
            </a:br>
            <a:r>
              <a:rPr lang="en-GB" dirty="0"/>
              <a:t>conversions</a:t>
            </a:r>
            <a:endParaRPr lang="en-S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602B9A-6139-3482-ECC7-A219F49DC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Git graph on development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D833CB-553C-B5AA-D469-4E63EEF545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A95C47A-B543-E1E4-9295-E31966BF8044}"/>
              </a:ext>
            </a:extLst>
          </p:cNvPr>
          <p:cNvSpPr/>
          <p:nvPr/>
        </p:nvSpPr>
        <p:spPr>
          <a:xfrm>
            <a:off x="2073843" y="5000686"/>
            <a:ext cx="924023" cy="9240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err="1"/>
              <a:t>dyalog</a:t>
            </a:r>
            <a:br>
              <a:rPr lang="en-GB" sz="1200" dirty="0"/>
            </a:br>
            <a:r>
              <a:rPr lang="en-GB" sz="1200" dirty="0"/>
              <a:t>x0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45C83B7-F958-BFB6-ABA1-09381AE953B8}"/>
              </a:ext>
            </a:extLst>
          </p:cNvPr>
          <p:cNvSpPr/>
          <p:nvPr/>
        </p:nvSpPr>
        <p:spPr>
          <a:xfrm>
            <a:off x="962527" y="2688630"/>
            <a:ext cx="924023" cy="9240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main</a:t>
            </a:r>
          </a:p>
          <a:p>
            <a:pPr algn="ctr"/>
            <a:r>
              <a:rPr lang="en-GB" sz="1200" dirty="0"/>
              <a:t>r0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71E6016-0716-45F9-3E7D-450F1B94E954}"/>
              </a:ext>
            </a:extLst>
          </p:cNvPr>
          <p:cNvSpPr/>
          <p:nvPr/>
        </p:nvSpPr>
        <p:spPr>
          <a:xfrm>
            <a:off x="3087385" y="2688630"/>
            <a:ext cx="924023" cy="9240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main</a:t>
            </a:r>
          </a:p>
          <a:p>
            <a:pPr algn="ctr"/>
            <a:r>
              <a:rPr lang="en-GB" sz="1200" dirty="0"/>
              <a:t>r1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8E426B0-7ECE-C5CB-CF1A-A86FB03E4E23}"/>
              </a:ext>
            </a:extLst>
          </p:cNvPr>
          <p:cNvCxnSpPr>
            <a:cxnSpLocks/>
            <a:stCxn id="11" idx="4"/>
            <a:endCxn id="8" idx="1"/>
          </p:cNvCxnSpPr>
          <p:nvPr/>
        </p:nvCxnSpPr>
        <p:spPr>
          <a:xfrm>
            <a:off x="1424539" y="3612653"/>
            <a:ext cx="784624" cy="15233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482FDD7-3D9B-8600-7137-1F6F5D75B274}"/>
              </a:ext>
            </a:extLst>
          </p:cNvPr>
          <p:cNvCxnSpPr>
            <a:stCxn id="11" idx="6"/>
            <a:endCxn id="12" idx="2"/>
          </p:cNvCxnSpPr>
          <p:nvPr/>
        </p:nvCxnSpPr>
        <p:spPr>
          <a:xfrm>
            <a:off x="1886550" y="3150642"/>
            <a:ext cx="120083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BE834243-8234-6992-D9BA-7A0D151CD279}"/>
              </a:ext>
            </a:extLst>
          </p:cNvPr>
          <p:cNvSpPr/>
          <p:nvPr/>
        </p:nvSpPr>
        <p:spPr>
          <a:xfrm>
            <a:off x="4381667" y="5000686"/>
            <a:ext cx="924023" cy="9240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err="1"/>
              <a:t>dyalog</a:t>
            </a:r>
            <a:br>
              <a:rPr lang="en-GB" sz="1200" dirty="0"/>
            </a:br>
            <a:r>
              <a:rPr lang="en-GB" sz="1200" dirty="0"/>
              <a:t>x1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3A29C23-B02A-42D8-C0F0-F8F90EE15949}"/>
              </a:ext>
            </a:extLst>
          </p:cNvPr>
          <p:cNvCxnSpPr>
            <a:cxnSpLocks/>
            <a:stCxn id="8" idx="6"/>
            <a:endCxn id="18" idx="2"/>
          </p:cNvCxnSpPr>
          <p:nvPr/>
        </p:nvCxnSpPr>
        <p:spPr>
          <a:xfrm>
            <a:off x="2997866" y="5462698"/>
            <a:ext cx="138380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9CCF7580-80E5-04CE-D131-DCF143AED7F8}"/>
              </a:ext>
            </a:extLst>
          </p:cNvPr>
          <p:cNvSpPr/>
          <p:nvPr/>
        </p:nvSpPr>
        <p:spPr>
          <a:xfrm>
            <a:off x="5095734" y="2688628"/>
            <a:ext cx="924023" cy="9240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main</a:t>
            </a:r>
            <a:br>
              <a:rPr lang="en-GB" sz="1200" dirty="0"/>
            </a:br>
            <a:r>
              <a:rPr lang="en-GB" sz="1200" dirty="0"/>
              <a:t>r2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ACA2668-9BC2-BF75-868B-94A3AF68A3A4}"/>
              </a:ext>
            </a:extLst>
          </p:cNvPr>
          <p:cNvCxnSpPr>
            <a:stCxn id="12" idx="6"/>
          </p:cNvCxnSpPr>
          <p:nvPr/>
        </p:nvCxnSpPr>
        <p:spPr>
          <a:xfrm flipV="1">
            <a:off x="4011408" y="3150641"/>
            <a:ext cx="1084326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C0252C14-E4F3-E7E7-D369-952BD005E0FB}"/>
              </a:ext>
            </a:extLst>
          </p:cNvPr>
          <p:cNvSpPr/>
          <p:nvPr/>
        </p:nvSpPr>
        <p:spPr>
          <a:xfrm>
            <a:off x="6689491" y="5000686"/>
            <a:ext cx="924023" cy="9240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err="1"/>
              <a:t>dyalog</a:t>
            </a:r>
            <a:br>
              <a:rPr lang="en-GB" sz="1200" dirty="0"/>
            </a:br>
            <a:r>
              <a:rPr lang="en-GB" sz="1200" dirty="0"/>
              <a:t>x2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FEFEFFFD-8D11-4CC8-1B7F-2CAC2F6D4FA7}"/>
              </a:ext>
            </a:extLst>
          </p:cNvPr>
          <p:cNvCxnSpPr>
            <a:cxnSpLocks/>
            <a:endCxn id="27" idx="2"/>
          </p:cNvCxnSpPr>
          <p:nvPr/>
        </p:nvCxnSpPr>
        <p:spPr>
          <a:xfrm>
            <a:off x="5305690" y="5462698"/>
            <a:ext cx="138380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F013E92F-9C63-7B65-C998-166F4310DB26}"/>
              </a:ext>
            </a:extLst>
          </p:cNvPr>
          <p:cNvSpPr txBox="1"/>
          <p:nvPr/>
        </p:nvSpPr>
        <p:spPr>
          <a:xfrm>
            <a:off x="5447022" y="5410305"/>
            <a:ext cx="11011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Migration</a:t>
            </a:r>
            <a:br>
              <a:rPr lang="en-GB" dirty="0"/>
            </a:br>
            <a:r>
              <a:rPr lang="en-GB" dirty="0"/>
              <a:t>work</a:t>
            </a:r>
            <a:endParaRPr lang="en-SE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F4C45D8F-8AAE-8D16-6EC9-85BC21DE5A51}"/>
              </a:ext>
            </a:extLst>
          </p:cNvPr>
          <p:cNvSpPr/>
          <p:nvPr/>
        </p:nvSpPr>
        <p:spPr>
          <a:xfrm>
            <a:off x="7104083" y="2688629"/>
            <a:ext cx="924023" cy="9240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main</a:t>
            </a:r>
            <a:br>
              <a:rPr lang="en-GB" sz="1200" dirty="0"/>
            </a:br>
            <a:r>
              <a:rPr lang="en-GB" sz="1200" dirty="0"/>
              <a:t>r3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84012C7B-99D9-E802-67B1-B0C866D46CEE}"/>
              </a:ext>
            </a:extLst>
          </p:cNvPr>
          <p:cNvCxnSpPr/>
          <p:nvPr/>
        </p:nvCxnSpPr>
        <p:spPr>
          <a:xfrm flipV="1">
            <a:off x="6019757" y="3150642"/>
            <a:ext cx="1084326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A1C1D31D-ED69-DFE1-67A4-A707BF3F8C0B}"/>
              </a:ext>
            </a:extLst>
          </p:cNvPr>
          <p:cNvSpPr txBox="1"/>
          <p:nvPr/>
        </p:nvSpPr>
        <p:spPr>
          <a:xfrm>
            <a:off x="1924515" y="2547066"/>
            <a:ext cx="12201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Work done</a:t>
            </a:r>
            <a:br>
              <a:rPr lang="en-GB" dirty="0"/>
            </a:br>
            <a:r>
              <a:rPr lang="en-GB" dirty="0"/>
              <a:t>on APL2</a:t>
            </a:r>
            <a:endParaRPr lang="en-SE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55DEC2C-181C-011D-45C8-882516232042}"/>
              </a:ext>
            </a:extLst>
          </p:cNvPr>
          <p:cNvSpPr txBox="1"/>
          <p:nvPr/>
        </p:nvSpPr>
        <p:spPr>
          <a:xfrm>
            <a:off x="4031139" y="2547065"/>
            <a:ext cx="12201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Work done</a:t>
            </a:r>
            <a:br>
              <a:rPr lang="en-GB" dirty="0"/>
            </a:br>
            <a:r>
              <a:rPr lang="en-GB" dirty="0"/>
              <a:t>on APL2</a:t>
            </a:r>
            <a:endParaRPr lang="en-SE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BF762C9-02AD-41BE-FE85-7394B44F6A28}"/>
              </a:ext>
            </a:extLst>
          </p:cNvPr>
          <p:cNvSpPr txBox="1"/>
          <p:nvPr/>
        </p:nvSpPr>
        <p:spPr>
          <a:xfrm>
            <a:off x="5997589" y="2568301"/>
            <a:ext cx="12201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Work done</a:t>
            </a:r>
            <a:br>
              <a:rPr lang="en-GB" dirty="0"/>
            </a:br>
            <a:r>
              <a:rPr lang="en-GB" dirty="0"/>
              <a:t>on APL2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2393569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5851ABFF-FD49-6D45-6087-8FBE84819240}"/>
              </a:ext>
            </a:extLst>
          </p:cNvPr>
          <p:cNvSpPr txBox="1"/>
          <p:nvPr/>
        </p:nvSpPr>
        <p:spPr>
          <a:xfrm>
            <a:off x="3022256" y="5439563"/>
            <a:ext cx="13594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APL2-Dyalog</a:t>
            </a:r>
            <a:br>
              <a:rPr lang="en-GB" dirty="0"/>
            </a:br>
            <a:r>
              <a:rPr lang="en-GB" dirty="0"/>
              <a:t>conversions</a:t>
            </a:r>
            <a:endParaRPr lang="en-S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602B9A-6139-3482-ECC7-A219F49DC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Git graph on development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D833CB-553C-B5AA-D469-4E63EEF545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A95C47A-B543-E1E4-9295-E31966BF8044}"/>
              </a:ext>
            </a:extLst>
          </p:cNvPr>
          <p:cNvSpPr/>
          <p:nvPr/>
        </p:nvSpPr>
        <p:spPr>
          <a:xfrm>
            <a:off x="2073843" y="5000686"/>
            <a:ext cx="924023" cy="9240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err="1"/>
              <a:t>dyalog</a:t>
            </a:r>
            <a:br>
              <a:rPr lang="en-GB" sz="1200" dirty="0"/>
            </a:br>
            <a:r>
              <a:rPr lang="en-GB" sz="1200" dirty="0"/>
              <a:t>x0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45C83B7-F958-BFB6-ABA1-09381AE953B8}"/>
              </a:ext>
            </a:extLst>
          </p:cNvPr>
          <p:cNvSpPr/>
          <p:nvPr/>
        </p:nvSpPr>
        <p:spPr>
          <a:xfrm>
            <a:off x="962527" y="2688630"/>
            <a:ext cx="924023" cy="9240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main</a:t>
            </a:r>
          </a:p>
          <a:p>
            <a:pPr algn="ctr"/>
            <a:r>
              <a:rPr lang="en-GB" sz="1200" dirty="0"/>
              <a:t>r0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71E6016-0716-45F9-3E7D-450F1B94E954}"/>
              </a:ext>
            </a:extLst>
          </p:cNvPr>
          <p:cNvSpPr/>
          <p:nvPr/>
        </p:nvSpPr>
        <p:spPr>
          <a:xfrm>
            <a:off x="3087385" y="2688630"/>
            <a:ext cx="924023" cy="9240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main</a:t>
            </a:r>
          </a:p>
          <a:p>
            <a:pPr algn="ctr"/>
            <a:r>
              <a:rPr lang="en-GB" sz="1200" dirty="0"/>
              <a:t>r1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8E426B0-7ECE-C5CB-CF1A-A86FB03E4E23}"/>
              </a:ext>
            </a:extLst>
          </p:cNvPr>
          <p:cNvCxnSpPr>
            <a:cxnSpLocks/>
            <a:stCxn id="11" idx="4"/>
            <a:endCxn id="8" idx="1"/>
          </p:cNvCxnSpPr>
          <p:nvPr/>
        </p:nvCxnSpPr>
        <p:spPr>
          <a:xfrm>
            <a:off x="1424539" y="3612653"/>
            <a:ext cx="784624" cy="15233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482FDD7-3D9B-8600-7137-1F6F5D75B274}"/>
              </a:ext>
            </a:extLst>
          </p:cNvPr>
          <p:cNvCxnSpPr>
            <a:stCxn id="11" idx="6"/>
            <a:endCxn id="12" idx="2"/>
          </p:cNvCxnSpPr>
          <p:nvPr/>
        </p:nvCxnSpPr>
        <p:spPr>
          <a:xfrm>
            <a:off x="1886550" y="3150642"/>
            <a:ext cx="120083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BE834243-8234-6992-D9BA-7A0D151CD279}"/>
              </a:ext>
            </a:extLst>
          </p:cNvPr>
          <p:cNvSpPr/>
          <p:nvPr/>
        </p:nvSpPr>
        <p:spPr>
          <a:xfrm>
            <a:off x="4381667" y="5000686"/>
            <a:ext cx="924023" cy="9240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err="1"/>
              <a:t>dyalog</a:t>
            </a:r>
            <a:br>
              <a:rPr lang="en-GB" sz="1200" dirty="0"/>
            </a:br>
            <a:r>
              <a:rPr lang="en-GB" sz="1200" dirty="0"/>
              <a:t>x1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3A29C23-B02A-42D8-C0F0-F8F90EE15949}"/>
              </a:ext>
            </a:extLst>
          </p:cNvPr>
          <p:cNvCxnSpPr>
            <a:cxnSpLocks/>
            <a:stCxn id="8" idx="6"/>
            <a:endCxn id="18" idx="2"/>
          </p:cNvCxnSpPr>
          <p:nvPr/>
        </p:nvCxnSpPr>
        <p:spPr>
          <a:xfrm>
            <a:off x="2997866" y="5462698"/>
            <a:ext cx="138380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9CCF7580-80E5-04CE-D131-DCF143AED7F8}"/>
              </a:ext>
            </a:extLst>
          </p:cNvPr>
          <p:cNvSpPr/>
          <p:nvPr/>
        </p:nvSpPr>
        <p:spPr>
          <a:xfrm>
            <a:off x="5095734" y="2688628"/>
            <a:ext cx="924023" cy="9240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main</a:t>
            </a:r>
            <a:br>
              <a:rPr lang="en-GB" sz="1200" dirty="0"/>
            </a:br>
            <a:r>
              <a:rPr lang="en-GB" sz="1200" dirty="0"/>
              <a:t>r2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ACA2668-9BC2-BF75-868B-94A3AF68A3A4}"/>
              </a:ext>
            </a:extLst>
          </p:cNvPr>
          <p:cNvCxnSpPr>
            <a:stCxn id="12" idx="6"/>
          </p:cNvCxnSpPr>
          <p:nvPr/>
        </p:nvCxnSpPr>
        <p:spPr>
          <a:xfrm flipV="1">
            <a:off x="4011408" y="3150641"/>
            <a:ext cx="1084326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C0252C14-E4F3-E7E7-D369-952BD005E0FB}"/>
              </a:ext>
            </a:extLst>
          </p:cNvPr>
          <p:cNvSpPr/>
          <p:nvPr/>
        </p:nvSpPr>
        <p:spPr>
          <a:xfrm>
            <a:off x="6689491" y="5000686"/>
            <a:ext cx="924023" cy="9240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err="1"/>
              <a:t>dyalog</a:t>
            </a:r>
            <a:br>
              <a:rPr lang="en-GB" sz="1200" dirty="0"/>
            </a:br>
            <a:r>
              <a:rPr lang="en-GB" sz="1200" dirty="0"/>
              <a:t>x2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FEFEFFFD-8D11-4CC8-1B7F-2CAC2F6D4FA7}"/>
              </a:ext>
            </a:extLst>
          </p:cNvPr>
          <p:cNvCxnSpPr>
            <a:cxnSpLocks/>
            <a:endCxn id="27" idx="2"/>
          </p:cNvCxnSpPr>
          <p:nvPr/>
        </p:nvCxnSpPr>
        <p:spPr>
          <a:xfrm>
            <a:off x="5305690" y="5462698"/>
            <a:ext cx="138380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F013E92F-9C63-7B65-C998-166F4310DB26}"/>
              </a:ext>
            </a:extLst>
          </p:cNvPr>
          <p:cNvSpPr txBox="1"/>
          <p:nvPr/>
        </p:nvSpPr>
        <p:spPr>
          <a:xfrm>
            <a:off x="5447022" y="5410305"/>
            <a:ext cx="11011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Migration</a:t>
            </a:r>
            <a:br>
              <a:rPr lang="en-GB" dirty="0"/>
            </a:br>
            <a:r>
              <a:rPr lang="en-GB" dirty="0"/>
              <a:t>work</a:t>
            </a:r>
            <a:endParaRPr lang="en-SE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F4C45D8F-8AAE-8D16-6EC9-85BC21DE5A51}"/>
              </a:ext>
            </a:extLst>
          </p:cNvPr>
          <p:cNvSpPr/>
          <p:nvPr/>
        </p:nvSpPr>
        <p:spPr>
          <a:xfrm>
            <a:off x="7104083" y="2688629"/>
            <a:ext cx="924023" cy="9240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main</a:t>
            </a:r>
            <a:br>
              <a:rPr lang="en-GB" sz="1200" dirty="0"/>
            </a:br>
            <a:r>
              <a:rPr lang="en-GB" sz="1200" dirty="0"/>
              <a:t>r3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84012C7B-99D9-E802-67B1-B0C866D46CEE}"/>
              </a:ext>
            </a:extLst>
          </p:cNvPr>
          <p:cNvCxnSpPr/>
          <p:nvPr/>
        </p:nvCxnSpPr>
        <p:spPr>
          <a:xfrm flipV="1">
            <a:off x="6019757" y="3150642"/>
            <a:ext cx="1084326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06A4A95D-B870-40DD-3419-E87AF4564AFA}"/>
              </a:ext>
            </a:extLst>
          </p:cNvPr>
          <p:cNvSpPr/>
          <p:nvPr/>
        </p:nvSpPr>
        <p:spPr>
          <a:xfrm>
            <a:off x="7622103" y="4076663"/>
            <a:ext cx="924023" cy="9240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update</a:t>
            </a:r>
            <a:br>
              <a:rPr lang="en-GB" sz="1200" dirty="0"/>
            </a:br>
            <a:r>
              <a:rPr lang="en-GB" sz="1200" dirty="0"/>
              <a:t>w0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581CEBDE-B234-012F-51FA-89A102E2150F}"/>
              </a:ext>
            </a:extLst>
          </p:cNvPr>
          <p:cNvCxnSpPr>
            <a:stCxn id="27" idx="7"/>
            <a:endCxn id="33" idx="3"/>
          </p:cNvCxnSpPr>
          <p:nvPr/>
        </p:nvCxnSpPr>
        <p:spPr>
          <a:xfrm flipV="1">
            <a:off x="7478194" y="4865366"/>
            <a:ext cx="279229" cy="2706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A1C1D31D-ED69-DFE1-67A4-A707BF3F8C0B}"/>
              </a:ext>
            </a:extLst>
          </p:cNvPr>
          <p:cNvSpPr txBox="1"/>
          <p:nvPr/>
        </p:nvSpPr>
        <p:spPr>
          <a:xfrm>
            <a:off x="1924515" y="2547066"/>
            <a:ext cx="12201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Work done</a:t>
            </a:r>
            <a:br>
              <a:rPr lang="en-GB" dirty="0"/>
            </a:br>
            <a:r>
              <a:rPr lang="en-GB" dirty="0"/>
              <a:t>on APL2</a:t>
            </a:r>
            <a:endParaRPr lang="en-SE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55DEC2C-181C-011D-45C8-882516232042}"/>
              </a:ext>
            </a:extLst>
          </p:cNvPr>
          <p:cNvSpPr txBox="1"/>
          <p:nvPr/>
        </p:nvSpPr>
        <p:spPr>
          <a:xfrm>
            <a:off x="4031139" y="2547065"/>
            <a:ext cx="12201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Work done</a:t>
            </a:r>
            <a:br>
              <a:rPr lang="en-GB" dirty="0"/>
            </a:br>
            <a:r>
              <a:rPr lang="en-GB" dirty="0"/>
              <a:t>on APL2</a:t>
            </a:r>
            <a:endParaRPr lang="en-SE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BF762C9-02AD-41BE-FE85-7394B44F6A28}"/>
              </a:ext>
            </a:extLst>
          </p:cNvPr>
          <p:cNvSpPr txBox="1"/>
          <p:nvPr/>
        </p:nvSpPr>
        <p:spPr>
          <a:xfrm>
            <a:off x="5997589" y="2568301"/>
            <a:ext cx="12201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Work done</a:t>
            </a:r>
            <a:br>
              <a:rPr lang="en-GB" dirty="0"/>
            </a:br>
            <a:r>
              <a:rPr lang="en-GB" dirty="0"/>
              <a:t>on APL2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7010100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5851ABFF-FD49-6D45-6087-8FBE84819240}"/>
              </a:ext>
            </a:extLst>
          </p:cNvPr>
          <p:cNvSpPr txBox="1"/>
          <p:nvPr/>
        </p:nvSpPr>
        <p:spPr>
          <a:xfrm>
            <a:off x="3022256" y="5439563"/>
            <a:ext cx="13594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APL2-Dyalog</a:t>
            </a:r>
            <a:br>
              <a:rPr lang="en-GB" dirty="0"/>
            </a:br>
            <a:r>
              <a:rPr lang="en-GB" dirty="0"/>
              <a:t>conversions</a:t>
            </a:r>
            <a:endParaRPr lang="en-S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602B9A-6139-3482-ECC7-A219F49DC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Git graph on development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D833CB-553C-B5AA-D469-4E63EEF545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A95C47A-B543-E1E4-9295-E31966BF8044}"/>
              </a:ext>
            </a:extLst>
          </p:cNvPr>
          <p:cNvSpPr/>
          <p:nvPr/>
        </p:nvSpPr>
        <p:spPr>
          <a:xfrm>
            <a:off x="2073843" y="5000686"/>
            <a:ext cx="924023" cy="9240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err="1"/>
              <a:t>dyalog</a:t>
            </a:r>
            <a:br>
              <a:rPr lang="en-GB" sz="1200" dirty="0"/>
            </a:br>
            <a:r>
              <a:rPr lang="en-GB" sz="1200" dirty="0"/>
              <a:t>x0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45C83B7-F958-BFB6-ABA1-09381AE953B8}"/>
              </a:ext>
            </a:extLst>
          </p:cNvPr>
          <p:cNvSpPr/>
          <p:nvPr/>
        </p:nvSpPr>
        <p:spPr>
          <a:xfrm>
            <a:off x="962527" y="2688630"/>
            <a:ext cx="924023" cy="9240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main</a:t>
            </a:r>
          </a:p>
          <a:p>
            <a:pPr algn="ctr"/>
            <a:r>
              <a:rPr lang="en-GB" sz="1200" dirty="0"/>
              <a:t>r0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71E6016-0716-45F9-3E7D-450F1B94E954}"/>
              </a:ext>
            </a:extLst>
          </p:cNvPr>
          <p:cNvSpPr/>
          <p:nvPr/>
        </p:nvSpPr>
        <p:spPr>
          <a:xfrm>
            <a:off x="3087385" y="2688630"/>
            <a:ext cx="924023" cy="9240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main</a:t>
            </a:r>
          </a:p>
          <a:p>
            <a:pPr algn="ctr"/>
            <a:r>
              <a:rPr lang="en-GB" sz="1200" dirty="0"/>
              <a:t>r1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8E426B0-7ECE-C5CB-CF1A-A86FB03E4E23}"/>
              </a:ext>
            </a:extLst>
          </p:cNvPr>
          <p:cNvCxnSpPr>
            <a:cxnSpLocks/>
            <a:stCxn id="11" idx="4"/>
            <a:endCxn id="8" idx="1"/>
          </p:cNvCxnSpPr>
          <p:nvPr/>
        </p:nvCxnSpPr>
        <p:spPr>
          <a:xfrm>
            <a:off x="1424539" y="3612653"/>
            <a:ext cx="784624" cy="15233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482FDD7-3D9B-8600-7137-1F6F5D75B274}"/>
              </a:ext>
            </a:extLst>
          </p:cNvPr>
          <p:cNvCxnSpPr>
            <a:stCxn id="11" idx="6"/>
            <a:endCxn id="12" idx="2"/>
          </p:cNvCxnSpPr>
          <p:nvPr/>
        </p:nvCxnSpPr>
        <p:spPr>
          <a:xfrm>
            <a:off x="1886550" y="3150642"/>
            <a:ext cx="120083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BE834243-8234-6992-D9BA-7A0D151CD279}"/>
              </a:ext>
            </a:extLst>
          </p:cNvPr>
          <p:cNvSpPr/>
          <p:nvPr/>
        </p:nvSpPr>
        <p:spPr>
          <a:xfrm>
            <a:off x="4381667" y="5000686"/>
            <a:ext cx="924023" cy="9240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err="1"/>
              <a:t>dyalog</a:t>
            </a:r>
            <a:br>
              <a:rPr lang="en-GB" sz="1200" dirty="0"/>
            </a:br>
            <a:r>
              <a:rPr lang="en-GB" sz="1200" dirty="0"/>
              <a:t>x1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3A29C23-B02A-42D8-C0F0-F8F90EE15949}"/>
              </a:ext>
            </a:extLst>
          </p:cNvPr>
          <p:cNvCxnSpPr>
            <a:cxnSpLocks/>
            <a:stCxn id="8" idx="6"/>
            <a:endCxn id="18" idx="2"/>
          </p:cNvCxnSpPr>
          <p:nvPr/>
        </p:nvCxnSpPr>
        <p:spPr>
          <a:xfrm>
            <a:off x="2997866" y="5462698"/>
            <a:ext cx="138380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9CCF7580-80E5-04CE-D131-DCF143AED7F8}"/>
              </a:ext>
            </a:extLst>
          </p:cNvPr>
          <p:cNvSpPr/>
          <p:nvPr/>
        </p:nvSpPr>
        <p:spPr>
          <a:xfrm>
            <a:off x="5095734" y="2688628"/>
            <a:ext cx="924023" cy="9240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main</a:t>
            </a:r>
            <a:br>
              <a:rPr lang="en-GB" sz="1200" dirty="0"/>
            </a:br>
            <a:r>
              <a:rPr lang="en-GB" sz="1200" dirty="0"/>
              <a:t>r2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ACA2668-9BC2-BF75-868B-94A3AF68A3A4}"/>
              </a:ext>
            </a:extLst>
          </p:cNvPr>
          <p:cNvCxnSpPr>
            <a:stCxn id="12" idx="6"/>
          </p:cNvCxnSpPr>
          <p:nvPr/>
        </p:nvCxnSpPr>
        <p:spPr>
          <a:xfrm flipV="1">
            <a:off x="4011408" y="3150641"/>
            <a:ext cx="1084326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C0252C14-E4F3-E7E7-D369-952BD005E0FB}"/>
              </a:ext>
            </a:extLst>
          </p:cNvPr>
          <p:cNvSpPr/>
          <p:nvPr/>
        </p:nvSpPr>
        <p:spPr>
          <a:xfrm>
            <a:off x="6689491" y="5000686"/>
            <a:ext cx="924023" cy="9240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err="1"/>
              <a:t>dyalog</a:t>
            </a:r>
            <a:br>
              <a:rPr lang="en-GB" sz="1200" dirty="0"/>
            </a:br>
            <a:r>
              <a:rPr lang="en-GB" sz="1200" dirty="0"/>
              <a:t>x2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FEFEFFFD-8D11-4CC8-1B7F-2CAC2F6D4FA7}"/>
              </a:ext>
            </a:extLst>
          </p:cNvPr>
          <p:cNvCxnSpPr>
            <a:cxnSpLocks/>
            <a:endCxn id="27" idx="2"/>
          </p:cNvCxnSpPr>
          <p:nvPr/>
        </p:nvCxnSpPr>
        <p:spPr>
          <a:xfrm>
            <a:off x="5305690" y="5462698"/>
            <a:ext cx="138380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F013E92F-9C63-7B65-C998-166F4310DB26}"/>
              </a:ext>
            </a:extLst>
          </p:cNvPr>
          <p:cNvSpPr txBox="1"/>
          <p:nvPr/>
        </p:nvSpPr>
        <p:spPr>
          <a:xfrm>
            <a:off x="5447022" y="5410305"/>
            <a:ext cx="11011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Migration</a:t>
            </a:r>
            <a:br>
              <a:rPr lang="en-GB" dirty="0"/>
            </a:br>
            <a:r>
              <a:rPr lang="en-GB" dirty="0"/>
              <a:t>work</a:t>
            </a:r>
            <a:endParaRPr lang="en-SE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F4C45D8F-8AAE-8D16-6EC9-85BC21DE5A51}"/>
              </a:ext>
            </a:extLst>
          </p:cNvPr>
          <p:cNvSpPr/>
          <p:nvPr/>
        </p:nvSpPr>
        <p:spPr>
          <a:xfrm>
            <a:off x="7104083" y="2688629"/>
            <a:ext cx="924023" cy="9240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main</a:t>
            </a:r>
            <a:br>
              <a:rPr lang="en-GB" sz="1200" dirty="0"/>
            </a:br>
            <a:r>
              <a:rPr lang="en-GB" sz="1200" dirty="0"/>
              <a:t>r3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84012C7B-99D9-E802-67B1-B0C866D46CEE}"/>
              </a:ext>
            </a:extLst>
          </p:cNvPr>
          <p:cNvCxnSpPr/>
          <p:nvPr/>
        </p:nvCxnSpPr>
        <p:spPr>
          <a:xfrm flipV="1">
            <a:off x="6019757" y="3150642"/>
            <a:ext cx="1084326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06A4A95D-B870-40DD-3419-E87AF4564AFA}"/>
              </a:ext>
            </a:extLst>
          </p:cNvPr>
          <p:cNvSpPr/>
          <p:nvPr/>
        </p:nvSpPr>
        <p:spPr>
          <a:xfrm>
            <a:off x="7622103" y="4076663"/>
            <a:ext cx="924023" cy="9240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update</a:t>
            </a:r>
            <a:br>
              <a:rPr lang="en-GB" sz="1200" dirty="0"/>
            </a:br>
            <a:r>
              <a:rPr lang="en-GB" sz="1200" dirty="0"/>
              <a:t>w0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581CEBDE-B234-012F-51FA-89A102E2150F}"/>
              </a:ext>
            </a:extLst>
          </p:cNvPr>
          <p:cNvCxnSpPr>
            <a:stCxn id="27" idx="7"/>
            <a:endCxn id="33" idx="3"/>
          </p:cNvCxnSpPr>
          <p:nvPr/>
        </p:nvCxnSpPr>
        <p:spPr>
          <a:xfrm flipV="1">
            <a:off x="7478194" y="4865366"/>
            <a:ext cx="279229" cy="2706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>
            <a:extLst>
              <a:ext uri="{FF2B5EF4-FFF2-40B4-BE49-F238E27FC236}">
                <a16:creationId xmlns:a16="http://schemas.microsoft.com/office/drawing/2014/main" id="{8BCEAEC5-17CA-6279-3C9D-D4A982CE792B}"/>
              </a:ext>
            </a:extLst>
          </p:cNvPr>
          <p:cNvSpPr/>
          <p:nvPr/>
        </p:nvSpPr>
        <p:spPr>
          <a:xfrm>
            <a:off x="8746679" y="4076663"/>
            <a:ext cx="924023" cy="9240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update</a:t>
            </a:r>
            <a:br>
              <a:rPr lang="en-GB" sz="1200" dirty="0"/>
            </a:br>
            <a:r>
              <a:rPr lang="en-GB" sz="1200" dirty="0"/>
              <a:t>w1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D7DB7609-E887-319F-5EA4-9B11C3C77B57}"/>
              </a:ext>
            </a:extLst>
          </p:cNvPr>
          <p:cNvCxnSpPr>
            <a:stCxn id="30" idx="5"/>
            <a:endCxn id="37" idx="1"/>
          </p:cNvCxnSpPr>
          <p:nvPr/>
        </p:nvCxnSpPr>
        <p:spPr>
          <a:xfrm>
            <a:off x="7892786" y="3477332"/>
            <a:ext cx="989213" cy="7346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5BA76E6C-3BBE-F90D-25EC-349F83856B32}"/>
              </a:ext>
            </a:extLst>
          </p:cNvPr>
          <p:cNvCxnSpPr>
            <a:stCxn id="33" idx="6"/>
            <a:endCxn id="37" idx="2"/>
          </p:cNvCxnSpPr>
          <p:nvPr/>
        </p:nvCxnSpPr>
        <p:spPr>
          <a:xfrm>
            <a:off x="8546126" y="4538675"/>
            <a:ext cx="20055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16FCECC9-41A1-5B23-E8B1-D8AD42B61F50}"/>
              </a:ext>
            </a:extLst>
          </p:cNvPr>
          <p:cNvSpPr txBox="1"/>
          <p:nvPr/>
        </p:nvSpPr>
        <p:spPr>
          <a:xfrm>
            <a:off x="8106601" y="3405833"/>
            <a:ext cx="13193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Merge main</a:t>
            </a:r>
          </a:p>
          <a:p>
            <a:r>
              <a:rPr lang="en-GB" dirty="0"/>
              <a:t>into update</a:t>
            </a:r>
            <a:endParaRPr lang="en-SE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1C1D31D-ED69-DFE1-67A4-A707BF3F8C0B}"/>
              </a:ext>
            </a:extLst>
          </p:cNvPr>
          <p:cNvSpPr txBox="1"/>
          <p:nvPr/>
        </p:nvSpPr>
        <p:spPr>
          <a:xfrm>
            <a:off x="1924515" y="2547066"/>
            <a:ext cx="12201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Work done</a:t>
            </a:r>
            <a:br>
              <a:rPr lang="en-GB" dirty="0"/>
            </a:br>
            <a:r>
              <a:rPr lang="en-GB" dirty="0"/>
              <a:t>on APL2</a:t>
            </a:r>
            <a:endParaRPr lang="en-SE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55DEC2C-181C-011D-45C8-882516232042}"/>
              </a:ext>
            </a:extLst>
          </p:cNvPr>
          <p:cNvSpPr txBox="1"/>
          <p:nvPr/>
        </p:nvSpPr>
        <p:spPr>
          <a:xfrm>
            <a:off x="4031139" y="2547065"/>
            <a:ext cx="12201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Work done</a:t>
            </a:r>
            <a:br>
              <a:rPr lang="en-GB" dirty="0"/>
            </a:br>
            <a:r>
              <a:rPr lang="en-GB" dirty="0"/>
              <a:t>on APL2</a:t>
            </a:r>
            <a:endParaRPr lang="en-SE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BF762C9-02AD-41BE-FE85-7394B44F6A28}"/>
              </a:ext>
            </a:extLst>
          </p:cNvPr>
          <p:cNvSpPr txBox="1"/>
          <p:nvPr/>
        </p:nvSpPr>
        <p:spPr>
          <a:xfrm>
            <a:off x="5997589" y="2568301"/>
            <a:ext cx="12201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Work done</a:t>
            </a:r>
            <a:br>
              <a:rPr lang="en-GB" dirty="0"/>
            </a:br>
            <a:r>
              <a:rPr lang="en-GB" dirty="0"/>
              <a:t>on APL2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27680119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5851ABFF-FD49-6D45-6087-8FBE84819240}"/>
              </a:ext>
            </a:extLst>
          </p:cNvPr>
          <p:cNvSpPr txBox="1"/>
          <p:nvPr/>
        </p:nvSpPr>
        <p:spPr>
          <a:xfrm>
            <a:off x="3022256" y="5439563"/>
            <a:ext cx="13594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APL2-Dyalog</a:t>
            </a:r>
            <a:br>
              <a:rPr lang="en-GB" dirty="0"/>
            </a:br>
            <a:r>
              <a:rPr lang="en-GB" dirty="0"/>
              <a:t>conversions</a:t>
            </a:r>
            <a:endParaRPr lang="en-S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602B9A-6139-3482-ECC7-A219F49DC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Git graph on development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D833CB-553C-B5AA-D469-4E63EEF545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A95C47A-B543-E1E4-9295-E31966BF8044}"/>
              </a:ext>
            </a:extLst>
          </p:cNvPr>
          <p:cNvSpPr/>
          <p:nvPr/>
        </p:nvSpPr>
        <p:spPr>
          <a:xfrm>
            <a:off x="2073843" y="5000686"/>
            <a:ext cx="924023" cy="9240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err="1"/>
              <a:t>dyalog</a:t>
            </a:r>
            <a:br>
              <a:rPr lang="en-GB" sz="1200" dirty="0"/>
            </a:br>
            <a:r>
              <a:rPr lang="en-GB" sz="1200" dirty="0"/>
              <a:t>x0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45C83B7-F958-BFB6-ABA1-09381AE953B8}"/>
              </a:ext>
            </a:extLst>
          </p:cNvPr>
          <p:cNvSpPr/>
          <p:nvPr/>
        </p:nvSpPr>
        <p:spPr>
          <a:xfrm>
            <a:off x="962527" y="2688630"/>
            <a:ext cx="924023" cy="9240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main</a:t>
            </a:r>
          </a:p>
          <a:p>
            <a:pPr algn="ctr"/>
            <a:r>
              <a:rPr lang="en-GB" sz="1200" dirty="0"/>
              <a:t>r0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71E6016-0716-45F9-3E7D-450F1B94E954}"/>
              </a:ext>
            </a:extLst>
          </p:cNvPr>
          <p:cNvSpPr/>
          <p:nvPr/>
        </p:nvSpPr>
        <p:spPr>
          <a:xfrm>
            <a:off x="3087385" y="2688630"/>
            <a:ext cx="924023" cy="9240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main</a:t>
            </a:r>
          </a:p>
          <a:p>
            <a:pPr algn="ctr"/>
            <a:r>
              <a:rPr lang="en-GB" sz="1200" dirty="0"/>
              <a:t>r1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8E426B0-7ECE-C5CB-CF1A-A86FB03E4E23}"/>
              </a:ext>
            </a:extLst>
          </p:cNvPr>
          <p:cNvCxnSpPr>
            <a:cxnSpLocks/>
            <a:stCxn id="11" idx="4"/>
            <a:endCxn id="8" idx="1"/>
          </p:cNvCxnSpPr>
          <p:nvPr/>
        </p:nvCxnSpPr>
        <p:spPr>
          <a:xfrm>
            <a:off x="1424539" y="3612653"/>
            <a:ext cx="784624" cy="15233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482FDD7-3D9B-8600-7137-1F6F5D75B274}"/>
              </a:ext>
            </a:extLst>
          </p:cNvPr>
          <p:cNvCxnSpPr>
            <a:stCxn id="11" idx="6"/>
            <a:endCxn id="12" idx="2"/>
          </p:cNvCxnSpPr>
          <p:nvPr/>
        </p:nvCxnSpPr>
        <p:spPr>
          <a:xfrm>
            <a:off x="1886550" y="3150642"/>
            <a:ext cx="120083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BE834243-8234-6992-D9BA-7A0D151CD279}"/>
              </a:ext>
            </a:extLst>
          </p:cNvPr>
          <p:cNvSpPr/>
          <p:nvPr/>
        </p:nvSpPr>
        <p:spPr>
          <a:xfrm>
            <a:off x="4381667" y="5000686"/>
            <a:ext cx="924023" cy="9240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err="1"/>
              <a:t>dyalog</a:t>
            </a:r>
            <a:br>
              <a:rPr lang="en-GB" sz="1200" dirty="0"/>
            </a:br>
            <a:r>
              <a:rPr lang="en-GB" sz="1200" dirty="0"/>
              <a:t>x1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3A29C23-B02A-42D8-C0F0-F8F90EE15949}"/>
              </a:ext>
            </a:extLst>
          </p:cNvPr>
          <p:cNvCxnSpPr>
            <a:cxnSpLocks/>
            <a:stCxn id="8" idx="6"/>
            <a:endCxn id="18" idx="2"/>
          </p:cNvCxnSpPr>
          <p:nvPr/>
        </p:nvCxnSpPr>
        <p:spPr>
          <a:xfrm>
            <a:off x="2997866" y="5462698"/>
            <a:ext cx="138380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9CCF7580-80E5-04CE-D131-DCF143AED7F8}"/>
              </a:ext>
            </a:extLst>
          </p:cNvPr>
          <p:cNvSpPr/>
          <p:nvPr/>
        </p:nvSpPr>
        <p:spPr>
          <a:xfrm>
            <a:off x="5095734" y="2688628"/>
            <a:ext cx="924023" cy="9240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main</a:t>
            </a:r>
            <a:br>
              <a:rPr lang="en-GB" sz="1200" dirty="0"/>
            </a:br>
            <a:r>
              <a:rPr lang="en-GB" sz="1200" dirty="0"/>
              <a:t>r2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ACA2668-9BC2-BF75-868B-94A3AF68A3A4}"/>
              </a:ext>
            </a:extLst>
          </p:cNvPr>
          <p:cNvCxnSpPr>
            <a:stCxn id="12" idx="6"/>
          </p:cNvCxnSpPr>
          <p:nvPr/>
        </p:nvCxnSpPr>
        <p:spPr>
          <a:xfrm flipV="1">
            <a:off x="4011408" y="3150641"/>
            <a:ext cx="1084326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C0252C14-E4F3-E7E7-D369-952BD005E0FB}"/>
              </a:ext>
            </a:extLst>
          </p:cNvPr>
          <p:cNvSpPr/>
          <p:nvPr/>
        </p:nvSpPr>
        <p:spPr>
          <a:xfrm>
            <a:off x="6689491" y="5000686"/>
            <a:ext cx="924023" cy="9240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err="1"/>
              <a:t>dyalog</a:t>
            </a:r>
            <a:br>
              <a:rPr lang="en-GB" sz="1200" dirty="0"/>
            </a:br>
            <a:r>
              <a:rPr lang="en-GB" sz="1200" dirty="0"/>
              <a:t>x2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FEFEFFFD-8D11-4CC8-1B7F-2CAC2F6D4FA7}"/>
              </a:ext>
            </a:extLst>
          </p:cNvPr>
          <p:cNvCxnSpPr>
            <a:cxnSpLocks/>
            <a:endCxn id="27" idx="2"/>
          </p:cNvCxnSpPr>
          <p:nvPr/>
        </p:nvCxnSpPr>
        <p:spPr>
          <a:xfrm>
            <a:off x="5305690" y="5462698"/>
            <a:ext cx="138380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F013E92F-9C63-7B65-C998-166F4310DB26}"/>
              </a:ext>
            </a:extLst>
          </p:cNvPr>
          <p:cNvSpPr txBox="1"/>
          <p:nvPr/>
        </p:nvSpPr>
        <p:spPr>
          <a:xfrm>
            <a:off x="5447022" y="5410305"/>
            <a:ext cx="11011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Migration</a:t>
            </a:r>
            <a:br>
              <a:rPr lang="en-GB" dirty="0"/>
            </a:br>
            <a:r>
              <a:rPr lang="en-GB" dirty="0"/>
              <a:t>work</a:t>
            </a:r>
            <a:endParaRPr lang="en-SE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F4C45D8F-8AAE-8D16-6EC9-85BC21DE5A51}"/>
              </a:ext>
            </a:extLst>
          </p:cNvPr>
          <p:cNvSpPr/>
          <p:nvPr/>
        </p:nvSpPr>
        <p:spPr>
          <a:xfrm>
            <a:off x="7104083" y="2688629"/>
            <a:ext cx="924023" cy="9240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main</a:t>
            </a:r>
            <a:br>
              <a:rPr lang="en-GB" sz="1200" dirty="0"/>
            </a:br>
            <a:r>
              <a:rPr lang="en-GB" sz="1200" dirty="0"/>
              <a:t>r3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84012C7B-99D9-E802-67B1-B0C866D46CEE}"/>
              </a:ext>
            </a:extLst>
          </p:cNvPr>
          <p:cNvCxnSpPr/>
          <p:nvPr/>
        </p:nvCxnSpPr>
        <p:spPr>
          <a:xfrm flipV="1">
            <a:off x="6019757" y="3150642"/>
            <a:ext cx="1084326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06A4A95D-B870-40DD-3419-E87AF4564AFA}"/>
              </a:ext>
            </a:extLst>
          </p:cNvPr>
          <p:cNvSpPr/>
          <p:nvPr/>
        </p:nvSpPr>
        <p:spPr>
          <a:xfrm>
            <a:off x="7622103" y="4076663"/>
            <a:ext cx="924023" cy="9240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update</a:t>
            </a:r>
            <a:br>
              <a:rPr lang="en-GB" sz="1200" dirty="0"/>
            </a:br>
            <a:r>
              <a:rPr lang="en-GB" sz="1200" dirty="0"/>
              <a:t>w0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581CEBDE-B234-012F-51FA-89A102E2150F}"/>
              </a:ext>
            </a:extLst>
          </p:cNvPr>
          <p:cNvCxnSpPr>
            <a:stCxn id="27" idx="7"/>
            <a:endCxn id="33" idx="3"/>
          </p:cNvCxnSpPr>
          <p:nvPr/>
        </p:nvCxnSpPr>
        <p:spPr>
          <a:xfrm flipV="1">
            <a:off x="7478194" y="4865366"/>
            <a:ext cx="279229" cy="2706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>
            <a:extLst>
              <a:ext uri="{FF2B5EF4-FFF2-40B4-BE49-F238E27FC236}">
                <a16:creationId xmlns:a16="http://schemas.microsoft.com/office/drawing/2014/main" id="{8BCEAEC5-17CA-6279-3C9D-D4A982CE792B}"/>
              </a:ext>
            </a:extLst>
          </p:cNvPr>
          <p:cNvSpPr/>
          <p:nvPr/>
        </p:nvSpPr>
        <p:spPr>
          <a:xfrm>
            <a:off x="8746679" y="4076663"/>
            <a:ext cx="924023" cy="9240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update</a:t>
            </a:r>
            <a:br>
              <a:rPr lang="en-GB" sz="1200" dirty="0"/>
            </a:br>
            <a:r>
              <a:rPr lang="en-GB" sz="1200" dirty="0"/>
              <a:t>w1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D7DB7609-E887-319F-5EA4-9B11C3C77B57}"/>
              </a:ext>
            </a:extLst>
          </p:cNvPr>
          <p:cNvCxnSpPr>
            <a:stCxn id="30" idx="5"/>
            <a:endCxn id="37" idx="1"/>
          </p:cNvCxnSpPr>
          <p:nvPr/>
        </p:nvCxnSpPr>
        <p:spPr>
          <a:xfrm>
            <a:off x="7892786" y="3477332"/>
            <a:ext cx="989213" cy="7346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5BA76E6C-3BBE-F90D-25EC-349F83856B32}"/>
              </a:ext>
            </a:extLst>
          </p:cNvPr>
          <p:cNvCxnSpPr>
            <a:stCxn id="33" idx="6"/>
            <a:endCxn id="37" idx="2"/>
          </p:cNvCxnSpPr>
          <p:nvPr/>
        </p:nvCxnSpPr>
        <p:spPr>
          <a:xfrm>
            <a:off x="8546126" y="4538675"/>
            <a:ext cx="20055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16FCECC9-41A1-5B23-E8B1-D8AD42B61F50}"/>
              </a:ext>
            </a:extLst>
          </p:cNvPr>
          <p:cNvSpPr txBox="1"/>
          <p:nvPr/>
        </p:nvSpPr>
        <p:spPr>
          <a:xfrm>
            <a:off x="8106601" y="3405833"/>
            <a:ext cx="13193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Merge main</a:t>
            </a:r>
          </a:p>
          <a:p>
            <a:r>
              <a:rPr lang="en-GB" dirty="0"/>
              <a:t>into update</a:t>
            </a:r>
            <a:endParaRPr lang="en-SE" dirty="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A74550B3-1C1F-1EF9-F351-B1670A626E45}"/>
              </a:ext>
            </a:extLst>
          </p:cNvPr>
          <p:cNvSpPr/>
          <p:nvPr/>
        </p:nvSpPr>
        <p:spPr>
          <a:xfrm>
            <a:off x="9907069" y="4076663"/>
            <a:ext cx="924023" cy="9240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update</a:t>
            </a:r>
            <a:br>
              <a:rPr lang="en-GB" sz="1200" dirty="0"/>
            </a:br>
            <a:r>
              <a:rPr lang="en-GB" sz="1200" dirty="0"/>
              <a:t>w2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3D4CF162-A48A-2139-93B0-3B473B304A69}"/>
              </a:ext>
            </a:extLst>
          </p:cNvPr>
          <p:cNvCxnSpPr>
            <a:stCxn id="37" idx="6"/>
            <a:endCxn id="43" idx="2"/>
          </p:cNvCxnSpPr>
          <p:nvPr/>
        </p:nvCxnSpPr>
        <p:spPr>
          <a:xfrm>
            <a:off x="9670702" y="4538675"/>
            <a:ext cx="23636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1D6BF51A-0930-ED92-B870-64CD8F2D05DC}"/>
              </a:ext>
            </a:extLst>
          </p:cNvPr>
          <p:cNvSpPr txBox="1"/>
          <p:nvPr/>
        </p:nvSpPr>
        <p:spPr>
          <a:xfrm>
            <a:off x="9788885" y="3429000"/>
            <a:ext cx="13594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APL2-Dyalog</a:t>
            </a:r>
            <a:br>
              <a:rPr lang="en-GB" dirty="0"/>
            </a:br>
            <a:r>
              <a:rPr lang="en-GB" dirty="0"/>
              <a:t>conversions</a:t>
            </a:r>
            <a:endParaRPr lang="en-SE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1C1D31D-ED69-DFE1-67A4-A707BF3F8C0B}"/>
              </a:ext>
            </a:extLst>
          </p:cNvPr>
          <p:cNvSpPr txBox="1"/>
          <p:nvPr/>
        </p:nvSpPr>
        <p:spPr>
          <a:xfrm>
            <a:off x="1924515" y="2547066"/>
            <a:ext cx="12201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Work done</a:t>
            </a:r>
            <a:br>
              <a:rPr lang="en-GB" dirty="0"/>
            </a:br>
            <a:r>
              <a:rPr lang="en-GB" dirty="0"/>
              <a:t>on APL2</a:t>
            </a:r>
            <a:endParaRPr lang="en-SE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55DEC2C-181C-011D-45C8-882516232042}"/>
              </a:ext>
            </a:extLst>
          </p:cNvPr>
          <p:cNvSpPr txBox="1"/>
          <p:nvPr/>
        </p:nvSpPr>
        <p:spPr>
          <a:xfrm>
            <a:off x="4031139" y="2547065"/>
            <a:ext cx="12201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Work done</a:t>
            </a:r>
            <a:br>
              <a:rPr lang="en-GB" dirty="0"/>
            </a:br>
            <a:r>
              <a:rPr lang="en-GB" dirty="0"/>
              <a:t>on APL2</a:t>
            </a:r>
            <a:endParaRPr lang="en-SE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BF762C9-02AD-41BE-FE85-7394B44F6A28}"/>
              </a:ext>
            </a:extLst>
          </p:cNvPr>
          <p:cNvSpPr txBox="1"/>
          <p:nvPr/>
        </p:nvSpPr>
        <p:spPr>
          <a:xfrm>
            <a:off x="5997589" y="2568301"/>
            <a:ext cx="12201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Work done</a:t>
            </a:r>
            <a:br>
              <a:rPr lang="en-GB" dirty="0"/>
            </a:br>
            <a:r>
              <a:rPr lang="en-GB" dirty="0"/>
              <a:t>on APL2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9759876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5851ABFF-FD49-6D45-6087-8FBE84819240}"/>
              </a:ext>
            </a:extLst>
          </p:cNvPr>
          <p:cNvSpPr txBox="1"/>
          <p:nvPr/>
        </p:nvSpPr>
        <p:spPr>
          <a:xfrm>
            <a:off x="3022256" y="5439563"/>
            <a:ext cx="13594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APL2-Dyalog</a:t>
            </a:r>
            <a:br>
              <a:rPr lang="en-GB" dirty="0"/>
            </a:br>
            <a:r>
              <a:rPr lang="en-GB" dirty="0"/>
              <a:t>conversions</a:t>
            </a:r>
            <a:endParaRPr lang="en-S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602B9A-6139-3482-ECC7-A219F49DC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Git graph on development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D833CB-553C-B5AA-D469-4E63EEF545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A95C47A-B543-E1E4-9295-E31966BF8044}"/>
              </a:ext>
            </a:extLst>
          </p:cNvPr>
          <p:cNvSpPr/>
          <p:nvPr/>
        </p:nvSpPr>
        <p:spPr>
          <a:xfrm>
            <a:off x="2073843" y="5000686"/>
            <a:ext cx="924023" cy="9240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err="1"/>
              <a:t>dyalog</a:t>
            </a:r>
            <a:br>
              <a:rPr lang="en-GB" sz="1200" dirty="0"/>
            </a:br>
            <a:r>
              <a:rPr lang="en-GB" sz="1200" dirty="0"/>
              <a:t>x0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45C83B7-F958-BFB6-ABA1-09381AE953B8}"/>
              </a:ext>
            </a:extLst>
          </p:cNvPr>
          <p:cNvSpPr/>
          <p:nvPr/>
        </p:nvSpPr>
        <p:spPr>
          <a:xfrm>
            <a:off x="962527" y="2688630"/>
            <a:ext cx="924023" cy="9240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main</a:t>
            </a:r>
          </a:p>
          <a:p>
            <a:pPr algn="ctr"/>
            <a:r>
              <a:rPr lang="en-GB" sz="1200" dirty="0"/>
              <a:t>r0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71E6016-0716-45F9-3E7D-450F1B94E954}"/>
              </a:ext>
            </a:extLst>
          </p:cNvPr>
          <p:cNvSpPr/>
          <p:nvPr/>
        </p:nvSpPr>
        <p:spPr>
          <a:xfrm>
            <a:off x="3087385" y="2688630"/>
            <a:ext cx="924023" cy="9240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main</a:t>
            </a:r>
          </a:p>
          <a:p>
            <a:pPr algn="ctr"/>
            <a:r>
              <a:rPr lang="en-GB" sz="1200" dirty="0"/>
              <a:t>r1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8E426B0-7ECE-C5CB-CF1A-A86FB03E4E23}"/>
              </a:ext>
            </a:extLst>
          </p:cNvPr>
          <p:cNvCxnSpPr>
            <a:cxnSpLocks/>
            <a:stCxn id="11" idx="4"/>
            <a:endCxn id="8" idx="1"/>
          </p:cNvCxnSpPr>
          <p:nvPr/>
        </p:nvCxnSpPr>
        <p:spPr>
          <a:xfrm>
            <a:off x="1424539" y="3612653"/>
            <a:ext cx="784624" cy="15233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482FDD7-3D9B-8600-7137-1F6F5D75B274}"/>
              </a:ext>
            </a:extLst>
          </p:cNvPr>
          <p:cNvCxnSpPr>
            <a:stCxn id="11" idx="6"/>
            <a:endCxn id="12" idx="2"/>
          </p:cNvCxnSpPr>
          <p:nvPr/>
        </p:nvCxnSpPr>
        <p:spPr>
          <a:xfrm>
            <a:off x="1886550" y="3150642"/>
            <a:ext cx="120083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BE834243-8234-6992-D9BA-7A0D151CD279}"/>
              </a:ext>
            </a:extLst>
          </p:cNvPr>
          <p:cNvSpPr/>
          <p:nvPr/>
        </p:nvSpPr>
        <p:spPr>
          <a:xfrm>
            <a:off x="4381667" y="5000686"/>
            <a:ext cx="924023" cy="9240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err="1"/>
              <a:t>dyalog</a:t>
            </a:r>
            <a:br>
              <a:rPr lang="en-GB" sz="1200" dirty="0"/>
            </a:br>
            <a:r>
              <a:rPr lang="en-GB" sz="1200" dirty="0"/>
              <a:t>x1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3A29C23-B02A-42D8-C0F0-F8F90EE15949}"/>
              </a:ext>
            </a:extLst>
          </p:cNvPr>
          <p:cNvCxnSpPr>
            <a:cxnSpLocks/>
            <a:stCxn id="8" idx="6"/>
            <a:endCxn id="18" idx="2"/>
          </p:cNvCxnSpPr>
          <p:nvPr/>
        </p:nvCxnSpPr>
        <p:spPr>
          <a:xfrm>
            <a:off x="2997866" y="5462698"/>
            <a:ext cx="138380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9CCF7580-80E5-04CE-D131-DCF143AED7F8}"/>
              </a:ext>
            </a:extLst>
          </p:cNvPr>
          <p:cNvSpPr/>
          <p:nvPr/>
        </p:nvSpPr>
        <p:spPr>
          <a:xfrm>
            <a:off x="5095734" y="2688628"/>
            <a:ext cx="924023" cy="9240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main</a:t>
            </a:r>
            <a:br>
              <a:rPr lang="en-GB" sz="1200" dirty="0"/>
            </a:br>
            <a:r>
              <a:rPr lang="en-GB" sz="1200" dirty="0"/>
              <a:t>r2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ACA2668-9BC2-BF75-868B-94A3AF68A3A4}"/>
              </a:ext>
            </a:extLst>
          </p:cNvPr>
          <p:cNvCxnSpPr>
            <a:stCxn id="12" idx="6"/>
          </p:cNvCxnSpPr>
          <p:nvPr/>
        </p:nvCxnSpPr>
        <p:spPr>
          <a:xfrm flipV="1">
            <a:off x="4011408" y="3150641"/>
            <a:ext cx="1084326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C0252C14-E4F3-E7E7-D369-952BD005E0FB}"/>
              </a:ext>
            </a:extLst>
          </p:cNvPr>
          <p:cNvSpPr/>
          <p:nvPr/>
        </p:nvSpPr>
        <p:spPr>
          <a:xfrm>
            <a:off x="6689491" y="5000686"/>
            <a:ext cx="924023" cy="9240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err="1"/>
              <a:t>dyalog</a:t>
            </a:r>
            <a:br>
              <a:rPr lang="en-GB" sz="1200" dirty="0"/>
            </a:br>
            <a:r>
              <a:rPr lang="en-GB" sz="1200" dirty="0"/>
              <a:t>x2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FEFEFFFD-8D11-4CC8-1B7F-2CAC2F6D4FA7}"/>
              </a:ext>
            </a:extLst>
          </p:cNvPr>
          <p:cNvCxnSpPr>
            <a:cxnSpLocks/>
            <a:endCxn id="27" idx="2"/>
          </p:cNvCxnSpPr>
          <p:nvPr/>
        </p:nvCxnSpPr>
        <p:spPr>
          <a:xfrm>
            <a:off x="5305690" y="5462698"/>
            <a:ext cx="138380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F013E92F-9C63-7B65-C998-166F4310DB26}"/>
              </a:ext>
            </a:extLst>
          </p:cNvPr>
          <p:cNvSpPr txBox="1"/>
          <p:nvPr/>
        </p:nvSpPr>
        <p:spPr>
          <a:xfrm>
            <a:off x="5447022" y="5410305"/>
            <a:ext cx="11011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Migration</a:t>
            </a:r>
            <a:br>
              <a:rPr lang="en-GB" dirty="0"/>
            </a:br>
            <a:r>
              <a:rPr lang="en-GB" dirty="0"/>
              <a:t>work</a:t>
            </a:r>
            <a:endParaRPr lang="en-SE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F4C45D8F-8AAE-8D16-6EC9-85BC21DE5A51}"/>
              </a:ext>
            </a:extLst>
          </p:cNvPr>
          <p:cNvSpPr/>
          <p:nvPr/>
        </p:nvSpPr>
        <p:spPr>
          <a:xfrm>
            <a:off x="7104083" y="2688629"/>
            <a:ext cx="924023" cy="9240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main</a:t>
            </a:r>
            <a:br>
              <a:rPr lang="en-GB" sz="1200" dirty="0"/>
            </a:br>
            <a:r>
              <a:rPr lang="en-GB" sz="1200" dirty="0"/>
              <a:t>r3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84012C7B-99D9-E802-67B1-B0C866D46CEE}"/>
              </a:ext>
            </a:extLst>
          </p:cNvPr>
          <p:cNvCxnSpPr/>
          <p:nvPr/>
        </p:nvCxnSpPr>
        <p:spPr>
          <a:xfrm flipV="1">
            <a:off x="6019757" y="3150642"/>
            <a:ext cx="1084326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06A4A95D-B870-40DD-3419-E87AF4564AFA}"/>
              </a:ext>
            </a:extLst>
          </p:cNvPr>
          <p:cNvSpPr/>
          <p:nvPr/>
        </p:nvSpPr>
        <p:spPr>
          <a:xfrm>
            <a:off x="7622103" y="4076663"/>
            <a:ext cx="924023" cy="9240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update</a:t>
            </a:r>
            <a:br>
              <a:rPr lang="en-GB" sz="1200" dirty="0"/>
            </a:br>
            <a:r>
              <a:rPr lang="en-GB" sz="1200" dirty="0"/>
              <a:t>w0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581CEBDE-B234-012F-51FA-89A102E2150F}"/>
              </a:ext>
            </a:extLst>
          </p:cNvPr>
          <p:cNvCxnSpPr>
            <a:stCxn id="27" idx="7"/>
            <a:endCxn id="33" idx="3"/>
          </p:cNvCxnSpPr>
          <p:nvPr/>
        </p:nvCxnSpPr>
        <p:spPr>
          <a:xfrm flipV="1">
            <a:off x="7478194" y="4865366"/>
            <a:ext cx="279229" cy="2706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>
            <a:extLst>
              <a:ext uri="{FF2B5EF4-FFF2-40B4-BE49-F238E27FC236}">
                <a16:creationId xmlns:a16="http://schemas.microsoft.com/office/drawing/2014/main" id="{8BCEAEC5-17CA-6279-3C9D-D4A982CE792B}"/>
              </a:ext>
            </a:extLst>
          </p:cNvPr>
          <p:cNvSpPr/>
          <p:nvPr/>
        </p:nvSpPr>
        <p:spPr>
          <a:xfrm>
            <a:off x="8746679" y="4076663"/>
            <a:ext cx="924023" cy="9240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update</a:t>
            </a:r>
            <a:br>
              <a:rPr lang="en-GB" sz="1200" dirty="0"/>
            </a:br>
            <a:r>
              <a:rPr lang="en-GB" sz="1200" dirty="0"/>
              <a:t>w1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D7DB7609-E887-319F-5EA4-9B11C3C77B57}"/>
              </a:ext>
            </a:extLst>
          </p:cNvPr>
          <p:cNvCxnSpPr>
            <a:stCxn id="30" idx="5"/>
            <a:endCxn id="37" idx="1"/>
          </p:cNvCxnSpPr>
          <p:nvPr/>
        </p:nvCxnSpPr>
        <p:spPr>
          <a:xfrm>
            <a:off x="7892786" y="3477332"/>
            <a:ext cx="989213" cy="7346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5BA76E6C-3BBE-F90D-25EC-349F83856B32}"/>
              </a:ext>
            </a:extLst>
          </p:cNvPr>
          <p:cNvCxnSpPr>
            <a:stCxn id="33" idx="6"/>
            <a:endCxn id="37" idx="2"/>
          </p:cNvCxnSpPr>
          <p:nvPr/>
        </p:nvCxnSpPr>
        <p:spPr>
          <a:xfrm>
            <a:off x="8546126" y="4538675"/>
            <a:ext cx="20055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16FCECC9-41A1-5B23-E8B1-D8AD42B61F50}"/>
              </a:ext>
            </a:extLst>
          </p:cNvPr>
          <p:cNvSpPr txBox="1"/>
          <p:nvPr/>
        </p:nvSpPr>
        <p:spPr>
          <a:xfrm>
            <a:off x="8106601" y="3405833"/>
            <a:ext cx="13193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Merge main</a:t>
            </a:r>
          </a:p>
          <a:p>
            <a:r>
              <a:rPr lang="en-GB" dirty="0"/>
              <a:t>into update</a:t>
            </a:r>
            <a:endParaRPr lang="en-SE" dirty="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A74550B3-1C1F-1EF9-F351-B1670A626E45}"/>
              </a:ext>
            </a:extLst>
          </p:cNvPr>
          <p:cNvSpPr/>
          <p:nvPr/>
        </p:nvSpPr>
        <p:spPr>
          <a:xfrm>
            <a:off x="9907069" y="4076663"/>
            <a:ext cx="924023" cy="9240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update</a:t>
            </a:r>
            <a:br>
              <a:rPr lang="en-GB" sz="1200" dirty="0"/>
            </a:br>
            <a:r>
              <a:rPr lang="en-GB" sz="1200" dirty="0"/>
              <a:t>w2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3D4CF162-A48A-2139-93B0-3B473B304A69}"/>
              </a:ext>
            </a:extLst>
          </p:cNvPr>
          <p:cNvCxnSpPr>
            <a:stCxn id="37" idx="6"/>
            <a:endCxn id="43" idx="2"/>
          </p:cNvCxnSpPr>
          <p:nvPr/>
        </p:nvCxnSpPr>
        <p:spPr>
          <a:xfrm>
            <a:off x="9670702" y="4538675"/>
            <a:ext cx="23636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1D6BF51A-0930-ED92-B870-64CD8F2D05DC}"/>
              </a:ext>
            </a:extLst>
          </p:cNvPr>
          <p:cNvSpPr txBox="1"/>
          <p:nvPr/>
        </p:nvSpPr>
        <p:spPr>
          <a:xfrm>
            <a:off x="9788885" y="3429000"/>
            <a:ext cx="13594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APL2-Dyalog</a:t>
            </a:r>
            <a:br>
              <a:rPr lang="en-GB" dirty="0"/>
            </a:br>
            <a:r>
              <a:rPr lang="en-GB" dirty="0"/>
              <a:t>conversions</a:t>
            </a:r>
            <a:endParaRPr lang="en-SE" dirty="0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E02D6EEA-872D-3E58-4AC8-AEF0D9A5B5F0}"/>
              </a:ext>
            </a:extLst>
          </p:cNvPr>
          <p:cNvSpPr/>
          <p:nvPr/>
        </p:nvSpPr>
        <p:spPr>
          <a:xfrm>
            <a:off x="10800231" y="4995871"/>
            <a:ext cx="924023" cy="9240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err="1"/>
              <a:t>dyalog</a:t>
            </a:r>
            <a:br>
              <a:rPr lang="en-GB" sz="1200" dirty="0"/>
            </a:br>
            <a:r>
              <a:rPr lang="en-GB" sz="1200" dirty="0"/>
              <a:t>x3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B14FC314-7D12-17BB-DB5E-1B00D158F55A}"/>
              </a:ext>
            </a:extLst>
          </p:cNvPr>
          <p:cNvCxnSpPr>
            <a:stCxn id="43" idx="5"/>
            <a:endCxn id="47" idx="1"/>
          </p:cNvCxnSpPr>
          <p:nvPr/>
        </p:nvCxnSpPr>
        <p:spPr>
          <a:xfrm>
            <a:off x="10695772" y="4865366"/>
            <a:ext cx="239779" cy="2658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D76DFD2D-F599-1DC4-B95D-CCAE25DE7321}"/>
              </a:ext>
            </a:extLst>
          </p:cNvPr>
          <p:cNvSpPr txBox="1"/>
          <p:nvPr/>
        </p:nvSpPr>
        <p:spPr>
          <a:xfrm>
            <a:off x="9441999" y="5575754"/>
            <a:ext cx="15134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Merge update</a:t>
            </a:r>
            <a:br>
              <a:rPr lang="en-GB" dirty="0"/>
            </a:br>
            <a:r>
              <a:rPr lang="en-GB" dirty="0"/>
              <a:t>into </a:t>
            </a:r>
            <a:r>
              <a:rPr lang="en-GB" dirty="0" err="1"/>
              <a:t>dyalog</a:t>
            </a:r>
            <a:endParaRPr lang="en-SE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1C1D31D-ED69-DFE1-67A4-A707BF3F8C0B}"/>
              </a:ext>
            </a:extLst>
          </p:cNvPr>
          <p:cNvSpPr txBox="1"/>
          <p:nvPr/>
        </p:nvSpPr>
        <p:spPr>
          <a:xfrm>
            <a:off x="1924515" y="2547066"/>
            <a:ext cx="12201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Work done</a:t>
            </a:r>
            <a:br>
              <a:rPr lang="en-GB" dirty="0"/>
            </a:br>
            <a:r>
              <a:rPr lang="en-GB" dirty="0"/>
              <a:t>on APL2</a:t>
            </a:r>
            <a:endParaRPr lang="en-SE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55DEC2C-181C-011D-45C8-882516232042}"/>
              </a:ext>
            </a:extLst>
          </p:cNvPr>
          <p:cNvSpPr txBox="1"/>
          <p:nvPr/>
        </p:nvSpPr>
        <p:spPr>
          <a:xfrm>
            <a:off x="4031139" y="2547065"/>
            <a:ext cx="12201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Work done</a:t>
            </a:r>
            <a:br>
              <a:rPr lang="en-GB" dirty="0"/>
            </a:br>
            <a:r>
              <a:rPr lang="en-GB" dirty="0"/>
              <a:t>on APL2</a:t>
            </a:r>
            <a:endParaRPr lang="en-SE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BF762C9-02AD-41BE-FE85-7394B44F6A28}"/>
              </a:ext>
            </a:extLst>
          </p:cNvPr>
          <p:cNvSpPr txBox="1"/>
          <p:nvPr/>
        </p:nvSpPr>
        <p:spPr>
          <a:xfrm>
            <a:off x="5997589" y="2568301"/>
            <a:ext cx="12201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Work done</a:t>
            </a:r>
            <a:br>
              <a:rPr lang="en-GB" dirty="0"/>
            </a:br>
            <a:r>
              <a:rPr lang="en-GB" dirty="0"/>
              <a:t>on APL2</a:t>
            </a:r>
            <a:endParaRPr lang="en-SE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3F94D76-F2F3-4110-A4C4-57A3B45A8772}"/>
              </a:ext>
            </a:extLst>
          </p:cNvPr>
          <p:cNvCxnSpPr>
            <a:stCxn id="27" idx="6"/>
            <a:endCxn id="47" idx="2"/>
          </p:cNvCxnSpPr>
          <p:nvPr/>
        </p:nvCxnSpPr>
        <p:spPr>
          <a:xfrm flipV="1">
            <a:off x="7613514" y="5457883"/>
            <a:ext cx="3186717" cy="48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74874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6EFD3D9-44F0-4267-BCC1-1613E79D8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A779A851-95D6-41AF-937A-B0E4B7F6F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953FB2E7-B6CB-429C-81EB-D9516D6D5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EC40DB1-B719-4A13-9A4D-0966B4B27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8E0C15-7949-435C-B48D-0FE886064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72" y="982272"/>
            <a:ext cx="3388419" cy="4560970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FFFFFF"/>
                </a:solidFill>
              </a:rPr>
              <a:t>Language differences</a:t>
            </a: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82211336-CFF3-412D-868A-6679C1004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2F6E99-107E-414D-8507-4A83BD3948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1862" y="1719618"/>
            <a:ext cx="5948831" cy="4334629"/>
          </a:xfrm>
        </p:spPr>
        <p:txBody>
          <a:bodyPr anchor="ctr">
            <a:normAutofit/>
          </a:bodyPr>
          <a:lstStyle/>
          <a:p>
            <a:r>
              <a:rPr lang="en-GB" sz="1300" dirty="0">
                <a:solidFill>
                  <a:srgbClr val="FEFFFF"/>
                </a:solidFill>
              </a:rPr>
              <a:t>Legal APL names (high minus)</a:t>
            </a:r>
          </a:p>
          <a:p>
            <a:r>
              <a:rPr lang="en-GB" sz="1300" dirty="0">
                <a:solidFill>
                  <a:srgbClr val="FEFFFF"/>
                </a:solidFill>
              </a:rPr>
              <a:t>Ambivalent functions</a:t>
            </a:r>
          </a:p>
          <a:p>
            <a:r>
              <a:rPr lang="en-GB" sz="1300" dirty="0">
                <a:solidFill>
                  <a:srgbClr val="FEFFFF"/>
                </a:solidFill>
              </a:rPr>
              <a:t>Replicate each</a:t>
            </a:r>
          </a:p>
          <a:p>
            <a:r>
              <a:rPr lang="en-GB" sz="1300" dirty="0">
                <a:solidFill>
                  <a:srgbClr val="FEFFFF"/>
                </a:solidFill>
              </a:rPr>
              <a:t>Control structures (conditional branch/execute)</a:t>
            </a:r>
          </a:p>
          <a:p>
            <a:r>
              <a:rPr lang="en-GB" sz="1300" dirty="0">
                <a:solidFill>
                  <a:srgbClr val="FEFFFF"/>
                </a:solidFill>
              </a:rPr>
              <a:t>System variables (⎕TZ, ⎕ET, ⎕FC, ⎕PR)</a:t>
            </a:r>
          </a:p>
          <a:p>
            <a:r>
              <a:rPr lang="en-GB" sz="1300" dirty="0">
                <a:solidFill>
                  <a:srgbClr val="FEFFFF"/>
                </a:solidFill>
              </a:rPr>
              <a:t>System functions (⎕EA, ⎕EM, ⎕ES, ⎕TS)</a:t>
            </a:r>
          </a:p>
          <a:p>
            <a:r>
              <a:rPr lang="en-GB" sz="1300" dirty="0">
                <a:solidFill>
                  <a:srgbClr val="FEFFFF"/>
                </a:solidFill>
              </a:rPr>
              <a:t>Format by example (‘0000’⍕)</a:t>
            </a:r>
          </a:p>
          <a:p>
            <a:r>
              <a:rPr lang="en-GB" sz="1300" dirty="0">
                <a:solidFill>
                  <a:srgbClr val="FEFFFF"/>
                </a:solidFill>
              </a:rPr>
              <a:t>Each operator (prototype on empty)</a:t>
            </a:r>
          </a:p>
          <a:p>
            <a:r>
              <a:rPr lang="en-GB" sz="1300" dirty="0">
                <a:solidFill>
                  <a:srgbClr val="FEFFFF"/>
                </a:solidFill>
              </a:rPr>
              <a:t>Bracket indexing </a:t>
            </a:r>
          </a:p>
          <a:p>
            <a:pPr lvl="1"/>
            <a:r>
              <a:rPr lang="en-GB" sz="1300" dirty="0">
                <a:solidFill>
                  <a:srgbClr val="FEFFFF"/>
                </a:solidFill>
              </a:rPr>
              <a:t>A B C[index] </a:t>
            </a:r>
          </a:p>
          <a:p>
            <a:pPr lvl="1"/>
            <a:r>
              <a:rPr lang="en-GB" sz="1300" dirty="0">
                <a:solidFill>
                  <a:srgbClr val="FEFFFF"/>
                </a:solidFill>
              </a:rPr>
              <a:t>A B (C[index])</a:t>
            </a:r>
          </a:p>
          <a:p>
            <a:r>
              <a:rPr lang="en-GB" sz="1300" dirty="0">
                <a:solidFill>
                  <a:srgbClr val="FEFFFF"/>
                </a:solidFill>
              </a:rPr>
              <a:t>Assign to single name</a:t>
            </a:r>
          </a:p>
          <a:p>
            <a:pPr lvl="1"/>
            <a:r>
              <a:rPr lang="en-GB" sz="1300" dirty="0">
                <a:solidFill>
                  <a:srgbClr val="FEFFFF"/>
                </a:solidFill>
              </a:rPr>
              <a:t>A B C←1 2 3</a:t>
            </a:r>
          </a:p>
          <a:p>
            <a:pPr lvl="1"/>
            <a:r>
              <a:rPr lang="en-GB" sz="1300" dirty="0">
                <a:solidFill>
                  <a:srgbClr val="FEFFFF"/>
                </a:solidFill>
              </a:rPr>
              <a:t>A B (C←1 2 3)</a:t>
            </a:r>
          </a:p>
          <a:p>
            <a:r>
              <a:rPr lang="en-GB" sz="1300" dirty="0">
                <a:solidFill>
                  <a:srgbClr val="FEFFFF"/>
                </a:solidFill>
              </a:rPr>
              <a:t>APL2 namespace/package</a:t>
            </a:r>
          </a:p>
        </p:txBody>
      </p:sp>
    </p:spTree>
    <p:extLst>
      <p:ext uri="{BB962C8B-B14F-4D97-AF65-F5344CB8AC3E}">
        <p14:creationId xmlns:p14="http://schemas.microsoft.com/office/powerpoint/2010/main" val="714228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6EFD3D9-44F0-4267-BCC1-1613E79D8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A779A851-95D6-41AF-937A-B0E4B7F6F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953FB2E7-B6CB-429C-81EB-D9516D6D5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EC40DB1-B719-4A13-9A4D-0966B4B27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7288A8-EAEC-4160-BEE0-1B0CC7D7A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72" y="982272"/>
            <a:ext cx="3388419" cy="4560970"/>
          </a:xfrm>
        </p:spPr>
        <p:txBody>
          <a:bodyPr>
            <a:normAutofit/>
          </a:bodyPr>
          <a:lstStyle/>
          <a:p>
            <a:r>
              <a:rPr lang="en-GB" sz="4000">
                <a:solidFill>
                  <a:srgbClr val="FFFFFF"/>
                </a:solidFill>
              </a:rPr>
              <a:t>User interface (GDDM)</a:t>
            </a: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82211336-CFF3-412D-868A-6679C1004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AB56DE-7291-426F-840F-2A334A9D9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1862" y="1719618"/>
            <a:ext cx="5948831" cy="4334629"/>
          </a:xfrm>
        </p:spPr>
        <p:txBody>
          <a:bodyPr anchor="ctr">
            <a:normAutofit lnSpcReduction="10000"/>
          </a:bodyPr>
          <a:lstStyle/>
          <a:p>
            <a:r>
              <a:rPr lang="en-GB" sz="2400" dirty="0">
                <a:solidFill>
                  <a:srgbClr val="FEFFFF"/>
                </a:solidFill>
              </a:rPr>
              <a:t>Keep UI code unchanged (GDDM control messages)</a:t>
            </a:r>
          </a:p>
          <a:p>
            <a:r>
              <a:rPr lang="en-GB" sz="2400" dirty="0">
                <a:solidFill>
                  <a:srgbClr val="FEFFFF"/>
                </a:solidFill>
              </a:rPr>
              <a:t>GDDM emulator in </a:t>
            </a:r>
            <a:r>
              <a:rPr lang="en-GB" sz="2400" dirty="0" err="1">
                <a:solidFill>
                  <a:srgbClr val="FEFFFF"/>
                </a:solidFill>
              </a:rPr>
              <a:t>javascript</a:t>
            </a:r>
            <a:r>
              <a:rPr lang="en-GB" sz="2400" dirty="0">
                <a:solidFill>
                  <a:srgbClr val="FEFFFF"/>
                </a:solidFill>
              </a:rPr>
              <a:t> (frontend)</a:t>
            </a:r>
          </a:p>
          <a:p>
            <a:pPr lvl="1"/>
            <a:r>
              <a:rPr lang="en-GB" dirty="0" err="1">
                <a:solidFill>
                  <a:srgbClr val="FEFFFF"/>
                </a:solidFill>
              </a:rPr>
              <a:t>xterm</a:t>
            </a:r>
            <a:r>
              <a:rPr lang="en-GB" dirty="0">
                <a:solidFill>
                  <a:srgbClr val="FEFFFF"/>
                </a:solidFill>
              </a:rPr>
              <a:t> for terminal emulation</a:t>
            </a:r>
          </a:p>
          <a:p>
            <a:pPr lvl="1"/>
            <a:r>
              <a:rPr lang="en-GB" dirty="0">
                <a:solidFill>
                  <a:srgbClr val="FEFFFF"/>
                </a:solidFill>
              </a:rPr>
              <a:t>Svg.js for graphics</a:t>
            </a:r>
          </a:p>
          <a:p>
            <a:pPr lvl="1"/>
            <a:r>
              <a:rPr lang="en-GB" dirty="0">
                <a:solidFill>
                  <a:srgbClr val="FEFFFF"/>
                </a:solidFill>
              </a:rPr>
              <a:t>Support both browser (thin client) </a:t>
            </a:r>
            <a:br>
              <a:rPr lang="en-GB" dirty="0">
                <a:solidFill>
                  <a:srgbClr val="FEFFFF"/>
                </a:solidFill>
              </a:rPr>
            </a:br>
            <a:r>
              <a:rPr lang="en-GB" dirty="0">
                <a:solidFill>
                  <a:srgbClr val="FEFFFF"/>
                </a:solidFill>
              </a:rPr>
              <a:t>and HTMLRenderer (fat client)</a:t>
            </a:r>
          </a:p>
          <a:p>
            <a:r>
              <a:rPr lang="en-GB" sz="2400" dirty="0">
                <a:solidFill>
                  <a:srgbClr val="FEFFFF"/>
                </a:solidFill>
              </a:rPr>
              <a:t>WebSocket server (backend)</a:t>
            </a:r>
          </a:p>
          <a:p>
            <a:pPr lvl="1"/>
            <a:r>
              <a:rPr lang="en-GB" dirty="0">
                <a:solidFill>
                  <a:srgbClr val="FEFFFF"/>
                </a:solidFill>
              </a:rPr>
              <a:t>Bridge between shared variable access and web client</a:t>
            </a:r>
          </a:p>
          <a:p>
            <a:pPr lvl="1"/>
            <a:r>
              <a:rPr lang="en-GB" dirty="0">
                <a:solidFill>
                  <a:srgbClr val="FEFFFF"/>
                </a:solidFill>
              </a:rPr>
              <a:t>Manage async communication with client</a:t>
            </a:r>
          </a:p>
          <a:p>
            <a:pPr marL="0" indent="0">
              <a:buNone/>
            </a:pPr>
            <a:endParaRPr lang="en-GB" sz="2400" dirty="0">
              <a:solidFill>
                <a:srgbClr val="FE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941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2FA96-D8FC-36A0-8373-0E337838F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GDDM – Menus and panels </a:t>
            </a:r>
            <a:endParaRPr lang="en-SE" dirty="0"/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EE9E722B-882C-2777-D5AC-F8C994FDC0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06662"/>
            <a:ext cx="6007394" cy="4351338"/>
          </a:xfr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6F10004E-2B13-1C5D-733B-EBD2E9950F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394" y="2113644"/>
            <a:ext cx="6184606" cy="4744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3283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EF60D-2CE7-5E42-189F-88CB42104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GDDM – Flowchart editor</a:t>
            </a:r>
            <a:endParaRPr lang="en-SE" dirty="0"/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CDC242EC-52D9-2434-E51A-768338423E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06662"/>
            <a:ext cx="6007394" cy="4351338"/>
          </a:xfr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3639C587-F4AE-5A8B-8EC7-FB9D520EA5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400" y="2098306"/>
            <a:ext cx="6204600" cy="4759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0948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6EFD3D9-44F0-4267-BCC1-1613E79D8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A779A851-95D6-41AF-937A-B0E4B7F6F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953FB2E7-B6CB-429C-81EB-D9516D6D5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EC40DB1-B719-4A13-9A4D-0966B4B27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7288A8-EAEC-4160-BEE0-1B0CC7D7A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72" y="982272"/>
            <a:ext cx="3388419" cy="4560970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FFFFFF"/>
                </a:solidFill>
              </a:rPr>
              <a:t>Database</a:t>
            </a: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82211336-CFF3-412D-868A-6679C1004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AB56DE-7291-426F-840F-2A334A9D9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1862" y="1719618"/>
            <a:ext cx="5948831" cy="4334629"/>
          </a:xfrm>
        </p:spPr>
        <p:txBody>
          <a:bodyPr anchor="ctr">
            <a:normAutofit/>
          </a:bodyPr>
          <a:lstStyle/>
          <a:p>
            <a:r>
              <a:rPr lang="en-GB" sz="2400" dirty="0">
                <a:solidFill>
                  <a:srgbClr val="FEFFFF"/>
                </a:solidFill>
              </a:rPr>
              <a:t>DB2 database shared with other systems</a:t>
            </a:r>
          </a:p>
          <a:p>
            <a:r>
              <a:rPr lang="en-GB" sz="2400" dirty="0">
                <a:solidFill>
                  <a:srgbClr val="FEFFFF"/>
                </a:solidFill>
              </a:rPr>
              <a:t>CAPP requires access to tables owned by other systems</a:t>
            </a:r>
          </a:p>
          <a:p>
            <a:r>
              <a:rPr lang="en-GB" sz="2400" dirty="0">
                <a:solidFill>
                  <a:srgbClr val="FEFFFF"/>
                </a:solidFill>
              </a:rPr>
              <a:t>APL2 tables serialised with ATR (array to record, IBM serializer) and stored in CLOB columns</a:t>
            </a:r>
          </a:p>
          <a:p>
            <a:r>
              <a:rPr lang="en-GB" sz="2400" dirty="0">
                <a:solidFill>
                  <a:srgbClr val="FEFFFF"/>
                </a:solidFill>
              </a:rPr>
              <a:t>DB2 columns use EBCDIC 278 (Swedish/Finnish) but APL2 ⎕AV implied</a:t>
            </a:r>
          </a:p>
        </p:txBody>
      </p:sp>
    </p:spTree>
    <p:extLst>
      <p:ext uri="{BB962C8B-B14F-4D97-AF65-F5344CB8AC3E}">
        <p14:creationId xmlns:p14="http://schemas.microsoft.com/office/powerpoint/2010/main" val="2780439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6EFD3D9-44F0-4267-BCC1-1613E79D8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A779A851-95D6-41AF-937A-B0E4B7F6F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953FB2E7-B6CB-429C-81EB-D9516D6D5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EC40DB1-B719-4A13-9A4D-0966B4B27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7288A8-EAEC-4160-BEE0-1B0CC7D7A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72" y="982272"/>
            <a:ext cx="3388419" cy="4560970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FFFFFF"/>
                </a:solidFill>
              </a:rPr>
              <a:t>The system</a:t>
            </a: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82211336-CFF3-412D-868A-6679C1004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AB56DE-7291-426F-840F-2A334A9D9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1862" y="1719618"/>
            <a:ext cx="5948831" cy="433462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2400" dirty="0">
                <a:solidFill>
                  <a:srgbClr val="FEFFFF"/>
                </a:solidFill>
              </a:rPr>
              <a:t>CAPP – Computer Aided Process Planning</a:t>
            </a:r>
          </a:p>
          <a:p>
            <a:pPr marL="0" indent="0">
              <a:buNone/>
            </a:pPr>
            <a:r>
              <a:rPr lang="en-GB" sz="2400" dirty="0">
                <a:solidFill>
                  <a:srgbClr val="FEFFFF"/>
                </a:solidFill>
              </a:rPr>
              <a:t>Sandvik AB</a:t>
            </a:r>
          </a:p>
          <a:p>
            <a:r>
              <a:rPr lang="en-GB" sz="2400" dirty="0">
                <a:solidFill>
                  <a:srgbClr val="FEFFFF"/>
                </a:solidFill>
              </a:rPr>
              <a:t>APL2 v3.0.0 (LogOn)</a:t>
            </a:r>
          </a:p>
          <a:p>
            <a:r>
              <a:rPr lang="en-GB" sz="2400" dirty="0">
                <a:solidFill>
                  <a:srgbClr val="FEFFFF"/>
                </a:solidFill>
              </a:rPr>
              <a:t>z/OS 2.3</a:t>
            </a:r>
          </a:p>
        </p:txBody>
      </p:sp>
    </p:spTree>
    <p:extLst>
      <p:ext uri="{BB962C8B-B14F-4D97-AF65-F5344CB8AC3E}">
        <p14:creationId xmlns:p14="http://schemas.microsoft.com/office/powerpoint/2010/main" val="23333546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6EFD3D9-44F0-4267-BCC1-1613E79D8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A779A851-95D6-41AF-937A-B0E4B7F6F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953FB2E7-B6CB-429C-81EB-D9516D6D5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EC40DB1-B719-4A13-9A4D-0966B4B27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7288A8-EAEC-4160-BEE0-1B0CC7D7A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72" y="982272"/>
            <a:ext cx="3388419" cy="4560970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FFFFFF"/>
                </a:solidFill>
              </a:rPr>
              <a:t>Database</a:t>
            </a: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82211336-CFF3-412D-868A-6679C1004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AB56DE-7291-426F-840F-2A334A9D9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1862" y="1719618"/>
            <a:ext cx="5948831" cy="4334629"/>
          </a:xfrm>
        </p:spPr>
        <p:txBody>
          <a:bodyPr anchor="ctr">
            <a:normAutofit/>
          </a:bodyPr>
          <a:lstStyle/>
          <a:p>
            <a:r>
              <a:rPr lang="en-GB" sz="2400" dirty="0">
                <a:solidFill>
                  <a:srgbClr val="FEFFFF"/>
                </a:solidFill>
              </a:rPr>
              <a:t>Keep DB2 on mainframe during development of </a:t>
            </a:r>
            <a:r>
              <a:rPr lang="en-GB" sz="2400" dirty="0" err="1">
                <a:solidFill>
                  <a:srgbClr val="FEFFFF"/>
                </a:solidFill>
              </a:rPr>
              <a:t>Dyalog</a:t>
            </a:r>
            <a:r>
              <a:rPr lang="en-GB" sz="2400" dirty="0">
                <a:solidFill>
                  <a:srgbClr val="FEFFFF"/>
                </a:solidFill>
              </a:rPr>
              <a:t> version (to reduce performance hit for current users).</a:t>
            </a:r>
          </a:p>
          <a:p>
            <a:r>
              <a:rPr lang="en-GB" sz="2400" dirty="0">
                <a:solidFill>
                  <a:srgbClr val="FEFFFF"/>
                </a:solidFill>
              </a:rPr>
              <a:t>Replace ATR format with SCAR (to allow both for </a:t>
            </a:r>
            <a:r>
              <a:rPr lang="en-GB" sz="2400" dirty="0" err="1">
                <a:solidFill>
                  <a:srgbClr val="FEFFFF"/>
                </a:solidFill>
              </a:rPr>
              <a:t>Dyalog</a:t>
            </a:r>
            <a:r>
              <a:rPr lang="en-GB" sz="2400" dirty="0">
                <a:solidFill>
                  <a:srgbClr val="FEFFFF"/>
                </a:solidFill>
              </a:rPr>
              <a:t> and APL2)</a:t>
            </a:r>
          </a:p>
          <a:p>
            <a:r>
              <a:rPr lang="en-GB" sz="2400" dirty="0">
                <a:solidFill>
                  <a:srgbClr val="FEFFFF"/>
                </a:solidFill>
              </a:rPr>
              <a:t>Access DB2 from </a:t>
            </a:r>
            <a:r>
              <a:rPr lang="en-GB" sz="2400" dirty="0" err="1">
                <a:solidFill>
                  <a:srgbClr val="FEFFFF"/>
                </a:solidFill>
              </a:rPr>
              <a:t>Dyalog</a:t>
            </a:r>
            <a:r>
              <a:rPr lang="en-GB" sz="2400" dirty="0">
                <a:solidFill>
                  <a:srgbClr val="FEFFFF"/>
                </a:solidFill>
              </a:rPr>
              <a:t> via ODBC</a:t>
            </a:r>
          </a:p>
        </p:txBody>
      </p:sp>
    </p:spTree>
    <p:extLst>
      <p:ext uri="{BB962C8B-B14F-4D97-AF65-F5344CB8AC3E}">
        <p14:creationId xmlns:p14="http://schemas.microsoft.com/office/powerpoint/2010/main" val="3997509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6EFD3D9-44F0-4267-BCC1-1613E79D8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A779A851-95D6-41AF-937A-B0E4B7F6F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953FB2E7-B6CB-429C-81EB-D9516D6D5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EC40DB1-B719-4A13-9A4D-0966B4B27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7288A8-EAEC-4160-BEE0-1B0CC7D7A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72" y="982272"/>
            <a:ext cx="3388419" cy="4560970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FFFFFF"/>
                </a:solidFill>
              </a:rPr>
              <a:t>Network comms</a:t>
            </a: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82211336-CFF3-412D-868A-6679C1004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AB56DE-7291-426F-840F-2A334A9D9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1862" y="1719618"/>
            <a:ext cx="5948831" cy="4334629"/>
          </a:xfrm>
        </p:spPr>
        <p:txBody>
          <a:bodyPr anchor="ctr">
            <a:normAutofit fontScale="92500"/>
          </a:bodyPr>
          <a:lstStyle/>
          <a:p>
            <a:pPr marL="0" indent="0">
              <a:buNone/>
            </a:pPr>
            <a:r>
              <a:rPr lang="en-GB" sz="2400" dirty="0">
                <a:solidFill>
                  <a:srgbClr val="FEFFFF"/>
                </a:solidFill>
              </a:rPr>
              <a:t>Encrypt all TCP/IP connections to allow secure communication between cloud and mainframe.</a:t>
            </a:r>
          </a:p>
          <a:p>
            <a:r>
              <a:rPr lang="en-GB" sz="2400" dirty="0">
                <a:solidFill>
                  <a:srgbClr val="FEFFFF"/>
                </a:solidFill>
              </a:rPr>
              <a:t>No native way to create secure TCP connections in APL2 </a:t>
            </a:r>
          </a:p>
          <a:p>
            <a:r>
              <a:rPr lang="en-GB" sz="2400" dirty="0">
                <a:solidFill>
                  <a:srgbClr val="FEFFFF"/>
                </a:solidFill>
              </a:rPr>
              <a:t>AT-TLS</a:t>
            </a:r>
            <a:br>
              <a:rPr lang="en-GB" sz="2400" dirty="0">
                <a:solidFill>
                  <a:srgbClr val="FEFFFF"/>
                </a:solidFill>
              </a:rPr>
            </a:br>
            <a:r>
              <a:rPr lang="en-GB" sz="2400" dirty="0">
                <a:solidFill>
                  <a:srgbClr val="FEFFFF"/>
                </a:solidFill>
              </a:rPr>
              <a:t>Application Transparent - TLS</a:t>
            </a:r>
            <a:br>
              <a:rPr lang="en-GB" sz="2400" dirty="0">
                <a:solidFill>
                  <a:srgbClr val="FEFFFF"/>
                </a:solidFill>
              </a:rPr>
            </a:br>
            <a:r>
              <a:rPr lang="en-GB" sz="2400" dirty="0">
                <a:solidFill>
                  <a:srgbClr val="FEFFFF"/>
                </a:solidFill>
              </a:rPr>
              <a:t>Policy controlled upgrade of TCP connections to use TLS. No change required to APL code.</a:t>
            </a:r>
          </a:p>
          <a:p>
            <a:r>
              <a:rPr lang="en-GB" sz="2400" dirty="0">
                <a:solidFill>
                  <a:srgbClr val="FEFFFF"/>
                </a:solidFill>
              </a:rPr>
              <a:t>DB2 Connect server – add support for secure clients</a:t>
            </a:r>
          </a:p>
          <a:p>
            <a:r>
              <a:rPr lang="en-GB" sz="2400" dirty="0">
                <a:solidFill>
                  <a:srgbClr val="FEFFFF"/>
                </a:solidFill>
              </a:rPr>
              <a:t>MQ manager – encrypted channels</a:t>
            </a:r>
          </a:p>
        </p:txBody>
      </p:sp>
    </p:spTree>
    <p:extLst>
      <p:ext uri="{BB962C8B-B14F-4D97-AF65-F5344CB8AC3E}">
        <p14:creationId xmlns:p14="http://schemas.microsoft.com/office/powerpoint/2010/main" val="2478629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6EFD3D9-44F0-4267-BCC1-1613E79D8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A779A851-95D6-41AF-937A-B0E4B7F6F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953FB2E7-B6CB-429C-81EB-D9516D6D5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EC40DB1-B719-4A13-9A4D-0966B4B27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7288A8-EAEC-4160-BEE0-1B0CC7D7A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72" y="982272"/>
            <a:ext cx="3388419" cy="4560970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FFFFFF"/>
                </a:solidFill>
              </a:rPr>
              <a:t>Cloud solution</a:t>
            </a: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82211336-CFF3-412D-868A-6679C1004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AB56DE-7291-426F-840F-2A334A9D9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1862" y="1719618"/>
            <a:ext cx="5948831" cy="433462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2400" dirty="0">
                <a:solidFill>
                  <a:srgbClr val="FEFFFF"/>
                </a:solidFill>
              </a:rPr>
              <a:t>How to build, test and deploy APL code in the cloud?</a:t>
            </a:r>
          </a:p>
          <a:p>
            <a:r>
              <a:rPr lang="en-GB" sz="2400" dirty="0">
                <a:solidFill>
                  <a:srgbClr val="FEFFFF"/>
                </a:solidFill>
              </a:rPr>
              <a:t>Azure Repos</a:t>
            </a:r>
          </a:p>
          <a:p>
            <a:r>
              <a:rPr lang="en-GB" sz="2400" dirty="0">
                <a:solidFill>
                  <a:srgbClr val="FEFFFF"/>
                </a:solidFill>
              </a:rPr>
              <a:t>Azure Pipelines</a:t>
            </a:r>
          </a:p>
          <a:p>
            <a:r>
              <a:rPr lang="en-GB" sz="2400" dirty="0">
                <a:solidFill>
                  <a:srgbClr val="FEFFFF"/>
                </a:solidFill>
              </a:rPr>
              <a:t>Azure Container Registry</a:t>
            </a:r>
          </a:p>
          <a:p>
            <a:r>
              <a:rPr lang="en-GB" sz="2400" dirty="0">
                <a:solidFill>
                  <a:srgbClr val="FEFFFF"/>
                </a:solidFill>
              </a:rPr>
              <a:t>Azure Kubernetes</a:t>
            </a:r>
          </a:p>
        </p:txBody>
      </p:sp>
    </p:spTree>
    <p:extLst>
      <p:ext uri="{BB962C8B-B14F-4D97-AF65-F5344CB8AC3E}">
        <p14:creationId xmlns:p14="http://schemas.microsoft.com/office/powerpoint/2010/main" val="4022378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6EFD3D9-44F0-4267-BCC1-1613E79D8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A779A851-95D6-41AF-937A-B0E4B7F6F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953FB2E7-B6CB-429C-81EB-D9516D6D5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EC40DB1-B719-4A13-9A4D-0966B4B27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7288A8-EAEC-4160-BEE0-1B0CC7D7A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72" y="982272"/>
            <a:ext cx="3388419" cy="4560970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FFFFFF"/>
                </a:solidFill>
              </a:rPr>
              <a:t>Docker</a:t>
            </a: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82211336-CFF3-412D-868A-6679C1004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AB56DE-7291-426F-840F-2A334A9D9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1862" y="1719618"/>
            <a:ext cx="5948831" cy="433462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2400" dirty="0">
                <a:solidFill>
                  <a:srgbClr val="FEFFFF"/>
                </a:solidFill>
              </a:rPr>
              <a:t>Different requirements for build and deployment</a:t>
            </a:r>
          </a:p>
          <a:p>
            <a:pPr marL="0" indent="0">
              <a:buNone/>
            </a:pPr>
            <a:r>
              <a:rPr lang="en-GB" sz="2400" dirty="0">
                <a:solidFill>
                  <a:srgbClr val="FEFFFF"/>
                </a:solidFill>
              </a:rPr>
              <a:t>Build/test:</a:t>
            </a:r>
          </a:p>
          <a:p>
            <a:r>
              <a:rPr lang="en-GB" sz="2400" dirty="0">
                <a:solidFill>
                  <a:srgbClr val="FEFFFF"/>
                </a:solidFill>
              </a:rPr>
              <a:t>Tatin</a:t>
            </a:r>
          </a:p>
          <a:p>
            <a:pPr marL="0" indent="0">
              <a:buNone/>
            </a:pPr>
            <a:r>
              <a:rPr lang="en-GB" sz="2400" dirty="0">
                <a:solidFill>
                  <a:srgbClr val="FEFFFF"/>
                </a:solidFill>
              </a:rPr>
              <a:t>Deployment:</a:t>
            </a:r>
          </a:p>
          <a:p>
            <a:r>
              <a:rPr lang="en-GB" sz="2400" dirty="0">
                <a:solidFill>
                  <a:srgbClr val="FEFFFF"/>
                </a:solidFill>
              </a:rPr>
              <a:t>.NET runtime</a:t>
            </a:r>
          </a:p>
          <a:p>
            <a:r>
              <a:rPr lang="en-GB" sz="2400" dirty="0">
                <a:solidFill>
                  <a:srgbClr val="FEFFFF"/>
                </a:solidFill>
              </a:rPr>
              <a:t>MQ client</a:t>
            </a:r>
          </a:p>
          <a:p>
            <a:r>
              <a:rPr lang="en-GB" sz="2400" dirty="0">
                <a:solidFill>
                  <a:srgbClr val="FEFFFF"/>
                </a:solidFill>
              </a:rPr>
              <a:t>ODBC + DB2 driver</a:t>
            </a:r>
          </a:p>
        </p:txBody>
      </p:sp>
    </p:spTree>
    <p:extLst>
      <p:ext uri="{BB962C8B-B14F-4D97-AF65-F5344CB8AC3E}">
        <p14:creationId xmlns:p14="http://schemas.microsoft.com/office/powerpoint/2010/main" val="1494729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6EFD3D9-44F0-4267-BCC1-1613E79D8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A779A851-95D6-41AF-937A-B0E4B7F6F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953FB2E7-B6CB-429C-81EB-D9516D6D5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EC40DB1-B719-4A13-9A4D-0966B4B27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7288A8-EAEC-4160-BEE0-1B0CC7D7A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72" y="982272"/>
            <a:ext cx="3388419" cy="4560970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FFFFFF"/>
                </a:solidFill>
              </a:rPr>
              <a:t>Docker</a:t>
            </a:r>
            <a:br>
              <a:rPr lang="en-GB" sz="4000" dirty="0">
                <a:solidFill>
                  <a:srgbClr val="FFFFFF"/>
                </a:solidFill>
              </a:rPr>
            </a:br>
            <a:r>
              <a:rPr lang="en-GB" sz="4000" dirty="0">
                <a:solidFill>
                  <a:schemeClr val="bg1"/>
                </a:solidFill>
              </a:rPr>
              <a:t>architecture –</a:t>
            </a:r>
            <a:r>
              <a:rPr lang="en-GB" sz="4000" dirty="0" err="1">
                <a:solidFill>
                  <a:schemeClr val="bg1"/>
                </a:solidFill>
              </a:rPr>
              <a:t>Dyalog</a:t>
            </a:r>
            <a:r>
              <a:rPr lang="en-GB" sz="4000" dirty="0">
                <a:solidFill>
                  <a:schemeClr val="bg1"/>
                </a:solidFill>
              </a:rPr>
              <a:t> Images</a:t>
            </a: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82211336-CFF3-412D-868A-6679C1004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F6E67FE-E555-09C8-7B48-D2D542E45A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1488060"/>
              </p:ext>
            </p:extLst>
          </p:nvPr>
        </p:nvGraphicFramePr>
        <p:xfrm>
          <a:off x="5082375" y="1754696"/>
          <a:ext cx="6294412" cy="25818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3603">
                  <a:extLst>
                    <a:ext uri="{9D8B030D-6E8A-4147-A177-3AD203B41FA5}">
                      <a16:colId xmlns:a16="http://schemas.microsoft.com/office/drawing/2014/main" val="2282296074"/>
                    </a:ext>
                  </a:extLst>
                </a:gridCol>
                <a:gridCol w="1573603">
                  <a:extLst>
                    <a:ext uri="{9D8B030D-6E8A-4147-A177-3AD203B41FA5}">
                      <a16:colId xmlns:a16="http://schemas.microsoft.com/office/drawing/2014/main" val="2991500241"/>
                    </a:ext>
                  </a:extLst>
                </a:gridCol>
                <a:gridCol w="2053671">
                  <a:extLst>
                    <a:ext uri="{9D8B030D-6E8A-4147-A177-3AD203B41FA5}">
                      <a16:colId xmlns:a16="http://schemas.microsoft.com/office/drawing/2014/main" val="2126998313"/>
                    </a:ext>
                  </a:extLst>
                </a:gridCol>
                <a:gridCol w="1093535">
                  <a:extLst>
                    <a:ext uri="{9D8B030D-6E8A-4147-A177-3AD203B41FA5}">
                      <a16:colId xmlns:a16="http://schemas.microsoft.com/office/drawing/2014/main" val="2856497091"/>
                    </a:ext>
                  </a:extLst>
                </a:gridCol>
              </a:tblGrid>
              <a:tr h="69654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dirty="0"/>
                        <a:t>Base Image</a:t>
                      </a:r>
                      <a:endParaRPr lang="en-S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dirty="0"/>
                        <a:t>Instructions</a:t>
                      </a:r>
                      <a:endParaRPr lang="en-S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Resulting image</a:t>
                      </a:r>
                      <a:endParaRPr lang="en-S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Size</a:t>
                      </a:r>
                      <a:endParaRPr lang="en-SE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98862450"/>
                  </a:ext>
                </a:extLst>
              </a:tr>
              <a:tr h="696544">
                <a:tc>
                  <a:txBody>
                    <a:bodyPr/>
                    <a:lstStyle/>
                    <a:p>
                      <a:pPr algn="ctr"/>
                      <a:r>
                        <a:rPr lang="en-GB" dirty="0" err="1"/>
                        <a:t>debian</a:t>
                      </a:r>
                      <a:br>
                        <a:rPr lang="en-GB" dirty="0"/>
                      </a:br>
                      <a:r>
                        <a:rPr lang="en-GB" dirty="0"/>
                        <a:t>:buster-slim</a:t>
                      </a:r>
                      <a:endParaRPr lang="en-S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Add:</a:t>
                      </a:r>
                    </a:p>
                    <a:p>
                      <a:pPr algn="ctr"/>
                      <a:r>
                        <a:rPr lang="en-GB" dirty="0" err="1"/>
                        <a:t>Dyalog</a:t>
                      </a:r>
                      <a:br>
                        <a:rPr lang="en-GB" dirty="0"/>
                      </a:br>
                      <a:r>
                        <a:rPr lang="en-GB" dirty="0"/>
                        <a:t>ODBC</a:t>
                      </a:r>
                      <a:br>
                        <a:rPr lang="en-GB" dirty="0"/>
                      </a:br>
                      <a:r>
                        <a:rPr lang="en-GB" dirty="0"/>
                        <a:t>Tatin</a:t>
                      </a:r>
                      <a:endParaRPr lang="en-S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/>
                        <a:t>dyalog</a:t>
                      </a:r>
                      <a:r>
                        <a:rPr lang="en-GB" dirty="0"/>
                        <a:t>/v182</a:t>
                      </a:r>
                      <a:br>
                        <a:rPr lang="en-GB" dirty="0"/>
                      </a:br>
                      <a:r>
                        <a:rPr lang="en-GB" dirty="0"/>
                        <a:t>:latest</a:t>
                      </a:r>
                      <a:endParaRPr lang="en-S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240 MB</a:t>
                      </a:r>
                      <a:endParaRPr lang="en-SE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31230795"/>
                  </a:ext>
                </a:extLst>
              </a:tr>
              <a:tr h="696544">
                <a:tc>
                  <a:txBody>
                    <a:bodyPr/>
                    <a:lstStyle/>
                    <a:p>
                      <a:pPr algn="ctr"/>
                      <a:r>
                        <a:rPr lang="en-GB" dirty="0" err="1"/>
                        <a:t>dyalog</a:t>
                      </a:r>
                      <a:r>
                        <a:rPr lang="en-GB" dirty="0"/>
                        <a:t>/v182</a:t>
                      </a:r>
                      <a:br>
                        <a:rPr lang="en-GB" dirty="0"/>
                      </a:br>
                      <a:r>
                        <a:rPr lang="en-GB" dirty="0"/>
                        <a:t>:latest </a:t>
                      </a:r>
                      <a:endParaRPr lang="en-S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Add .NET Runtime </a:t>
                      </a:r>
                      <a:endParaRPr lang="en-S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/>
                        <a:t>dyalog</a:t>
                      </a:r>
                      <a:r>
                        <a:rPr lang="en-GB" dirty="0"/>
                        <a:t>/v182</a:t>
                      </a:r>
                      <a:br>
                        <a:rPr lang="en-GB" dirty="0"/>
                      </a:br>
                      <a:r>
                        <a:rPr lang="en-GB" dirty="0"/>
                        <a:t>:dotnet</a:t>
                      </a:r>
                      <a:endParaRPr lang="en-S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430 MB</a:t>
                      </a:r>
                      <a:endParaRPr lang="en-SE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698472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3206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6EFD3D9-44F0-4267-BCC1-1613E79D8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A779A851-95D6-41AF-937A-B0E4B7F6F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953FB2E7-B6CB-429C-81EB-D9516D6D5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EC40DB1-B719-4A13-9A4D-0966B4B27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7288A8-EAEC-4160-BEE0-1B0CC7D7A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72" y="982272"/>
            <a:ext cx="3388419" cy="4560970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FFFFFF"/>
                </a:solidFill>
              </a:rPr>
              <a:t>Docker</a:t>
            </a:r>
            <a:br>
              <a:rPr lang="en-GB" sz="4000" dirty="0">
                <a:solidFill>
                  <a:srgbClr val="FFFFFF"/>
                </a:solidFill>
              </a:rPr>
            </a:br>
            <a:r>
              <a:rPr lang="en-GB" sz="4000" dirty="0">
                <a:solidFill>
                  <a:schemeClr val="bg1"/>
                </a:solidFill>
              </a:rPr>
              <a:t>architecture – Build and Deploy .</a:t>
            </a:r>
            <a:r>
              <a:rPr lang="en-GB" sz="4000" dirty="0" err="1">
                <a:solidFill>
                  <a:schemeClr val="bg1"/>
                </a:solidFill>
              </a:rPr>
              <a:t>dws</a:t>
            </a:r>
            <a:endParaRPr lang="en-GB" sz="4000" dirty="0">
              <a:solidFill>
                <a:schemeClr val="bg1"/>
              </a:solidFill>
            </a:endParaRP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82211336-CFF3-412D-868A-6679C1004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AB56DE-7291-426F-840F-2A334A9D9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1862" y="1719618"/>
            <a:ext cx="5948831" cy="433462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2400" dirty="0">
                <a:solidFill>
                  <a:schemeClr val="bg1"/>
                </a:solidFill>
              </a:rPr>
              <a:t>In pipeline: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>
                <a:solidFill>
                  <a:schemeClr val="bg1"/>
                </a:solidFill>
              </a:rPr>
              <a:t>Use base image to build dws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>
                <a:solidFill>
                  <a:schemeClr val="bg1"/>
                </a:solidFill>
              </a:rPr>
              <a:t>Build Docker Image for service	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2000" dirty="0">
                <a:solidFill>
                  <a:schemeClr val="bg1"/>
                </a:solidFill>
              </a:rPr>
              <a:t>Base on dyalog with or w/o dotnet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2000" dirty="0">
                <a:solidFill>
                  <a:schemeClr val="bg1"/>
                </a:solidFill>
              </a:rPr>
              <a:t>Add other dependencies:</a:t>
            </a:r>
          </a:p>
          <a:p>
            <a:pPr lvl="2"/>
            <a:r>
              <a:rPr lang="en-GB" sz="1600" dirty="0">
                <a:solidFill>
                  <a:schemeClr val="bg1"/>
                </a:solidFill>
              </a:rPr>
              <a:t>DB2 drivers</a:t>
            </a:r>
          </a:p>
          <a:p>
            <a:pPr lvl="2"/>
            <a:r>
              <a:rPr lang="en-GB" sz="1600" dirty="0">
                <a:solidFill>
                  <a:schemeClr val="bg1"/>
                </a:solidFill>
              </a:rPr>
              <a:t>MQ Client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2000" dirty="0">
                <a:solidFill>
                  <a:schemeClr val="bg1"/>
                </a:solidFill>
              </a:rPr>
              <a:t>Add </a:t>
            </a:r>
            <a:r>
              <a:rPr lang="en-GB" sz="2000" dirty="0" err="1">
                <a:solidFill>
                  <a:schemeClr val="bg1"/>
                </a:solidFill>
              </a:rPr>
              <a:t>dws</a:t>
            </a:r>
            <a:r>
              <a:rPr lang="en-GB" sz="2000" dirty="0">
                <a:solidFill>
                  <a:schemeClr val="bg1"/>
                </a:solidFill>
              </a:rPr>
              <a:t>	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>
                <a:solidFill>
                  <a:schemeClr val="bg1"/>
                </a:solidFill>
              </a:rPr>
              <a:t>Push image to Container Registry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>
                <a:solidFill>
                  <a:schemeClr val="bg1"/>
                </a:solidFill>
              </a:rPr>
              <a:t>Deploy to Kubernetes</a:t>
            </a:r>
          </a:p>
        </p:txBody>
      </p:sp>
    </p:spTree>
    <p:extLst>
      <p:ext uri="{BB962C8B-B14F-4D97-AF65-F5344CB8AC3E}">
        <p14:creationId xmlns:p14="http://schemas.microsoft.com/office/powerpoint/2010/main" val="1095988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8D016-8270-8462-25BF-1792B58CC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Azure pipeline</a:t>
            </a:r>
            <a:endParaRPr lang="en-SE" dirty="0"/>
          </a:p>
        </p:txBody>
      </p:sp>
      <p:pic>
        <p:nvPicPr>
          <p:cNvPr id="9" name="Content Placeholder 8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9830C0EE-6D7A-E942-014F-5F6C8AE05A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95" y="1969478"/>
            <a:ext cx="10802810" cy="3608204"/>
          </a:xfrm>
        </p:spPr>
      </p:pic>
    </p:spTree>
    <p:extLst>
      <p:ext uri="{BB962C8B-B14F-4D97-AF65-F5344CB8AC3E}">
        <p14:creationId xmlns:p14="http://schemas.microsoft.com/office/powerpoint/2010/main" val="29600365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A687FE14-4FA4-4777-99AC-6A649FDCD9FE}"/>
              </a:ext>
            </a:extLst>
          </p:cNvPr>
          <p:cNvSpPr/>
          <p:nvPr/>
        </p:nvSpPr>
        <p:spPr>
          <a:xfrm>
            <a:off x="6353088" y="1627465"/>
            <a:ext cx="5257800" cy="4085438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Windows</a:t>
            </a:r>
          </a:p>
        </p:txBody>
      </p:sp>
      <p:sp>
        <p:nvSpPr>
          <p:cNvPr id="26" name="Flowchart: Process 25">
            <a:extLst>
              <a:ext uri="{FF2B5EF4-FFF2-40B4-BE49-F238E27FC236}">
                <a16:creationId xmlns:a16="http://schemas.microsoft.com/office/drawing/2014/main" id="{F2B31295-2C1E-C18E-76D6-E073D7CC22EF}"/>
              </a:ext>
            </a:extLst>
          </p:cNvPr>
          <p:cNvSpPr/>
          <p:nvPr/>
        </p:nvSpPr>
        <p:spPr>
          <a:xfrm>
            <a:off x="9124143" y="4163274"/>
            <a:ext cx="2021746" cy="130151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dirty="0"/>
              <a:t>DFS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BCAEF4-6074-4958-A577-9CEE102DA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System overview – Next step</a:t>
            </a:r>
          </a:p>
        </p:txBody>
      </p:sp>
      <p:sp>
        <p:nvSpPr>
          <p:cNvPr id="5" name="Flowchart: Process 4">
            <a:extLst>
              <a:ext uri="{FF2B5EF4-FFF2-40B4-BE49-F238E27FC236}">
                <a16:creationId xmlns:a16="http://schemas.microsoft.com/office/drawing/2014/main" id="{364DE28B-228A-4C32-A995-E461F06EB7B1}"/>
              </a:ext>
            </a:extLst>
          </p:cNvPr>
          <p:cNvSpPr/>
          <p:nvPr/>
        </p:nvSpPr>
        <p:spPr>
          <a:xfrm>
            <a:off x="838199" y="1627465"/>
            <a:ext cx="4799203" cy="4085438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MF</a:t>
            </a:r>
          </a:p>
        </p:txBody>
      </p:sp>
      <p:sp>
        <p:nvSpPr>
          <p:cNvPr id="6" name="Flowchart: Process 5">
            <a:extLst>
              <a:ext uri="{FF2B5EF4-FFF2-40B4-BE49-F238E27FC236}">
                <a16:creationId xmlns:a16="http://schemas.microsoft.com/office/drawing/2014/main" id="{8C274505-73B7-4000-8E20-C16C97DAF0D8}"/>
              </a:ext>
            </a:extLst>
          </p:cNvPr>
          <p:cNvSpPr/>
          <p:nvPr/>
        </p:nvSpPr>
        <p:spPr>
          <a:xfrm>
            <a:off x="3196205" y="2801923"/>
            <a:ext cx="2021747" cy="1082180"/>
          </a:xfrm>
          <a:prstGeom prst="flowChartProcess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CAPP</a:t>
            </a:r>
          </a:p>
          <a:p>
            <a:pPr algn="ctr"/>
            <a:r>
              <a:rPr lang="en-GB" dirty="0"/>
              <a:t>(APL2)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2CC16F6F-5E49-43AF-A92F-08797AFA1AD5}"/>
              </a:ext>
            </a:extLst>
          </p:cNvPr>
          <p:cNvSpPr/>
          <p:nvPr/>
        </p:nvSpPr>
        <p:spPr>
          <a:xfrm>
            <a:off x="917108" y="4131582"/>
            <a:ext cx="2021746" cy="130151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dirty="0"/>
              <a:t>DB2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F4E9403-ABFD-48D7-9CE8-53ABE0BA81A8}"/>
              </a:ext>
            </a:extLst>
          </p:cNvPr>
          <p:cNvSpPr/>
          <p:nvPr/>
        </p:nvSpPr>
        <p:spPr>
          <a:xfrm>
            <a:off x="1944235" y="1779732"/>
            <a:ext cx="1073791" cy="75105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UI (GDDM)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5F4E369-9A5F-40E0-B1CE-33521A361B6A}"/>
              </a:ext>
            </a:extLst>
          </p:cNvPr>
          <p:cNvCxnSpPr>
            <a:cxnSpLocks/>
            <a:stCxn id="6" idx="1"/>
            <a:endCxn id="7" idx="0"/>
          </p:cNvCxnSpPr>
          <p:nvPr/>
        </p:nvCxnSpPr>
        <p:spPr>
          <a:xfrm flipH="1">
            <a:off x="1927981" y="3343013"/>
            <a:ext cx="1268224" cy="78856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or: Elbow 28">
            <a:extLst>
              <a:ext uri="{FF2B5EF4-FFF2-40B4-BE49-F238E27FC236}">
                <a16:creationId xmlns:a16="http://schemas.microsoft.com/office/drawing/2014/main" id="{D86CD92D-E38A-4580-BE5E-E61E68E1D31F}"/>
              </a:ext>
            </a:extLst>
          </p:cNvPr>
          <p:cNvCxnSpPr>
            <a:cxnSpLocks/>
            <a:stCxn id="8" idx="3"/>
            <a:endCxn id="6" idx="0"/>
          </p:cNvCxnSpPr>
          <p:nvPr/>
        </p:nvCxnSpPr>
        <p:spPr>
          <a:xfrm>
            <a:off x="3018026" y="2155258"/>
            <a:ext cx="1189053" cy="646665"/>
          </a:xfrm>
          <a:prstGeom prst="bentConnector2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Flowchart: Process 43">
            <a:extLst>
              <a:ext uri="{FF2B5EF4-FFF2-40B4-BE49-F238E27FC236}">
                <a16:creationId xmlns:a16="http://schemas.microsoft.com/office/drawing/2014/main" id="{5EA58645-ED47-4C0A-AD48-052C362F15D2}"/>
              </a:ext>
            </a:extLst>
          </p:cNvPr>
          <p:cNvSpPr/>
          <p:nvPr/>
        </p:nvSpPr>
        <p:spPr>
          <a:xfrm>
            <a:off x="10379147" y="4515376"/>
            <a:ext cx="689559" cy="715159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CAPP DB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FF719045-9D41-4823-87E7-99568A290E13}"/>
              </a:ext>
            </a:extLst>
          </p:cNvPr>
          <p:cNvSpPr/>
          <p:nvPr/>
        </p:nvSpPr>
        <p:spPr>
          <a:xfrm>
            <a:off x="3130534" y="4829291"/>
            <a:ext cx="2155271" cy="6038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MQ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1B4A1C92-7828-42C5-8FDD-58306AE23C55}"/>
              </a:ext>
            </a:extLst>
          </p:cNvPr>
          <p:cNvSpPr/>
          <p:nvPr/>
        </p:nvSpPr>
        <p:spPr>
          <a:xfrm>
            <a:off x="5285805" y="6023499"/>
            <a:ext cx="2290194" cy="6038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Web clients</a:t>
            </a:r>
          </a:p>
        </p:txBody>
      </p: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EAE66063-AF7A-4DB3-A790-22D4D3BBBCDB}"/>
              </a:ext>
            </a:extLst>
          </p:cNvPr>
          <p:cNvCxnSpPr>
            <a:cxnSpLocks/>
            <a:stCxn id="18" idx="2"/>
            <a:endCxn id="75" idx="0"/>
          </p:cNvCxnSpPr>
          <p:nvPr/>
        </p:nvCxnSpPr>
        <p:spPr>
          <a:xfrm flipH="1">
            <a:off x="4208170" y="3882666"/>
            <a:ext cx="3657121" cy="94662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CE759872-75FF-4692-831E-77E794109010}"/>
              </a:ext>
            </a:extLst>
          </p:cNvPr>
          <p:cNvCxnSpPr>
            <a:cxnSpLocks/>
            <a:stCxn id="76" idx="0"/>
            <a:endCxn id="18" idx="2"/>
          </p:cNvCxnSpPr>
          <p:nvPr/>
        </p:nvCxnSpPr>
        <p:spPr>
          <a:xfrm flipV="1">
            <a:off x="6430902" y="3882666"/>
            <a:ext cx="1434389" cy="214083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Flowchart: Process 98">
            <a:extLst>
              <a:ext uri="{FF2B5EF4-FFF2-40B4-BE49-F238E27FC236}">
                <a16:creationId xmlns:a16="http://schemas.microsoft.com/office/drawing/2014/main" id="{663A1365-8B0E-4491-99AC-072E79DA3EE1}"/>
              </a:ext>
            </a:extLst>
          </p:cNvPr>
          <p:cNvSpPr/>
          <p:nvPr/>
        </p:nvSpPr>
        <p:spPr>
          <a:xfrm>
            <a:off x="9193591" y="4515376"/>
            <a:ext cx="824830" cy="715159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Files</a:t>
            </a:r>
          </a:p>
        </p:txBody>
      </p:sp>
      <p:sp>
        <p:nvSpPr>
          <p:cNvPr id="100" name="Flowchart: Process 99">
            <a:extLst>
              <a:ext uri="{FF2B5EF4-FFF2-40B4-BE49-F238E27FC236}">
                <a16:creationId xmlns:a16="http://schemas.microsoft.com/office/drawing/2014/main" id="{61980608-C487-4F47-9EED-CAA27A0E3A18}"/>
              </a:ext>
            </a:extLst>
          </p:cNvPr>
          <p:cNvSpPr/>
          <p:nvPr/>
        </p:nvSpPr>
        <p:spPr>
          <a:xfrm>
            <a:off x="1000645" y="4547726"/>
            <a:ext cx="793112" cy="715159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Ext. tables</a:t>
            </a:r>
          </a:p>
        </p:txBody>
      </p:sp>
      <p:sp>
        <p:nvSpPr>
          <p:cNvPr id="18" name="Flowchart: Process 17">
            <a:extLst>
              <a:ext uri="{FF2B5EF4-FFF2-40B4-BE49-F238E27FC236}">
                <a16:creationId xmlns:a16="http://schemas.microsoft.com/office/drawing/2014/main" id="{5CCD6281-A874-49A1-B67E-898EB59A3B17}"/>
              </a:ext>
            </a:extLst>
          </p:cNvPr>
          <p:cNvSpPr/>
          <p:nvPr/>
        </p:nvSpPr>
        <p:spPr>
          <a:xfrm>
            <a:off x="6854417" y="2800486"/>
            <a:ext cx="2021747" cy="108218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CAPP</a:t>
            </a:r>
          </a:p>
          <a:p>
            <a:pPr algn="ctr"/>
            <a:r>
              <a:rPr lang="en-GB" dirty="0"/>
              <a:t>(</a:t>
            </a:r>
            <a:r>
              <a:rPr lang="en-GB" dirty="0" err="1"/>
              <a:t>Dyalog</a:t>
            </a:r>
            <a:r>
              <a:rPr lang="en-GB" dirty="0"/>
              <a:t> APL)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FE30A05D-C337-4EDC-887F-5BC6DF0AF5A5}"/>
              </a:ext>
            </a:extLst>
          </p:cNvPr>
          <p:cNvSpPr/>
          <p:nvPr/>
        </p:nvSpPr>
        <p:spPr>
          <a:xfrm>
            <a:off x="9152434" y="2027090"/>
            <a:ext cx="1058848" cy="6104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UI (HTML5)</a:t>
            </a:r>
          </a:p>
        </p:txBody>
      </p:sp>
      <p:cxnSp>
        <p:nvCxnSpPr>
          <p:cNvPr id="20" name="Connector: Elbow 19">
            <a:extLst>
              <a:ext uri="{FF2B5EF4-FFF2-40B4-BE49-F238E27FC236}">
                <a16:creationId xmlns:a16="http://schemas.microsoft.com/office/drawing/2014/main" id="{D98B520F-951D-429F-A54A-D882F8846387}"/>
              </a:ext>
            </a:extLst>
          </p:cNvPr>
          <p:cNvCxnSpPr>
            <a:cxnSpLocks/>
            <a:stCxn id="18" idx="0"/>
            <a:endCxn id="19" idx="1"/>
          </p:cNvCxnSpPr>
          <p:nvPr/>
        </p:nvCxnSpPr>
        <p:spPr>
          <a:xfrm rot="5400000" flipH="1" flipV="1">
            <a:off x="8274765" y="1922818"/>
            <a:ext cx="468194" cy="1287143"/>
          </a:xfrm>
          <a:prstGeom prst="bentConnector2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DF569D0F-A867-4AC0-9084-B69BEC84A1F4}"/>
              </a:ext>
            </a:extLst>
          </p:cNvPr>
          <p:cNvSpPr txBox="1"/>
          <p:nvPr/>
        </p:nvSpPr>
        <p:spPr>
          <a:xfrm>
            <a:off x="5559104" y="2973897"/>
            <a:ext cx="1073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Bridge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7C6784D-167F-4600-97E0-88DF7782616B}"/>
              </a:ext>
            </a:extLst>
          </p:cNvPr>
          <p:cNvCxnSpPr>
            <a:stCxn id="6" idx="3"/>
            <a:endCxn id="18" idx="1"/>
          </p:cNvCxnSpPr>
          <p:nvPr/>
        </p:nvCxnSpPr>
        <p:spPr>
          <a:xfrm flipV="1">
            <a:off x="5217952" y="3341576"/>
            <a:ext cx="1636465" cy="143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A3F4A65-6F1E-4B09-A1AB-7D33E8381F1D}"/>
              </a:ext>
            </a:extLst>
          </p:cNvPr>
          <p:cNvCxnSpPr>
            <a:cxnSpLocks/>
            <a:stCxn id="18" idx="3"/>
            <a:endCxn id="26" idx="0"/>
          </p:cNvCxnSpPr>
          <p:nvPr/>
        </p:nvCxnSpPr>
        <p:spPr>
          <a:xfrm>
            <a:off x="8876164" y="3341576"/>
            <a:ext cx="1258852" cy="82169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5F0E5289-900F-41AE-B4D4-663C703D53EF}"/>
              </a:ext>
            </a:extLst>
          </p:cNvPr>
          <p:cNvCxnSpPr>
            <a:cxnSpLocks/>
            <a:stCxn id="18" idx="2"/>
            <a:endCxn id="7" idx="3"/>
          </p:cNvCxnSpPr>
          <p:nvPr/>
        </p:nvCxnSpPr>
        <p:spPr>
          <a:xfrm flipH="1">
            <a:off x="2938854" y="3882666"/>
            <a:ext cx="4926437" cy="89967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31991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AF6B0170-ACB1-CBE2-3CEC-6B39D15E9B79}"/>
              </a:ext>
            </a:extLst>
          </p:cNvPr>
          <p:cNvSpPr/>
          <p:nvPr/>
        </p:nvSpPr>
        <p:spPr>
          <a:xfrm>
            <a:off x="3656407" y="2584866"/>
            <a:ext cx="8076786" cy="179012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GB" dirty="0"/>
              <a:t>Docker containers</a:t>
            </a:r>
            <a:endParaRPr lang="en-SE" dirty="0"/>
          </a:p>
        </p:txBody>
      </p:sp>
      <p:sp>
        <p:nvSpPr>
          <p:cNvPr id="26" name="Flowchart: Process 25">
            <a:extLst>
              <a:ext uri="{FF2B5EF4-FFF2-40B4-BE49-F238E27FC236}">
                <a16:creationId xmlns:a16="http://schemas.microsoft.com/office/drawing/2014/main" id="{F2B31295-2C1E-C18E-76D6-E073D7CC22EF}"/>
              </a:ext>
            </a:extLst>
          </p:cNvPr>
          <p:cNvSpPr/>
          <p:nvPr/>
        </p:nvSpPr>
        <p:spPr>
          <a:xfrm>
            <a:off x="917108" y="2534868"/>
            <a:ext cx="2021746" cy="130151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dirty="0"/>
              <a:t>DFS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BCAEF4-6074-4958-A577-9CEE102DA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System overview – End goal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2CC16F6F-5E49-43AF-A92F-08797AFA1AD5}"/>
              </a:ext>
            </a:extLst>
          </p:cNvPr>
          <p:cNvSpPr/>
          <p:nvPr/>
        </p:nvSpPr>
        <p:spPr>
          <a:xfrm>
            <a:off x="917108" y="4131582"/>
            <a:ext cx="2021746" cy="130151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dirty="0"/>
              <a:t>DB2</a:t>
            </a:r>
          </a:p>
        </p:txBody>
      </p:sp>
      <p:sp>
        <p:nvSpPr>
          <p:cNvPr id="44" name="Flowchart: Process 43">
            <a:extLst>
              <a:ext uri="{FF2B5EF4-FFF2-40B4-BE49-F238E27FC236}">
                <a16:creationId xmlns:a16="http://schemas.microsoft.com/office/drawing/2014/main" id="{5EA58645-ED47-4C0A-AD48-052C362F15D2}"/>
              </a:ext>
            </a:extLst>
          </p:cNvPr>
          <p:cNvSpPr/>
          <p:nvPr/>
        </p:nvSpPr>
        <p:spPr>
          <a:xfrm>
            <a:off x="2172112" y="2886970"/>
            <a:ext cx="689559" cy="715159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CAPP DB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FF719045-9D41-4823-87E7-99568A290E13}"/>
              </a:ext>
            </a:extLst>
          </p:cNvPr>
          <p:cNvSpPr/>
          <p:nvPr/>
        </p:nvSpPr>
        <p:spPr>
          <a:xfrm>
            <a:off x="2534916" y="6023499"/>
            <a:ext cx="2155271" cy="6038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MQ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1B4A1C92-7828-42C5-8FDD-58306AE23C55}"/>
              </a:ext>
            </a:extLst>
          </p:cNvPr>
          <p:cNvSpPr/>
          <p:nvPr/>
        </p:nvSpPr>
        <p:spPr>
          <a:xfrm>
            <a:off x="5285805" y="6023499"/>
            <a:ext cx="2290194" cy="6038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Web API client</a:t>
            </a:r>
          </a:p>
        </p:txBody>
      </p: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EAE66063-AF7A-4DB3-A790-22D4D3BBBCDB}"/>
              </a:ext>
            </a:extLst>
          </p:cNvPr>
          <p:cNvCxnSpPr>
            <a:cxnSpLocks/>
            <a:stCxn id="18" idx="2"/>
            <a:endCxn id="75" idx="0"/>
          </p:cNvCxnSpPr>
          <p:nvPr/>
        </p:nvCxnSpPr>
        <p:spPr>
          <a:xfrm flipH="1">
            <a:off x="3612552" y="4143219"/>
            <a:ext cx="1090005" cy="188028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CE759872-75FF-4692-831E-77E794109010}"/>
              </a:ext>
            </a:extLst>
          </p:cNvPr>
          <p:cNvCxnSpPr>
            <a:cxnSpLocks/>
            <a:stCxn id="76" idx="0"/>
          </p:cNvCxnSpPr>
          <p:nvPr/>
        </p:nvCxnSpPr>
        <p:spPr>
          <a:xfrm flipV="1">
            <a:off x="6430902" y="4143219"/>
            <a:ext cx="281031" cy="188028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Flowchart: Process 98">
            <a:extLst>
              <a:ext uri="{FF2B5EF4-FFF2-40B4-BE49-F238E27FC236}">
                <a16:creationId xmlns:a16="http://schemas.microsoft.com/office/drawing/2014/main" id="{663A1365-8B0E-4491-99AC-072E79DA3EE1}"/>
              </a:ext>
            </a:extLst>
          </p:cNvPr>
          <p:cNvSpPr/>
          <p:nvPr/>
        </p:nvSpPr>
        <p:spPr>
          <a:xfrm>
            <a:off x="986556" y="2886970"/>
            <a:ext cx="824830" cy="715159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Files</a:t>
            </a:r>
          </a:p>
        </p:txBody>
      </p:sp>
      <p:sp>
        <p:nvSpPr>
          <p:cNvPr id="100" name="Flowchart: Process 99">
            <a:extLst>
              <a:ext uri="{FF2B5EF4-FFF2-40B4-BE49-F238E27FC236}">
                <a16:creationId xmlns:a16="http://schemas.microsoft.com/office/drawing/2014/main" id="{61980608-C487-4F47-9EED-CAA27A0E3A18}"/>
              </a:ext>
            </a:extLst>
          </p:cNvPr>
          <p:cNvSpPr/>
          <p:nvPr/>
        </p:nvSpPr>
        <p:spPr>
          <a:xfrm>
            <a:off x="1000645" y="4547726"/>
            <a:ext cx="793112" cy="715159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Ext. tables</a:t>
            </a:r>
          </a:p>
        </p:txBody>
      </p:sp>
      <p:sp>
        <p:nvSpPr>
          <p:cNvPr id="18" name="Flowchart: Process 17">
            <a:extLst>
              <a:ext uri="{FF2B5EF4-FFF2-40B4-BE49-F238E27FC236}">
                <a16:creationId xmlns:a16="http://schemas.microsoft.com/office/drawing/2014/main" id="{5CCD6281-A874-49A1-B67E-898EB59A3B17}"/>
              </a:ext>
            </a:extLst>
          </p:cNvPr>
          <p:cNvSpPr/>
          <p:nvPr/>
        </p:nvSpPr>
        <p:spPr>
          <a:xfrm>
            <a:off x="3860961" y="3061039"/>
            <a:ext cx="1683192" cy="108218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CAPP</a:t>
            </a:r>
          </a:p>
          <a:p>
            <a:pPr algn="ctr"/>
            <a:r>
              <a:rPr lang="en-GB" dirty="0"/>
              <a:t>(</a:t>
            </a:r>
            <a:r>
              <a:rPr lang="en-GB" dirty="0" err="1"/>
              <a:t>Dyalog</a:t>
            </a:r>
            <a:r>
              <a:rPr lang="en-GB" dirty="0"/>
              <a:t> APL)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FE30A05D-C337-4EDC-887F-5BC6DF0AF5A5}"/>
              </a:ext>
            </a:extLst>
          </p:cNvPr>
          <p:cNvSpPr/>
          <p:nvPr/>
        </p:nvSpPr>
        <p:spPr>
          <a:xfrm>
            <a:off x="7877656" y="5647621"/>
            <a:ext cx="1683191" cy="9737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CAPP </a:t>
            </a:r>
          </a:p>
          <a:p>
            <a:pPr algn="ctr"/>
            <a:r>
              <a:rPr lang="en-GB" dirty="0"/>
              <a:t>webapp client</a:t>
            </a:r>
          </a:p>
          <a:p>
            <a:pPr algn="ctr"/>
            <a:r>
              <a:rPr lang="en-GB" dirty="0"/>
              <a:t>(HTML5)</a:t>
            </a:r>
          </a:p>
        </p:txBody>
      </p:sp>
      <p:cxnSp>
        <p:nvCxnSpPr>
          <p:cNvPr id="20" name="Connector: Elbow 19">
            <a:extLst>
              <a:ext uri="{FF2B5EF4-FFF2-40B4-BE49-F238E27FC236}">
                <a16:creationId xmlns:a16="http://schemas.microsoft.com/office/drawing/2014/main" id="{D98B520F-951D-429F-A54A-D882F8846387}"/>
              </a:ext>
            </a:extLst>
          </p:cNvPr>
          <p:cNvCxnSpPr>
            <a:cxnSpLocks/>
            <a:stCxn id="43" idx="2"/>
            <a:endCxn id="19" idx="0"/>
          </p:cNvCxnSpPr>
          <p:nvPr/>
        </p:nvCxnSpPr>
        <p:spPr>
          <a:xfrm rot="16200000" flipH="1">
            <a:off x="7961232" y="4889600"/>
            <a:ext cx="1516039" cy="1"/>
          </a:xfrm>
          <a:prstGeom prst="bentConnector3">
            <a:avLst>
              <a:gd name="adj1" fmla="val 50000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A3F4A65-6F1E-4B09-A1AB-7D33E8381F1D}"/>
              </a:ext>
            </a:extLst>
          </p:cNvPr>
          <p:cNvCxnSpPr>
            <a:cxnSpLocks/>
            <a:stCxn id="24" idx="1"/>
            <a:endCxn id="26" idx="3"/>
          </p:cNvCxnSpPr>
          <p:nvPr/>
        </p:nvCxnSpPr>
        <p:spPr>
          <a:xfrm flipH="1" flipV="1">
            <a:off x="2938854" y="3185624"/>
            <a:ext cx="717553" cy="29430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5F0E5289-900F-41AE-B4D4-663C703D53EF}"/>
              </a:ext>
            </a:extLst>
          </p:cNvPr>
          <p:cNvCxnSpPr>
            <a:cxnSpLocks/>
            <a:stCxn id="24" idx="1"/>
            <a:endCxn id="7" idx="3"/>
          </p:cNvCxnSpPr>
          <p:nvPr/>
        </p:nvCxnSpPr>
        <p:spPr>
          <a:xfrm flipH="1">
            <a:off x="2938854" y="3479930"/>
            <a:ext cx="717553" cy="130240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Flowchart: Process 42">
            <a:extLst>
              <a:ext uri="{FF2B5EF4-FFF2-40B4-BE49-F238E27FC236}">
                <a16:creationId xmlns:a16="http://schemas.microsoft.com/office/drawing/2014/main" id="{38158BC9-6729-07D9-98E7-846B0E52457B}"/>
              </a:ext>
            </a:extLst>
          </p:cNvPr>
          <p:cNvSpPr/>
          <p:nvPr/>
        </p:nvSpPr>
        <p:spPr>
          <a:xfrm>
            <a:off x="7877655" y="3049402"/>
            <a:ext cx="1683192" cy="108218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CAPP</a:t>
            </a:r>
          </a:p>
          <a:p>
            <a:pPr algn="ctr"/>
            <a:r>
              <a:rPr lang="en-GB" dirty="0"/>
              <a:t>(</a:t>
            </a:r>
            <a:r>
              <a:rPr lang="en-GB" dirty="0" err="1"/>
              <a:t>Dyalog</a:t>
            </a:r>
            <a:r>
              <a:rPr lang="en-GB" dirty="0"/>
              <a:t> APL)</a:t>
            </a:r>
          </a:p>
        </p:txBody>
      </p:sp>
      <p:sp>
        <p:nvSpPr>
          <p:cNvPr id="46" name="Flowchart: Process 45">
            <a:extLst>
              <a:ext uri="{FF2B5EF4-FFF2-40B4-BE49-F238E27FC236}">
                <a16:creationId xmlns:a16="http://schemas.microsoft.com/office/drawing/2014/main" id="{C462D2E3-4ACA-5763-401B-5B5A8B1A8B8C}"/>
              </a:ext>
            </a:extLst>
          </p:cNvPr>
          <p:cNvSpPr/>
          <p:nvPr/>
        </p:nvSpPr>
        <p:spPr>
          <a:xfrm>
            <a:off x="5869308" y="3061039"/>
            <a:ext cx="1683192" cy="108218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CAPP</a:t>
            </a:r>
          </a:p>
          <a:p>
            <a:pPr algn="ctr"/>
            <a:r>
              <a:rPr lang="en-GB" dirty="0"/>
              <a:t>(</a:t>
            </a:r>
            <a:r>
              <a:rPr lang="en-GB" dirty="0" err="1"/>
              <a:t>Dyalog</a:t>
            </a:r>
            <a:r>
              <a:rPr lang="en-GB" dirty="0"/>
              <a:t> APL)</a:t>
            </a: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495E6706-3CC9-0F01-4679-2D6A3466ACD3}"/>
              </a:ext>
            </a:extLst>
          </p:cNvPr>
          <p:cNvSpPr/>
          <p:nvPr/>
        </p:nvSpPr>
        <p:spPr>
          <a:xfrm>
            <a:off x="9805424" y="5647621"/>
            <a:ext cx="1683191" cy="9737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CAPP </a:t>
            </a:r>
          </a:p>
          <a:p>
            <a:pPr algn="ctr"/>
            <a:r>
              <a:rPr lang="en-GB" dirty="0"/>
              <a:t>webapp client</a:t>
            </a:r>
          </a:p>
          <a:p>
            <a:pPr algn="ctr"/>
            <a:r>
              <a:rPr lang="en-GB" dirty="0"/>
              <a:t>(HTML5)</a:t>
            </a:r>
          </a:p>
        </p:txBody>
      </p:sp>
      <p:cxnSp>
        <p:nvCxnSpPr>
          <p:cNvPr id="60" name="Connector: Elbow 59">
            <a:extLst>
              <a:ext uri="{FF2B5EF4-FFF2-40B4-BE49-F238E27FC236}">
                <a16:creationId xmlns:a16="http://schemas.microsoft.com/office/drawing/2014/main" id="{4486259F-F757-1D46-2230-04390FC80348}"/>
              </a:ext>
            </a:extLst>
          </p:cNvPr>
          <p:cNvCxnSpPr>
            <a:cxnSpLocks/>
            <a:endCxn id="59" idx="0"/>
          </p:cNvCxnSpPr>
          <p:nvPr/>
        </p:nvCxnSpPr>
        <p:spPr>
          <a:xfrm rot="5400000">
            <a:off x="9894820" y="4895420"/>
            <a:ext cx="1504402" cy="1"/>
          </a:xfrm>
          <a:prstGeom prst="bentConnector3">
            <a:avLst>
              <a:gd name="adj1" fmla="val 50000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Flowchart: Process 60">
            <a:extLst>
              <a:ext uri="{FF2B5EF4-FFF2-40B4-BE49-F238E27FC236}">
                <a16:creationId xmlns:a16="http://schemas.microsoft.com/office/drawing/2014/main" id="{FFAF7E13-4F0C-3B91-51DA-FB87F4E3DA20}"/>
              </a:ext>
            </a:extLst>
          </p:cNvPr>
          <p:cNvSpPr/>
          <p:nvPr/>
        </p:nvSpPr>
        <p:spPr>
          <a:xfrm>
            <a:off x="9805423" y="3049402"/>
            <a:ext cx="1683192" cy="108218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CAPP</a:t>
            </a:r>
          </a:p>
          <a:p>
            <a:pPr algn="ctr"/>
            <a:r>
              <a:rPr lang="en-GB" dirty="0"/>
              <a:t>(</a:t>
            </a:r>
            <a:r>
              <a:rPr lang="en-GB" dirty="0" err="1"/>
              <a:t>Dyalog</a:t>
            </a:r>
            <a:r>
              <a:rPr lang="en-GB" dirty="0"/>
              <a:t> APL)</a:t>
            </a:r>
          </a:p>
        </p:txBody>
      </p:sp>
    </p:spTree>
    <p:extLst>
      <p:ext uri="{BB962C8B-B14F-4D97-AF65-F5344CB8AC3E}">
        <p14:creationId xmlns:p14="http://schemas.microsoft.com/office/powerpoint/2010/main" val="5424278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9B8448A2-E1EF-224E-B5D3-20EFE5D448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9144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495F8F4-9BED-4A69-9647-BA21225E99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7011"/>
            <a:ext cx="9144000" cy="23876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Thanks for listening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38F12E-2F0A-46A7-8348-F05161AB67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616686"/>
            <a:ext cx="9144000" cy="1655762"/>
          </a:xfrm>
        </p:spPr>
        <p:txBody>
          <a:bodyPr/>
          <a:lstStyle/>
          <a:p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2397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6EFD3D9-44F0-4267-BCC1-1613E79D8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A779A851-95D6-41AF-937A-B0E4B7F6F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953FB2E7-B6CB-429C-81EB-D9516D6D5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EC40DB1-B719-4A13-9A4D-0966B4B27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7288A8-EAEC-4160-BEE0-1B0CC7D7A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72" y="982272"/>
            <a:ext cx="3388419" cy="4560970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FFFFFF"/>
                </a:solidFill>
              </a:rPr>
              <a:t>Project objective</a:t>
            </a: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82211336-CFF3-412D-868A-6679C1004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AB56DE-7291-426F-840F-2A334A9D9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1862" y="1719618"/>
            <a:ext cx="5948831" cy="433462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2400" dirty="0">
                <a:solidFill>
                  <a:srgbClr val="FEFFFF"/>
                </a:solidFill>
              </a:rPr>
              <a:t>Migrate the CAPP system off of </a:t>
            </a:r>
            <a:br>
              <a:rPr lang="en-GB" sz="2400" dirty="0">
                <a:solidFill>
                  <a:srgbClr val="FEFFFF"/>
                </a:solidFill>
              </a:rPr>
            </a:br>
            <a:r>
              <a:rPr lang="en-GB" sz="2400" dirty="0">
                <a:solidFill>
                  <a:srgbClr val="FEFFFF"/>
                </a:solidFill>
              </a:rPr>
              <a:t>mainframe and APL2 onto </a:t>
            </a:r>
            <a:br>
              <a:rPr lang="en-GB" sz="2400" dirty="0">
                <a:solidFill>
                  <a:srgbClr val="FEFFFF"/>
                </a:solidFill>
              </a:rPr>
            </a:br>
            <a:r>
              <a:rPr lang="en-GB" sz="2400" dirty="0" err="1">
                <a:solidFill>
                  <a:srgbClr val="FEFFFF"/>
                </a:solidFill>
              </a:rPr>
              <a:t>Dyalog</a:t>
            </a:r>
            <a:r>
              <a:rPr lang="en-GB" sz="2400" dirty="0">
                <a:solidFill>
                  <a:srgbClr val="FEFFFF"/>
                </a:solidFill>
              </a:rPr>
              <a:t> APL on Windows and Linux.</a:t>
            </a:r>
          </a:p>
          <a:p>
            <a:r>
              <a:rPr lang="en-GB" sz="2400" dirty="0">
                <a:solidFill>
                  <a:srgbClr val="FEFFFF"/>
                </a:solidFill>
              </a:rPr>
              <a:t>Language differences</a:t>
            </a:r>
          </a:p>
          <a:p>
            <a:r>
              <a:rPr lang="en-GB" sz="2400" dirty="0">
                <a:solidFill>
                  <a:srgbClr val="FEFFFF"/>
                </a:solidFill>
              </a:rPr>
              <a:t>User interface</a:t>
            </a:r>
          </a:p>
          <a:p>
            <a:r>
              <a:rPr lang="en-GB" sz="2400" dirty="0">
                <a:solidFill>
                  <a:srgbClr val="FEFFFF"/>
                </a:solidFill>
              </a:rPr>
              <a:t>Database and files</a:t>
            </a:r>
          </a:p>
          <a:p>
            <a:r>
              <a:rPr lang="en-GB" sz="2400" dirty="0">
                <a:solidFill>
                  <a:srgbClr val="FEFFFF"/>
                </a:solidFill>
              </a:rPr>
              <a:t>Network communication (DB2, webserver, MQ, etc.)</a:t>
            </a:r>
          </a:p>
        </p:txBody>
      </p:sp>
    </p:spTree>
    <p:extLst>
      <p:ext uri="{BB962C8B-B14F-4D97-AF65-F5344CB8AC3E}">
        <p14:creationId xmlns:p14="http://schemas.microsoft.com/office/powerpoint/2010/main" val="4142668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CAEF4-6074-4958-A577-9CEE102DA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System overview – Initial</a:t>
            </a:r>
          </a:p>
        </p:txBody>
      </p:sp>
      <p:sp>
        <p:nvSpPr>
          <p:cNvPr id="5" name="Flowchart: Process 4">
            <a:extLst>
              <a:ext uri="{FF2B5EF4-FFF2-40B4-BE49-F238E27FC236}">
                <a16:creationId xmlns:a16="http://schemas.microsoft.com/office/drawing/2014/main" id="{364DE28B-228A-4C32-A995-E461F06EB7B1}"/>
              </a:ext>
            </a:extLst>
          </p:cNvPr>
          <p:cNvSpPr/>
          <p:nvPr/>
        </p:nvSpPr>
        <p:spPr>
          <a:xfrm>
            <a:off x="838199" y="1627465"/>
            <a:ext cx="4799203" cy="4085438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MF</a:t>
            </a:r>
          </a:p>
        </p:txBody>
      </p:sp>
      <p:sp>
        <p:nvSpPr>
          <p:cNvPr id="6" name="Flowchart: Process 5">
            <a:extLst>
              <a:ext uri="{FF2B5EF4-FFF2-40B4-BE49-F238E27FC236}">
                <a16:creationId xmlns:a16="http://schemas.microsoft.com/office/drawing/2014/main" id="{8C274505-73B7-4000-8E20-C16C97DAF0D8}"/>
              </a:ext>
            </a:extLst>
          </p:cNvPr>
          <p:cNvSpPr/>
          <p:nvPr/>
        </p:nvSpPr>
        <p:spPr>
          <a:xfrm>
            <a:off x="3196205" y="2801923"/>
            <a:ext cx="2021747" cy="108218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CAPP</a:t>
            </a:r>
          </a:p>
          <a:p>
            <a:pPr algn="ctr"/>
            <a:r>
              <a:rPr lang="en-GB" dirty="0"/>
              <a:t>(APL2)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2CC16F6F-5E49-43AF-A92F-08797AFA1AD5}"/>
              </a:ext>
            </a:extLst>
          </p:cNvPr>
          <p:cNvSpPr/>
          <p:nvPr/>
        </p:nvSpPr>
        <p:spPr>
          <a:xfrm>
            <a:off x="917108" y="4131582"/>
            <a:ext cx="2021746" cy="130151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dirty="0"/>
              <a:t>DB2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F4E9403-ABFD-48D7-9CE8-53ABE0BA81A8}"/>
              </a:ext>
            </a:extLst>
          </p:cNvPr>
          <p:cNvSpPr/>
          <p:nvPr/>
        </p:nvSpPr>
        <p:spPr>
          <a:xfrm>
            <a:off x="1944235" y="1779732"/>
            <a:ext cx="1073791" cy="7510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UI (GDDM)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5F4E369-9A5F-40E0-B1CE-33521A361B6A}"/>
              </a:ext>
            </a:extLst>
          </p:cNvPr>
          <p:cNvCxnSpPr>
            <a:cxnSpLocks/>
            <a:stCxn id="6" idx="1"/>
            <a:endCxn id="7" idx="0"/>
          </p:cNvCxnSpPr>
          <p:nvPr/>
        </p:nvCxnSpPr>
        <p:spPr>
          <a:xfrm flipH="1">
            <a:off x="1927981" y="3343013"/>
            <a:ext cx="1268224" cy="78856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or: Elbow 28">
            <a:extLst>
              <a:ext uri="{FF2B5EF4-FFF2-40B4-BE49-F238E27FC236}">
                <a16:creationId xmlns:a16="http://schemas.microsoft.com/office/drawing/2014/main" id="{D86CD92D-E38A-4580-BE5E-E61E68E1D31F}"/>
              </a:ext>
            </a:extLst>
          </p:cNvPr>
          <p:cNvCxnSpPr>
            <a:cxnSpLocks/>
            <a:stCxn id="8" idx="3"/>
            <a:endCxn id="6" idx="0"/>
          </p:cNvCxnSpPr>
          <p:nvPr/>
        </p:nvCxnSpPr>
        <p:spPr>
          <a:xfrm>
            <a:off x="3018026" y="2155258"/>
            <a:ext cx="1189053" cy="646665"/>
          </a:xfrm>
          <a:prstGeom prst="bentConnector2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Flowchart: Process 43">
            <a:extLst>
              <a:ext uri="{FF2B5EF4-FFF2-40B4-BE49-F238E27FC236}">
                <a16:creationId xmlns:a16="http://schemas.microsoft.com/office/drawing/2014/main" id="{5EA58645-ED47-4C0A-AD48-052C362F15D2}"/>
              </a:ext>
            </a:extLst>
          </p:cNvPr>
          <p:cNvSpPr/>
          <p:nvPr/>
        </p:nvSpPr>
        <p:spPr>
          <a:xfrm>
            <a:off x="2141987" y="4547726"/>
            <a:ext cx="689559" cy="715159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CAPP DB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FF719045-9D41-4823-87E7-99568A290E13}"/>
              </a:ext>
            </a:extLst>
          </p:cNvPr>
          <p:cNvSpPr/>
          <p:nvPr/>
        </p:nvSpPr>
        <p:spPr>
          <a:xfrm>
            <a:off x="3130534" y="4829291"/>
            <a:ext cx="2155271" cy="6038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MQ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1B4A1C92-7828-42C5-8FDD-58306AE23C55}"/>
              </a:ext>
            </a:extLst>
          </p:cNvPr>
          <p:cNvSpPr/>
          <p:nvPr/>
        </p:nvSpPr>
        <p:spPr>
          <a:xfrm>
            <a:off x="5285805" y="6023499"/>
            <a:ext cx="2290194" cy="6038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Web clients</a:t>
            </a:r>
          </a:p>
        </p:txBody>
      </p: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EAE66063-AF7A-4DB3-A790-22D4D3BBBCDB}"/>
              </a:ext>
            </a:extLst>
          </p:cNvPr>
          <p:cNvCxnSpPr>
            <a:cxnSpLocks/>
            <a:stCxn id="6" idx="2"/>
            <a:endCxn id="75" idx="0"/>
          </p:cNvCxnSpPr>
          <p:nvPr/>
        </p:nvCxnSpPr>
        <p:spPr>
          <a:xfrm>
            <a:off x="4207079" y="3884103"/>
            <a:ext cx="1091" cy="94518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CE759872-75FF-4692-831E-77E794109010}"/>
              </a:ext>
            </a:extLst>
          </p:cNvPr>
          <p:cNvCxnSpPr>
            <a:cxnSpLocks/>
            <a:stCxn id="76" idx="0"/>
            <a:endCxn id="6" idx="2"/>
          </p:cNvCxnSpPr>
          <p:nvPr/>
        </p:nvCxnSpPr>
        <p:spPr>
          <a:xfrm flipH="1" flipV="1">
            <a:off x="4207079" y="3884103"/>
            <a:ext cx="2223823" cy="213939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Flowchart: Process 98">
            <a:extLst>
              <a:ext uri="{FF2B5EF4-FFF2-40B4-BE49-F238E27FC236}">
                <a16:creationId xmlns:a16="http://schemas.microsoft.com/office/drawing/2014/main" id="{663A1365-8B0E-4491-99AC-072E79DA3EE1}"/>
              </a:ext>
            </a:extLst>
          </p:cNvPr>
          <p:cNvSpPr/>
          <p:nvPr/>
        </p:nvSpPr>
        <p:spPr>
          <a:xfrm>
            <a:off x="917108" y="2856451"/>
            <a:ext cx="1268224" cy="813733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Files</a:t>
            </a:r>
          </a:p>
        </p:txBody>
      </p:sp>
      <p:sp>
        <p:nvSpPr>
          <p:cNvPr id="100" name="Flowchart: Process 99">
            <a:extLst>
              <a:ext uri="{FF2B5EF4-FFF2-40B4-BE49-F238E27FC236}">
                <a16:creationId xmlns:a16="http://schemas.microsoft.com/office/drawing/2014/main" id="{61980608-C487-4F47-9EED-CAA27A0E3A18}"/>
              </a:ext>
            </a:extLst>
          </p:cNvPr>
          <p:cNvSpPr/>
          <p:nvPr/>
        </p:nvSpPr>
        <p:spPr>
          <a:xfrm>
            <a:off x="1000645" y="4547726"/>
            <a:ext cx="793112" cy="715159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Ext. tables</a:t>
            </a:r>
          </a:p>
        </p:txBody>
      </p: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81FAB9FE-F329-4ED5-885F-BD3C94B2B4CA}"/>
              </a:ext>
            </a:extLst>
          </p:cNvPr>
          <p:cNvCxnSpPr>
            <a:stCxn id="99" idx="3"/>
            <a:endCxn id="6" idx="1"/>
          </p:cNvCxnSpPr>
          <p:nvPr/>
        </p:nvCxnSpPr>
        <p:spPr>
          <a:xfrm>
            <a:off x="2185332" y="3263318"/>
            <a:ext cx="1010873" cy="7969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8589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CAEF4-6074-4958-A577-9CEE102DA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System overview – Current</a:t>
            </a:r>
          </a:p>
        </p:txBody>
      </p:sp>
      <p:sp>
        <p:nvSpPr>
          <p:cNvPr id="5" name="Flowchart: Process 4">
            <a:extLst>
              <a:ext uri="{FF2B5EF4-FFF2-40B4-BE49-F238E27FC236}">
                <a16:creationId xmlns:a16="http://schemas.microsoft.com/office/drawing/2014/main" id="{364DE28B-228A-4C32-A995-E461F06EB7B1}"/>
              </a:ext>
            </a:extLst>
          </p:cNvPr>
          <p:cNvSpPr/>
          <p:nvPr/>
        </p:nvSpPr>
        <p:spPr>
          <a:xfrm>
            <a:off x="838199" y="1627465"/>
            <a:ext cx="4799203" cy="4085438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MF</a:t>
            </a:r>
          </a:p>
        </p:txBody>
      </p:sp>
      <p:sp>
        <p:nvSpPr>
          <p:cNvPr id="6" name="Flowchart: Process 5">
            <a:extLst>
              <a:ext uri="{FF2B5EF4-FFF2-40B4-BE49-F238E27FC236}">
                <a16:creationId xmlns:a16="http://schemas.microsoft.com/office/drawing/2014/main" id="{8C274505-73B7-4000-8E20-C16C97DAF0D8}"/>
              </a:ext>
            </a:extLst>
          </p:cNvPr>
          <p:cNvSpPr/>
          <p:nvPr/>
        </p:nvSpPr>
        <p:spPr>
          <a:xfrm>
            <a:off x="3196205" y="2801923"/>
            <a:ext cx="2021747" cy="108218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CAPP</a:t>
            </a:r>
          </a:p>
          <a:p>
            <a:pPr algn="ctr"/>
            <a:r>
              <a:rPr lang="en-GB" dirty="0"/>
              <a:t>(APL2)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2CC16F6F-5E49-43AF-A92F-08797AFA1AD5}"/>
              </a:ext>
            </a:extLst>
          </p:cNvPr>
          <p:cNvSpPr/>
          <p:nvPr/>
        </p:nvSpPr>
        <p:spPr>
          <a:xfrm>
            <a:off x="917108" y="4131582"/>
            <a:ext cx="2021746" cy="130151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dirty="0"/>
              <a:t>DB2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F4E9403-ABFD-48D7-9CE8-53ABE0BA81A8}"/>
              </a:ext>
            </a:extLst>
          </p:cNvPr>
          <p:cNvSpPr/>
          <p:nvPr/>
        </p:nvSpPr>
        <p:spPr>
          <a:xfrm>
            <a:off x="1944235" y="1779732"/>
            <a:ext cx="1073791" cy="7510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UI (GDDM)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5F4E369-9A5F-40E0-B1CE-33521A361B6A}"/>
              </a:ext>
            </a:extLst>
          </p:cNvPr>
          <p:cNvCxnSpPr>
            <a:cxnSpLocks/>
            <a:stCxn id="6" idx="1"/>
            <a:endCxn id="7" idx="0"/>
          </p:cNvCxnSpPr>
          <p:nvPr/>
        </p:nvCxnSpPr>
        <p:spPr>
          <a:xfrm flipH="1">
            <a:off x="1927981" y="3343013"/>
            <a:ext cx="1268224" cy="78856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or: Elbow 28">
            <a:extLst>
              <a:ext uri="{FF2B5EF4-FFF2-40B4-BE49-F238E27FC236}">
                <a16:creationId xmlns:a16="http://schemas.microsoft.com/office/drawing/2014/main" id="{D86CD92D-E38A-4580-BE5E-E61E68E1D31F}"/>
              </a:ext>
            </a:extLst>
          </p:cNvPr>
          <p:cNvCxnSpPr>
            <a:cxnSpLocks/>
            <a:stCxn id="8" idx="3"/>
            <a:endCxn id="6" idx="0"/>
          </p:cNvCxnSpPr>
          <p:nvPr/>
        </p:nvCxnSpPr>
        <p:spPr>
          <a:xfrm>
            <a:off x="3018026" y="2155258"/>
            <a:ext cx="1189053" cy="646665"/>
          </a:xfrm>
          <a:prstGeom prst="bentConnector2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Flowchart: Process 43">
            <a:extLst>
              <a:ext uri="{FF2B5EF4-FFF2-40B4-BE49-F238E27FC236}">
                <a16:creationId xmlns:a16="http://schemas.microsoft.com/office/drawing/2014/main" id="{5EA58645-ED47-4C0A-AD48-052C362F15D2}"/>
              </a:ext>
            </a:extLst>
          </p:cNvPr>
          <p:cNvSpPr/>
          <p:nvPr/>
        </p:nvSpPr>
        <p:spPr>
          <a:xfrm>
            <a:off x="2141987" y="4547726"/>
            <a:ext cx="689559" cy="715159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CAPP DB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FF719045-9D41-4823-87E7-99568A290E13}"/>
              </a:ext>
            </a:extLst>
          </p:cNvPr>
          <p:cNvSpPr/>
          <p:nvPr/>
        </p:nvSpPr>
        <p:spPr>
          <a:xfrm>
            <a:off x="3129442" y="4829291"/>
            <a:ext cx="2155271" cy="6038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MQ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1B4A1C92-7828-42C5-8FDD-58306AE23C55}"/>
              </a:ext>
            </a:extLst>
          </p:cNvPr>
          <p:cNvSpPr/>
          <p:nvPr/>
        </p:nvSpPr>
        <p:spPr>
          <a:xfrm>
            <a:off x="5285805" y="6023499"/>
            <a:ext cx="2290194" cy="6038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Web clients</a:t>
            </a:r>
          </a:p>
        </p:txBody>
      </p: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EAE66063-AF7A-4DB3-A790-22D4D3BBBCDB}"/>
              </a:ext>
            </a:extLst>
          </p:cNvPr>
          <p:cNvCxnSpPr>
            <a:cxnSpLocks/>
            <a:stCxn id="6" idx="2"/>
            <a:endCxn id="75" idx="0"/>
          </p:cNvCxnSpPr>
          <p:nvPr/>
        </p:nvCxnSpPr>
        <p:spPr>
          <a:xfrm flipH="1">
            <a:off x="4207078" y="3884103"/>
            <a:ext cx="1" cy="94518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CE759872-75FF-4692-831E-77E794109010}"/>
              </a:ext>
            </a:extLst>
          </p:cNvPr>
          <p:cNvCxnSpPr>
            <a:cxnSpLocks/>
            <a:stCxn id="76" idx="0"/>
            <a:endCxn id="6" idx="2"/>
          </p:cNvCxnSpPr>
          <p:nvPr/>
        </p:nvCxnSpPr>
        <p:spPr>
          <a:xfrm flipH="1" flipV="1">
            <a:off x="4207079" y="3884103"/>
            <a:ext cx="2223823" cy="213939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Flowchart: Process 98">
            <a:extLst>
              <a:ext uri="{FF2B5EF4-FFF2-40B4-BE49-F238E27FC236}">
                <a16:creationId xmlns:a16="http://schemas.microsoft.com/office/drawing/2014/main" id="{663A1365-8B0E-4491-99AC-072E79DA3EE1}"/>
              </a:ext>
            </a:extLst>
          </p:cNvPr>
          <p:cNvSpPr/>
          <p:nvPr/>
        </p:nvSpPr>
        <p:spPr>
          <a:xfrm>
            <a:off x="917108" y="2856451"/>
            <a:ext cx="1268224" cy="813733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Files</a:t>
            </a:r>
          </a:p>
        </p:txBody>
      </p:sp>
      <p:sp>
        <p:nvSpPr>
          <p:cNvPr id="100" name="Flowchart: Process 99">
            <a:extLst>
              <a:ext uri="{FF2B5EF4-FFF2-40B4-BE49-F238E27FC236}">
                <a16:creationId xmlns:a16="http://schemas.microsoft.com/office/drawing/2014/main" id="{61980608-C487-4F47-9EED-CAA27A0E3A18}"/>
              </a:ext>
            </a:extLst>
          </p:cNvPr>
          <p:cNvSpPr/>
          <p:nvPr/>
        </p:nvSpPr>
        <p:spPr>
          <a:xfrm>
            <a:off x="1000645" y="4547726"/>
            <a:ext cx="793112" cy="715159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Ext. tables</a:t>
            </a:r>
          </a:p>
        </p:txBody>
      </p: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81FAB9FE-F329-4ED5-885F-BD3C94B2B4CA}"/>
              </a:ext>
            </a:extLst>
          </p:cNvPr>
          <p:cNvCxnSpPr>
            <a:stCxn id="99" idx="3"/>
            <a:endCxn id="6" idx="1"/>
          </p:cNvCxnSpPr>
          <p:nvPr/>
        </p:nvCxnSpPr>
        <p:spPr>
          <a:xfrm>
            <a:off x="2185332" y="3263318"/>
            <a:ext cx="1010873" cy="7969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A687FE14-4FA4-4777-99AC-6A649FDCD9FE}"/>
              </a:ext>
            </a:extLst>
          </p:cNvPr>
          <p:cNvSpPr/>
          <p:nvPr/>
        </p:nvSpPr>
        <p:spPr>
          <a:xfrm>
            <a:off x="6353088" y="1627465"/>
            <a:ext cx="5257800" cy="4085438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Windows</a:t>
            </a:r>
          </a:p>
        </p:txBody>
      </p:sp>
      <p:sp>
        <p:nvSpPr>
          <p:cNvPr id="18" name="Flowchart: Process 17">
            <a:extLst>
              <a:ext uri="{FF2B5EF4-FFF2-40B4-BE49-F238E27FC236}">
                <a16:creationId xmlns:a16="http://schemas.microsoft.com/office/drawing/2014/main" id="{5CCD6281-A874-49A1-B67E-898EB59A3B17}"/>
              </a:ext>
            </a:extLst>
          </p:cNvPr>
          <p:cNvSpPr/>
          <p:nvPr/>
        </p:nvSpPr>
        <p:spPr>
          <a:xfrm>
            <a:off x="6854417" y="2800486"/>
            <a:ext cx="2021747" cy="108218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CAPP</a:t>
            </a:r>
          </a:p>
          <a:p>
            <a:pPr algn="ctr"/>
            <a:r>
              <a:rPr lang="en-GB" dirty="0"/>
              <a:t>(</a:t>
            </a:r>
            <a:r>
              <a:rPr lang="en-GB" dirty="0" err="1"/>
              <a:t>Dyalog</a:t>
            </a:r>
            <a:r>
              <a:rPr lang="en-GB" dirty="0"/>
              <a:t> APL)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F569D0F-A867-4AC0-9084-B69BEC84A1F4}"/>
              </a:ext>
            </a:extLst>
          </p:cNvPr>
          <p:cNvSpPr txBox="1"/>
          <p:nvPr/>
        </p:nvSpPr>
        <p:spPr>
          <a:xfrm>
            <a:off x="5559104" y="2973897"/>
            <a:ext cx="1073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Bridge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7C6784D-167F-4600-97E0-88DF7782616B}"/>
              </a:ext>
            </a:extLst>
          </p:cNvPr>
          <p:cNvCxnSpPr>
            <a:stCxn id="6" idx="3"/>
            <a:endCxn id="18" idx="1"/>
          </p:cNvCxnSpPr>
          <p:nvPr/>
        </p:nvCxnSpPr>
        <p:spPr>
          <a:xfrm flipV="1">
            <a:off x="5217952" y="3341576"/>
            <a:ext cx="1636465" cy="143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E0C7AED2-5CC9-4153-82DC-DA04DAACD178}"/>
              </a:ext>
            </a:extLst>
          </p:cNvPr>
          <p:cNvSpPr/>
          <p:nvPr/>
        </p:nvSpPr>
        <p:spPr>
          <a:xfrm>
            <a:off x="9152434" y="2027090"/>
            <a:ext cx="1058848" cy="6104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UI (HTML5)</a:t>
            </a:r>
          </a:p>
        </p:txBody>
      </p:sp>
      <p:cxnSp>
        <p:nvCxnSpPr>
          <p:cNvPr id="27" name="Connector: Elbow 26">
            <a:extLst>
              <a:ext uri="{FF2B5EF4-FFF2-40B4-BE49-F238E27FC236}">
                <a16:creationId xmlns:a16="http://schemas.microsoft.com/office/drawing/2014/main" id="{84B557EB-6E3A-45E2-A0E7-CF7DADF3889F}"/>
              </a:ext>
            </a:extLst>
          </p:cNvPr>
          <p:cNvCxnSpPr>
            <a:cxnSpLocks/>
            <a:endCxn id="26" idx="1"/>
          </p:cNvCxnSpPr>
          <p:nvPr/>
        </p:nvCxnSpPr>
        <p:spPr>
          <a:xfrm rot="5400000" flipH="1" flipV="1">
            <a:off x="8274765" y="1922818"/>
            <a:ext cx="468194" cy="1287143"/>
          </a:xfrm>
          <a:prstGeom prst="bentConnector2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4A959B6F-80E1-FC6A-981B-114381E54B80}"/>
              </a:ext>
            </a:extLst>
          </p:cNvPr>
          <p:cNvCxnSpPr>
            <a:cxnSpLocks/>
            <a:endCxn id="7" idx="3"/>
          </p:cNvCxnSpPr>
          <p:nvPr/>
        </p:nvCxnSpPr>
        <p:spPr>
          <a:xfrm flipH="1">
            <a:off x="2938854" y="3882666"/>
            <a:ext cx="4926436" cy="89967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677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6EFD3D9-44F0-4267-BCC1-1613E79D8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A779A851-95D6-41AF-937A-B0E4B7F6F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953FB2E7-B6CB-429C-81EB-D9516D6D5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EC40DB1-B719-4A13-9A4D-0966B4B27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7288A8-EAEC-4160-BEE0-1B0CC7D7A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72" y="982272"/>
            <a:ext cx="3388419" cy="4560970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FFFFFF"/>
                </a:solidFill>
              </a:rPr>
              <a:t>Source control</a:t>
            </a: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82211336-CFF3-412D-868A-6679C1004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AB56DE-7291-426F-840F-2A334A9D9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1862" y="1719618"/>
            <a:ext cx="5948831" cy="4334629"/>
          </a:xfrm>
        </p:spPr>
        <p:txBody>
          <a:bodyPr anchor="ctr">
            <a:normAutofit/>
          </a:bodyPr>
          <a:lstStyle/>
          <a:p>
            <a:r>
              <a:rPr lang="en-GB" sz="2400" dirty="0">
                <a:solidFill>
                  <a:srgbClr val="FEFFFF"/>
                </a:solidFill>
              </a:rPr>
              <a:t>Import APL2 source into Git (main branch)</a:t>
            </a:r>
          </a:p>
          <a:p>
            <a:pPr lvl="1"/>
            <a:r>
              <a:rPr lang="en-GB" sz="2000" dirty="0">
                <a:solidFill>
                  <a:srgbClr val="FEFFFF"/>
                </a:solidFill>
              </a:rPr>
              <a:t>Use backups as source for individual commits to add some history</a:t>
            </a:r>
          </a:p>
          <a:p>
            <a:r>
              <a:rPr lang="en-GB" sz="2400" dirty="0">
                <a:solidFill>
                  <a:srgbClr val="FEFFFF"/>
                </a:solidFill>
              </a:rPr>
              <a:t>Create “</a:t>
            </a:r>
            <a:r>
              <a:rPr lang="en-GB" sz="2400" dirty="0" err="1">
                <a:solidFill>
                  <a:srgbClr val="FEFFFF"/>
                </a:solidFill>
              </a:rPr>
              <a:t>dyalog</a:t>
            </a:r>
            <a:r>
              <a:rPr lang="en-GB" sz="2400" dirty="0">
                <a:solidFill>
                  <a:srgbClr val="FEFFFF"/>
                </a:solidFill>
              </a:rPr>
              <a:t>” branch for migration work</a:t>
            </a:r>
          </a:p>
          <a:p>
            <a:r>
              <a:rPr lang="en-GB" sz="2400" dirty="0">
                <a:solidFill>
                  <a:srgbClr val="FEFFFF"/>
                </a:solidFill>
              </a:rPr>
              <a:t>Apply migration conversion to </a:t>
            </a:r>
            <a:r>
              <a:rPr lang="en-GB" sz="2400" dirty="0" err="1">
                <a:solidFill>
                  <a:srgbClr val="FEFFFF"/>
                </a:solidFill>
              </a:rPr>
              <a:t>dyalog</a:t>
            </a:r>
            <a:r>
              <a:rPr lang="en-GB" sz="2400" dirty="0">
                <a:solidFill>
                  <a:srgbClr val="FEFFFF"/>
                </a:solidFill>
              </a:rPr>
              <a:t> branch</a:t>
            </a:r>
          </a:p>
          <a:p>
            <a:r>
              <a:rPr lang="en-GB" sz="2400" dirty="0">
                <a:solidFill>
                  <a:srgbClr val="FEFFFF"/>
                </a:solidFill>
              </a:rPr>
              <a:t>Carry on migration work in </a:t>
            </a:r>
            <a:r>
              <a:rPr lang="en-GB" sz="2400" dirty="0" err="1">
                <a:solidFill>
                  <a:srgbClr val="FEFFFF"/>
                </a:solidFill>
              </a:rPr>
              <a:t>dyalog</a:t>
            </a:r>
            <a:r>
              <a:rPr lang="en-GB" sz="2400" dirty="0">
                <a:solidFill>
                  <a:srgbClr val="FEFFFF"/>
                </a:solidFill>
              </a:rPr>
              <a:t> branch</a:t>
            </a:r>
          </a:p>
          <a:p>
            <a:endParaRPr lang="en-GB" sz="2400" dirty="0">
              <a:solidFill>
                <a:srgbClr val="FE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510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6EFD3D9-44F0-4267-BCC1-1613E79D8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A779A851-95D6-41AF-937A-B0E4B7F6F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953FB2E7-B6CB-429C-81EB-D9516D6D5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EC40DB1-B719-4A13-9A4D-0966B4B27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7288A8-EAEC-4160-BEE0-1B0CC7D7A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72" y="982272"/>
            <a:ext cx="3388419" cy="4560970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FFFFFF"/>
                </a:solidFill>
              </a:rPr>
              <a:t>Source control</a:t>
            </a: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82211336-CFF3-412D-868A-6679C1004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AB56DE-7291-426F-840F-2A334A9D9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1862" y="1719618"/>
            <a:ext cx="5948831" cy="4334629"/>
          </a:xfrm>
        </p:spPr>
        <p:txBody>
          <a:bodyPr anchor="ctr">
            <a:normAutofit/>
          </a:bodyPr>
          <a:lstStyle/>
          <a:p>
            <a:r>
              <a:rPr lang="en-GB" sz="2400" dirty="0">
                <a:solidFill>
                  <a:srgbClr val="FEFFFF"/>
                </a:solidFill>
              </a:rPr>
              <a:t>Update “main” branch (import from APL2)</a:t>
            </a:r>
          </a:p>
          <a:p>
            <a:r>
              <a:rPr lang="en-GB" sz="2400" dirty="0">
                <a:solidFill>
                  <a:srgbClr val="FEFFFF"/>
                </a:solidFill>
              </a:rPr>
              <a:t>Create new “update” branch from “</a:t>
            </a:r>
            <a:r>
              <a:rPr lang="en-GB" sz="2400" dirty="0" err="1">
                <a:solidFill>
                  <a:srgbClr val="FEFFFF"/>
                </a:solidFill>
              </a:rPr>
              <a:t>dyalog</a:t>
            </a:r>
            <a:r>
              <a:rPr lang="en-GB" sz="2400" dirty="0">
                <a:solidFill>
                  <a:srgbClr val="FEFFFF"/>
                </a:solidFill>
              </a:rPr>
              <a:t>” for merge</a:t>
            </a:r>
          </a:p>
          <a:p>
            <a:r>
              <a:rPr lang="en-GB" sz="2400" dirty="0">
                <a:solidFill>
                  <a:srgbClr val="FEFFFF"/>
                </a:solidFill>
              </a:rPr>
              <a:t>Merge “main” into “update”</a:t>
            </a:r>
          </a:p>
          <a:p>
            <a:pPr lvl="1"/>
            <a:r>
              <a:rPr lang="en-GB" sz="2000" dirty="0">
                <a:solidFill>
                  <a:srgbClr val="FEFFFF"/>
                </a:solidFill>
              </a:rPr>
              <a:t>Git recognises conflicts, even after re-structuring in “</a:t>
            </a:r>
            <a:r>
              <a:rPr lang="en-GB" sz="2000" dirty="0" err="1">
                <a:solidFill>
                  <a:srgbClr val="FEFFFF"/>
                </a:solidFill>
              </a:rPr>
              <a:t>dyalog</a:t>
            </a:r>
            <a:r>
              <a:rPr lang="en-GB" sz="2000" dirty="0">
                <a:solidFill>
                  <a:srgbClr val="FEFFFF"/>
                </a:solidFill>
              </a:rPr>
              <a:t>” branch</a:t>
            </a:r>
          </a:p>
          <a:p>
            <a:pPr lvl="1"/>
            <a:r>
              <a:rPr lang="en-GB" sz="2000" dirty="0">
                <a:solidFill>
                  <a:srgbClr val="FEFFFF"/>
                </a:solidFill>
              </a:rPr>
              <a:t>Apply migration conversions to modified files (identified using git diff)</a:t>
            </a:r>
          </a:p>
          <a:p>
            <a:pPr lvl="1"/>
            <a:r>
              <a:rPr lang="en-GB" sz="2000" dirty="0">
                <a:solidFill>
                  <a:srgbClr val="FEFFFF"/>
                </a:solidFill>
              </a:rPr>
              <a:t>Review and test</a:t>
            </a:r>
          </a:p>
          <a:p>
            <a:pPr lvl="1"/>
            <a:r>
              <a:rPr lang="en-GB" sz="2000" dirty="0">
                <a:solidFill>
                  <a:srgbClr val="FEFFFF"/>
                </a:solidFill>
              </a:rPr>
              <a:t>Merge “update” into “</a:t>
            </a:r>
            <a:r>
              <a:rPr lang="en-GB" sz="2000" dirty="0" err="1">
                <a:solidFill>
                  <a:srgbClr val="FEFFFF"/>
                </a:solidFill>
              </a:rPr>
              <a:t>dyalog</a:t>
            </a:r>
            <a:r>
              <a:rPr lang="en-GB" sz="2000" dirty="0">
                <a:solidFill>
                  <a:srgbClr val="FEFFFF"/>
                </a:solidFill>
              </a:rPr>
              <a:t>” branch</a:t>
            </a:r>
          </a:p>
          <a:p>
            <a:endParaRPr lang="en-GB" sz="2400" dirty="0">
              <a:solidFill>
                <a:srgbClr val="FEFFFF"/>
              </a:solidFill>
            </a:endParaRPr>
          </a:p>
          <a:p>
            <a:endParaRPr lang="en-GB" sz="2400" dirty="0">
              <a:solidFill>
                <a:srgbClr val="FE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441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02B9A-6139-3482-ECC7-A219F49DC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Git graph on development</a:t>
            </a:r>
            <a:endParaRPr lang="en-SE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A95C47A-B543-E1E4-9295-E31966BF8044}"/>
              </a:ext>
            </a:extLst>
          </p:cNvPr>
          <p:cNvSpPr/>
          <p:nvPr/>
        </p:nvSpPr>
        <p:spPr>
          <a:xfrm>
            <a:off x="2073843" y="5000686"/>
            <a:ext cx="924023" cy="9240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err="1"/>
              <a:t>dyalog</a:t>
            </a:r>
            <a:br>
              <a:rPr lang="en-GB" sz="1200" dirty="0"/>
            </a:br>
            <a:r>
              <a:rPr lang="en-GB" sz="1200" dirty="0"/>
              <a:t>x0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45C83B7-F958-BFB6-ABA1-09381AE953B8}"/>
              </a:ext>
            </a:extLst>
          </p:cNvPr>
          <p:cNvSpPr/>
          <p:nvPr/>
        </p:nvSpPr>
        <p:spPr>
          <a:xfrm>
            <a:off x="962527" y="2688630"/>
            <a:ext cx="924023" cy="9240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main</a:t>
            </a:r>
          </a:p>
          <a:p>
            <a:pPr algn="ctr"/>
            <a:r>
              <a:rPr lang="en-GB" sz="1200" dirty="0"/>
              <a:t>r0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71E6016-0716-45F9-3E7D-450F1B94E954}"/>
              </a:ext>
            </a:extLst>
          </p:cNvPr>
          <p:cNvSpPr/>
          <p:nvPr/>
        </p:nvSpPr>
        <p:spPr>
          <a:xfrm>
            <a:off x="3087385" y="2688630"/>
            <a:ext cx="924023" cy="9240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main</a:t>
            </a:r>
          </a:p>
          <a:p>
            <a:pPr algn="ctr"/>
            <a:r>
              <a:rPr lang="en-GB" sz="1200" dirty="0"/>
              <a:t>r1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8E426B0-7ECE-C5CB-CF1A-A86FB03E4E23}"/>
              </a:ext>
            </a:extLst>
          </p:cNvPr>
          <p:cNvCxnSpPr>
            <a:cxnSpLocks/>
            <a:stCxn id="11" idx="4"/>
            <a:endCxn id="8" idx="1"/>
          </p:cNvCxnSpPr>
          <p:nvPr/>
        </p:nvCxnSpPr>
        <p:spPr>
          <a:xfrm>
            <a:off x="1424539" y="3612653"/>
            <a:ext cx="784624" cy="15233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482FDD7-3D9B-8600-7137-1F6F5D75B274}"/>
              </a:ext>
            </a:extLst>
          </p:cNvPr>
          <p:cNvCxnSpPr>
            <a:stCxn id="11" idx="6"/>
            <a:endCxn id="12" idx="2"/>
          </p:cNvCxnSpPr>
          <p:nvPr/>
        </p:nvCxnSpPr>
        <p:spPr>
          <a:xfrm>
            <a:off x="1886550" y="3150642"/>
            <a:ext cx="120083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A1C1D31D-ED69-DFE1-67A4-A707BF3F8C0B}"/>
              </a:ext>
            </a:extLst>
          </p:cNvPr>
          <p:cNvSpPr txBox="1"/>
          <p:nvPr/>
        </p:nvSpPr>
        <p:spPr>
          <a:xfrm>
            <a:off x="1924515" y="2547066"/>
            <a:ext cx="12201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Work done</a:t>
            </a:r>
            <a:br>
              <a:rPr lang="en-GB" dirty="0"/>
            </a:br>
            <a:r>
              <a:rPr lang="en-GB" dirty="0"/>
              <a:t>on APL2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6021433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5851ABFF-FD49-6D45-6087-8FBE84819240}"/>
              </a:ext>
            </a:extLst>
          </p:cNvPr>
          <p:cNvSpPr txBox="1"/>
          <p:nvPr/>
        </p:nvSpPr>
        <p:spPr>
          <a:xfrm>
            <a:off x="3022256" y="5439563"/>
            <a:ext cx="13594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APL2-Dyalog</a:t>
            </a:r>
            <a:br>
              <a:rPr lang="en-GB" dirty="0"/>
            </a:br>
            <a:r>
              <a:rPr lang="en-GB" dirty="0"/>
              <a:t>conversions</a:t>
            </a:r>
            <a:endParaRPr lang="en-S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602B9A-6139-3482-ECC7-A219F49DC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Git graph on development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D833CB-553C-B5AA-D469-4E63EEF545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A95C47A-B543-E1E4-9295-E31966BF8044}"/>
              </a:ext>
            </a:extLst>
          </p:cNvPr>
          <p:cNvSpPr/>
          <p:nvPr/>
        </p:nvSpPr>
        <p:spPr>
          <a:xfrm>
            <a:off x="2073843" y="5000686"/>
            <a:ext cx="924023" cy="9240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err="1"/>
              <a:t>dyalog</a:t>
            </a:r>
            <a:br>
              <a:rPr lang="en-GB" sz="1200" dirty="0"/>
            </a:br>
            <a:r>
              <a:rPr lang="en-GB" sz="1200" dirty="0"/>
              <a:t>x0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45C83B7-F958-BFB6-ABA1-09381AE953B8}"/>
              </a:ext>
            </a:extLst>
          </p:cNvPr>
          <p:cNvSpPr/>
          <p:nvPr/>
        </p:nvSpPr>
        <p:spPr>
          <a:xfrm>
            <a:off x="962527" y="2688630"/>
            <a:ext cx="924023" cy="9240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main</a:t>
            </a:r>
          </a:p>
          <a:p>
            <a:pPr algn="ctr"/>
            <a:r>
              <a:rPr lang="en-GB" sz="1200" dirty="0"/>
              <a:t>r0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71E6016-0716-45F9-3E7D-450F1B94E954}"/>
              </a:ext>
            </a:extLst>
          </p:cNvPr>
          <p:cNvSpPr/>
          <p:nvPr/>
        </p:nvSpPr>
        <p:spPr>
          <a:xfrm>
            <a:off x="3087385" y="2688630"/>
            <a:ext cx="924023" cy="9240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main</a:t>
            </a:r>
          </a:p>
          <a:p>
            <a:pPr algn="ctr"/>
            <a:r>
              <a:rPr lang="en-GB" sz="1200" dirty="0"/>
              <a:t>r1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8E426B0-7ECE-C5CB-CF1A-A86FB03E4E23}"/>
              </a:ext>
            </a:extLst>
          </p:cNvPr>
          <p:cNvCxnSpPr>
            <a:cxnSpLocks/>
            <a:stCxn id="11" idx="4"/>
            <a:endCxn id="8" idx="1"/>
          </p:cNvCxnSpPr>
          <p:nvPr/>
        </p:nvCxnSpPr>
        <p:spPr>
          <a:xfrm>
            <a:off x="1424539" y="3612653"/>
            <a:ext cx="784624" cy="15233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482FDD7-3D9B-8600-7137-1F6F5D75B274}"/>
              </a:ext>
            </a:extLst>
          </p:cNvPr>
          <p:cNvCxnSpPr>
            <a:stCxn id="11" idx="6"/>
            <a:endCxn id="12" idx="2"/>
          </p:cNvCxnSpPr>
          <p:nvPr/>
        </p:nvCxnSpPr>
        <p:spPr>
          <a:xfrm>
            <a:off x="1886550" y="3150642"/>
            <a:ext cx="120083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BE834243-8234-6992-D9BA-7A0D151CD279}"/>
              </a:ext>
            </a:extLst>
          </p:cNvPr>
          <p:cNvSpPr/>
          <p:nvPr/>
        </p:nvSpPr>
        <p:spPr>
          <a:xfrm>
            <a:off x="4381667" y="5000686"/>
            <a:ext cx="924023" cy="9240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err="1"/>
              <a:t>dyalog</a:t>
            </a:r>
            <a:br>
              <a:rPr lang="en-GB" sz="1200" dirty="0"/>
            </a:br>
            <a:r>
              <a:rPr lang="en-GB" sz="1200" dirty="0"/>
              <a:t>x1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3A29C23-B02A-42D8-C0F0-F8F90EE15949}"/>
              </a:ext>
            </a:extLst>
          </p:cNvPr>
          <p:cNvCxnSpPr>
            <a:cxnSpLocks/>
            <a:stCxn id="8" idx="6"/>
            <a:endCxn id="18" idx="2"/>
          </p:cNvCxnSpPr>
          <p:nvPr/>
        </p:nvCxnSpPr>
        <p:spPr>
          <a:xfrm>
            <a:off x="2997866" y="5462698"/>
            <a:ext cx="138380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9CCF7580-80E5-04CE-D131-DCF143AED7F8}"/>
              </a:ext>
            </a:extLst>
          </p:cNvPr>
          <p:cNvSpPr/>
          <p:nvPr/>
        </p:nvSpPr>
        <p:spPr>
          <a:xfrm>
            <a:off x="5095734" y="2688628"/>
            <a:ext cx="924023" cy="9240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main</a:t>
            </a:r>
            <a:br>
              <a:rPr lang="en-GB" sz="1200" dirty="0"/>
            </a:br>
            <a:r>
              <a:rPr lang="en-GB" sz="1200" dirty="0"/>
              <a:t>r2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ACA2668-9BC2-BF75-868B-94A3AF68A3A4}"/>
              </a:ext>
            </a:extLst>
          </p:cNvPr>
          <p:cNvCxnSpPr>
            <a:stCxn id="12" idx="6"/>
          </p:cNvCxnSpPr>
          <p:nvPr/>
        </p:nvCxnSpPr>
        <p:spPr>
          <a:xfrm flipV="1">
            <a:off x="4011408" y="3150641"/>
            <a:ext cx="1084326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A1C1D31D-ED69-DFE1-67A4-A707BF3F8C0B}"/>
              </a:ext>
            </a:extLst>
          </p:cNvPr>
          <p:cNvSpPr txBox="1"/>
          <p:nvPr/>
        </p:nvSpPr>
        <p:spPr>
          <a:xfrm>
            <a:off x="1924515" y="2547066"/>
            <a:ext cx="12201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Work done</a:t>
            </a:r>
            <a:br>
              <a:rPr lang="en-GB" dirty="0"/>
            </a:br>
            <a:r>
              <a:rPr lang="en-GB" dirty="0"/>
              <a:t>on APL2</a:t>
            </a:r>
            <a:endParaRPr lang="en-SE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55DEC2C-181C-011D-45C8-882516232042}"/>
              </a:ext>
            </a:extLst>
          </p:cNvPr>
          <p:cNvSpPr txBox="1"/>
          <p:nvPr/>
        </p:nvSpPr>
        <p:spPr>
          <a:xfrm>
            <a:off x="4031139" y="2547065"/>
            <a:ext cx="12201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Work done</a:t>
            </a:r>
            <a:br>
              <a:rPr lang="en-GB" dirty="0"/>
            </a:br>
            <a:r>
              <a:rPr lang="en-GB" dirty="0"/>
              <a:t>on APL2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8936381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2308</TotalTime>
  <Words>1144</Words>
  <Application>Microsoft Macintosh PowerPoint</Application>
  <PresentationFormat>Widescreen</PresentationFormat>
  <Paragraphs>296</Paragraphs>
  <Slides>29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Office Theme</vt:lpstr>
      <vt:lpstr>Lift-Off from APL2 Mainframe  to Dyalog in the Cloud</vt:lpstr>
      <vt:lpstr>The system</vt:lpstr>
      <vt:lpstr>Project objective</vt:lpstr>
      <vt:lpstr>System overview – Initial</vt:lpstr>
      <vt:lpstr>System overview – Current</vt:lpstr>
      <vt:lpstr>Source control</vt:lpstr>
      <vt:lpstr>Source control</vt:lpstr>
      <vt:lpstr>Git graph on development</vt:lpstr>
      <vt:lpstr>Git graph on development</vt:lpstr>
      <vt:lpstr>Git graph on development</vt:lpstr>
      <vt:lpstr>Git graph on development</vt:lpstr>
      <vt:lpstr>Git graph on development</vt:lpstr>
      <vt:lpstr>Git graph on development</vt:lpstr>
      <vt:lpstr>Git graph on development</vt:lpstr>
      <vt:lpstr>Language differences</vt:lpstr>
      <vt:lpstr>User interface (GDDM)</vt:lpstr>
      <vt:lpstr>GDDM – Menus and panels </vt:lpstr>
      <vt:lpstr>GDDM – Flowchart editor</vt:lpstr>
      <vt:lpstr>Database</vt:lpstr>
      <vt:lpstr>Database</vt:lpstr>
      <vt:lpstr>Network comms</vt:lpstr>
      <vt:lpstr>Cloud solution</vt:lpstr>
      <vt:lpstr>Docker</vt:lpstr>
      <vt:lpstr>Docker architecture –Dyalog Images</vt:lpstr>
      <vt:lpstr>Docker architecture – Build and Deploy .dws</vt:lpstr>
      <vt:lpstr>Azure pipeline</vt:lpstr>
      <vt:lpstr>System overview – Next step</vt:lpstr>
      <vt:lpstr>System overview – End goal</vt:lpstr>
      <vt:lpstr>Thanks for listening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CAPP migration</dc:title>
  <dc:creator>Gilgamesh Athoraya</dc:creator>
  <cp:lastModifiedBy>Gilgamesh Athoraya</cp:lastModifiedBy>
  <cp:revision>42</cp:revision>
  <dcterms:created xsi:type="dcterms:W3CDTF">2022-04-26T08:54:59Z</dcterms:created>
  <dcterms:modified xsi:type="dcterms:W3CDTF">2022-10-24T06:12:22Z</dcterms:modified>
</cp:coreProperties>
</file>