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261" r:id="rId2"/>
    <p:sldId id="770" r:id="rId3"/>
    <p:sldId id="780" r:id="rId4"/>
    <p:sldId id="678" r:id="rId5"/>
    <p:sldId id="651" r:id="rId6"/>
    <p:sldId id="783" r:id="rId7"/>
    <p:sldId id="721" r:id="rId8"/>
    <p:sldId id="737" r:id="rId9"/>
    <p:sldId id="444" r:id="rId10"/>
    <p:sldId id="741" r:id="rId11"/>
    <p:sldId id="414" r:id="rId12"/>
    <p:sldId id="773" r:id="rId13"/>
    <p:sldId id="772" r:id="rId14"/>
    <p:sldId id="740" r:id="rId15"/>
    <p:sldId id="289" r:id="rId16"/>
    <p:sldId id="776" r:id="rId17"/>
    <p:sldId id="700" r:id="rId18"/>
    <p:sldId id="742" r:id="rId19"/>
    <p:sldId id="744" r:id="rId20"/>
    <p:sldId id="786" r:id="rId21"/>
    <p:sldId id="499" r:id="rId22"/>
    <p:sldId id="789" r:id="rId23"/>
    <p:sldId id="791" r:id="rId24"/>
    <p:sldId id="792" r:id="rId25"/>
    <p:sldId id="794" r:id="rId26"/>
    <p:sldId id="766" r:id="rId27"/>
    <p:sldId id="743" r:id="rId28"/>
    <p:sldId id="748" r:id="rId29"/>
    <p:sldId id="777" r:id="rId30"/>
    <p:sldId id="287" r:id="rId31"/>
    <p:sldId id="778" r:id="rId32"/>
    <p:sldId id="771" r:id="rId33"/>
    <p:sldId id="753" r:id="rId34"/>
    <p:sldId id="751" r:id="rId35"/>
    <p:sldId id="749" r:id="rId36"/>
    <p:sldId id="754" r:id="rId37"/>
    <p:sldId id="695" r:id="rId38"/>
    <p:sldId id="755" r:id="rId39"/>
    <p:sldId id="756" r:id="rId40"/>
    <p:sldId id="691" r:id="rId41"/>
    <p:sldId id="757" r:id="rId42"/>
    <p:sldId id="759" r:id="rId43"/>
    <p:sldId id="798" r:id="rId44"/>
    <p:sldId id="739" r:id="rId45"/>
    <p:sldId id="738" r:id="rId46"/>
    <p:sldId id="708" r:id="rId47"/>
    <p:sldId id="760" r:id="rId48"/>
    <p:sldId id="761" r:id="rId49"/>
    <p:sldId id="762" r:id="rId50"/>
    <p:sldId id="764" r:id="rId51"/>
    <p:sldId id="765" r:id="rId52"/>
    <p:sldId id="775" r:id="rId53"/>
    <p:sldId id="768" r:id="rId54"/>
  </p:sldIdLst>
  <p:sldSz cx="9144000" cy="5143500" type="screen16x9"/>
  <p:notesSz cx="6858000" cy="9144000"/>
  <p:embeddedFontLst>
    <p:embeddedFont>
      <p:font typeface="APL385 Unicode" panose="020B0709000202000203" pitchFamily="49" charset="0"/>
      <p:regular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Cambria Math" panose="02040503050406030204" pitchFamily="18" charset="0"/>
      <p:regular r:id="rId62"/>
    </p:embeddedFont>
    <p:embeddedFont>
      <p:font typeface="Comic Sans MS" panose="030F0702030302020204" pitchFamily="66" charset="0"/>
      <p:regular r:id="rId63"/>
      <p:bold r:id="rId64"/>
      <p:italic r:id="rId65"/>
      <p:boldItalic r:id="rId66"/>
    </p:embeddedFont>
    <p:embeddedFont>
      <p:font typeface="Consolas" panose="020B0609020204030204" pitchFamily="49" charset="0"/>
      <p:regular r:id="rId67"/>
      <p:bold r:id="rId68"/>
      <p:italic r:id="rId69"/>
      <p:boldItalic r:id="rId70"/>
    </p:embeddedFont>
    <p:embeddedFont>
      <p:font typeface="Sarabun" panose="020B0604020202020204" charset="-34"/>
      <p:regular r:id="rId71"/>
      <p:bold r:id="rId72"/>
      <p:italic r:id="rId73"/>
      <p:boldItalic r:id="rId74"/>
    </p:embeddedFont>
    <p:embeddedFont>
      <p:font typeface="Wingdings 2" panose="05020102010507070707" pitchFamily="18" charset="2"/>
      <p:regular r:id="rId7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F00"/>
    <a:srgbClr val="5A6D8F"/>
    <a:srgbClr val="3B475E"/>
    <a:srgbClr val="FDFDF5"/>
    <a:srgbClr val="F6F6D9"/>
    <a:srgbClr val="BBB5D6"/>
    <a:srgbClr val="928ABD"/>
    <a:srgbClr val="373535"/>
    <a:srgbClr val="FFFFFF"/>
    <a:srgbClr val="EC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8" autoAdjust="0"/>
    <p:restoredTop sz="95508" autoAdjust="0"/>
  </p:normalViewPr>
  <p:slideViewPr>
    <p:cSldViewPr snapToGrid="0">
      <p:cViewPr varScale="1">
        <p:scale>
          <a:sx n="106" d="100"/>
          <a:sy n="106" d="100"/>
        </p:scale>
        <p:origin x="504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693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font" Target="fonts/font18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font" Target="fonts/font17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Sarabun" panose="00000500000000000000" pitchFamily="2" charset="-3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A3BD-28BD-4949-B52F-24E999822598}" type="datetimeFigureOut">
              <a:rPr lang="en-GB" smtClean="0">
                <a:latin typeface="Sarabun" panose="00000500000000000000" pitchFamily="2" charset="-34"/>
              </a:rPr>
              <a:t>10/10/2022</a:t>
            </a:fld>
            <a:endParaRPr lang="en-GB" dirty="0">
              <a:latin typeface="Sarabun" panose="00000500000000000000" pitchFamily="2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Sarabun" panose="00000500000000000000" pitchFamily="2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70AB-76A5-41F1-9753-9FE7E667F0C0}" type="slidenum">
              <a:rPr lang="en-GB" smtClean="0">
                <a:latin typeface="Sarabun" panose="00000500000000000000" pitchFamily="2" charset="-34"/>
              </a:rPr>
              <a:t>‹#›</a:t>
            </a:fld>
            <a:endParaRPr lang="en-GB" dirty="0">
              <a:latin typeface="Sarabun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6471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arabun" panose="00000500000000000000" pitchFamily="2" charset="-34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arabun" panose="00000500000000000000" pitchFamily="2" charset="-34"/>
              </a:defRPr>
            </a:lvl1pPr>
          </a:lstStyle>
          <a:p>
            <a:fld id="{CDEAEF8A-5BB8-41C8-B8C2-160617C17EF4}" type="datetimeFigureOut">
              <a:rPr lang="en-GB" smtClean="0"/>
              <a:pPr/>
              <a:t>10/10/2022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arabun" panose="00000500000000000000" pitchFamily="2" charset="-34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arabun" panose="00000500000000000000" pitchFamily="2" charset="-34"/>
              </a:defRPr>
            </a:lvl1pPr>
          </a:lstStyle>
          <a:p>
            <a:fld id="{4320660A-27FD-4528-AE7F-EC6080404EE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13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arabun" panose="00000500000000000000" pitchFamily="2" charset="-34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arabun" panose="00000500000000000000" pitchFamily="2" charset="-34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arabun" panose="00000500000000000000" pitchFamily="2" charset="-34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arabun" panose="00000500000000000000" pitchFamily="2" charset="-34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arabun" panose="00000500000000000000" pitchFamily="2" charset="-3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75295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1341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55121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370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1525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3059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4958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2043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98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2905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6854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9755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96577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36960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73235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6008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68202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1526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49116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8474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13620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207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73068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06702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2567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7347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9021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07094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39481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9221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54917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125108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5465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17446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73594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5228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95930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36037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9164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67797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50839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404114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25116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720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166522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2786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719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88531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2992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5360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4091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4423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7377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5060" y="1688053"/>
            <a:ext cx="5073517" cy="17673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00000"/>
              </a:lnSpc>
              <a:defRPr sz="3600" b="0">
                <a:solidFill>
                  <a:srgbClr val="3B475E"/>
                </a:solidFill>
                <a:latin typeface="Sarabun" panose="00000500000000000000" pitchFamily="2" charset="-34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45061" y="3741620"/>
            <a:ext cx="5073516" cy="1024109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 i="1" baseline="0">
                <a:solidFill>
                  <a:srgbClr val="3B475E"/>
                </a:solidFill>
                <a:latin typeface="Sarabun" panose="00000500000000000000" pitchFamily="2" charset="-34"/>
              </a:defRPr>
            </a:lvl1pPr>
          </a:lstStyle>
          <a:p>
            <a:pPr lvl="0"/>
            <a:r>
              <a:rPr lang="en-US" dirty="0"/>
              <a:t>Presenter</a:t>
            </a:r>
          </a:p>
        </p:txBody>
      </p:sp>
      <p:sp useBgFill="1">
        <p:nvSpPr>
          <p:cNvPr id="3" name="Rounded Rectangle 2"/>
          <p:cNvSpPr/>
          <p:nvPr userDrawn="1"/>
        </p:nvSpPr>
        <p:spPr>
          <a:xfrm>
            <a:off x="8616917" y="51470"/>
            <a:ext cx="405045" cy="2700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Sarabun" panose="00000500000000000000" pitchFamily="2" charset="-34"/>
            </a:endParaRP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A1FD6475-DAC6-4418-8860-2980690695F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3" t="-548" r="223" b="35658"/>
          <a:stretch/>
        </p:blipFill>
        <p:spPr bwMode="auto">
          <a:xfrm>
            <a:off x="528187" y="443885"/>
            <a:ext cx="3024002" cy="65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77D23D1-AF63-47CC-9FB3-B0A40D0C69CF}"/>
              </a:ext>
            </a:extLst>
          </p:cNvPr>
          <p:cNvSpPr txBox="1"/>
          <p:nvPr userDrawn="1"/>
        </p:nvSpPr>
        <p:spPr>
          <a:xfrm>
            <a:off x="445060" y="1127023"/>
            <a:ext cx="50735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600" kern="700" spc="-20" baseline="0" dirty="0" err="1">
                <a:solidFill>
                  <a:srgbClr val="3B475E"/>
                </a:solidFill>
                <a:latin typeface="Sarabun" panose="00000500000000000000" pitchFamily="2" charset="-34"/>
              </a:rPr>
              <a:t>Olhão</a:t>
            </a:r>
            <a:r>
              <a:rPr lang="en-GB" sz="1600" kern="700" spc="-20" baseline="0" dirty="0">
                <a:solidFill>
                  <a:srgbClr val="3B475E"/>
                </a:solidFill>
                <a:latin typeface="Sarabun" panose="00000500000000000000" pitchFamily="2" charset="-34"/>
              </a:rPr>
              <a:t> 2022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C13720CA-FE42-49DE-A1AF-5214A01E7778}"/>
              </a:ext>
            </a:extLst>
          </p:cNvPr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7533024" y="0"/>
            <a:ext cx="1610976" cy="1036319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CONTENT COULD BE OBSCURED.</a:t>
            </a:r>
            <a:br>
              <a:rPr lang="en-GB" dirty="0"/>
            </a:br>
            <a:r>
              <a:rPr lang="en-GB" dirty="0"/>
              <a:t>(invisible box)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00FBA950-28F2-527A-811C-29FF763B12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56737" y="1208868"/>
            <a:ext cx="1954700" cy="276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73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723925" y="1356615"/>
            <a:ext cx="2078545" cy="3150350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{⍺×⍵}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pic>
        <p:nvPicPr>
          <p:cNvPr id="6" name="tiny">
            <a:extLst>
              <a:ext uri="{FF2B5EF4-FFF2-40B4-BE49-F238E27FC236}">
                <a16:creationId xmlns:a16="http://schemas.microsoft.com/office/drawing/2014/main" id="{E43133A2-E010-450E-BEFE-9D2D366835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02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723925" y="1264925"/>
            <a:ext cx="2127975" cy="324203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{⍺×⍵}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6DBA27B-8304-4CFA-81F2-07D6954C9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6092513" cy="3242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ts val="0"/>
              </a:spcBef>
              <a:buClr>
                <a:srgbClr val="FFA336"/>
              </a:buClr>
              <a:defRPr/>
            </a:lvl1pPr>
            <a:lvl2pPr>
              <a:spcBef>
                <a:spcPts val="0"/>
              </a:spcBef>
              <a:buClr>
                <a:srgbClr val="FFA336"/>
              </a:buClr>
              <a:defRPr/>
            </a:lvl2pPr>
            <a:lvl3pPr>
              <a:spcBef>
                <a:spcPts val="0"/>
              </a:spcBef>
              <a:buClr>
                <a:srgbClr val="FFA336"/>
              </a:buClr>
              <a:defRPr/>
            </a:lvl3pPr>
            <a:lvl4pPr>
              <a:spcBef>
                <a:spcPts val="0"/>
              </a:spcBef>
              <a:buClr>
                <a:srgbClr val="FFA336"/>
              </a:buClr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63CC7BCE-4ADF-4981-A51C-337EB4EACDFD}"/>
              </a:ext>
            </a:extLst>
          </p:cNvPr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7533024" y="0"/>
            <a:ext cx="1610976" cy="1036319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CONTENT COULD BE OBSCURED.</a:t>
            </a:r>
            <a:br>
              <a:rPr lang="en-GB" dirty="0"/>
            </a:br>
            <a:r>
              <a:rPr lang="en-GB" dirty="0"/>
              <a:t>(invisible box)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28F4D49-482B-40A2-86AF-43C7452AA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005527" cy="68553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3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E1C07FA-679D-46C0-86F7-8D17779A0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4104000" cy="3242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ts val="0"/>
              </a:spcBef>
              <a:buClr>
                <a:srgbClr val="FFA336"/>
              </a:buClr>
              <a:defRPr>
                <a:latin typeface="Sarabun" panose="00000500000000000000" pitchFamily="2" charset="-34"/>
              </a:defRPr>
            </a:lvl1pPr>
            <a:lvl2pPr>
              <a:spcBef>
                <a:spcPts val="0"/>
              </a:spcBef>
              <a:buClr>
                <a:srgbClr val="FFA336"/>
              </a:buClr>
              <a:defRPr>
                <a:latin typeface="Sarabun" panose="00000500000000000000" pitchFamily="2" charset="-34"/>
              </a:defRPr>
            </a:lvl2pPr>
            <a:lvl3pPr>
              <a:spcBef>
                <a:spcPts val="0"/>
              </a:spcBef>
              <a:buClr>
                <a:srgbClr val="FFA336"/>
              </a:buClr>
              <a:defRPr>
                <a:latin typeface="Sarabun" panose="00000500000000000000" pitchFamily="2" charset="-34"/>
              </a:defRPr>
            </a:lvl3pPr>
            <a:lvl4pPr>
              <a:spcBef>
                <a:spcPts val="0"/>
              </a:spcBef>
              <a:defRPr>
                <a:latin typeface="Sarabun" panose="00000500000000000000" pitchFamily="2" charset="-34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4BF5B9E-EBC4-409F-984B-6D47D81EDF4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47260" y="1264925"/>
            <a:ext cx="4104641" cy="3242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ts val="0"/>
              </a:spcBef>
              <a:buClr>
                <a:srgbClr val="FFA336"/>
              </a:buClr>
              <a:defRPr>
                <a:latin typeface="Sarabun" panose="00000500000000000000" pitchFamily="2" charset="-34"/>
              </a:defRPr>
            </a:lvl1pPr>
            <a:lvl2pPr>
              <a:spcBef>
                <a:spcPts val="0"/>
              </a:spcBef>
              <a:buClr>
                <a:srgbClr val="FFA336"/>
              </a:buClr>
              <a:defRPr>
                <a:latin typeface="Sarabun" panose="00000500000000000000" pitchFamily="2" charset="-34"/>
              </a:defRPr>
            </a:lvl2pPr>
            <a:lvl3pPr>
              <a:spcBef>
                <a:spcPts val="0"/>
              </a:spcBef>
              <a:buClr>
                <a:srgbClr val="FFA336"/>
              </a:buClr>
              <a:defRPr>
                <a:latin typeface="Sarabun" panose="00000500000000000000" pitchFamily="2" charset="-34"/>
              </a:defRPr>
            </a:lvl3pPr>
            <a:lvl4pPr>
              <a:spcBef>
                <a:spcPts val="0"/>
              </a:spcBef>
              <a:defRPr>
                <a:latin typeface="Sarabun" panose="00000500000000000000" pitchFamily="2" charset="-34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F951AB8-DA79-4083-BFE2-5D3BD28F0EF3}"/>
              </a:ext>
            </a:extLst>
          </p:cNvPr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7533024" y="0"/>
            <a:ext cx="1610976" cy="1036319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CONTENT COULD BE OBSCURED.</a:t>
            </a:r>
            <a:br>
              <a:rPr lang="en-GB" dirty="0"/>
            </a:br>
            <a:r>
              <a:rPr lang="en-GB" dirty="0"/>
              <a:t>(invisible box)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378A4D6-E4A6-4021-9A3E-CD1962CFE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005527" cy="68553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432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50CC00C7-834C-4ECD-A8A3-E409D29ECB59}"/>
              </a:ext>
            </a:extLst>
          </p:cNvPr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7533024" y="0"/>
            <a:ext cx="1610976" cy="1036319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CONTENT COULD BE OBSCURED.</a:t>
            </a:r>
            <a:br>
              <a:rPr lang="en-GB" dirty="0"/>
            </a:br>
            <a:r>
              <a:rPr lang="en-GB" dirty="0"/>
              <a:t>(invisible box)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C4900D4-E042-4F52-A837-0B504DD6A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005527" cy="68553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647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B9B8FD49-8E58-4EE8-BE57-8B874BC46CAD}"/>
              </a:ext>
            </a:extLst>
          </p:cNvPr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7533024" y="0"/>
            <a:ext cx="1610976" cy="1036319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CONTENT COULD BE OBSCURED.</a:t>
            </a:r>
            <a:br>
              <a:rPr lang="en-GB" dirty="0"/>
            </a:br>
            <a:r>
              <a:rPr lang="en-GB" dirty="0"/>
              <a:t>(invisible box)</a:t>
            </a:r>
          </a:p>
        </p:txBody>
      </p:sp>
    </p:spTree>
    <p:extLst>
      <p:ext uri="{BB962C8B-B14F-4D97-AF65-F5344CB8AC3E}">
        <p14:creationId xmlns:p14="http://schemas.microsoft.com/office/powerpoint/2010/main" val="1447694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4D6A1F21-6DDA-4D75-917B-3675E7404BBE}" type="slidenum">
              <a:rPr lang="en-GB" smtClean="0"/>
              <a:pPr algn="r"/>
              <a:t>‹#›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519522"/>
            <a:ext cx="7632849" cy="640257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755576" y="1275160"/>
            <a:ext cx="7632849" cy="32408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79" y="4275956"/>
            <a:ext cx="875054" cy="702078"/>
          </a:xfrm>
          <a:prstGeom prst="rect">
            <a:avLst/>
          </a:prstGeom>
        </p:spPr>
      </p:pic>
      <p:sp>
        <p:nvSpPr>
          <p:cNvPr id="8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2411760" y="4767263"/>
            <a:ext cx="432048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9324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723925" y="1356615"/>
            <a:ext cx="2078545" cy="3150350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{⍺×⍵}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31810DA-E1B8-4F96-9C81-B2D976B572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6336" y="0"/>
            <a:ext cx="1547664" cy="6995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: CONTENT THAT OVERLAPS THIS BOX WILL BE OBSCURED</a:t>
            </a:r>
          </a:p>
        </p:txBody>
      </p:sp>
    </p:spTree>
    <p:extLst>
      <p:ext uri="{BB962C8B-B14F-4D97-AF65-F5344CB8AC3E}">
        <p14:creationId xmlns:p14="http://schemas.microsoft.com/office/powerpoint/2010/main" val="884822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6"/>
          <p:cNvSpPr>
            <a:spLocks noGrp="1" noChangeAspect="1"/>
          </p:cNvSpPr>
          <p:nvPr>
            <p:ph sz="quarter" idx="12" hasCustomPrompt="1"/>
          </p:nvPr>
        </p:nvSpPr>
        <p:spPr>
          <a:xfrm>
            <a:off x="5929200" y="2917869"/>
            <a:ext cx="3214800" cy="2225631"/>
          </a:xfrm>
          <a:noFill/>
        </p:spPr>
        <p:txBody>
          <a:bodyPr anchor="ctr"/>
          <a:lstStyle>
            <a:lvl1pPr marL="0" indent="0" algn="ctr">
              <a:buNone/>
              <a:defRPr sz="1200" baseline="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 WILL SHOW HERE, SO ANY CONTENT THAT OVERLAPS THIS BOX COULD BE OBSCURED.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THIS BOX WILL NOT BE VISIBLE DURING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890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723925" y="1356615"/>
            <a:ext cx="2078545" cy="3150350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{⍺×⍵}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31810DA-E1B8-4F96-9C81-B2D976B572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6336" y="0"/>
            <a:ext cx="1547664" cy="6995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GB" dirty="0" err="1"/>
              <a:t>PICinPIC</a:t>
            </a:r>
            <a:r>
              <a:rPr lang="en-GB" dirty="0"/>
              <a:t>: CONTENT THAT OVERLAPS THIS BOX WILL BE OBSCURED</a:t>
            </a:r>
          </a:p>
        </p:txBody>
      </p:sp>
    </p:spTree>
    <p:extLst>
      <p:ext uri="{BB962C8B-B14F-4D97-AF65-F5344CB8AC3E}">
        <p14:creationId xmlns:p14="http://schemas.microsoft.com/office/powerpoint/2010/main" val="757033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8" y="267657"/>
            <a:ext cx="7005527" cy="68553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7" y="1264925"/>
            <a:ext cx="8528373" cy="3242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9B4391E-A2CA-4E7C-B5A9-A31CF000D3E5}"/>
              </a:ext>
            </a:extLst>
          </p:cNvPr>
          <p:cNvSpPr txBox="1">
            <a:spLocks/>
          </p:cNvSpPr>
          <p:nvPr userDrawn="1"/>
        </p:nvSpPr>
        <p:spPr>
          <a:xfrm>
            <a:off x="710852" y="4745354"/>
            <a:ext cx="7066640" cy="39814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en-US" sz="1600" dirty="0">
                <a:solidFill>
                  <a:srgbClr val="928ABD"/>
                </a:solidFill>
                <a:latin typeface="Sarabun" panose="00000500000000000000" pitchFamily="2" charset="-34"/>
              </a:rPr>
              <a:t>The Road Ahead – 2022</a:t>
            </a:r>
          </a:p>
        </p:txBody>
      </p:sp>
      <p:sp>
        <p:nvSpPr>
          <p:cNvPr id="49" name="Date Placeholder 3"/>
          <p:cNvSpPr txBox="1">
            <a:spLocks/>
          </p:cNvSpPr>
          <p:nvPr userDrawn="1"/>
        </p:nvSpPr>
        <p:spPr>
          <a:xfrm>
            <a:off x="45720" y="4743900"/>
            <a:ext cx="665132" cy="39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02EDF88B-1B61-4481-9BD6-D2E23BF0DCD8}" type="slidenum">
              <a:rPr lang="en-GB" sz="1600" smtClean="0">
                <a:solidFill>
                  <a:srgbClr val="ED7F00"/>
                </a:solidFill>
                <a:latin typeface="Sarabun" panose="00000500000000000000" pitchFamily="2" charset="-34"/>
              </a:rPr>
              <a:pPr algn="l"/>
              <a:t>‹#›</a:t>
            </a:fld>
            <a:endParaRPr lang="en-GB" sz="1600" dirty="0">
              <a:solidFill>
                <a:srgbClr val="ED7F00"/>
              </a:solidFill>
              <a:latin typeface="Sarabun" panose="00000500000000000000" pitchFamily="2" charset="-34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AF9E24F-2BBD-45BB-A084-8C6DB7C8D692}"/>
              </a:ext>
            </a:extLst>
          </p:cNvPr>
          <p:cNvCxnSpPr>
            <a:cxnSpLocks/>
          </p:cNvCxnSpPr>
          <p:nvPr userDrawn="1"/>
        </p:nvCxnSpPr>
        <p:spPr>
          <a:xfrm>
            <a:off x="0" y="4700093"/>
            <a:ext cx="9144000" cy="0"/>
          </a:xfrm>
          <a:prstGeom prst="line">
            <a:avLst/>
          </a:prstGeom>
          <a:ln w="28575">
            <a:solidFill>
              <a:srgbClr val="928A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rapezoid 3">
            <a:extLst>
              <a:ext uri="{FF2B5EF4-FFF2-40B4-BE49-F238E27FC236}">
                <a16:creationId xmlns:a16="http://schemas.microsoft.com/office/drawing/2014/main" id="{7FA306A9-E836-4163-8918-B373B342B7B3}"/>
              </a:ext>
            </a:extLst>
          </p:cNvPr>
          <p:cNvSpPr/>
          <p:nvPr userDrawn="1"/>
        </p:nvSpPr>
        <p:spPr>
          <a:xfrm>
            <a:off x="8336756" y="4657725"/>
            <a:ext cx="292894" cy="86175"/>
          </a:xfrm>
          <a:prstGeom prst="trapezoid">
            <a:avLst>
              <a:gd name="adj" fmla="val 13947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75446FE-57B4-E664-AD4E-313BD38F9240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51006" y="3998742"/>
            <a:ext cx="852470" cy="120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4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0" r:id="rId2"/>
    <p:sldLayoutId id="2147483652" r:id="rId3"/>
    <p:sldLayoutId id="2147483654" r:id="rId4"/>
    <p:sldLayoutId id="2147483655" r:id="rId5"/>
    <p:sldLayoutId id="2147483658" r:id="rId6"/>
    <p:sldLayoutId id="2147483659" r:id="rId7"/>
    <p:sldLayoutId id="2147483660" r:id="rId8"/>
    <p:sldLayoutId id="2147483665" r:id="rId9"/>
    <p:sldLayoutId id="2147483666" r:id="rId10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rgbClr val="3B475E"/>
          </a:solidFill>
          <a:latin typeface="Sarabun" panose="00000500000000000000" pitchFamily="2" charset="-34"/>
          <a:ea typeface="+mj-ea"/>
          <a:cs typeface="Calibri" panose="020F0502020204030204" pitchFamily="34" charset="0"/>
        </a:defRPr>
      </a:lvl1pPr>
    </p:titleStyle>
    <p:bodyStyle>
      <a:lvl1pPr marL="458788" indent="-458788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rgbClr val="FFA336"/>
        </a:buClr>
        <a:buSzPct val="75000"/>
        <a:buFont typeface="Wingdings 2" panose="05020102010507070707" pitchFamily="18" charset="2"/>
        <a:buChar char=""/>
        <a:defRPr sz="2400" kern="1200">
          <a:solidFill>
            <a:srgbClr val="3B475E"/>
          </a:solidFill>
          <a:latin typeface="Sarabun" panose="00000500000000000000" pitchFamily="2" charset="-34"/>
          <a:ea typeface="+mn-ea"/>
          <a:cs typeface="+mn-cs"/>
        </a:defRPr>
      </a:lvl1pPr>
      <a:lvl2pPr marL="858838" indent="-401638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rgbClr val="FFA336"/>
        </a:buClr>
        <a:buSzPct val="75000"/>
        <a:buFont typeface="Wingdings 2" panose="05020102010507070707" pitchFamily="18" charset="2"/>
        <a:buChar char=""/>
        <a:defRPr lang="en-US" sz="2000" kern="1200" dirty="0" smtClean="0">
          <a:solidFill>
            <a:srgbClr val="3B475E"/>
          </a:solidFill>
          <a:latin typeface="Sarabun" panose="00000500000000000000" pitchFamily="2" charset="-34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rgbClr val="FFA336"/>
        </a:buClr>
        <a:buSzPct val="75000"/>
        <a:buFont typeface="Wingdings 2" panose="05020102010507070707" pitchFamily="18" charset="2"/>
        <a:buChar char=""/>
        <a:defRPr sz="1800" kern="1200">
          <a:solidFill>
            <a:srgbClr val="3B475E"/>
          </a:solidFill>
          <a:latin typeface="Sarabun" panose="00000500000000000000" pitchFamily="2" charset="-34"/>
          <a:ea typeface="+mn-ea"/>
          <a:cs typeface="+mn-cs"/>
        </a:defRPr>
      </a:lvl3pPr>
      <a:lvl4pPr marL="1655763" indent="-284163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rgbClr val="FFA336"/>
        </a:buClr>
        <a:buSzPct val="75000"/>
        <a:buFont typeface="Wingdings 2" panose="05020102010507070707" pitchFamily="18" charset="2"/>
        <a:buChar char=""/>
        <a:defRPr sz="1400" kern="1200">
          <a:solidFill>
            <a:srgbClr val="3B475E"/>
          </a:solidFill>
          <a:latin typeface="Sarabun" panose="00000500000000000000" pitchFamily="2" charset="-34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3.jpe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7.png"/><Relationship Id="rId11" Type="http://schemas.openxmlformats.org/officeDocument/2006/relationships/image" Target="../media/image52.jpe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:8080/sum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yalog/jarvis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tatin.dev/v1/packages/major_versions/dyalog/jarvis" TargetMode="External"/><Relationship Id="rId4" Type="http://schemas.openxmlformats.org/officeDocument/2006/relationships/hyperlink" Target="https://hub.docker.com/r/dyalog/jarvis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6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2.jpeg"/><Relationship Id="rId4" Type="http://schemas.openxmlformats.org/officeDocument/2006/relationships/image" Target="../media/image6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4.jpeg"/><Relationship Id="rId7" Type="http://schemas.openxmlformats.org/officeDocument/2006/relationships/image" Target="../media/image19.pn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3.jpeg"/><Relationship Id="rId5" Type="http://schemas.openxmlformats.org/officeDocument/2006/relationships/image" Target="../media/image16.jpeg"/><Relationship Id="rId10" Type="http://schemas.openxmlformats.org/officeDocument/2006/relationships/image" Target="../media/image22.png"/><Relationship Id="rId4" Type="http://schemas.openxmlformats.org/officeDocument/2006/relationships/image" Target="../media/image15.jpe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3ABD4-C518-4141-BEFE-F3FDCBE13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Road Ahead</a:t>
            </a:r>
            <a:endParaRPr lang="en-GB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1D985C-C2CE-4956-A0F3-397B5A0D26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Morten Kromberg</a:t>
            </a:r>
          </a:p>
        </p:txBody>
      </p:sp>
    </p:spTree>
    <p:extLst>
      <p:ext uri="{BB962C8B-B14F-4D97-AF65-F5344CB8AC3E}">
        <p14:creationId xmlns:p14="http://schemas.microsoft.com/office/powerpoint/2010/main" val="4286287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/>
          <a:lstStyle/>
          <a:p>
            <a:pPr marL="0" indent="0">
              <a:buNone/>
            </a:pPr>
            <a:r>
              <a:rPr lang="da-DK" b="1" dirty="0"/>
              <a:t>Talks by recent </a:t>
            </a:r>
            <a:r>
              <a:rPr lang="da-DK" b="1" dirty="0" err="1"/>
              <a:t>recruits</a:t>
            </a:r>
            <a:r>
              <a:rPr lang="da-DK" b="1" dirty="0"/>
              <a:t>…</a:t>
            </a:r>
          </a:p>
          <a:p>
            <a:pPr marL="0" indent="0">
              <a:buNone/>
            </a:pPr>
            <a:r>
              <a:rPr lang="da-DK" b="1" dirty="0" err="1"/>
              <a:t>Monday</a:t>
            </a:r>
            <a:r>
              <a:rPr lang="da-DK" b="1" dirty="0"/>
              <a:t> 16:15</a:t>
            </a:r>
            <a:r>
              <a:rPr lang="da-DK" dirty="0"/>
              <a:t> Plan 9 from Outer Space </a:t>
            </a:r>
            <a:br>
              <a:rPr lang="da-DK" dirty="0"/>
            </a:br>
            <a:r>
              <a:rPr lang="da-DK" dirty="0"/>
              <a:t>(Peter Mikkelsen)</a:t>
            </a:r>
          </a:p>
          <a:p>
            <a:pPr marL="0" indent="0">
              <a:buNone/>
            </a:pPr>
            <a:r>
              <a:rPr lang="da-DK" b="1" dirty="0"/>
              <a:t>Tuesday 15:00</a:t>
            </a:r>
            <a:r>
              <a:rPr lang="da-DK" dirty="0"/>
              <a:t> Performance </a:t>
            </a:r>
            <a:r>
              <a:rPr lang="da-DK" dirty="0" err="1"/>
              <a:t>Improvements</a:t>
            </a:r>
            <a:r>
              <a:rPr lang="da-DK" dirty="0"/>
              <a:t> in Set Operations</a:t>
            </a:r>
            <a:br>
              <a:rPr lang="da-DK" dirty="0"/>
            </a:br>
            <a:r>
              <a:rPr lang="da-DK" dirty="0"/>
              <a:t>(</a:t>
            </a:r>
            <a:r>
              <a:rPr lang="da-DK" dirty="0" err="1"/>
              <a:t>Karta</a:t>
            </a:r>
            <a:r>
              <a:rPr lang="da-DK" dirty="0"/>
              <a:t> </a:t>
            </a:r>
            <a:r>
              <a:rPr lang="da-DK" dirty="0" err="1"/>
              <a:t>Kooner</a:t>
            </a:r>
            <a:r>
              <a:rPr lang="da-DK" dirty="0"/>
              <a:t>)</a:t>
            </a:r>
          </a:p>
          <a:p>
            <a:pPr marL="0" indent="0">
              <a:buNone/>
            </a:pP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1. Building the Team</a:t>
            </a:r>
            <a:endParaRPr lang="LID4096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5B48C27-388D-B5C9-7E51-3EB199369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49" y="1379693"/>
            <a:ext cx="926897" cy="115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D2D1D5E0-E9F4-4525-A16B-EC1DC3B7D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49" y="3203042"/>
            <a:ext cx="926898" cy="115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982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55796-5A36-42DB-BD30-89F7F023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Training &amp; Evangelism</a:t>
            </a:r>
            <a:endParaRPr lang="en-D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40ED0-B0D5-461C-BAA2-424966FDB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mastering.dyalog.com</a:t>
            </a:r>
            <a:br>
              <a:rPr lang="en-US" dirty="0"/>
            </a:br>
            <a:r>
              <a:rPr lang="en-US" sz="1600" dirty="0"/>
              <a:t>Rodrigo Girão Serrao</a:t>
            </a:r>
            <a:endParaRPr lang="en-US" dirty="0"/>
          </a:p>
          <a:p>
            <a:r>
              <a:rPr lang="en-US" dirty="0"/>
              <a:t>course.dyalog.com</a:t>
            </a:r>
            <a:br>
              <a:rPr lang="en-US" dirty="0"/>
            </a:br>
            <a:r>
              <a:rPr lang="en-US" sz="1600" dirty="0"/>
              <a:t>Rich Park</a:t>
            </a:r>
          </a:p>
          <a:p>
            <a:r>
              <a:rPr lang="en-US" dirty="0"/>
              <a:t>tutorial.dyalog.com</a:t>
            </a:r>
            <a:br>
              <a:rPr lang="en-US" dirty="0"/>
            </a:br>
            <a:r>
              <a:rPr lang="en-US" sz="1600" dirty="0"/>
              <a:t>Gary Bergquist + Andrew Sengul</a:t>
            </a:r>
            <a:endParaRPr lang="en-US" dirty="0"/>
          </a:p>
          <a:p>
            <a:r>
              <a:rPr lang="en-US" dirty="0"/>
              <a:t>xpqz.github.io/</a:t>
            </a:r>
            <a:r>
              <a:rPr lang="en-US" dirty="0" err="1"/>
              <a:t>learnapl</a:t>
            </a:r>
            <a:br>
              <a:rPr lang="en-US" dirty="0"/>
            </a:br>
            <a:r>
              <a:rPr lang="en-US" sz="1600" dirty="0"/>
              <a:t>Stefan Kruger (IBM)</a:t>
            </a:r>
            <a:endParaRPr lang="en-DK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A9A5442-BBB9-498A-9A72-E64BE4695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539" y="1056480"/>
            <a:ext cx="1006167" cy="125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75301A2-248F-4950-A885-16AFF2D00505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080" y="1967543"/>
            <a:ext cx="1003491" cy="1253838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A12D4688-C362-486A-A2E5-5C9C7CBA2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32" y="3857558"/>
            <a:ext cx="1003491" cy="1240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yalog - Newsletters">
            <a:extLst>
              <a:ext uri="{FF2B5EF4-FFF2-40B4-BE49-F238E27FC236}">
                <a16:creationId xmlns:a16="http://schemas.microsoft.com/office/drawing/2014/main" id="{00186C4A-1344-4C86-8111-EE24AF690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539" y="2413606"/>
            <a:ext cx="1003491" cy="13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E2AA45-643F-4F57-976A-43397C5C47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1" r="9662" b="2"/>
          <a:stretch/>
        </p:blipFill>
        <p:spPr bwMode="auto">
          <a:xfrm>
            <a:off x="7083395" y="486231"/>
            <a:ext cx="1534283" cy="2325438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02DEC6A-DB6F-BB4C-4EE3-3BAE5D038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080" y="3423092"/>
            <a:ext cx="990389" cy="123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2B338FE-6892-AC88-CE1F-CA818F2A4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r="9574"/>
          <a:stretch/>
        </p:blipFill>
        <p:spPr bwMode="auto">
          <a:xfrm>
            <a:off x="7189253" y="3423091"/>
            <a:ext cx="846447" cy="123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D398920-3CF1-1706-9E5C-9938FB1793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" r="2062"/>
          <a:stretch/>
        </p:blipFill>
        <p:spPr bwMode="auto">
          <a:xfrm>
            <a:off x="6304835" y="3423091"/>
            <a:ext cx="813052" cy="1232303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858384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F4E7F-248A-0054-9A98-41185869B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C54AB-F157-D787-06C7-A19B0DEC4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643F1-1503-7C13-980D-AB664428AD1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22390D-4325-0CCD-A89F-50E6543B9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D85157-FFFD-D98F-E51E-D8EAAF94A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295"/>
            <a:ext cx="9144000" cy="428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41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FF098-FB57-6E67-CC30-0CBFA871A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7D38A-55A2-4371-088D-E933D4AFE1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65AAA5-A02C-D730-6CB5-E717C8A905E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5B5AF5-C2B8-C82A-1C55-6B3FF8196A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7E73B8-77B5-2D33-8598-577528F41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716" y="0"/>
            <a:ext cx="75625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19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35BB5-856A-6347-871C-5673D333F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Training &amp; </a:t>
            </a:r>
            <a:r>
              <a:rPr lang="da-DK" dirty="0" err="1"/>
              <a:t>Evangelism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5FEA2-7D98-A56C-1AA1-0477997652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a-DK" dirty="0" err="1"/>
              <a:t>We</a:t>
            </a:r>
            <a:r>
              <a:rPr lang="da-DK" dirty="0"/>
              <a:t> </a:t>
            </a:r>
            <a:r>
              <a:rPr lang="da-DK" dirty="0" err="1"/>
              <a:t>trained</a:t>
            </a:r>
            <a:r>
              <a:rPr lang="da-DK" dirty="0"/>
              <a:t> a </a:t>
            </a:r>
            <a:r>
              <a:rPr lang="da-DK" dirty="0" err="1"/>
              <a:t>group</a:t>
            </a:r>
            <a:r>
              <a:rPr lang="da-DK" dirty="0"/>
              <a:t> of 24 developers in India last </a:t>
            </a:r>
            <a:r>
              <a:rPr lang="da-DK" dirty="0" err="1"/>
              <a:t>year</a:t>
            </a:r>
            <a:r>
              <a:rPr lang="da-DK" dirty="0"/>
              <a:t> (via Zoom)</a:t>
            </a:r>
          </a:p>
          <a:p>
            <a:r>
              <a:rPr lang="da-DK" dirty="0"/>
              <a:t>The </a:t>
            </a:r>
            <a:r>
              <a:rPr lang="da-DK" dirty="0" err="1"/>
              <a:t>materials</a:t>
            </a:r>
            <a:r>
              <a:rPr lang="da-DK" dirty="0"/>
              <a:t> </a:t>
            </a:r>
            <a:r>
              <a:rPr lang="da-DK" dirty="0" err="1"/>
              <a:t>prepared</a:t>
            </a:r>
            <a:r>
              <a:rPr lang="da-DK" dirty="0"/>
              <a:t> for </a:t>
            </a:r>
            <a:r>
              <a:rPr lang="da-DK" dirty="0" err="1"/>
              <a:t>this</a:t>
            </a:r>
            <a:r>
              <a:rPr lang="da-DK" dirty="0"/>
              <a:t> </a:t>
            </a:r>
            <a:r>
              <a:rPr lang="da-DK" dirty="0" err="1"/>
              <a:t>exercise</a:t>
            </a:r>
            <a:r>
              <a:rPr lang="da-DK" dirty="0"/>
              <a:t> </a:t>
            </a:r>
            <a:r>
              <a:rPr lang="da-DK" dirty="0" err="1"/>
              <a:t>are</a:t>
            </a:r>
            <a:r>
              <a:rPr lang="da-DK" dirty="0"/>
              <a:t> </a:t>
            </a:r>
            <a:r>
              <a:rPr lang="da-DK" dirty="0" err="1"/>
              <a:t>available</a:t>
            </a:r>
            <a:r>
              <a:rPr lang="da-DK" dirty="0"/>
              <a:t> </a:t>
            </a:r>
            <a:r>
              <a:rPr lang="da-DK" dirty="0" err="1"/>
              <a:t>free</a:t>
            </a:r>
            <a:r>
              <a:rPr lang="da-DK" dirty="0"/>
              <a:t> of charge at </a:t>
            </a:r>
            <a:r>
              <a:rPr lang="en-US" dirty="0"/>
              <a:t>course.dyalog.com</a:t>
            </a:r>
            <a:endParaRPr lang="da-DK" dirty="0"/>
          </a:p>
          <a:p>
            <a:pPr lvl="1"/>
            <a:r>
              <a:rPr lang="da-DK" dirty="0"/>
              <a:t>This </a:t>
            </a:r>
            <a:r>
              <a:rPr lang="da-DK" dirty="0" err="1"/>
              <a:t>will</a:t>
            </a:r>
            <a:r>
              <a:rPr lang="da-DK" dirty="0"/>
              <a:t> </a:t>
            </a:r>
            <a:r>
              <a:rPr lang="da-DK" dirty="0" err="1"/>
              <a:t>be</a:t>
            </a:r>
            <a:r>
              <a:rPr lang="da-DK" dirty="0"/>
              <a:t> the case for all </a:t>
            </a:r>
            <a:r>
              <a:rPr lang="da-DK" dirty="0" err="1"/>
              <a:t>training</a:t>
            </a:r>
            <a:r>
              <a:rPr lang="da-DK" dirty="0"/>
              <a:t> </a:t>
            </a:r>
            <a:r>
              <a:rPr lang="da-DK" dirty="0" err="1"/>
              <a:t>materials</a:t>
            </a:r>
            <a:r>
              <a:rPr lang="da-DK" dirty="0"/>
              <a:t> </a:t>
            </a:r>
            <a:r>
              <a:rPr lang="da-DK" dirty="0" err="1"/>
              <a:t>that</a:t>
            </a:r>
            <a:r>
              <a:rPr lang="da-DK" dirty="0"/>
              <a:t> </a:t>
            </a:r>
            <a:r>
              <a:rPr lang="da-DK" dirty="0" err="1"/>
              <a:t>we</a:t>
            </a:r>
            <a:r>
              <a:rPr lang="da-DK" dirty="0"/>
              <a:t> </a:t>
            </a:r>
            <a:r>
              <a:rPr lang="da-DK" dirty="0" err="1"/>
              <a:t>are</a:t>
            </a:r>
            <a:r>
              <a:rPr lang="da-DK" dirty="0"/>
              <a:t> </a:t>
            </a:r>
            <a:r>
              <a:rPr lang="da-DK" dirty="0" err="1"/>
              <a:t>creating</a:t>
            </a:r>
            <a:endParaRPr lang="da-DK" dirty="0"/>
          </a:p>
          <a:p>
            <a:r>
              <a:rPr lang="da-DK" dirty="0" err="1"/>
              <a:t>We</a:t>
            </a:r>
            <a:r>
              <a:rPr lang="da-DK" dirty="0"/>
              <a:t> </a:t>
            </a:r>
            <a:r>
              <a:rPr lang="da-DK" dirty="0" err="1"/>
              <a:t>are</a:t>
            </a:r>
            <a:r>
              <a:rPr lang="da-DK" dirty="0"/>
              <a:t> </a:t>
            </a:r>
            <a:r>
              <a:rPr lang="da-DK" dirty="0" err="1"/>
              <a:t>also</a:t>
            </a:r>
            <a:r>
              <a:rPr lang="da-DK" dirty="0"/>
              <a:t> </a:t>
            </a:r>
            <a:r>
              <a:rPr lang="da-DK" dirty="0" err="1"/>
              <a:t>considering</a:t>
            </a:r>
            <a:r>
              <a:rPr lang="da-DK" dirty="0"/>
              <a:t> running </a:t>
            </a:r>
            <a:r>
              <a:rPr lang="da-DK" dirty="0" err="1"/>
              <a:t>on-line</a:t>
            </a:r>
            <a:r>
              <a:rPr lang="da-DK" dirty="0"/>
              <a:t> </a:t>
            </a:r>
            <a:r>
              <a:rPr lang="da-DK" dirty="0" err="1"/>
              <a:t>courses</a:t>
            </a:r>
            <a:r>
              <a:rPr lang="da-DK" dirty="0"/>
              <a:t> – </a:t>
            </a:r>
            <a:r>
              <a:rPr lang="da-DK" dirty="0" err="1"/>
              <a:t>contact</a:t>
            </a:r>
            <a:r>
              <a:rPr lang="da-DK" dirty="0"/>
              <a:t> </a:t>
            </a:r>
            <a:r>
              <a:rPr lang="da-DK" dirty="0" err="1"/>
              <a:t>us</a:t>
            </a:r>
            <a:r>
              <a:rPr lang="da-DK" dirty="0"/>
              <a:t> </a:t>
            </a:r>
            <a:r>
              <a:rPr lang="da-DK" dirty="0" err="1"/>
              <a:t>if</a:t>
            </a:r>
            <a:r>
              <a:rPr lang="da-DK" dirty="0"/>
              <a:t> </a:t>
            </a:r>
            <a:r>
              <a:rPr lang="da-DK" dirty="0" err="1"/>
              <a:t>you</a:t>
            </a:r>
            <a:r>
              <a:rPr lang="da-DK" dirty="0"/>
              <a:t> </a:t>
            </a:r>
            <a:r>
              <a:rPr lang="da-DK" dirty="0" err="1"/>
              <a:t>need</a:t>
            </a:r>
            <a:r>
              <a:rPr lang="da-DK" dirty="0"/>
              <a:t> </a:t>
            </a:r>
            <a:r>
              <a:rPr lang="da-DK" dirty="0" err="1"/>
              <a:t>training</a:t>
            </a:r>
            <a:r>
              <a:rPr lang="da-DK" dirty="0"/>
              <a:t>!</a:t>
            </a:r>
            <a:endParaRPr lang="LID4096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B2BA8-2663-38C8-5DE6-413DE3011D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4CF1BF-028A-69F2-E923-062E81AC2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523" y="1059254"/>
            <a:ext cx="1806621" cy="232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6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15A7E71-41A0-46C5-97AF-A00CA31D6E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Replaces </a:t>
            </a:r>
            <a:r>
              <a:rPr lang="en-GB" i="1" dirty="0"/>
              <a:t>non-commercial licence</a:t>
            </a:r>
          </a:p>
          <a:p>
            <a:r>
              <a:rPr lang="en-GB" dirty="0"/>
              <a:t>Allows distribution of Dyalog along with your work, under the default royalty licence</a:t>
            </a:r>
          </a:p>
          <a:p>
            <a:pPr lvl="1"/>
            <a:r>
              <a:rPr lang="en-GB" dirty="0"/>
              <a:t>Fee is 2% of gross APL-based revenue</a:t>
            </a:r>
          </a:p>
          <a:p>
            <a:pPr lvl="1"/>
            <a:r>
              <a:rPr lang="en-GB" dirty="0"/>
              <a:t>No fees due if revenue &lt; GBP 5,000 in a calendar year</a:t>
            </a:r>
          </a:p>
          <a:p>
            <a:pPr lvl="1"/>
            <a:r>
              <a:rPr lang="en-GB" dirty="0"/>
              <a:t>Multiple alternative commercial licence schemes are available</a:t>
            </a:r>
            <a:br>
              <a:rPr lang="en-GB" dirty="0"/>
            </a:br>
            <a:endParaRPr lang="en-GB" dirty="0"/>
          </a:p>
          <a:p>
            <a:r>
              <a:rPr lang="en-GB" dirty="0"/>
              <a:t>For GBP 150 per year, you can subscribe to the Dyalog Support Service (DSS)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CD67C0B-DE15-4D44-BD9F-E3394C07317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929B04C-E2C6-462A-9B3F-2C63D7DC9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Basic Licence</a:t>
            </a:r>
          </a:p>
        </p:txBody>
      </p:sp>
      <p:pic>
        <p:nvPicPr>
          <p:cNvPr id="2" name="Picture 2" descr="Business License Certification - Certification Icon, HD Png Download ,  Transparent Png Image - PNGitem">
            <a:extLst>
              <a:ext uri="{FF2B5EF4-FFF2-40B4-BE49-F238E27FC236}">
                <a16:creationId xmlns:a16="http://schemas.microsoft.com/office/drawing/2014/main" id="{86065FF3-A858-7389-F98D-B05A465D8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743" y="1264925"/>
            <a:ext cx="2236338" cy="175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894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80710-06D5-A9C7-08C3-83739C545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Perhaps the most important "feature" of v18.2 – intended for</a:t>
            </a:r>
          </a:p>
          <a:p>
            <a:r>
              <a:rPr lang="en-US" dirty="0"/>
              <a:t>non-commercial use</a:t>
            </a:r>
          </a:p>
          <a:p>
            <a:r>
              <a:rPr lang="en-US" dirty="0"/>
              <a:t>education</a:t>
            </a:r>
          </a:p>
          <a:p>
            <a:r>
              <a:rPr lang="en-US" dirty="0"/>
              <a:t>personal projects &amp; experiments</a:t>
            </a:r>
          </a:p>
          <a:p>
            <a:r>
              <a:rPr lang="en-US" dirty="0"/>
              <a:t>sharing your experience</a:t>
            </a:r>
          </a:p>
          <a:p>
            <a:r>
              <a:rPr lang="en-US" dirty="0"/>
              <a:t>proof of concepts / trials</a:t>
            </a:r>
          </a:p>
          <a:p>
            <a:r>
              <a:rPr lang="en-US" dirty="0"/>
              <a:t>participating in programming competitions for cash prizes</a:t>
            </a:r>
          </a:p>
          <a:p>
            <a:r>
              <a:rPr lang="en-US" dirty="0"/>
              <a:t>fun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1EDD0C-A262-4530-4421-3C31711B27C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08C9C17-8F9C-0C7C-858B-537BCA327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Basic </a:t>
            </a:r>
            <a:r>
              <a:rPr lang="da-DK" dirty="0" err="1"/>
              <a:t>Licence</a:t>
            </a:r>
            <a:endParaRPr lang="LID4096" dirty="0"/>
          </a:p>
        </p:txBody>
      </p:sp>
      <p:pic>
        <p:nvPicPr>
          <p:cNvPr id="2050" name="Picture 2" descr="Business License Certification - Certification Icon, HD Png Download ,  Transparent Png Image - PNGitem">
            <a:extLst>
              <a:ext uri="{FF2B5EF4-FFF2-40B4-BE49-F238E27FC236}">
                <a16:creationId xmlns:a16="http://schemas.microsoft.com/office/drawing/2014/main" id="{4CDA1C00-D891-B5C5-5DFF-36C6F4E9D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743" y="1264925"/>
            <a:ext cx="2236338" cy="175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098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39CF5-B673-46FB-B243-65A5990CE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7429418" cy="324204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da-DK" b="1" dirty="0"/>
              <a:t>Issues:</a:t>
            </a:r>
          </a:p>
          <a:p>
            <a:r>
              <a:rPr lang="da-DK" dirty="0" err="1"/>
              <a:t>Dyalog</a:t>
            </a:r>
            <a:r>
              <a:rPr lang="da-DK" dirty="0"/>
              <a:t> IME </a:t>
            </a:r>
            <a:r>
              <a:rPr lang="da-DK" dirty="0" err="1"/>
              <a:t>does</a:t>
            </a:r>
            <a:r>
              <a:rPr lang="da-DK" dirty="0"/>
              <a:t> not </a:t>
            </a:r>
            <a:r>
              <a:rPr lang="da-DK" dirty="0" err="1"/>
              <a:t>work</a:t>
            </a:r>
            <a:r>
              <a:rPr lang="da-DK" dirty="0"/>
              <a:t> with Windows Universal Windows Platform </a:t>
            </a:r>
            <a:r>
              <a:rPr lang="da-DK" dirty="0" err="1"/>
              <a:t>applications</a:t>
            </a:r>
            <a:endParaRPr lang="da-DK" dirty="0"/>
          </a:p>
          <a:p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APL keyboards do not work in RIDE (backtick still works) under Wayland (Linux)</a:t>
            </a:r>
            <a:endParaRPr lang="da-DK" dirty="0"/>
          </a:p>
          <a:p>
            <a:r>
              <a:rPr lang="da-DK" dirty="0"/>
              <a:t>New users </a:t>
            </a:r>
            <a:r>
              <a:rPr lang="da-DK" dirty="0" err="1"/>
              <a:t>report</a:t>
            </a:r>
            <a:r>
              <a:rPr lang="da-DK" dirty="0"/>
              <a:t> </a:t>
            </a:r>
            <a:r>
              <a:rPr lang="da-DK" dirty="0" err="1"/>
              <a:t>that</a:t>
            </a:r>
            <a:r>
              <a:rPr lang="da-DK" dirty="0"/>
              <a:t> "</a:t>
            </a:r>
            <a:r>
              <a:rPr lang="da-DK" dirty="0" err="1"/>
              <a:t>ctrl</a:t>
            </a:r>
            <a:r>
              <a:rPr lang="da-DK" dirty="0"/>
              <a:t>" is </a:t>
            </a:r>
            <a:r>
              <a:rPr lang="da-DK" dirty="0" err="1"/>
              <a:t>problematic</a:t>
            </a:r>
            <a:r>
              <a:rPr lang="da-DK" dirty="0"/>
              <a:t> as the APL </a:t>
            </a:r>
            <a:r>
              <a:rPr lang="da-DK" dirty="0" err="1"/>
              <a:t>key</a:t>
            </a:r>
            <a:endParaRPr lang="da-DK" dirty="0"/>
          </a:p>
          <a:p>
            <a:pPr marL="0" indent="0">
              <a:buNone/>
            </a:pPr>
            <a:r>
              <a:rPr lang="da-DK" b="1" dirty="0" err="1"/>
              <a:t>Immediate</a:t>
            </a:r>
            <a:r>
              <a:rPr lang="da-DK" b="1" dirty="0"/>
              <a:t> Solutions:</a:t>
            </a:r>
          </a:p>
          <a:p>
            <a: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Keyboards for Windows which use different "APL" keys (Alt, </a:t>
            </a:r>
            <a:r>
              <a:rPr lang="en-US" dirty="0" err="1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AltGr</a:t>
            </a:r>
            <a: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, </a:t>
            </a:r>
            <a:r>
              <a:rPr lang="en-US" dirty="0" err="1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etc</a:t>
            </a:r>
            <a: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)</a:t>
            </a:r>
          </a:p>
          <a:p>
            <a: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Backtick-style keyboards for all platforms</a:t>
            </a:r>
          </a:p>
          <a:p>
            <a:pPr marL="0" indent="0">
              <a:buNone/>
            </a:pPr>
            <a:r>
              <a:rPr lang="da-DK" b="1" dirty="0"/>
              <a:t>Longer Term:</a:t>
            </a:r>
          </a:p>
          <a:p>
            <a: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A new IME which offers a similar experience across </a:t>
            </a:r>
            <a:b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</a:br>
            <a: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supported platforms and works in and out of the IDEs </a:t>
            </a:r>
            <a:b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</a:br>
            <a:r>
              <a:rPr lang="en-US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(this will take a bit longer)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A74EF67-A0AB-4381-99FD-24B67D86F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760157" cy="685535"/>
          </a:xfrm>
        </p:spPr>
        <p:txBody>
          <a:bodyPr/>
          <a:lstStyle/>
          <a:p>
            <a:pPr lvl="0" rtl="0" eaLnBrk="1" latinLnBrk="0" hangingPunct="1"/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Keyboarding on all platforms</a:t>
            </a:r>
            <a:endParaRPr lang="LID4096" sz="3600" dirty="0"/>
          </a:p>
        </p:txBody>
      </p:sp>
      <p:pic>
        <p:nvPicPr>
          <p:cNvPr id="1028" name="Picture 4" descr="Dyalog - APL Fonts and Keyboards">
            <a:extLst>
              <a:ext uri="{FF2B5EF4-FFF2-40B4-BE49-F238E27FC236}">
                <a16:creationId xmlns:a16="http://schemas.microsoft.com/office/drawing/2014/main" id="{15AF8C9E-D9B6-5471-4B47-862F3EFDA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91" y="3161929"/>
            <a:ext cx="3092046" cy="143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765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a-DK" b="1" dirty="0" err="1"/>
              <a:t>Thursday</a:t>
            </a:r>
            <a:r>
              <a:rPr lang="da-DK" b="1" dirty="0"/>
              <a:t> 11:15</a:t>
            </a:r>
            <a:r>
              <a:rPr lang="da-DK" dirty="0"/>
              <a:t> </a:t>
            </a:r>
            <a:r>
              <a:rPr lang="da-DK" dirty="0" err="1"/>
              <a:t>Dyalog</a:t>
            </a:r>
            <a:r>
              <a:rPr lang="da-DK" dirty="0"/>
              <a:t> and </a:t>
            </a:r>
            <a:r>
              <a:rPr lang="da-DK" dirty="0" err="1"/>
              <a:t>Academia</a:t>
            </a:r>
            <a:r>
              <a:rPr lang="da-DK" dirty="0"/>
              <a:t> </a:t>
            </a:r>
            <a:br>
              <a:rPr lang="da-DK" dirty="0"/>
            </a:br>
            <a:r>
              <a:rPr lang="da-DK" dirty="0"/>
              <a:t>(</a:t>
            </a:r>
            <a:r>
              <a:rPr lang="da-DK" dirty="0" err="1"/>
              <a:t>Jesús</a:t>
            </a:r>
            <a:r>
              <a:rPr lang="da-DK" dirty="0"/>
              <a:t> </a:t>
            </a:r>
            <a:r>
              <a:rPr lang="da-DK" dirty="0" err="1"/>
              <a:t>Galàn</a:t>
            </a:r>
            <a:r>
              <a:rPr lang="da-DK" dirty="0"/>
              <a:t> </a:t>
            </a:r>
            <a:r>
              <a:rPr lang="da-DK" dirty="0" err="1"/>
              <a:t>López</a:t>
            </a:r>
            <a:r>
              <a:rPr lang="da-DK" dirty="0"/>
              <a:t> and Gitte Christensen)</a:t>
            </a:r>
          </a:p>
          <a:p>
            <a:pPr marL="0" indent="0">
              <a:buNone/>
            </a:pPr>
            <a:r>
              <a:rPr lang="da-DK" b="1" dirty="0" err="1"/>
              <a:t>Thursday</a:t>
            </a:r>
            <a:r>
              <a:rPr lang="da-DK" b="1" dirty="0"/>
              <a:t> 11:45</a:t>
            </a:r>
            <a:r>
              <a:rPr lang="da-DK" dirty="0"/>
              <a:t> </a:t>
            </a:r>
            <a:r>
              <a:rPr lang="da-DK" dirty="0" err="1"/>
              <a:t>What</a:t>
            </a:r>
            <a:r>
              <a:rPr lang="da-DK" dirty="0"/>
              <a:t> – </a:t>
            </a:r>
            <a:r>
              <a:rPr lang="da-DK" dirty="0" err="1"/>
              <a:t>Another</a:t>
            </a:r>
            <a:r>
              <a:rPr lang="da-DK" dirty="0"/>
              <a:t> APL Book?</a:t>
            </a:r>
            <a:br>
              <a:rPr lang="da-DK" dirty="0"/>
            </a:br>
            <a:r>
              <a:rPr lang="da-DK" dirty="0"/>
              <a:t>(Ray </a:t>
            </a:r>
            <a:r>
              <a:rPr lang="da-DK" dirty="0" err="1"/>
              <a:t>Polivka</a:t>
            </a:r>
            <a:r>
              <a:rPr lang="da-DK" dirty="0"/>
              <a:t>)</a:t>
            </a:r>
          </a:p>
          <a:p>
            <a:pPr marL="0" indent="0">
              <a:buNone/>
            </a:pPr>
            <a:r>
              <a:rPr lang="da-DK" b="1" dirty="0" err="1"/>
              <a:t>Thursday</a:t>
            </a:r>
            <a:r>
              <a:rPr lang="da-DK" b="1" dirty="0"/>
              <a:t> 12:05</a:t>
            </a:r>
            <a:r>
              <a:rPr lang="da-DK" dirty="0"/>
              <a:t> Growing </a:t>
            </a:r>
            <a:r>
              <a:rPr lang="da-DK" dirty="0" err="1"/>
              <a:t>APLers</a:t>
            </a:r>
            <a:br>
              <a:rPr lang="da-DK" dirty="0"/>
            </a:br>
            <a:r>
              <a:rPr lang="da-DK" dirty="0"/>
              <a:t>(Rich Park)</a:t>
            </a:r>
          </a:p>
          <a:p>
            <a:pPr marL="0" indent="0">
              <a:buNone/>
            </a:pPr>
            <a:br>
              <a:rPr lang="da-DK" dirty="0"/>
            </a:b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2. Training &amp; </a:t>
            </a:r>
            <a:r>
              <a:rPr lang="da-DK" dirty="0" err="1"/>
              <a:t>Evangelism</a:t>
            </a:r>
            <a:endParaRPr lang="LID4096" dirty="0"/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B070083A-0F1F-65E7-BF15-B5BDC975F8E6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394" y="3029580"/>
            <a:ext cx="738304" cy="922493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E6C5DF1C-F5EC-0D44-1E19-D777F744B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394" y="2072809"/>
            <a:ext cx="721616" cy="89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8978C1D-EEC6-0CF9-15F8-57C99B9A6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56" y="1116037"/>
            <a:ext cx="721616" cy="89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6106C25-628D-B28E-5757-2E4F25923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395" y="1116038"/>
            <a:ext cx="721616" cy="89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182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8AFC3-850C-3813-9DE4-76E08595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We started building a consulting group in the USA in 2019</a:t>
            </a:r>
          </a:p>
          <a:p>
            <a:pPr lvl="1"/>
            <a:r>
              <a:rPr lang="en-US" dirty="0"/>
              <a:t>Paused due to Covid and other factors </a:t>
            </a:r>
          </a:p>
          <a:p>
            <a:r>
              <a:rPr lang="en-US" dirty="0"/>
              <a:t>We expect to resume recruiting APL consultants in the USA next year</a:t>
            </a:r>
          </a:p>
          <a:p>
            <a:r>
              <a:rPr lang="en-US" dirty="0"/>
              <a:t>Get in touch </a:t>
            </a:r>
          </a:p>
          <a:p>
            <a:pPr lvl="1"/>
            <a:r>
              <a:rPr lang="en-US" dirty="0"/>
              <a:t>… if you need consulting (also outside the USA)</a:t>
            </a:r>
          </a:p>
          <a:p>
            <a:pPr lvl="1"/>
            <a:r>
              <a:rPr lang="en-US" dirty="0"/>
              <a:t>… know someone interested in an APL career</a:t>
            </a:r>
          </a:p>
          <a:p>
            <a:endParaRPr lang="LID4096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78696-2A32-2107-E1F1-1E8C8C15352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8B2986-D3DD-A70B-60D6-F7D92A1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3. Consulting</a:t>
            </a:r>
            <a:endParaRPr lang="LID4096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515EF8A-0C03-6B14-2CB8-255502C9CB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" r="10744"/>
          <a:stretch/>
        </p:blipFill>
        <p:spPr bwMode="auto">
          <a:xfrm>
            <a:off x="7533024" y="1264925"/>
            <a:ext cx="1056068" cy="159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051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 7">
            <a:extLst>
              <a:ext uri="{FF2B5EF4-FFF2-40B4-BE49-F238E27FC236}">
                <a16:creationId xmlns:a16="http://schemas.microsoft.com/office/drawing/2014/main" id="{831D1661-4E3D-1992-A54D-9D134F301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517" y="138133"/>
            <a:ext cx="2091434" cy="1421961"/>
          </a:xfrm>
          <a:prstGeom prst="rect">
            <a:avLst/>
          </a:prstGeom>
        </p:spPr>
      </p:pic>
      <p:sp>
        <p:nvSpPr>
          <p:cNvPr id="6" name="Content Placeholder 5" descr=" 6">
            <a:extLst>
              <a:ext uri="{FF2B5EF4-FFF2-40B4-BE49-F238E27FC236}">
                <a16:creationId xmlns:a16="http://schemas.microsoft.com/office/drawing/2014/main" id="{7F3624BD-1255-AAF0-E548-DEFE799E11E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929472" y="1264924"/>
            <a:ext cx="4104641" cy="2705465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 startAt="6"/>
            </a:pPr>
            <a:r>
              <a:rPr lang="da-DK" dirty="0"/>
              <a:t>Cross-Platform UI</a:t>
            </a:r>
            <a:endParaRPr lang="LID4096" dirty="0"/>
          </a:p>
          <a:p>
            <a:pPr>
              <a:buFont typeface="+mj-lt"/>
              <a:buAutoNum type="arabicPeriod" startAt="6"/>
            </a:pPr>
            <a:r>
              <a:rPr lang="da-DK" dirty="0"/>
              <a:t>[Microsoft].NET</a:t>
            </a:r>
          </a:p>
          <a:p>
            <a:pPr>
              <a:buFont typeface="+mj-lt"/>
              <a:buAutoNum type="arabicPeriod" startAt="6"/>
            </a:pPr>
            <a:r>
              <a:rPr lang="da-DK" dirty="0"/>
              <a:t>New Target Platforms</a:t>
            </a:r>
          </a:p>
          <a:p>
            <a:pPr>
              <a:buFont typeface="+mj-lt"/>
              <a:buAutoNum type="arabicPeriod" startAt="6"/>
            </a:pPr>
            <a:r>
              <a:rPr lang="da-DK" dirty="0" err="1"/>
              <a:t>Compiling</a:t>
            </a:r>
            <a:r>
              <a:rPr lang="da-DK" dirty="0"/>
              <a:t> APL</a:t>
            </a:r>
          </a:p>
          <a:p>
            <a:pPr>
              <a:buFont typeface="+mj-lt"/>
              <a:buAutoNum type="arabicPeriod" startAt="6"/>
            </a:pPr>
            <a:r>
              <a:rPr lang="da-DK" dirty="0"/>
              <a:t>APL Language</a:t>
            </a:r>
          </a:p>
        </p:txBody>
      </p:sp>
      <p:sp>
        <p:nvSpPr>
          <p:cNvPr id="2" name="Title 1" descr="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 Lane Highway</a:t>
            </a:r>
          </a:p>
        </p:txBody>
      </p:sp>
      <p:sp>
        <p:nvSpPr>
          <p:cNvPr id="5" name="Content Placeholder 4" descr=" 5">
            <a:extLst>
              <a:ext uri="{FF2B5EF4-FFF2-40B4-BE49-F238E27FC236}">
                <a16:creationId xmlns:a16="http://schemas.microsoft.com/office/drawing/2014/main" id="{C81308F4-7C71-F6B3-A3A1-E22B7FF0E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4104000" cy="2705465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da-DK" dirty="0"/>
              <a:t>Building the Team</a:t>
            </a:r>
          </a:p>
          <a:p>
            <a:pPr>
              <a:buFont typeface="+mj-lt"/>
              <a:buAutoNum type="arabicPeriod"/>
            </a:pPr>
            <a:r>
              <a:rPr lang="da-DK" dirty="0"/>
              <a:t>Training &amp; </a:t>
            </a:r>
            <a:r>
              <a:rPr lang="da-DK" dirty="0" err="1"/>
              <a:t>Evangelism</a:t>
            </a:r>
            <a:endParaRPr lang="da-DK" dirty="0"/>
          </a:p>
          <a:p>
            <a:pPr>
              <a:buFont typeface="+mj-lt"/>
              <a:buAutoNum type="arabicPeriod"/>
            </a:pPr>
            <a:r>
              <a:rPr lang="da-DK" dirty="0"/>
              <a:t>Consulting</a:t>
            </a:r>
          </a:p>
          <a:p>
            <a:pPr>
              <a:buFont typeface="+mj-lt"/>
              <a:buAutoNum type="arabicPeriod"/>
            </a:pPr>
            <a:r>
              <a:rPr lang="da-DK" dirty="0"/>
              <a:t>Source in </a:t>
            </a:r>
            <a:r>
              <a:rPr lang="da-DK" dirty="0" err="1"/>
              <a:t>Text</a:t>
            </a:r>
            <a:r>
              <a:rPr lang="da-DK" dirty="0"/>
              <a:t> Files</a:t>
            </a:r>
          </a:p>
          <a:p>
            <a:pPr>
              <a:buFont typeface="+mj-lt"/>
              <a:buAutoNum type="arabicPeriod"/>
            </a:pPr>
            <a:r>
              <a:rPr lang="da-DK" dirty="0"/>
              <a:t>Service </a:t>
            </a:r>
            <a:r>
              <a:rPr lang="da-DK" dirty="0" err="1"/>
              <a:t>Orientation</a:t>
            </a:r>
            <a:endParaRPr lang="da-DK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5213C1B-9F5E-8377-34CC-373F68339D6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75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 descr=" 2">
            <a:extLst>
              <a:ext uri="{FF2B5EF4-FFF2-40B4-BE49-F238E27FC236}">
                <a16:creationId xmlns:a16="http://schemas.microsoft.com/office/drawing/2014/main" id="{A47EFDBE-59E3-7DC3-93DD-0E8990C27E86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1F05D929-5AAF-44CE-3F68-5E3119BD1A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Here he</a:t>
            </a:r>
            <a:br>
              <a:rPr lang="da-DK" dirty="0"/>
            </a:br>
            <a:r>
              <a:rPr lang="da-DK" dirty="0" err="1"/>
              <a:t>goes</a:t>
            </a:r>
            <a:br>
              <a:rPr lang="da-DK" dirty="0"/>
            </a:br>
            <a:r>
              <a:rPr lang="da-DK" dirty="0" err="1"/>
              <a:t>again</a:t>
            </a:r>
            <a:endParaRPr lang="LID4096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5C86AEE8-126B-18C8-FBC8-54CCD6952BC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 descr=" 5">
            <a:extLst>
              <a:ext uri="{FF2B5EF4-FFF2-40B4-BE49-F238E27FC236}">
                <a16:creationId xmlns:a16="http://schemas.microsoft.com/office/drawing/2014/main" id="{084061BF-4173-8BA0-9969-DCF2C508B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4. Source in </a:t>
            </a:r>
            <a:r>
              <a:rPr lang="da-DK" dirty="0" err="1"/>
              <a:t>Text</a:t>
            </a:r>
            <a:r>
              <a:rPr lang="da-DK" dirty="0"/>
              <a:t> Files</a:t>
            </a:r>
            <a:endParaRPr lang="LID4096" dirty="0"/>
          </a:p>
        </p:txBody>
      </p:sp>
      <p:pic>
        <p:nvPicPr>
          <p:cNvPr id="6" name="'08" descr=" 6">
            <a:extLst>
              <a:ext uri="{FF2B5EF4-FFF2-40B4-BE49-F238E27FC236}">
                <a16:creationId xmlns:a16="http://schemas.microsoft.com/office/drawing/2014/main" id="{95B70240-7235-0435-2045-35651E5E2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-21181"/>
            <a:ext cx="6876256" cy="51557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: Rounded Corners 6" descr=" 7">
            <a:extLst>
              <a:ext uri="{FF2B5EF4-FFF2-40B4-BE49-F238E27FC236}">
                <a16:creationId xmlns:a16="http://schemas.microsoft.com/office/drawing/2014/main" id="{6CC20B4C-756A-6FAF-B7CF-C011326DED12}"/>
              </a:ext>
            </a:extLst>
          </p:cNvPr>
          <p:cNvSpPr/>
          <p:nvPr/>
        </p:nvSpPr>
        <p:spPr>
          <a:xfrm>
            <a:off x="2771801" y="4731990"/>
            <a:ext cx="3651696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716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B7995-CA3B-4CE3-83FC-7B1BF949C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956872" cy="685535"/>
          </a:xfrm>
        </p:spPr>
        <p:txBody>
          <a:bodyPr/>
          <a:lstStyle/>
          <a:p>
            <a:r>
              <a:rPr lang="da-DK" dirty="0"/>
              <a:t>Why is </a:t>
            </a:r>
            <a:r>
              <a:rPr lang="da-DK" dirty="0" err="1"/>
              <a:t>Text</a:t>
            </a:r>
            <a:r>
              <a:rPr lang="da-DK" dirty="0"/>
              <a:t> Source                            ?</a:t>
            </a:r>
            <a:endParaRPr lang="en-GB" dirty="0"/>
          </a:p>
        </p:txBody>
      </p:sp>
      <p:pic>
        <p:nvPicPr>
          <p:cNvPr id="11" name="Picture 2" descr="Image result for git logo transparent">
            <a:extLst>
              <a:ext uri="{FF2B5EF4-FFF2-40B4-BE49-F238E27FC236}">
                <a16:creationId xmlns:a16="http://schemas.microsoft.com/office/drawing/2014/main" id="{5991D941-41AF-4CFB-8B8A-3D5655879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29" y="2644404"/>
            <a:ext cx="1481925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svn logo">
            <a:extLst>
              <a:ext uri="{FF2B5EF4-FFF2-40B4-BE49-F238E27FC236}">
                <a16:creationId xmlns:a16="http://schemas.microsoft.com/office/drawing/2014/main" id="{0B798A5F-47E6-4084-8E6B-6008C4C6F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864" y="1396753"/>
            <a:ext cx="1096231" cy="94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jenkins logo">
            <a:extLst>
              <a:ext uri="{FF2B5EF4-FFF2-40B4-BE49-F238E27FC236}">
                <a16:creationId xmlns:a16="http://schemas.microsoft.com/office/drawing/2014/main" id="{72FB8023-FA31-4841-82E3-F91B81B7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72" y="2067165"/>
            <a:ext cx="1780203" cy="133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vs code logo">
            <a:extLst>
              <a:ext uri="{FF2B5EF4-FFF2-40B4-BE49-F238E27FC236}">
                <a16:creationId xmlns:a16="http://schemas.microsoft.com/office/drawing/2014/main" id="{2023101D-1415-4189-973D-6DC862DE8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955" y="2223196"/>
            <a:ext cx="2330546" cy="116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emacs logo">
            <a:extLst>
              <a:ext uri="{FF2B5EF4-FFF2-40B4-BE49-F238E27FC236}">
                <a16:creationId xmlns:a16="http://schemas.microsoft.com/office/drawing/2014/main" id="{EBA92E98-D21B-45C0-824B-EC23FCB06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598" y="3498912"/>
            <a:ext cx="1173149" cy="100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id="{17E77D23-AFA8-4BF3-9819-E01381C4B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685" y="3467139"/>
            <a:ext cx="962424" cy="96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eclipse logo">
            <a:extLst>
              <a:ext uri="{FF2B5EF4-FFF2-40B4-BE49-F238E27FC236}">
                <a16:creationId xmlns:a16="http://schemas.microsoft.com/office/drawing/2014/main" id="{2DCCB943-7463-44EF-B7E8-1BC709970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151" y="1547875"/>
            <a:ext cx="2538943" cy="59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github logo">
            <a:extLst>
              <a:ext uri="{FF2B5EF4-FFF2-40B4-BE49-F238E27FC236}">
                <a16:creationId xmlns:a16="http://schemas.microsoft.com/office/drawing/2014/main" id="{B7734E38-8B92-4551-9D9D-77BC299B9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396" y="2297567"/>
            <a:ext cx="1123950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mercurial vcs">
            <a:extLst>
              <a:ext uri="{FF2B5EF4-FFF2-40B4-BE49-F238E27FC236}">
                <a16:creationId xmlns:a16="http://schemas.microsoft.com/office/drawing/2014/main" id="{BCD32433-F43C-4A30-B091-FDCFB94EC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437" y="1298085"/>
            <a:ext cx="1096231" cy="109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mulesoft logo">
            <a:extLst>
              <a:ext uri="{FF2B5EF4-FFF2-40B4-BE49-F238E27FC236}">
                <a16:creationId xmlns:a16="http://schemas.microsoft.com/office/drawing/2014/main" id="{4D429C98-C9DF-4A88-8893-4B41797BB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0" y="1396753"/>
            <a:ext cx="1855767" cy="103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circleci logo">
            <a:extLst>
              <a:ext uri="{FF2B5EF4-FFF2-40B4-BE49-F238E27FC236}">
                <a16:creationId xmlns:a16="http://schemas.microsoft.com/office/drawing/2014/main" id="{ADEE290C-4292-4372-ADA9-B7F407C84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3" y="3038016"/>
            <a:ext cx="1297015" cy="12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A24C026-0C84-4B9C-9703-B6507C9ACF6D}"/>
              </a:ext>
            </a:extLst>
          </p:cNvPr>
          <p:cNvGrpSpPr/>
          <p:nvPr/>
        </p:nvGrpSpPr>
        <p:grpSpPr>
          <a:xfrm>
            <a:off x="4255523" y="389451"/>
            <a:ext cx="2952328" cy="604839"/>
            <a:chOff x="2699792" y="636535"/>
            <a:chExt cx="2952328" cy="604839"/>
          </a:xfrm>
        </p:grpSpPr>
        <p:sp>
          <p:nvSpPr>
            <p:cNvPr id="17" name="Arrow: Left 16">
              <a:extLst>
                <a:ext uri="{FF2B5EF4-FFF2-40B4-BE49-F238E27FC236}">
                  <a16:creationId xmlns:a16="http://schemas.microsoft.com/office/drawing/2014/main" id="{BA8F8228-9314-4487-9CF1-1A775D88A2C1}"/>
                </a:ext>
              </a:extLst>
            </p:cNvPr>
            <p:cNvSpPr/>
            <p:nvPr/>
          </p:nvSpPr>
          <p:spPr>
            <a:xfrm>
              <a:off x="2699792" y="636535"/>
              <a:ext cx="2952328" cy="604839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rgbClr val="ED7F00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GB" sz="2800" b="1" cap="all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8" name="Arrow: Left 17">
              <a:extLst>
                <a:ext uri="{FF2B5EF4-FFF2-40B4-BE49-F238E27FC236}">
                  <a16:creationId xmlns:a16="http://schemas.microsoft.com/office/drawing/2014/main" id="{9C6CBAAF-413F-4017-9443-7A107B0E9F4F}"/>
                </a:ext>
              </a:extLst>
            </p:cNvPr>
            <p:cNvSpPr/>
            <p:nvPr/>
          </p:nvSpPr>
          <p:spPr>
            <a:xfrm>
              <a:off x="2771801" y="698448"/>
              <a:ext cx="2823456" cy="485775"/>
            </a:xfrm>
            <a:prstGeom prst="leftArrow">
              <a:avLst>
                <a:gd name="adj1" fmla="val 100000"/>
                <a:gd name="adj2" fmla="val 36493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tlCol="0" anchor="ctr"/>
            <a:lstStyle/>
            <a:p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I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m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p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o</a:t>
              </a:r>
              <a:r>
                <a:rPr lang="en-US" sz="3200" b="1" cap="all" spc="-2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r</a:t>
              </a:r>
              <a:r>
                <a:rPr lang="en-US" sz="3200" b="1" cap="all" spc="-6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r>
                <a:rPr lang="en-US" sz="3200" b="1" cap="all" spc="-10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a</a:t>
              </a:r>
              <a:r>
                <a:rPr lang="en-US" sz="3200" b="1" cap="all" spc="50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n</a:t>
              </a:r>
              <a:r>
                <a:rPr lang="en-US" sz="3200" b="1" cap="all" dirty="0">
                  <a:ln w="19050">
                    <a:solidFill>
                      <a:schemeClr val="tx1"/>
                    </a:solidFill>
                  </a:ln>
                  <a:solidFill>
                    <a:srgbClr val="ED7F00"/>
                  </a:solidFill>
                  <a:latin typeface="Comic Sans MS" panose="030F0702030302020204" pitchFamily="66" charset="0"/>
                </a:rPr>
                <a:t>t</a:t>
              </a:r>
              <a:endParaRPr lang="en-GB" sz="3200" b="1" cap="all" dirty="0">
                <a:ln w="19050">
                  <a:solidFill>
                    <a:schemeClr val="tx1"/>
                  </a:solidFill>
                </a:ln>
                <a:solidFill>
                  <a:srgbClr val="ED7F00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5174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2858AFC3-850C-3813-9DE4-76E08595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a-DK" sz="1600" dirty="0"/>
              <a:t>Done:</a:t>
            </a:r>
          </a:p>
          <a:p>
            <a:r>
              <a:rPr lang="da-DK" sz="1600" dirty="0"/>
              <a:t>Link 3.0 </a:t>
            </a:r>
            <a:r>
              <a:rPr lang="da-DK" sz="1600" dirty="0" err="1"/>
              <a:t>included</a:t>
            </a:r>
            <a:r>
              <a:rPr lang="da-DK" sz="1600" dirty="0"/>
              <a:t> with v18.2</a:t>
            </a:r>
          </a:p>
          <a:p>
            <a:pPr lvl="1"/>
            <a:r>
              <a:rPr lang="da-DK" sz="1400" dirty="0"/>
              <a:t>Compatible with v18.0</a:t>
            </a:r>
          </a:p>
          <a:p>
            <a:pPr lvl="1"/>
            <a:r>
              <a:rPr lang="da-DK" sz="1400" dirty="0"/>
              <a:t>Will </a:t>
            </a:r>
            <a:r>
              <a:rPr lang="da-DK" sz="1400" dirty="0" err="1"/>
              <a:t>replace</a:t>
            </a:r>
            <a:r>
              <a:rPr lang="da-DK" sz="1400" dirty="0"/>
              <a:t> SALT</a:t>
            </a:r>
          </a:p>
          <a:p>
            <a:r>
              <a:rPr lang="da-DK" sz="1600" dirty="0" err="1"/>
              <a:t>Launch</a:t>
            </a:r>
            <a:r>
              <a:rPr lang="da-DK" sz="1600" dirty="0"/>
              <a:t> APL from </a:t>
            </a:r>
            <a:r>
              <a:rPr lang="da-DK" sz="1600" dirty="0" err="1"/>
              <a:t>text</a:t>
            </a:r>
            <a:r>
              <a:rPr lang="da-DK" sz="1600" dirty="0"/>
              <a:t> source</a:t>
            </a:r>
          </a:p>
          <a:p>
            <a:pPr lvl="1"/>
            <a:r>
              <a:rPr lang="da-DK" sz="1400" dirty="0"/>
              <a:t>No </a:t>
            </a:r>
            <a:r>
              <a:rPr lang="da-DK" sz="1400" dirty="0" err="1"/>
              <a:t>workspace</a:t>
            </a:r>
            <a:r>
              <a:rPr lang="da-DK" sz="1400" dirty="0"/>
              <a:t> </a:t>
            </a:r>
            <a:r>
              <a:rPr lang="da-DK" sz="1400" dirty="0" err="1"/>
              <a:t>required</a:t>
            </a:r>
            <a:endParaRPr lang="da-DK" sz="1400" dirty="0"/>
          </a:p>
          <a:p>
            <a:pPr lvl="1"/>
            <a:r>
              <a:rPr lang="da-DK" sz="1400" dirty="0"/>
              <a:t>Right-</a:t>
            </a:r>
            <a:r>
              <a:rPr lang="da-DK" sz="1400" dirty="0" err="1"/>
              <a:t>click</a:t>
            </a:r>
            <a:r>
              <a:rPr lang="da-DK" sz="1400" dirty="0"/>
              <a:t> on a </a:t>
            </a:r>
            <a:r>
              <a:rPr lang="da-DK" sz="1400" dirty="0" err="1"/>
              <a:t>function</a:t>
            </a:r>
            <a:r>
              <a:rPr lang="da-DK" sz="1400" dirty="0"/>
              <a:t> or </a:t>
            </a:r>
            <a:r>
              <a:rPr lang="da-DK" sz="1400" dirty="0" err="1"/>
              <a:t>namespace</a:t>
            </a:r>
            <a:r>
              <a:rPr lang="da-DK" sz="1400" dirty="0"/>
              <a:t> source file in Windows Explorer and run it</a:t>
            </a:r>
          </a:p>
          <a:p>
            <a:pPr lvl="1"/>
            <a:r>
              <a:rPr lang="da-DK" sz="1400" dirty="0" err="1"/>
              <a:t>Also</a:t>
            </a:r>
            <a:r>
              <a:rPr lang="da-DK" sz="1400" dirty="0"/>
              <a:t> </a:t>
            </a:r>
            <a:r>
              <a:rPr lang="da-DK" sz="1400" dirty="0" err="1"/>
              <a:t>supported</a:t>
            </a:r>
            <a:r>
              <a:rPr lang="da-DK" sz="1400" dirty="0"/>
              <a:t> in containers</a:t>
            </a:r>
          </a:p>
          <a:p>
            <a:r>
              <a:rPr lang="da-DK" sz="1600" dirty="0" err="1"/>
              <a:t>HashBang</a:t>
            </a:r>
            <a:r>
              <a:rPr lang="da-DK" sz="1600" dirty="0"/>
              <a:t>/</a:t>
            </a:r>
            <a:r>
              <a:rPr lang="da-DK" sz="1600" dirty="0" err="1"/>
              <a:t>Shebang</a:t>
            </a:r>
            <a:r>
              <a:rPr lang="da-DK" sz="1600" dirty="0"/>
              <a:t> </a:t>
            </a:r>
            <a:r>
              <a:rPr lang="da-DK" sz="1600" dirty="0" err="1"/>
              <a:t>scripting</a:t>
            </a:r>
            <a:endParaRPr lang="da-DK" sz="1600" dirty="0"/>
          </a:p>
        </p:txBody>
      </p:sp>
      <p:sp>
        <p:nvSpPr>
          <p:cNvPr id="6" name="Content Placeholder 5" descr=" 6">
            <a:extLst>
              <a:ext uri="{FF2B5EF4-FFF2-40B4-BE49-F238E27FC236}">
                <a16:creationId xmlns:a16="http://schemas.microsoft.com/office/drawing/2014/main" id="{92E400B6-2A60-5AA2-3DB9-007853E6515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47260" y="1264925"/>
            <a:ext cx="4104641" cy="324204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kumimoji="0" lang="da-DK" sz="1600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Project Managers:</a:t>
            </a:r>
          </a:p>
          <a:p>
            <a:pPr>
              <a:defRPr/>
            </a:pPr>
            <a:r>
              <a:rPr kumimoji="0" lang="da-DK" sz="1600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Acre</a:t>
            </a:r>
          </a:p>
          <a:p>
            <a:pPr>
              <a:defRPr/>
            </a:pPr>
            <a:r>
              <a:rPr kumimoji="0" lang="da-DK" sz="1600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Dado</a:t>
            </a:r>
          </a:p>
          <a:p>
            <a:pPr>
              <a:defRPr/>
            </a:pPr>
            <a:r>
              <a:rPr kumimoji="0" lang="da-DK" sz="1600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Cider</a:t>
            </a:r>
          </a:p>
          <a:p>
            <a:pPr marL="0" indent="0">
              <a:buNone/>
              <a:defRPr/>
            </a:pPr>
            <a:r>
              <a:rPr kumimoji="0" lang="da-DK" sz="1600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Package Manager:</a:t>
            </a:r>
          </a:p>
          <a:p>
            <a:pPr>
              <a:defRPr/>
            </a:pPr>
            <a:r>
              <a:rPr kumimoji="0" lang="da-DK" sz="1600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Tatin</a:t>
            </a:r>
            <a:endParaRPr lang="LID4096" sz="1600" dirty="0"/>
          </a:p>
        </p:txBody>
      </p:sp>
      <p:sp>
        <p:nvSpPr>
          <p:cNvPr id="7" name="Content Placeholder 6" descr=" 7">
            <a:extLst>
              <a:ext uri="{FF2B5EF4-FFF2-40B4-BE49-F238E27FC236}">
                <a16:creationId xmlns:a16="http://schemas.microsoft.com/office/drawing/2014/main" id="{950F70BA-C7A2-A83A-EBAF-AC1BA80F919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 descr=" 5">
            <a:extLst>
              <a:ext uri="{FF2B5EF4-FFF2-40B4-BE49-F238E27FC236}">
                <a16:creationId xmlns:a16="http://schemas.microsoft.com/office/drawing/2014/main" id="{DF8B2986-D3DD-A70B-60D6-F7D92A1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4. Source in </a:t>
            </a:r>
            <a:r>
              <a:rPr lang="da-DK" dirty="0" err="1"/>
              <a:t>Text</a:t>
            </a:r>
            <a:r>
              <a:rPr lang="da-DK" dirty="0"/>
              <a:t> Files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159276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52F7F9DF-C7C6-4A1D-A3CA-CA6483015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F7CCC5E3-A413-4A22-AE81-8904604C14D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ext Placeholder 4" descr=" 5">
            <a:extLst>
              <a:ext uri="{FF2B5EF4-FFF2-40B4-BE49-F238E27FC236}">
                <a16:creationId xmlns:a16="http://schemas.microsoft.com/office/drawing/2014/main" id="{4B1CCCDA-00CD-47EC-82F7-4D4EE03CCE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LID4096"/>
          </a:p>
        </p:txBody>
      </p:sp>
      <p:graphicFrame>
        <p:nvGraphicFramePr>
          <p:cNvPr id="6" name="Object 5" descr=" 6">
            <a:extLst>
              <a:ext uri="{FF2B5EF4-FFF2-40B4-BE49-F238E27FC236}">
                <a16:creationId xmlns:a16="http://schemas.microsoft.com/office/drawing/2014/main" id="{650D2673-2691-1FD7-19F6-FE64535476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30743"/>
              </p:ext>
            </p:extLst>
          </p:nvPr>
        </p:nvGraphicFramePr>
        <p:xfrm>
          <a:off x="0" y="0"/>
          <a:ext cx="9128599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5744960" imgH="8667720" progId="PBrush">
                  <p:embed/>
                </p:oleObj>
              </mc:Choice>
              <mc:Fallback>
                <p:oleObj name="Bitmap Image" r:id="rId3" imgW="15744960" imgH="866772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28599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descr=" 8">
            <a:extLst>
              <a:ext uri="{FF2B5EF4-FFF2-40B4-BE49-F238E27FC236}">
                <a16:creationId xmlns:a16="http://schemas.microsoft.com/office/drawing/2014/main" id="{B5ED369E-D77B-DBB9-1327-37B256FDC7DF}"/>
              </a:ext>
            </a:extLst>
          </p:cNvPr>
          <p:cNvSpPr/>
          <p:nvPr/>
        </p:nvSpPr>
        <p:spPr>
          <a:xfrm>
            <a:off x="97929" y="4657808"/>
            <a:ext cx="7834305" cy="3506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TextBox 11" descr=" 12">
            <a:extLst>
              <a:ext uri="{FF2B5EF4-FFF2-40B4-BE49-F238E27FC236}">
                <a16:creationId xmlns:a16="http://schemas.microsoft.com/office/drawing/2014/main" id="{7E338496-AD9E-E8B4-554B-FE3E7320535A}"/>
              </a:ext>
            </a:extLst>
          </p:cNvPr>
          <p:cNvSpPr txBox="1"/>
          <p:nvPr/>
        </p:nvSpPr>
        <p:spPr>
          <a:xfrm>
            <a:off x="97929" y="3459193"/>
            <a:ext cx="776936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1200" dirty="0"/>
              <a:t>(… </a:t>
            </a:r>
            <a:r>
              <a:rPr lang="da-DK" sz="1200" dirty="0" err="1"/>
              <a:t>many</a:t>
            </a:r>
            <a:r>
              <a:rPr lang="da-DK" sz="1200" dirty="0"/>
              <a:t> more of </a:t>
            </a:r>
            <a:r>
              <a:rPr lang="da-DK" sz="1200" dirty="0" err="1"/>
              <a:t>Kai's</a:t>
            </a:r>
            <a:r>
              <a:rPr lang="da-DK" sz="1200" dirty="0"/>
              <a:t> </a:t>
            </a:r>
            <a:r>
              <a:rPr lang="da-DK" sz="1200" dirty="0" err="1"/>
              <a:t>packages</a:t>
            </a:r>
            <a:r>
              <a:rPr lang="da-DK" sz="1200" dirty="0"/>
              <a:t> </a:t>
            </a:r>
            <a:r>
              <a:rPr lang="da-DK" sz="1200" dirty="0" err="1"/>
              <a:t>skipped</a:t>
            </a:r>
            <a:r>
              <a:rPr lang="da-DK" sz="1200" dirty="0"/>
              <a:t> …)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308037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52F7F9DF-C7C6-4A1D-A3CA-CA6483015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F7CCC5E3-A413-4A22-AE81-8904604C14D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ext Placeholder 4" descr=" 5">
            <a:extLst>
              <a:ext uri="{FF2B5EF4-FFF2-40B4-BE49-F238E27FC236}">
                <a16:creationId xmlns:a16="http://schemas.microsoft.com/office/drawing/2014/main" id="{4B1CCCDA-00CD-47EC-82F7-4D4EE03CCE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LID4096"/>
          </a:p>
        </p:txBody>
      </p:sp>
      <p:graphicFrame>
        <p:nvGraphicFramePr>
          <p:cNvPr id="6" name="Object 5" descr=" 6">
            <a:extLst>
              <a:ext uri="{FF2B5EF4-FFF2-40B4-BE49-F238E27FC236}">
                <a16:creationId xmlns:a16="http://schemas.microsoft.com/office/drawing/2014/main" id="{650D2673-2691-1FD7-19F6-FE64535476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30743"/>
              </p:ext>
            </p:extLst>
          </p:nvPr>
        </p:nvGraphicFramePr>
        <p:xfrm>
          <a:off x="0" y="0"/>
          <a:ext cx="9128599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5744960" imgH="8667720" progId="PBrush">
                  <p:embed/>
                </p:oleObj>
              </mc:Choice>
              <mc:Fallback>
                <p:oleObj name="Bitmap Image" r:id="rId3" imgW="15744960" imgH="866772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28599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descr=" 8">
            <a:extLst>
              <a:ext uri="{FF2B5EF4-FFF2-40B4-BE49-F238E27FC236}">
                <a16:creationId xmlns:a16="http://schemas.microsoft.com/office/drawing/2014/main" id="{B5ED369E-D77B-DBB9-1327-37B256FDC7DF}"/>
              </a:ext>
            </a:extLst>
          </p:cNvPr>
          <p:cNvSpPr/>
          <p:nvPr/>
        </p:nvSpPr>
        <p:spPr>
          <a:xfrm>
            <a:off x="97929" y="4657808"/>
            <a:ext cx="7834305" cy="3506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7" name="Picture 6" descr=" 10">
            <a:extLst>
              <a:ext uri="{FF2B5EF4-FFF2-40B4-BE49-F238E27FC236}">
                <a16:creationId xmlns:a16="http://schemas.microsoft.com/office/drawing/2014/main" id="{B7295B12-9F13-3D34-585C-93E58B0B8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0013" y="3829348"/>
            <a:ext cx="2378044" cy="7589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 descr=" 12">
            <a:extLst>
              <a:ext uri="{FF2B5EF4-FFF2-40B4-BE49-F238E27FC236}">
                <a16:creationId xmlns:a16="http://schemas.microsoft.com/office/drawing/2014/main" id="{7E338496-AD9E-E8B4-554B-FE3E7320535A}"/>
              </a:ext>
            </a:extLst>
          </p:cNvPr>
          <p:cNvSpPr txBox="1"/>
          <p:nvPr/>
        </p:nvSpPr>
        <p:spPr>
          <a:xfrm>
            <a:off x="97929" y="3459193"/>
            <a:ext cx="776936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1200" dirty="0"/>
              <a:t>(… </a:t>
            </a:r>
            <a:r>
              <a:rPr lang="da-DK" sz="1200" dirty="0" err="1"/>
              <a:t>many</a:t>
            </a:r>
            <a:r>
              <a:rPr lang="da-DK" sz="1200" dirty="0"/>
              <a:t> more of </a:t>
            </a:r>
            <a:r>
              <a:rPr lang="da-DK" sz="1200" dirty="0" err="1"/>
              <a:t>Kai's</a:t>
            </a:r>
            <a:r>
              <a:rPr lang="da-DK" sz="1200" dirty="0"/>
              <a:t> </a:t>
            </a:r>
            <a:r>
              <a:rPr lang="da-DK" sz="1200" dirty="0" err="1"/>
              <a:t>packages</a:t>
            </a:r>
            <a:r>
              <a:rPr lang="da-DK" sz="1200" dirty="0"/>
              <a:t> </a:t>
            </a:r>
            <a:r>
              <a:rPr lang="da-DK" sz="1200" dirty="0" err="1"/>
              <a:t>skipped</a:t>
            </a:r>
            <a:r>
              <a:rPr lang="da-DK" sz="1200" dirty="0"/>
              <a:t> …)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1499216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2858AFC3-850C-3813-9DE4-76E08595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2000" dirty="0"/>
              <a:t>Still to do:</a:t>
            </a:r>
          </a:p>
          <a:p>
            <a:r>
              <a:rPr lang="da-DK" sz="2000" dirty="0" err="1"/>
              <a:t>Publish</a:t>
            </a:r>
            <a:r>
              <a:rPr lang="da-DK" sz="2000" dirty="0"/>
              <a:t> more [</a:t>
            </a:r>
            <a:r>
              <a:rPr lang="da-DK" sz="2000" dirty="0" err="1"/>
              <a:t>Dyalog</a:t>
            </a:r>
            <a:r>
              <a:rPr lang="da-DK" sz="2000" dirty="0"/>
              <a:t>] </a:t>
            </a:r>
            <a:r>
              <a:rPr lang="da-DK" sz="2000" dirty="0" err="1"/>
              <a:t>packages</a:t>
            </a:r>
            <a:r>
              <a:rPr lang="da-DK" sz="2000" dirty="0"/>
              <a:t> on the </a:t>
            </a:r>
            <a:r>
              <a:rPr lang="da-DK" sz="2000" dirty="0" err="1"/>
              <a:t>Tatin</a:t>
            </a:r>
            <a:r>
              <a:rPr lang="da-DK" sz="2000" dirty="0"/>
              <a:t> server</a:t>
            </a:r>
          </a:p>
          <a:p>
            <a:r>
              <a:rPr lang="da-DK" sz="2000" dirty="0"/>
              <a:t>Cider Project Manager</a:t>
            </a:r>
          </a:p>
          <a:p>
            <a:r>
              <a:rPr lang="da-DK" sz="2000" dirty="0"/>
              <a:t>Array Notation</a:t>
            </a:r>
          </a:p>
          <a:p>
            <a:pPr marL="0" indent="0">
              <a:buNone/>
            </a:pPr>
            <a:endParaRPr lang="da-DK" sz="2000" dirty="0"/>
          </a:p>
        </p:txBody>
      </p:sp>
      <p:sp>
        <p:nvSpPr>
          <p:cNvPr id="7" name="Content Placeholder 6" descr=" 7">
            <a:extLst>
              <a:ext uri="{FF2B5EF4-FFF2-40B4-BE49-F238E27FC236}">
                <a16:creationId xmlns:a16="http://schemas.microsoft.com/office/drawing/2014/main" id="{950F70BA-C7A2-A83A-EBAF-AC1BA80F919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 descr=" 5">
            <a:extLst>
              <a:ext uri="{FF2B5EF4-FFF2-40B4-BE49-F238E27FC236}">
                <a16:creationId xmlns:a16="http://schemas.microsoft.com/office/drawing/2014/main" id="{DF8B2986-D3DD-A70B-60D6-F7D92A1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4. Source in </a:t>
            </a:r>
            <a:r>
              <a:rPr lang="da-DK" dirty="0" err="1"/>
              <a:t>Text</a:t>
            </a:r>
            <a:r>
              <a:rPr lang="da-DK" dirty="0"/>
              <a:t> Files</a:t>
            </a:r>
            <a:endParaRPr lang="LID4096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A9677C70-36A8-C3F8-DDB3-1A6A0986AAE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47260" y="1264925"/>
            <a:ext cx="4104641" cy="32420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Current Use:</a:t>
            </a:r>
          </a:p>
          <a:p>
            <a:pPr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Major customers have moved to text source</a:t>
            </a:r>
          </a:p>
          <a:p>
            <a:pPr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New users tend to start with text source</a:t>
            </a:r>
          </a:p>
          <a:p>
            <a:pPr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All new Dyalog tools are [open] text source on GitHub</a:t>
            </a:r>
          </a:p>
          <a:p>
            <a:pPr lvl="1"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Taking advantage of Continuous Integration for automated testing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9976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E22DDB-1D96-54E3-EF27-443F45AB1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/>
              <a:t>Constants </a:t>
            </a:r>
            <a:r>
              <a:rPr lang="da-DK" dirty="0" err="1"/>
              <a:t>can</a:t>
            </a:r>
            <a:r>
              <a:rPr lang="da-DK" dirty="0"/>
              <a:t> form part of the "source" of an </a:t>
            </a:r>
            <a:r>
              <a:rPr lang="da-DK" dirty="0" err="1"/>
              <a:t>application</a:t>
            </a:r>
            <a:endParaRPr lang="da-DK" dirty="0"/>
          </a:p>
          <a:p>
            <a:pPr lvl="1"/>
            <a:r>
              <a:rPr lang="da-DK" dirty="0" err="1"/>
              <a:t>Enumerations</a:t>
            </a:r>
            <a:endParaRPr lang="da-DK" dirty="0"/>
          </a:p>
          <a:p>
            <a:pPr lvl="1"/>
            <a:r>
              <a:rPr lang="da-DK" dirty="0"/>
              <a:t>[</a:t>
            </a:r>
            <a:r>
              <a:rPr lang="da-DK" dirty="0" err="1"/>
              <a:t>Translated</a:t>
            </a:r>
            <a:r>
              <a:rPr lang="da-DK" dirty="0"/>
              <a:t>] </a:t>
            </a:r>
            <a:r>
              <a:rPr lang="da-DK" dirty="0" err="1"/>
              <a:t>strings</a:t>
            </a:r>
            <a:endParaRPr lang="da-DK" dirty="0"/>
          </a:p>
          <a:p>
            <a:pPr lvl="1"/>
            <a:r>
              <a:rPr lang="da-DK" dirty="0"/>
              <a:t>Conversion </a:t>
            </a:r>
            <a:r>
              <a:rPr lang="da-DK" dirty="0" err="1"/>
              <a:t>tables</a:t>
            </a:r>
            <a:endParaRPr lang="da-DK" dirty="0"/>
          </a:p>
          <a:p>
            <a:r>
              <a:rPr lang="da-DK" dirty="0"/>
              <a:t>A notation for </a:t>
            </a:r>
            <a:r>
              <a:rPr lang="da-DK" dirty="0" err="1"/>
              <a:t>constants</a:t>
            </a:r>
            <a:r>
              <a:rPr lang="da-DK" dirty="0"/>
              <a:t> is an </a:t>
            </a:r>
            <a:r>
              <a:rPr lang="da-DK" dirty="0" err="1"/>
              <a:t>important</a:t>
            </a:r>
            <a:r>
              <a:rPr lang="da-DK" dirty="0"/>
              <a:t> </a:t>
            </a:r>
            <a:r>
              <a:rPr lang="da-DK" dirty="0" err="1"/>
              <a:t>piece</a:t>
            </a:r>
            <a:r>
              <a:rPr lang="da-DK" dirty="0"/>
              <a:t> of the "</a:t>
            </a:r>
            <a:r>
              <a:rPr lang="da-DK" dirty="0" err="1"/>
              <a:t>text</a:t>
            </a:r>
            <a:r>
              <a:rPr lang="da-DK" dirty="0"/>
              <a:t> source </a:t>
            </a:r>
            <a:r>
              <a:rPr lang="da-DK" dirty="0" err="1"/>
              <a:t>puzzle</a:t>
            </a:r>
            <a:r>
              <a:rPr lang="da-DK" dirty="0"/>
              <a:t>"</a:t>
            </a:r>
          </a:p>
          <a:p>
            <a:pPr lvl="1"/>
            <a:r>
              <a:rPr lang="da-DK" dirty="0"/>
              <a:t>(In addition to </a:t>
            </a:r>
            <a:r>
              <a:rPr lang="da-DK" dirty="0" err="1"/>
              <a:t>being</a:t>
            </a:r>
            <a:r>
              <a:rPr lang="da-DK" dirty="0"/>
              <a:t> generally </a:t>
            </a:r>
            <a:r>
              <a:rPr lang="da-DK" dirty="0" err="1"/>
              <a:t>useful</a:t>
            </a:r>
            <a:r>
              <a:rPr lang="da-DK" dirty="0"/>
              <a:t> in </a:t>
            </a:r>
            <a:r>
              <a:rPr lang="da-DK" dirty="0" err="1"/>
              <a:t>code</a:t>
            </a:r>
            <a:r>
              <a:rPr lang="da-DK" dirty="0"/>
              <a:t>)</a:t>
            </a:r>
            <a:endParaRPr lang="LID4096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1267655-24F4-F844-DE6D-5C009001F80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8B9658-33D7-5D13-E37F-74436113F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Literal</a:t>
            </a:r>
            <a:r>
              <a:rPr lang="da-DK" dirty="0"/>
              <a:t> Array Notation</a:t>
            </a:r>
            <a:endParaRPr lang="LID4096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5A00CB-004F-47D4-E8E5-478D490BD806}"/>
              </a:ext>
            </a:extLst>
          </p:cNvPr>
          <p:cNvSpPr txBox="1"/>
          <p:nvPr/>
        </p:nvSpPr>
        <p:spPr>
          <a:xfrm>
            <a:off x="6705792" y="1752646"/>
            <a:ext cx="2114681" cy="1477328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PL385 Unicode" panose="020B0709000202000203" pitchFamily="49" charset="0"/>
              </a:rPr>
              <a:t>[ 2 'SYNTAX'</a:t>
            </a:r>
            <a:br>
              <a:rPr lang="en-US" dirty="0">
                <a:latin typeface="APL385 Unicode" panose="020B0709000202000203" pitchFamily="49" charset="0"/>
              </a:rPr>
            </a:br>
            <a:r>
              <a:rPr lang="en-US" dirty="0">
                <a:latin typeface="APL385 Unicode" panose="020B0709000202000203" pitchFamily="49" charset="0"/>
              </a:rPr>
              <a:t>  3 'INDEX'</a:t>
            </a:r>
            <a:br>
              <a:rPr lang="en-US" dirty="0">
                <a:latin typeface="APL385 Unicode" panose="020B0709000202000203" pitchFamily="49" charset="0"/>
              </a:rPr>
            </a:br>
            <a:r>
              <a:rPr lang="en-US" dirty="0">
                <a:latin typeface="APL385 Unicode" panose="020B0709000202000203" pitchFamily="49" charset="0"/>
              </a:rPr>
              <a:t>  4 'RANK'  </a:t>
            </a:r>
          </a:p>
          <a:p>
            <a:r>
              <a:rPr lang="en-US" dirty="0">
                <a:latin typeface="APL385 Unicode" panose="020B0709000202000203" pitchFamily="49" charset="0"/>
              </a:rPr>
              <a:t>  5 'LENGTH'</a:t>
            </a:r>
          </a:p>
          <a:p>
            <a:r>
              <a:rPr lang="en-US" dirty="0">
                <a:latin typeface="APL385 Unicode" panose="020B0709000202000203" pitchFamily="49" charset="0"/>
              </a:rPr>
              <a:t>  6 'VALUE' ] </a:t>
            </a:r>
            <a:endParaRPr lang="LID4096" dirty="0">
              <a:latin typeface="APL385 Unicode" panose="020B0709000202000203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EC8C01-A15F-46C3-A2EE-507ADD5B3EC5}"/>
              </a:ext>
            </a:extLst>
          </p:cNvPr>
          <p:cNvSpPr txBox="1"/>
          <p:nvPr/>
        </p:nvSpPr>
        <p:spPr>
          <a:xfrm>
            <a:off x="6705792" y="1383314"/>
            <a:ext cx="21595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File </a:t>
            </a:r>
            <a:r>
              <a:rPr lang="da-DK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Errors.apla</a:t>
            </a:r>
            <a:endParaRPr lang="LID4096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96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a-DK" b="1" dirty="0"/>
              <a:t>Sunday 09:30</a:t>
            </a:r>
            <a:r>
              <a:rPr lang="da-DK" dirty="0"/>
              <a:t> SA3: Link, </a:t>
            </a:r>
            <a:r>
              <a:rPr lang="da-DK" dirty="0" err="1"/>
              <a:t>Text-Based</a:t>
            </a:r>
            <a:r>
              <a:rPr lang="da-DK" dirty="0"/>
              <a:t> Source, </a:t>
            </a:r>
            <a:br>
              <a:rPr lang="da-DK" dirty="0"/>
            </a:br>
            <a:r>
              <a:rPr lang="da-DK" dirty="0"/>
              <a:t>                                   and Source Code Management</a:t>
            </a:r>
            <a:br>
              <a:rPr lang="da-DK" dirty="0"/>
            </a:br>
            <a:r>
              <a:rPr lang="da-DK" dirty="0"/>
              <a:t>(Morten Kromberg and Josh David)</a:t>
            </a:r>
          </a:p>
          <a:p>
            <a:pPr marL="0" indent="0">
              <a:buNone/>
            </a:pPr>
            <a:r>
              <a:rPr lang="da-DK" b="1" dirty="0" err="1"/>
              <a:t>Monday</a:t>
            </a:r>
            <a:r>
              <a:rPr lang="da-DK" b="1" dirty="0"/>
              <a:t> 14:15</a:t>
            </a:r>
            <a:r>
              <a:rPr lang="da-DK" dirty="0"/>
              <a:t> The P </a:t>
            </a:r>
            <a:r>
              <a:rPr lang="da-DK" dirty="0" err="1"/>
              <a:t>words</a:t>
            </a:r>
            <a:r>
              <a:rPr lang="da-DK" dirty="0"/>
              <a:t>… Project and Packages</a:t>
            </a:r>
            <a:br>
              <a:rPr lang="da-DK" dirty="0"/>
            </a:br>
            <a:r>
              <a:rPr lang="da-DK" dirty="0"/>
              <a:t>(Morten Kromberg)</a:t>
            </a:r>
          </a:p>
          <a:p>
            <a:pPr marL="0" indent="0">
              <a:buNone/>
            </a:pPr>
            <a:r>
              <a:rPr lang="da-DK" dirty="0"/>
              <a:t>(</a:t>
            </a:r>
            <a:r>
              <a:rPr lang="da-DK" dirty="0" err="1"/>
              <a:t>also</a:t>
            </a:r>
            <a:r>
              <a:rPr lang="da-DK" dirty="0"/>
              <a:t> </a:t>
            </a:r>
            <a:r>
              <a:rPr lang="da-DK" dirty="0" err="1"/>
              <a:t>used</a:t>
            </a:r>
            <a:r>
              <a:rPr lang="da-DK" dirty="0"/>
              <a:t> in </a:t>
            </a:r>
            <a:r>
              <a:rPr lang="da-DK" dirty="0" err="1"/>
              <a:t>many</a:t>
            </a:r>
            <a:r>
              <a:rPr lang="da-DK" dirty="0"/>
              <a:t> </a:t>
            </a:r>
            <a:r>
              <a:rPr lang="da-DK" dirty="0" err="1"/>
              <a:t>other</a:t>
            </a:r>
            <a:r>
              <a:rPr lang="da-DK" dirty="0"/>
              <a:t> workshops and </a:t>
            </a:r>
            <a:r>
              <a:rPr lang="da-DK" dirty="0" err="1"/>
              <a:t>presentations</a:t>
            </a:r>
            <a:r>
              <a:rPr lang="da-DK" dirty="0"/>
              <a:t>)</a:t>
            </a:r>
          </a:p>
          <a:p>
            <a:pPr marL="0" indent="0">
              <a:buNone/>
            </a:pPr>
            <a:br>
              <a:rPr lang="da-DK" dirty="0"/>
            </a:b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4. Source in </a:t>
            </a:r>
            <a:r>
              <a:rPr lang="da-DK" dirty="0" err="1"/>
              <a:t>Text</a:t>
            </a:r>
            <a:r>
              <a:rPr lang="da-DK" dirty="0"/>
              <a:t> Files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DFD000-209D-C6F1-F23C-13DA08138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6557" y="2415756"/>
            <a:ext cx="811784" cy="1207478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ECE1BFC-D7E8-6EA5-0CED-E06A1D761C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" r="10744"/>
          <a:stretch/>
        </p:blipFill>
        <p:spPr bwMode="auto">
          <a:xfrm>
            <a:off x="7926556" y="1148517"/>
            <a:ext cx="811784" cy="122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0402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8AFC3-850C-3813-9DE4-76E085955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6" y="1264925"/>
            <a:ext cx="4337683" cy="3242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900" dirty="0"/>
              <a:t>It must </a:t>
            </a:r>
            <a:r>
              <a:rPr lang="da-DK" sz="1900" dirty="0" err="1"/>
              <a:t>be</a:t>
            </a:r>
            <a:r>
              <a:rPr lang="da-DK" sz="1900" dirty="0"/>
              <a:t> </a:t>
            </a:r>
            <a:r>
              <a:rPr lang="da-DK" sz="1900" dirty="0" err="1"/>
              <a:t>easy</a:t>
            </a:r>
            <a:r>
              <a:rPr lang="da-DK" sz="1900" dirty="0"/>
              <a:t> to run APL as a service and </a:t>
            </a:r>
            <a:r>
              <a:rPr lang="da-DK" sz="1900" dirty="0" err="1"/>
              <a:t>call</a:t>
            </a:r>
            <a:r>
              <a:rPr lang="da-DK" sz="1900" dirty="0"/>
              <a:t> it from </a:t>
            </a:r>
            <a:r>
              <a:rPr lang="da-DK" sz="1900" dirty="0" err="1"/>
              <a:t>other</a:t>
            </a:r>
            <a:r>
              <a:rPr lang="da-DK" sz="1900" dirty="0"/>
              <a:t> </a:t>
            </a:r>
            <a:r>
              <a:rPr lang="da-DK" sz="1900" dirty="0" err="1"/>
              <a:t>environments</a:t>
            </a:r>
            <a:r>
              <a:rPr lang="da-DK" sz="1900" dirty="0"/>
              <a:t>.</a:t>
            </a:r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  <a:p>
            <a:pPr marL="0" indent="0">
              <a:buNone/>
            </a:pPr>
            <a:endParaRPr lang="da-DK" sz="19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0344C3-36F5-4C9B-5999-7F0A626ED2E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8B2986-D3DD-A70B-60D6-F7D92A1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5. Service </a:t>
            </a:r>
            <a:r>
              <a:rPr lang="da-DK" dirty="0" err="1"/>
              <a:t>Orientation</a:t>
            </a: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CF5155-274C-F4CC-BBB7-4123356077E6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4061029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984AF62-45EC-EE3F-FCB2-2BD2150DAAF7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78B80A-DF7F-8391-E508-AFECB1354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  <a:t>Imagine you have two pieces of business logic written in APL:</a:t>
            </a:r>
            <a:br>
              <a:rPr lang="en-GB" sz="1800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</a:br>
            <a:br>
              <a:rPr lang="en-GB" sz="1800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</a:br>
            <a:r>
              <a:rPr lang="en-GB" sz="1800" dirty="0">
                <a:effectLst/>
                <a:latin typeface="APL385 Unicode" panose="020B0709000202000203" pitchFamily="49" charset="0"/>
                <a:ea typeface="Yu Gothic" panose="020B0400000000000000" pitchFamily="34" charset="-128"/>
              </a:rPr>
              <a:t>      sum←+/</a:t>
            </a:r>
            <a:br>
              <a:rPr lang="en-GB" sz="1800" dirty="0">
                <a:effectLst/>
                <a:latin typeface="APL385 Unicode" panose="020B0709000202000203" pitchFamily="49" charset="0"/>
                <a:ea typeface="Yu Gothic" panose="020B0400000000000000" pitchFamily="34" charset="-128"/>
              </a:rPr>
            </a:br>
            <a:r>
              <a:rPr lang="en-GB" sz="1800" dirty="0">
                <a:effectLst/>
                <a:latin typeface="APL385 Unicode" panose="020B0709000202000203" pitchFamily="49" charset="0"/>
                <a:ea typeface="Yu Gothic" panose="020B0400000000000000" pitchFamily="34" charset="-128"/>
              </a:rPr>
              <a:t>      reverse←</a:t>
            </a:r>
            <a:r>
              <a:rPr lang="en-GB" sz="1800" dirty="0">
                <a:effectLst/>
                <a:latin typeface="APL385 Unicode" panose="020B0709000202000203" pitchFamily="49" charset="0"/>
                <a:ea typeface="Yu Gothic" panose="020B0400000000000000" pitchFamily="34" charset="-128"/>
                <a:cs typeface="Calibri" panose="020F0502020204030204" pitchFamily="34" charset="0"/>
              </a:rPr>
              <a:t>⌽</a:t>
            </a:r>
            <a:br>
              <a:rPr lang="en-GB" sz="1800" dirty="0">
                <a:effectLst/>
                <a:latin typeface="APL385 Unicode" panose="020B0709000202000203" pitchFamily="49" charset="0"/>
                <a:ea typeface="Yu Gothic" panose="020B0400000000000000" pitchFamily="34" charset="-128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Cambria Math" panose="02040503050406030204" pitchFamily="18" charset="0"/>
                <a:ea typeface="Yu Gothic" panose="020B0400000000000000" pitchFamily="34" charset="-128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+mj-lt"/>
                <a:ea typeface="Yu Gothic" panose="020B0400000000000000" pitchFamily="34" charset="-128"/>
                <a:cs typeface="Calibri" panose="020F0502020204030204" pitchFamily="34" charset="0"/>
              </a:rPr>
              <a:t>If you start Jarvis with a reference to the namespace containing the functions</a:t>
            </a:r>
            <a:r>
              <a:rPr lang="en-GB" sz="1800" dirty="0">
                <a:latin typeface="+mj-lt"/>
                <a:ea typeface="Yu Gothic" panose="020B0400000000000000" pitchFamily="34" charset="-128"/>
                <a:cs typeface="Calibri" panose="020F0502020204030204" pitchFamily="34" charset="0"/>
              </a:rPr>
              <a:t>, Jarvis makes them</a:t>
            </a:r>
            <a:r>
              <a:rPr lang="en-GB" sz="1800" dirty="0">
                <a:effectLst/>
                <a:latin typeface="+mj-lt"/>
                <a:ea typeface="Yu Gothic" panose="020B0400000000000000" pitchFamily="34" charset="-128"/>
                <a:cs typeface="Calibri" panose="020F0502020204030204" pitchFamily="34" charset="0"/>
              </a:rPr>
              <a:t> available as a "Web Service":</a:t>
            </a:r>
            <a:br>
              <a:rPr lang="en-GB" sz="1800" dirty="0">
                <a:effectLst/>
                <a:latin typeface="Cambria Math" panose="02040503050406030204" pitchFamily="18" charset="0"/>
                <a:ea typeface="Yu Gothic" panose="020B0400000000000000" pitchFamily="34" charset="-128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Calibri" panose="020F0502020204030204" pitchFamily="34" charset="0"/>
                <a:ea typeface="Yu Gothic" panose="020B0400000000000000" pitchFamily="34" charset="-128"/>
              </a:rPr>
            </a:br>
            <a:r>
              <a:rPr lang="en-GB" sz="1800" dirty="0">
                <a:effectLst/>
                <a:latin typeface="APL385 Unicode" panose="020B0709000202000203" pitchFamily="49" charset="0"/>
                <a:ea typeface="Yu Gothic" panose="020B0400000000000000" pitchFamily="34" charset="-128"/>
              </a:rPr>
              <a:t>      </a:t>
            </a:r>
            <a:r>
              <a:rPr lang="en-GB" sz="1800" dirty="0" err="1">
                <a:effectLst/>
                <a:latin typeface="APL385 Unicode" panose="020B0709000202000203" pitchFamily="49" charset="0"/>
                <a:ea typeface="Yu Gothic" panose="020B0400000000000000" pitchFamily="34" charset="-128"/>
              </a:rPr>
              <a:t>Server←Jarvis.Run</a:t>
            </a:r>
            <a:r>
              <a:rPr lang="en-GB" sz="1800" dirty="0">
                <a:effectLst/>
                <a:latin typeface="APL385 Unicode" panose="020B0709000202000203" pitchFamily="49" charset="0"/>
                <a:ea typeface="Yu Gothic" panose="020B0400000000000000" pitchFamily="34" charset="-128"/>
              </a:rPr>
              <a:t> 8080 #    </a:t>
            </a:r>
            <a:endParaRPr lang="LID4096" dirty="0">
              <a:latin typeface="APL385 Unicode" panose="020B0709000202000203" pitchFamily="49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176B9B6-5EC1-3DEA-361F-93FC791717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A0F797-304D-22E5-4894-0B68192C4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Running APL as a Service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200856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5213C1B-9F5E-8377-34CC-373F68339D6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 7">
            <a:extLst>
              <a:ext uri="{FF2B5EF4-FFF2-40B4-BE49-F238E27FC236}">
                <a16:creationId xmlns:a16="http://schemas.microsoft.com/office/drawing/2014/main" id="{831D1661-4E3D-1992-A54D-9D134F301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517" y="138133"/>
            <a:ext cx="2091434" cy="1421961"/>
          </a:xfrm>
          <a:prstGeom prst="rect">
            <a:avLst/>
          </a:prstGeom>
        </p:spPr>
      </p:pic>
      <p:sp>
        <p:nvSpPr>
          <p:cNvPr id="6" name="Content Placeholder 5" descr=" 6">
            <a:extLst>
              <a:ext uri="{FF2B5EF4-FFF2-40B4-BE49-F238E27FC236}">
                <a16:creationId xmlns:a16="http://schemas.microsoft.com/office/drawing/2014/main" id="{7F3624BD-1255-AAF0-E548-DEFE799E11E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929472" y="1264924"/>
            <a:ext cx="4104641" cy="2705465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 startAt="6"/>
            </a:pPr>
            <a:r>
              <a:rPr lang="da-DK" dirty="0"/>
              <a:t>Cross-Platform UI</a:t>
            </a:r>
            <a:endParaRPr lang="LID4096" dirty="0"/>
          </a:p>
          <a:p>
            <a:pPr>
              <a:buFont typeface="+mj-lt"/>
              <a:buAutoNum type="arabicPeriod" startAt="6"/>
            </a:pPr>
            <a:r>
              <a:rPr lang="da-DK" dirty="0"/>
              <a:t>[Microsoft].NET</a:t>
            </a:r>
          </a:p>
          <a:p>
            <a:pPr>
              <a:buFont typeface="+mj-lt"/>
              <a:buAutoNum type="arabicPeriod" startAt="6"/>
            </a:pPr>
            <a:r>
              <a:rPr lang="da-DK" dirty="0"/>
              <a:t>New Target Platforms</a:t>
            </a:r>
          </a:p>
          <a:p>
            <a:pPr>
              <a:buFont typeface="+mj-lt"/>
              <a:buAutoNum type="arabicPeriod" startAt="6"/>
            </a:pPr>
            <a:r>
              <a:rPr lang="da-DK" dirty="0" err="1"/>
              <a:t>Compiling</a:t>
            </a:r>
            <a:r>
              <a:rPr lang="da-DK" dirty="0"/>
              <a:t> APL</a:t>
            </a:r>
          </a:p>
          <a:p>
            <a:pPr>
              <a:buFont typeface="+mj-lt"/>
              <a:buAutoNum type="arabicPeriod" startAt="6"/>
            </a:pPr>
            <a:r>
              <a:rPr lang="da-DK" dirty="0"/>
              <a:t>APL Language</a:t>
            </a:r>
          </a:p>
        </p:txBody>
      </p:sp>
      <p:sp>
        <p:nvSpPr>
          <p:cNvPr id="2" name="Title 1" descr="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 Lane Highway</a:t>
            </a:r>
          </a:p>
        </p:txBody>
      </p:sp>
      <p:sp>
        <p:nvSpPr>
          <p:cNvPr id="5" name="Content Placeholder 4" descr=" 5">
            <a:extLst>
              <a:ext uri="{FF2B5EF4-FFF2-40B4-BE49-F238E27FC236}">
                <a16:creationId xmlns:a16="http://schemas.microsoft.com/office/drawing/2014/main" id="{C81308F4-7C71-F6B3-A3A1-E22B7FF0E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4104000" cy="2705465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da-DK" dirty="0"/>
              <a:t>Building the Team</a:t>
            </a:r>
          </a:p>
          <a:p>
            <a:pPr>
              <a:buFont typeface="+mj-lt"/>
              <a:buAutoNum type="arabicPeriod"/>
            </a:pPr>
            <a:r>
              <a:rPr lang="da-DK" dirty="0"/>
              <a:t>Training &amp; </a:t>
            </a:r>
            <a:r>
              <a:rPr lang="da-DK" dirty="0" err="1"/>
              <a:t>Evangelism</a:t>
            </a:r>
            <a:endParaRPr lang="da-DK" dirty="0"/>
          </a:p>
          <a:p>
            <a:pPr>
              <a:buFont typeface="+mj-lt"/>
              <a:buAutoNum type="arabicPeriod"/>
            </a:pPr>
            <a:r>
              <a:rPr lang="da-DK" dirty="0"/>
              <a:t>Consulting</a:t>
            </a:r>
          </a:p>
          <a:p>
            <a:pPr>
              <a:buFont typeface="+mj-lt"/>
              <a:buAutoNum type="arabicPeriod"/>
            </a:pPr>
            <a:r>
              <a:rPr lang="da-DK" dirty="0"/>
              <a:t>Source in </a:t>
            </a:r>
            <a:r>
              <a:rPr lang="da-DK" dirty="0" err="1"/>
              <a:t>Text</a:t>
            </a:r>
            <a:r>
              <a:rPr lang="da-DK" dirty="0"/>
              <a:t> Files</a:t>
            </a:r>
          </a:p>
          <a:p>
            <a:pPr>
              <a:buFont typeface="+mj-lt"/>
              <a:buAutoNum type="arabicPeriod"/>
            </a:pPr>
            <a:r>
              <a:rPr lang="da-DK" dirty="0"/>
              <a:t>Service </a:t>
            </a:r>
            <a:r>
              <a:rPr lang="da-DK" dirty="0" err="1"/>
              <a:t>Orientation</a:t>
            </a:r>
            <a:endParaRPr lang="da-DK" dirty="0"/>
          </a:p>
        </p:txBody>
      </p:sp>
      <p:pic>
        <p:nvPicPr>
          <p:cNvPr id="3" name="Picture 2" descr=" 13">
            <a:extLst>
              <a:ext uri="{FF2B5EF4-FFF2-40B4-BE49-F238E27FC236}">
                <a16:creationId xmlns:a16="http://schemas.microsoft.com/office/drawing/2014/main" id="{5A6DD772-62F3-D8C3-30C1-BECACB527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118" y="3878574"/>
            <a:ext cx="1543882" cy="1264925"/>
          </a:xfrm>
          <a:prstGeom prst="rect">
            <a:avLst/>
          </a:prstGeom>
        </p:spPr>
      </p:pic>
      <p:pic>
        <p:nvPicPr>
          <p:cNvPr id="4" name="Picture 3" descr=" 9">
            <a:extLst>
              <a:ext uri="{FF2B5EF4-FFF2-40B4-BE49-F238E27FC236}">
                <a16:creationId xmlns:a16="http://schemas.microsoft.com/office/drawing/2014/main" id="{CD596E81-1E70-5C62-E7F7-5E403FC076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6000" y="3970390"/>
            <a:ext cx="1235732" cy="117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2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5F4733C7-5593-4F09-BD5A-6707C2BA497D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720341060"/>
              </p:ext>
            </p:extLst>
          </p:nvPr>
        </p:nvGraphicFramePr>
        <p:xfrm>
          <a:off x="416863" y="1074394"/>
          <a:ext cx="7323639" cy="32103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19788">
                  <a:extLst>
                    <a:ext uri="{9D8B030D-6E8A-4147-A177-3AD203B41FA5}">
                      <a16:colId xmlns:a16="http://schemas.microsoft.com/office/drawing/2014/main" val="1172151170"/>
                    </a:ext>
                  </a:extLst>
                </a:gridCol>
                <a:gridCol w="6003851">
                  <a:extLst>
                    <a:ext uri="{9D8B030D-6E8A-4147-A177-3AD203B41FA5}">
                      <a16:colId xmlns:a16="http://schemas.microsoft.com/office/drawing/2014/main" val="2860447330"/>
                    </a:ext>
                  </a:extLst>
                </a:gridCol>
              </a:tblGrid>
              <a:tr h="401202">
                <a:tc>
                  <a:txBody>
                    <a:bodyPr/>
                    <a:lstStyle/>
                    <a:p>
                      <a:r>
                        <a:rPr lang="en-US" dirty="0"/>
                        <a:t>JavaScript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Consolas" panose="020B0609020204030204" pitchFamily="49" charset="0"/>
                        </a:rPr>
                        <a:t>var 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xhr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= new 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XMLHttpRequest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();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xhr.open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("POST", </a:t>
                      </a:r>
                      <a:r>
                        <a:rPr lang="en-US" sz="1000" dirty="0">
                          <a:latin typeface="Consolas" panose="020B0609020204030204" pitchFamily="49" charset="0"/>
                          <a:hlinkClick r:id="rId3"/>
                        </a:rPr>
                        <a:t>http://localhost:8080/sum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);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xhr.setRequestHeader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("content-type", "application/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json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");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xhr.send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("[1,2,3,4]");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xhr.response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;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475415"/>
                  </a:ext>
                </a:extLst>
              </a:tr>
              <a:tr h="401202">
                <a:tc>
                  <a:txBody>
                    <a:bodyPr/>
                    <a:lstStyle/>
                    <a:p>
                      <a:r>
                        <a:rPr lang="en-US" dirty="0"/>
                        <a:t>PowerShell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Consolas" panose="020B0609020204030204" pitchFamily="49" charset="0"/>
                        </a:rPr>
                        <a:t>$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url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= </a:t>
                      </a:r>
                      <a:r>
                        <a:rPr lang="en-US" sz="1000" dirty="0">
                          <a:latin typeface="Consolas" panose="020B0609020204030204" pitchFamily="49" charset="0"/>
                          <a:hlinkClick r:id="rId3"/>
                        </a:rPr>
                        <a:t>http://localhost:8080/sum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>
                          <a:latin typeface="Consolas" panose="020B0609020204030204" pitchFamily="49" charset="0"/>
                        </a:rPr>
                        <a:t>$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hdrs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= @{'content-type' = 'application/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json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'}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>
                          <a:latin typeface="Consolas" panose="020B0609020204030204" pitchFamily="49" charset="0"/>
                        </a:rPr>
                        <a:t>$body = '[1,3,5,7,9,11]'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>
                          <a:latin typeface="Consolas" panose="020B0609020204030204" pitchFamily="49" charset="0"/>
                        </a:rPr>
                        <a:t>Invoke-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WebRequest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–Method Post –URI $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url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–Headers $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hdrs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–Body $body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6890244"/>
                  </a:ext>
                </a:extLst>
              </a:tr>
              <a:tr h="401202">
                <a:tc>
                  <a:txBody>
                    <a:bodyPr/>
                    <a:lstStyle/>
                    <a:p>
                      <a:r>
                        <a:rPr lang="en-US" dirty="0"/>
                        <a:t>Python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url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= 'http://localhost:8080/sum'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hdrs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 = {"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content-type":"application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/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json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"}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>
                          <a:latin typeface="Consolas" panose="020B0609020204030204" pitchFamily="49" charset="0"/>
                        </a:rPr>
                        <a:t>array = [2,4,6,8]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>
                          <a:latin typeface="Consolas" panose="020B0609020204030204" pitchFamily="49" charset="0"/>
                        </a:rPr>
                        <a:t>resp = 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requests.post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url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, data=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json.dumps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(array), headers=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hdrs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)</a:t>
                      </a:r>
                      <a:br>
                        <a:rPr lang="en-US" sz="1000" dirty="0">
                          <a:latin typeface="Consolas" panose="020B0609020204030204" pitchFamily="49" charset="0"/>
                        </a:rPr>
                      </a:br>
                      <a:r>
                        <a:rPr lang="en-US" sz="1000" dirty="0">
                          <a:latin typeface="Consolas" panose="020B0609020204030204" pitchFamily="49" charset="0"/>
                        </a:rPr>
                        <a:t>print(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resp.json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())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9945339"/>
                  </a:ext>
                </a:extLst>
              </a:tr>
              <a:tr h="401202">
                <a:tc>
                  <a:txBody>
                    <a:bodyPr/>
                    <a:lstStyle/>
                    <a:p>
                      <a:r>
                        <a:rPr lang="en-US" dirty="0"/>
                        <a:t>curl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Consolas" panose="020B0609020204030204" pitchFamily="49" charset="0"/>
                        </a:rPr>
                        <a:t>curl -d "[1,2,3,4,5]" -H "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content-type:application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/</a:t>
                      </a:r>
                      <a:r>
                        <a:rPr lang="en-US" sz="1000" dirty="0" err="1">
                          <a:latin typeface="Consolas" panose="020B0609020204030204" pitchFamily="49" charset="0"/>
                        </a:rPr>
                        <a:t>json</a:t>
                      </a:r>
                      <a:r>
                        <a:rPr lang="en-US" sz="1000" dirty="0">
                          <a:latin typeface="Consolas" panose="020B0609020204030204" pitchFamily="49" charset="0"/>
                        </a:rPr>
                        <a:t>" http://localhost:8080/sum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7363822"/>
                  </a:ext>
                </a:extLst>
              </a:tr>
              <a:tr h="401202">
                <a:tc>
                  <a:txBody>
                    <a:bodyPr/>
                    <a:lstStyle/>
                    <a:p>
                      <a:r>
                        <a:rPr lang="en-US" dirty="0"/>
                        <a:t>APL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>
                          <a:latin typeface="APL385 Unicode" panose="020B0709000202000203" pitchFamily="49" charset="0"/>
                        </a:rPr>
                        <a:t>HttpCommand.GetJSON</a:t>
                      </a:r>
                      <a:r>
                        <a:rPr lang="en-US" sz="1000" dirty="0">
                          <a:latin typeface="APL385 Unicode" panose="020B0709000202000203" pitchFamily="49" charset="0"/>
                        </a:rPr>
                        <a:t> 'post' 'localhost:8080/sum' (⍳5)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85110142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7E2B4EF1-CE98-0ABD-7335-7095D9573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267657"/>
            <a:ext cx="8285013" cy="685535"/>
          </a:xfrm>
        </p:spPr>
        <p:txBody>
          <a:bodyPr/>
          <a:lstStyle/>
          <a:p>
            <a:r>
              <a:rPr lang="en-US" dirty="0"/>
              <a:t>Six different examples of calling "sum":</a:t>
            </a:r>
          </a:p>
        </p:txBody>
      </p:sp>
    </p:spTree>
    <p:extLst>
      <p:ext uri="{BB962C8B-B14F-4D97-AF65-F5344CB8AC3E}">
        <p14:creationId xmlns:p14="http://schemas.microsoft.com/office/powerpoint/2010/main" val="827618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8AFC3-850C-3813-9DE4-76E085955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6" y="1264925"/>
            <a:ext cx="4337683" cy="32420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a-DK" dirty="0"/>
              <a:t>It must </a:t>
            </a:r>
            <a:r>
              <a:rPr lang="da-DK" dirty="0" err="1"/>
              <a:t>be</a:t>
            </a:r>
            <a:r>
              <a:rPr lang="da-DK" dirty="0"/>
              <a:t> </a:t>
            </a:r>
            <a:r>
              <a:rPr lang="da-DK" dirty="0" err="1"/>
              <a:t>easy</a:t>
            </a:r>
            <a:r>
              <a:rPr lang="da-DK" dirty="0"/>
              <a:t> to run APL as a service and </a:t>
            </a:r>
            <a:r>
              <a:rPr lang="da-DK" dirty="0" err="1"/>
              <a:t>call</a:t>
            </a:r>
            <a:r>
              <a:rPr lang="da-DK" dirty="0"/>
              <a:t> it from </a:t>
            </a:r>
            <a:r>
              <a:rPr lang="da-DK" dirty="0" err="1"/>
              <a:t>other</a:t>
            </a:r>
            <a:r>
              <a:rPr lang="da-DK" dirty="0"/>
              <a:t> </a:t>
            </a:r>
            <a:r>
              <a:rPr lang="da-DK" dirty="0" err="1"/>
              <a:t>environments</a:t>
            </a:r>
            <a:r>
              <a:rPr lang="da-DK" dirty="0"/>
              <a:t>.</a:t>
            </a:r>
          </a:p>
          <a:p>
            <a:pPr marL="0" indent="0">
              <a:buNone/>
            </a:pPr>
            <a:r>
              <a:rPr lang="da-DK" b="1" dirty="0" err="1"/>
              <a:t>Jarvis</a:t>
            </a:r>
            <a:r>
              <a:rPr lang="da-DK" b="1" dirty="0"/>
              <a:t> Web Service Framework</a:t>
            </a:r>
            <a:r>
              <a:rPr lang="da-DK" dirty="0"/>
              <a:t> </a:t>
            </a:r>
          </a:p>
          <a:p>
            <a:r>
              <a:rPr lang="da-DK" dirty="0" err="1"/>
              <a:t>Replaces</a:t>
            </a:r>
            <a:r>
              <a:rPr lang="da-DK" dirty="0"/>
              <a:t> "</a:t>
            </a:r>
            <a:r>
              <a:rPr lang="da-DK" dirty="0" err="1"/>
              <a:t>JSONServer</a:t>
            </a:r>
            <a:r>
              <a:rPr lang="da-DK" dirty="0"/>
              <a:t>"</a:t>
            </a:r>
          </a:p>
          <a:p>
            <a:r>
              <a:rPr lang="da-DK" dirty="0"/>
              <a:t>Supports REST and "</a:t>
            </a:r>
            <a:r>
              <a:rPr lang="da-DK" dirty="0" err="1"/>
              <a:t>plain</a:t>
            </a:r>
            <a:r>
              <a:rPr lang="da-DK" dirty="0"/>
              <a:t>" HTTP/JSON services</a:t>
            </a:r>
          </a:p>
          <a:p>
            <a:r>
              <a:rPr lang="da-DK" dirty="0" err="1"/>
              <a:t>Widely</a:t>
            </a:r>
            <a:r>
              <a:rPr lang="da-DK" dirty="0"/>
              <a:t> </a:t>
            </a:r>
            <a:r>
              <a:rPr lang="da-DK" dirty="0" err="1"/>
              <a:t>available</a:t>
            </a:r>
            <a:endParaRPr lang="da-DK" dirty="0"/>
          </a:p>
          <a:p>
            <a:pPr marL="457200" lvl="1" indent="0">
              <a:buNone/>
            </a:pPr>
            <a:r>
              <a:rPr lang="da-DK" sz="1700" dirty="0">
                <a:hlinkClick r:id="rId3"/>
              </a:rPr>
              <a:t>https://github.com/dyalog/jarvis</a:t>
            </a:r>
            <a:br>
              <a:rPr lang="da-DK" sz="1700" dirty="0"/>
            </a:br>
            <a:r>
              <a:rPr lang="da-DK" sz="1700" dirty="0">
                <a:hlinkClick r:id="rId4"/>
              </a:rPr>
              <a:t>https://hub.docker.com/r/dyalog/jarvis</a:t>
            </a:r>
            <a:br>
              <a:rPr lang="da-DK" sz="1700" dirty="0"/>
            </a:br>
            <a:r>
              <a:rPr lang="da-DK" sz="1700" dirty="0">
                <a:hlinkClick r:id="rId5"/>
              </a:rPr>
              <a:t>https://tatin.dev</a:t>
            </a:r>
            <a:endParaRPr lang="da-DK" sz="17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C39682-0F2A-0696-B9CB-35A66C9BFB5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979188" y="1303216"/>
            <a:ext cx="3841286" cy="32420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a-DK" b="1" dirty="0" err="1"/>
              <a:t>Related</a:t>
            </a:r>
            <a:r>
              <a:rPr lang="da-DK" b="1" dirty="0"/>
              <a:t> </a:t>
            </a:r>
            <a:r>
              <a:rPr lang="da-DK" b="1" dirty="0" err="1"/>
              <a:t>Improvements</a:t>
            </a:r>
            <a:endParaRPr lang="da-DK" b="1" dirty="0"/>
          </a:p>
          <a:p>
            <a:r>
              <a:rPr lang="da-DK" dirty="0"/>
              <a:t>Version 18.2 runs </a:t>
            </a:r>
            <a:r>
              <a:rPr lang="da-DK" dirty="0" err="1"/>
              <a:t>headless</a:t>
            </a:r>
            <a:r>
              <a:rPr lang="da-DK" dirty="0"/>
              <a:t> </a:t>
            </a:r>
            <a:r>
              <a:rPr lang="da-DK" dirty="0" err="1"/>
              <a:t>comfortably</a:t>
            </a:r>
            <a:endParaRPr lang="da-DK" dirty="0"/>
          </a:p>
          <a:p>
            <a:pPr lvl="1"/>
            <a:r>
              <a:rPr lang="da-DK" dirty="0" err="1"/>
              <a:t>Easier</a:t>
            </a:r>
            <a:r>
              <a:rPr lang="da-DK" dirty="0"/>
              <a:t> to </a:t>
            </a:r>
            <a:r>
              <a:rPr lang="da-DK" dirty="0" err="1"/>
              <a:t>use</a:t>
            </a:r>
            <a:r>
              <a:rPr lang="da-DK" dirty="0"/>
              <a:t> in containers</a:t>
            </a:r>
          </a:p>
          <a:p>
            <a:r>
              <a:rPr lang="da-DK" dirty="0"/>
              <a:t>RIDE 4.4 supports </a:t>
            </a:r>
            <a:r>
              <a:rPr lang="da-DK" dirty="0" err="1"/>
              <a:t>debugging</a:t>
            </a:r>
            <a:r>
              <a:rPr lang="da-DK" dirty="0"/>
              <a:t> </a:t>
            </a:r>
            <a:r>
              <a:rPr lang="da-DK" dirty="0" err="1"/>
              <a:t>threaded</a:t>
            </a:r>
            <a:r>
              <a:rPr lang="da-DK" dirty="0"/>
              <a:t> </a:t>
            </a:r>
            <a:r>
              <a:rPr lang="da-DK" dirty="0" err="1"/>
              <a:t>code</a:t>
            </a:r>
            <a:endParaRPr lang="da-DK" dirty="0"/>
          </a:p>
          <a:p>
            <a:r>
              <a:rPr lang="da-DK" dirty="0">
                <a:latin typeface="APL385 Unicode" panose="020B0709000202000203" pitchFamily="49" charset="0"/>
              </a:rPr>
              <a:t>⎕JSON</a:t>
            </a:r>
            <a:r>
              <a:rPr lang="da-DK" dirty="0"/>
              <a:t> support for </a:t>
            </a:r>
            <a:r>
              <a:rPr lang="da-DK" dirty="0" err="1"/>
              <a:t>converting</a:t>
            </a:r>
            <a:r>
              <a:rPr lang="da-DK" dirty="0"/>
              <a:t> matrices to JSON </a:t>
            </a:r>
            <a:r>
              <a:rPr lang="da-DK" dirty="0" err="1"/>
              <a:t>tables</a:t>
            </a:r>
            <a:endParaRPr lang="da-D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0344C3-36F5-4C9B-5999-7F0A626ED2E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8B2986-D3DD-A70B-60D6-F7D92A1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5. Service </a:t>
            </a:r>
            <a:r>
              <a:rPr lang="da-DK" dirty="0" err="1"/>
              <a:t>Orientation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7262811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8AFC3-850C-3813-9DE4-76E085955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7836223" cy="3242040"/>
          </a:xfrm>
        </p:spPr>
        <p:txBody>
          <a:bodyPr>
            <a:normAutofit fontScale="92500" lnSpcReduction="10000"/>
          </a:bodyPr>
          <a:lstStyle/>
          <a:p>
            <a:r>
              <a:rPr lang="da-DK" dirty="0" err="1"/>
              <a:t>Continue</a:t>
            </a:r>
            <a:r>
              <a:rPr lang="da-DK" dirty="0"/>
              <a:t> </a:t>
            </a:r>
            <a:r>
              <a:rPr lang="da-DK" dirty="0" err="1"/>
              <a:t>work</a:t>
            </a:r>
            <a:r>
              <a:rPr lang="da-DK" dirty="0"/>
              <a:t> to </a:t>
            </a:r>
            <a:r>
              <a:rPr lang="da-DK" dirty="0" err="1"/>
              <a:t>make</a:t>
            </a:r>
            <a:r>
              <a:rPr lang="da-DK" dirty="0"/>
              <a:t> platforms more </a:t>
            </a:r>
            <a:r>
              <a:rPr lang="da-DK" dirty="0" err="1"/>
              <a:t>similar</a:t>
            </a:r>
            <a:endParaRPr lang="da-DK" dirty="0"/>
          </a:p>
          <a:p>
            <a:pPr lvl="1"/>
            <a:r>
              <a:rPr lang="da-DK" dirty="0" err="1"/>
              <a:t>Develop</a:t>
            </a:r>
            <a:r>
              <a:rPr lang="da-DK" dirty="0"/>
              <a:t> under Windows/</a:t>
            </a:r>
            <a:r>
              <a:rPr lang="da-DK" dirty="0" err="1"/>
              <a:t>macOS</a:t>
            </a:r>
            <a:r>
              <a:rPr lang="da-DK" dirty="0"/>
              <a:t>, </a:t>
            </a:r>
            <a:r>
              <a:rPr lang="da-DK" dirty="0" err="1"/>
              <a:t>deploy</a:t>
            </a:r>
            <a:r>
              <a:rPr lang="da-DK" dirty="0"/>
              <a:t> under Linux</a:t>
            </a:r>
          </a:p>
          <a:p>
            <a:r>
              <a:rPr lang="da-DK" dirty="0"/>
              <a:t>.NET Bridge provides cross-platform </a:t>
            </a:r>
            <a:r>
              <a:rPr lang="da-DK" dirty="0" err="1"/>
              <a:t>libraries</a:t>
            </a:r>
            <a:r>
              <a:rPr lang="da-DK" dirty="0"/>
              <a:t> </a:t>
            </a:r>
            <a:br>
              <a:rPr lang="da-DK" dirty="0"/>
            </a:br>
            <a:r>
              <a:rPr lang="da-DK" dirty="0"/>
              <a:t>&amp; frameworks</a:t>
            </a:r>
          </a:p>
          <a:p>
            <a:r>
              <a:rPr lang="da-DK" dirty="0" err="1"/>
              <a:t>Unify</a:t>
            </a:r>
            <a:r>
              <a:rPr lang="da-DK" dirty="0"/>
              <a:t> </a:t>
            </a:r>
            <a:r>
              <a:rPr lang="da-DK" dirty="0" err="1"/>
              <a:t>configuration</a:t>
            </a:r>
            <a:r>
              <a:rPr lang="da-DK" dirty="0"/>
              <a:t> </a:t>
            </a:r>
            <a:r>
              <a:rPr lang="da-DK" dirty="0" err="1"/>
              <a:t>across</a:t>
            </a:r>
            <a:r>
              <a:rPr lang="da-DK" dirty="0"/>
              <a:t> platforms</a:t>
            </a:r>
          </a:p>
          <a:p>
            <a:pPr lvl="1"/>
            <a:r>
              <a:rPr lang="da-DK" dirty="0"/>
              <a:t>All </a:t>
            </a:r>
            <a:r>
              <a:rPr lang="da-DK" dirty="0" err="1"/>
              <a:t>settings</a:t>
            </a:r>
            <a:r>
              <a:rPr lang="da-DK" dirty="0"/>
              <a:t> </a:t>
            </a:r>
            <a:r>
              <a:rPr lang="da-DK" dirty="0" err="1"/>
              <a:t>configurable</a:t>
            </a:r>
            <a:r>
              <a:rPr lang="da-DK" dirty="0"/>
              <a:t> via </a:t>
            </a:r>
            <a:r>
              <a:rPr lang="da-DK" dirty="0" err="1"/>
              <a:t>text</a:t>
            </a:r>
            <a:r>
              <a:rPr lang="da-DK" dirty="0"/>
              <a:t> files</a:t>
            </a:r>
          </a:p>
          <a:p>
            <a:pPr lvl="1"/>
            <a:r>
              <a:rPr lang="da-DK" dirty="0" err="1"/>
              <a:t>Remove</a:t>
            </a:r>
            <a:r>
              <a:rPr lang="da-DK" dirty="0"/>
              <a:t> </a:t>
            </a:r>
            <a:r>
              <a:rPr lang="da-DK" dirty="0" err="1"/>
              <a:t>need</a:t>
            </a:r>
            <a:r>
              <a:rPr lang="da-DK" dirty="0"/>
              <a:t> for the Windows Registry</a:t>
            </a:r>
          </a:p>
          <a:p>
            <a:pPr lvl="2"/>
            <a:r>
              <a:rPr lang="da-DK" dirty="0"/>
              <a:t>(</a:t>
            </a:r>
            <a:r>
              <a:rPr lang="da-DK" dirty="0" err="1"/>
              <a:t>Except</a:t>
            </a:r>
            <a:r>
              <a:rPr lang="da-DK" dirty="0"/>
              <a:t> perhaps to </a:t>
            </a:r>
            <a:r>
              <a:rPr lang="da-DK" dirty="0" err="1"/>
              <a:t>configure</a:t>
            </a:r>
            <a:r>
              <a:rPr lang="da-DK" dirty="0"/>
              <a:t> Windows IDE)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EFD8EBD-71A5-3438-33D4-D608AD8BAFF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8B2986-D3DD-A70B-60D6-F7D92A14D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5. Service </a:t>
            </a:r>
            <a:r>
              <a:rPr lang="da-DK" dirty="0" err="1"/>
              <a:t>Orientation</a:t>
            </a:r>
            <a:endParaRPr lang="LID4096" dirty="0"/>
          </a:p>
        </p:txBody>
      </p:sp>
      <p:pic>
        <p:nvPicPr>
          <p:cNvPr id="7170" name="Picture 2" descr="Waiter definition and meaning | Collins English Dictionary">
            <a:extLst>
              <a:ext uri="{FF2B5EF4-FFF2-40B4-BE49-F238E27FC236}">
                <a16:creationId xmlns:a16="http://schemas.microsoft.com/office/drawing/2014/main" id="{8470B14C-41E3-818D-A0E3-37707CF3E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074" y="1438247"/>
            <a:ext cx="1703352" cy="113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5835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A2E28-301E-47F5-B26D-F72C2C6DD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005527" cy="685535"/>
          </a:xfrm>
        </p:spPr>
        <p:txBody>
          <a:bodyPr anchor="b">
            <a:normAutofit/>
          </a:bodyPr>
          <a:lstStyle/>
          <a:p>
            <a:r>
              <a:rPr lang="da-DK" dirty="0"/>
              <a:t>5. Service </a:t>
            </a:r>
            <a:r>
              <a:rPr lang="da-DK" dirty="0" err="1"/>
              <a:t>Orientation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C11C1-4FDA-4547-9BAC-3C1BF62C0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da-DK" sz="1900" dirty="0"/>
              <a:t>Materials </a:t>
            </a:r>
            <a:r>
              <a:rPr lang="da-DK" sz="1900" dirty="0" err="1"/>
              <a:t>developed</a:t>
            </a:r>
            <a:r>
              <a:rPr lang="da-DK" sz="1900" dirty="0"/>
              <a:t> for Dyalog'22 workshops </a:t>
            </a:r>
            <a:r>
              <a:rPr lang="da-DK" sz="1900" dirty="0" err="1"/>
              <a:t>will</a:t>
            </a:r>
            <a:r>
              <a:rPr lang="da-DK" sz="1900" dirty="0"/>
              <a:t> </a:t>
            </a:r>
            <a:r>
              <a:rPr lang="da-DK" sz="1900" dirty="0" err="1"/>
              <a:t>be</a:t>
            </a:r>
            <a:r>
              <a:rPr lang="da-DK" sz="1900" dirty="0"/>
              <a:t> </a:t>
            </a:r>
            <a:r>
              <a:rPr lang="da-DK" sz="1900" dirty="0" err="1"/>
              <a:t>extended</a:t>
            </a:r>
            <a:r>
              <a:rPr lang="da-DK" sz="1900" dirty="0"/>
              <a:t> over the </a:t>
            </a:r>
            <a:r>
              <a:rPr lang="da-DK" sz="1900" dirty="0" err="1"/>
              <a:t>next</a:t>
            </a:r>
            <a:r>
              <a:rPr lang="da-DK" sz="1900" dirty="0"/>
              <a:t> </a:t>
            </a:r>
            <a:r>
              <a:rPr lang="da-DK" sz="1900" dirty="0" err="1"/>
              <a:t>weeks</a:t>
            </a:r>
            <a:r>
              <a:rPr lang="da-DK" sz="1900" dirty="0"/>
              <a:t> and </a:t>
            </a:r>
            <a:r>
              <a:rPr lang="da-DK" sz="1900" dirty="0" err="1"/>
              <a:t>months</a:t>
            </a:r>
            <a:endParaRPr lang="da-DK" sz="1900" dirty="0"/>
          </a:p>
          <a:p>
            <a:pPr>
              <a:lnSpc>
                <a:spcPct val="90000"/>
              </a:lnSpc>
            </a:pPr>
            <a:r>
              <a:rPr lang="da-DK" sz="1900" dirty="0" err="1"/>
              <a:t>We</a:t>
            </a:r>
            <a:r>
              <a:rPr lang="da-DK" sz="1900" dirty="0"/>
              <a:t> </a:t>
            </a:r>
            <a:r>
              <a:rPr lang="da-DK" sz="1900" dirty="0" err="1"/>
              <a:t>will</a:t>
            </a:r>
            <a:r>
              <a:rPr lang="da-DK" sz="1900" dirty="0"/>
              <a:t> </a:t>
            </a:r>
            <a:r>
              <a:rPr lang="da-DK" sz="1900" dirty="0" err="1"/>
              <a:t>publish</a:t>
            </a:r>
            <a:r>
              <a:rPr lang="da-DK" sz="1900" dirty="0"/>
              <a:t> a </a:t>
            </a:r>
            <a:r>
              <a:rPr lang="da-DK" sz="1900" dirty="0" err="1"/>
              <a:t>fully</a:t>
            </a:r>
            <a:r>
              <a:rPr lang="da-DK" sz="1900" dirty="0"/>
              <a:t> </a:t>
            </a:r>
            <a:r>
              <a:rPr lang="da-DK" sz="1900" dirty="0" err="1"/>
              <a:t>worked</a:t>
            </a:r>
            <a:r>
              <a:rPr lang="da-DK" sz="1900" dirty="0"/>
              <a:t> </a:t>
            </a:r>
            <a:r>
              <a:rPr lang="da-DK" sz="1900" dirty="0" err="1"/>
              <a:t>example</a:t>
            </a:r>
            <a:r>
              <a:rPr lang="da-DK" sz="1900" dirty="0"/>
              <a:t> of </a:t>
            </a:r>
            <a:r>
              <a:rPr lang="da-DK" sz="1900" dirty="0" err="1"/>
              <a:t>how</a:t>
            </a:r>
            <a:r>
              <a:rPr lang="da-DK" sz="1900" dirty="0"/>
              <a:t> to </a:t>
            </a:r>
            <a:r>
              <a:rPr lang="da-DK" sz="1900" dirty="0" err="1"/>
              <a:t>build</a:t>
            </a:r>
            <a:r>
              <a:rPr lang="da-DK" sz="1900" dirty="0"/>
              <a:t> a web service in </a:t>
            </a:r>
            <a:r>
              <a:rPr lang="da-DK" sz="1900" dirty="0" err="1"/>
              <a:t>Dyalog</a:t>
            </a:r>
            <a:r>
              <a:rPr lang="da-DK" sz="1900" dirty="0"/>
              <a:t> APL</a:t>
            </a:r>
          </a:p>
          <a:p>
            <a:pPr lvl="1">
              <a:lnSpc>
                <a:spcPct val="90000"/>
              </a:lnSpc>
            </a:pPr>
            <a:r>
              <a:rPr lang="da-DK" sz="1900" dirty="0" err="1"/>
              <a:t>Deployed</a:t>
            </a:r>
            <a:r>
              <a:rPr lang="da-DK" sz="1900" dirty="0"/>
              <a:t> in containers to the cloud</a:t>
            </a:r>
          </a:p>
          <a:p>
            <a:pPr lvl="1">
              <a:lnSpc>
                <a:spcPct val="90000"/>
              </a:lnSpc>
            </a:pPr>
            <a:r>
              <a:rPr lang="da-DK" sz="1900" dirty="0"/>
              <a:t>Scalable </a:t>
            </a:r>
            <a:r>
              <a:rPr lang="da-DK" sz="1900" dirty="0" err="1"/>
              <a:t>using</a:t>
            </a:r>
            <a:r>
              <a:rPr lang="da-DK" sz="1900" dirty="0"/>
              <a:t> </a:t>
            </a:r>
            <a:r>
              <a:rPr lang="da-DK" sz="1900" dirty="0" err="1"/>
              <a:t>several</a:t>
            </a:r>
            <a:r>
              <a:rPr lang="da-DK" sz="1900" dirty="0"/>
              <a:t> alternative </a:t>
            </a:r>
            <a:r>
              <a:rPr lang="da-DK" sz="1900" dirty="0" err="1"/>
              <a:t>mechanisms</a:t>
            </a:r>
            <a:endParaRPr lang="da-DK" sz="1900" dirty="0"/>
          </a:p>
          <a:p>
            <a:pPr lvl="1">
              <a:lnSpc>
                <a:spcPct val="90000"/>
              </a:lnSpc>
            </a:pPr>
            <a:r>
              <a:rPr lang="da-DK" sz="1900" dirty="0"/>
              <a:t>User Sessions </a:t>
            </a:r>
            <a:r>
              <a:rPr lang="da-DK" sz="1900" dirty="0" err="1"/>
              <a:t>using</a:t>
            </a:r>
            <a:r>
              <a:rPr lang="da-DK" sz="1900" dirty="0"/>
              <a:t> 3rd Party Authentication</a:t>
            </a:r>
          </a:p>
          <a:p>
            <a:pPr lvl="1">
              <a:lnSpc>
                <a:spcPct val="90000"/>
              </a:lnSpc>
            </a:pPr>
            <a:r>
              <a:rPr lang="da-DK" sz="1900" dirty="0" err="1"/>
              <a:t>Encrypted</a:t>
            </a:r>
            <a:r>
              <a:rPr lang="da-DK" sz="1900" dirty="0"/>
              <a:t> Data</a:t>
            </a:r>
          </a:p>
          <a:p>
            <a:pPr>
              <a:lnSpc>
                <a:spcPct val="90000"/>
              </a:lnSpc>
            </a:pPr>
            <a:r>
              <a:rPr lang="da-DK" sz="1900" dirty="0"/>
              <a:t>More webinars, </a:t>
            </a:r>
            <a:r>
              <a:rPr lang="da-DK" sz="1900" dirty="0" err="1"/>
              <a:t>webcasts</a:t>
            </a:r>
            <a:r>
              <a:rPr lang="da-DK" sz="1900" dirty="0"/>
              <a:t> &amp; samples to </a:t>
            </a:r>
            <a:r>
              <a:rPr lang="da-DK" sz="1900" dirty="0" err="1"/>
              <a:t>come</a:t>
            </a:r>
            <a:endParaRPr lang="LID4096" sz="1900" dirty="0"/>
          </a:p>
        </p:txBody>
      </p:sp>
      <p:pic>
        <p:nvPicPr>
          <p:cNvPr id="8194" name="Picture 2" descr="Waiter Clip Art - Clipart library">
            <a:extLst>
              <a:ext uri="{FF2B5EF4-FFF2-40B4-BE49-F238E27FC236}">
                <a16:creationId xmlns:a16="http://schemas.microsoft.com/office/drawing/2014/main" id="{4DF39EB1-776B-EB0A-9C21-7C5253FB2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5525" y="1126146"/>
            <a:ext cx="2078545" cy="277139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199" name="Text Placeholder 4">
            <a:extLst>
              <a:ext uri="{FF2B5EF4-FFF2-40B4-BE49-F238E27FC236}">
                <a16:creationId xmlns:a16="http://schemas.microsoft.com/office/drawing/2014/main" id="{AEE3E8C6-C8C4-238D-4CE3-13474944B3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96336" y="0"/>
            <a:ext cx="1547664" cy="69954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006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FFEC-CFC6-432E-8B50-39AC14410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a-DK" dirty="0"/>
              <a:t>Provide interface to monitor the </a:t>
            </a:r>
            <a:r>
              <a:rPr lang="da-DK" dirty="0" err="1"/>
              <a:t>state</a:t>
            </a:r>
            <a:r>
              <a:rPr lang="da-DK" dirty="0"/>
              <a:t> of APL </a:t>
            </a:r>
            <a:r>
              <a:rPr lang="da-DK" dirty="0" err="1"/>
              <a:t>processes</a:t>
            </a:r>
            <a:endParaRPr lang="da-DK" dirty="0"/>
          </a:p>
          <a:p>
            <a:r>
              <a:rPr lang="en-US" dirty="0"/>
              <a:t>CPU consumption</a:t>
            </a:r>
          </a:p>
          <a:p>
            <a:r>
              <a:rPr lang="en-US" dirty="0"/>
              <a:t>Memory usage, Compaction counts, </a:t>
            </a:r>
            <a:r>
              <a:rPr lang="en-US" dirty="0" err="1"/>
              <a:t>etc</a:t>
            </a:r>
            <a:r>
              <a:rPr lang="en-US" dirty="0"/>
              <a:t> </a:t>
            </a:r>
          </a:p>
          <a:p>
            <a:r>
              <a:rPr lang="en-US" dirty="0"/>
              <a:t>Are any threads suspended?</a:t>
            </a:r>
          </a:p>
          <a:p>
            <a:r>
              <a:rPr lang="en-US" dirty="0"/>
              <a:t>)SI and Error information</a:t>
            </a:r>
          </a:p>
          <a:p>
            <a:r>
              <a:rPr lang="en-US" dirty="0"/>
              <a:t>Available via API and / or protocols like SNMP</a:t>
            </a:r>
          </a:p>
          <a:p>
            <a:pPr marL="0" indent="0">
              <a:buNone/>
            </a:pPr>
            <a:br>
              <a:rPr lang="da-DK" dirty="0"/>
            </a:br>
            <a:r>
              <a:rPr lang="da-DK" dirty="0"/>
              <a:t>First version </a:t>
            </a:r>
            <a:r>
              <a:rPr lang="da-DK" dirty="0" err="1"/>
              <a:t>planned</a:t>
            </a:r>
            <a:r>
              <a:rPr lang="da-DK" dirty="0"/>
              <a:t> for v19.0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6A4882-BBE9-49A5-A788-9151289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latinLnBrk="0" hangingPunct="1"/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5. Service </a:t>
            </a:r>
            <a:r>
              <a:rPr lang="da-DK" sz="3600" kern="1200" dirty="0" err="1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Orientation</a:t>
            </a:r>
            <a:endParaRPr lang="LID4096" sz="3600" dirty="0"/>
          </a:p>
        </p:txBody>
      </p:sp>
      <p:pic>
        <p:nvPicPr>
          <p:cNvPr id="9218" name="Picture 2" descr="1200 SUPER S IFR Service Monitor Used">
            <a:extLst>
              <a:ext uri="{FF2B5EF4-FFF2-40B4-BE49-F238E27FC236}">
                <a16:creationId xmlns:a16="http://schemas.microsoft.com/office/drawing/2014/main" id="{A31111E7-C769-AE3E-4C5B-740033DEC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857" y="1215676"/>
            <a:ext cx="1884479" cy="149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0458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a-DK" b="1" dirty="0"/>
              <a:t>Sunday 09:30</a:t>
            </a:r>
            <a:r>
              <a:rPr lang="da-DK" dirty="0"/>
              <a:t> SA2: Building Web Services with </a:t>
            </a:r>
            <a:r>
              <a:rPr lang="da-DK" dirty="0" err="1"/>
              <a:t>Jarvis</a:t>
            </a:r>
            <a:br>
              <a:rPr lang="da-DK" dirty="0"/>
            </a:br>
            <a:r>
              <a:rPr lang="da-DK" dirty="0"/>
              <a:t>(Brian Becker)</a:t>
            </a:r>
          </a:p>
          <a:p>
            <a:pPr marL="0" indent="0">
              <a:buNone/>
            </a:pPr>
            <a:r>
              <a:rPr lang="da-DK" b="1" dirty="0"/>
              <a:t>Sunday 14:00</a:t>
            </a:r>
            <a:r>
              <a:rPr lang="da-DK" dirty="0"/>
              <a:t> SP2: </a:t>
            </a:r>
            <a:r>
              <a:rPr lang="da-DK" dirty="0" err="1"/>
              <a:t>Deploying</a:t>
            </a:r>
            <a:r>
              <a:rPr lang="da-DK" dirty="0"/>
              <a:t> Services</a:t>
            </a:r>
            <a:br>
              <a:rPr lang="da-DK" dirty="0"/>
            </a:br>
            <a:r>
              <a:rPr lang="da-DK" dirty="0"/>
              <a:t>(Brian Becker &amp; Morten Kromberg)</a:t>
            </a:r>
          </a:p>
          <a:p>
            <a:pPr marL="0" indent="0">
              <a:buNone/>
            </a:pPr>
            <a:r>
              <a:rPr lang="da-DK" b="1" dirty="0"/>
              <a:t>Tuesday 09:30</a:t>
            </a:r>
            <a:r>
              <a:rPr lang="da-DK" dirty="0"/>
              <a:t> Automatic Application </a:t>
            </a:r>
            <a:r>
              <a:rPr lang="da-DK" dirty="0" err="1"/>
              <a:t>Builds</a:t>
            </a:r>
            <a:r>
              <a:rPr lang="da-DK" dirty="0"/>
              <a:t> with AWS</a:t>
            </a:r>
            <a:br>
              <a:rPr lang="da-DK" dirty="0"/>
            </a:br>
            <a:r>
              <a:rPr lang="da-DK" dirty="0"/>
              <a:t>(Norbert </a:t>
            </a:r>
            <a:r>
              <a:rPr lang="da-DK" dirty="0" err="1"/>
              <a:t>Jurkiewicz</a:t>
            </a:r>
            <a:r>
              <a:rPr lang="da-DK" dirty="0"/>
              <a:t>)</a:t>
            </a:r>
          </a:p>
          <a:p>
            <a:pPr marL="0" indent="0">
              <a:buNone/>
            </a:pPr>
            <a:r>
              <a:rPr lang="da-DK" b="1" dirty="0" err="1"/>
              <a:t>Wednesday</a:t>
            </a:r>
            <a:r>
              <a:rPr lang="da-DK" b="1" dirty="0"/>
              <a:t> 09:00</a:t>
            </a:r>
            <a:r>
              <a:rPr lang="da-DK" dirty="0"/>
              <a:t> </a:t>
            </a:r>
            <a:r>
              <a:rPr lang="da-DK" dirty="0" err="1"/>
              <a:t>Simplifying</a:t>
            </a:r>
            <a:r>
              <a:rPr lang="da-DK" dirty="0"/>
              <a:t> Secure, Scalable Web Services</a:t>
            </a:r>
            <a:br>
              <a:rPr lang="da-DK" dirty="0"/>
            </a:br>
            <a:r>
              <a:rPr lang="da-DK" dirty="0"/>
              <a:t>(Brian Becker)</a:t>
            </a:r>
          </a:p>
          <a:p>
            <a:pPr marL="0" indent="0">
              <a:buNone/>
            </a:pPr>
            <a:r>
              <a:rPr lang="da-DK" dirty="0"/>
              <a:t>(and </a:t>
            </a:r>
            <a:r>
              <a:rPr lang="da-DK" dirty="0" err="1"/>
              <a:t>used</a:t>
            </a:r>
            <a:r>
              <a:rPr lang="da-DK" dirty="0"/>
              <a:t> in </a:t>
            </a:r>
            <a:r>
              <a:rPr lang="da-DK" dirty="0" err="1"/>
              <a:t>many</a:t>
            </a:r>
            <a:r>
              <a:rPr lang="da-DK" dirty="0"/>
              <a:t> </a:t>
            </a:r>
            <a:r>
              <a:rPr lang="da-DK" dirty="0" err="1"/>
              <a:t>other</a:t>
            </a:r>
            <a:r>
              <a:rPr lang="da-DK" dirty="0"/>
              <a:t> workshops and </a:t>
            </a:r>
            <a:r>
              <a:rPr lang="da-DK" dirty="0" err="1"/>
              <a:t>presentations</a:t>
            </a:r>
            <a:r>
              <a:rPr lang="da-DK" dirty="0"/>
              <a:t>)</a:t>
            </a:r>
          </a:p>
          <a:p>
            <a:pPr marL="0" indent="0">
              <a:buNone/>
            </a:pPr>
            <a:br>
              <a:rPr lang="da-DK" dirty="0"/>
            </a:b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5. Service </a:t>
            </a:r>
            <a:r>
              <a:rPr lang="da-DK" dirty="0" err="1"/>
              <a:t>Orientation</a:t>
            </a:r>
            <a:endParaRPr lang="LID4096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1A7B42CC-EE5C-3138-224D-96D20D215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464" y="485513"/>
            <a:ext cx="926898" cy="115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2EC02065-2E29-B222-899D-F6740ADDF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260" y="2308416"/>
            <a:ext cx="926898" cy="115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794662-6F1A-0C43-E850-20405BB601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919" y="1264925"/>
            <a:ext cx="811784" cy="120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99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981C5AB-D5B8-7B20-BD0A-E67850E20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561" y="1264925"/>
            <a:ext cx="2674543" cy="20381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FFEC-CFC6-432E-8B50-39AC14410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7214697" cy="32420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a-DK" dirty="0" err="1"/>
              <a:t>When</a:t>
            </a:r>
            <a:r>
              <a:rPr lang="da-DK" dirty="0"/>
              <a:t> APL Services </a:t>
            </a:r>
            <a:r>
              <a:rPr lang="da-DK" dirty="0" err="1"/>
              <a:t>behind</a:t>
            </a:r>
            <a:r>
              <a:rPr lang="da-DK" dirty="0"/>
              <a:t> </a:t>
            </a:r>
            <a:r>
              <a:rPr lang="da-DK" dirty="0" err="1"/>
              <a:t>other</a:t>
            </a:r>
            <a:r>
              <a:rPr lang="da-DK" dirty="0"/>
              <a:t> GUI </a:t>
            </a:r>
            <a:r>
              <a:rPr lang="da-DK" dirty="0" err="1"/>
              <a:t>won't</a:t>
            </a:r>
            <a:r>
              <a:rPr lang="da-DK" dirty="0"/>
              <a:t> do…</a:t>
            </a:r>
          </a:p>
          <a:p>
            <a:r>
              <a:rPr lang="da-DK" dirty="0"/>
              <a:t>Adoption of the </a:t>
            </a:r>
            <a:r>
              <a:rPr lang="da-DK" dirty="0" err="1"/>
              <a:t>HTMLRenderer</a:t>
            </a:r>
            <a:r>
              <a:rPr lang="da-DK" dirty="0"/>
              <a:t> is growing</a:t>
            </a:r>
            <a:br>
              <a:rPr lang="da-DK" dirty="0"/>
            </a:br>
            <a:r>
              <a:rPr lang="da-DK" dirty="0"/>
              <a:t>as the </a:t>
            </a:r>
            <a:r>
              <a:rPr lang="da-DK" dirty="0" err="1"/>
              <a:t>delivery</a:t>
            </a:r>
            <a:r>
              <a:rPr lang="da-DK" dirty="0"/>
              <a:t> </a:t>
            </a:r>
            <a:r>
              <a:rPr lang="da-DK" dirty="0" err="1"/>
              <a:t>mechanism</a:t>
            </a:r>
            <a:r>
              <a:rPr lang="da-DK" dirty="0"/>
              <a:t> for new UI</a:t>
            </a:r>
          </a:p>
          <a:p>
            <a:pPr lvl="1"/>
            <a:r>
              <a:rPr lang="da-DK" dirty="0" err="1"/>
              <a:t>Appears</a:t>
            </a:r>
            <a:r>
              <a:rPr lang="da-DK" dirty="0"/>
              <a:t> in </a:t>
            </a:r>
            <a:r>
              <a:rPr lang="da-DK" dirty="0" err="1"/>
              <a:t>four</a:t>
            </a:r>
            <a:r>
              <a:rPr lang="da-DK" dirty="0"/>
              <a:t> [user] </a:t>
            </a:r>
            <a:r>
              <a:rPr lang="da-DK" dirty="0" err="1"/>
              <a:t>presentations</a:t>
            </a:r>
            <a:r>
              <a:rPr lang="da-DK" dirty="0"/>
              <a:t> </a:t>
            </a:r>
            <a:r>
              <a:rPr lang="da-DK" dirty="0" err="1"/>
              <a:t>this</a:t>
            </a:r>
            <a:r>
              <a:rPr lang="da-DK" dirty="0"/>
              <a:t> </a:t>
            </a:r>
            <a:r>
              <a:rPr lang="da-DK" dirty="0" err="1"/>
              <a:t>week</a:t>
            </a:r>
            <a:endParaRPr lang="da-DK" dirty="0"/>
          </a:p>
          <a:p>
            <a:r>
              <a:rPr lang="da-DK" dirty="0"/>
              <a:t>No clear </a:t>
            </a:r>
            <a:r>
              <a:rPr lang="da-DK" dirty="0" err="1"/>
              <a:t>choice</a:t>
            </a:r>
            <a:r>
              <a:rPr lang="da-DK" dirty="0"/>
              <a:t> of </a:t>
            </a:r>
            <a:r>
              <a:rPr lang="da-DK" dirty="0" err="1"/>
              <a:t>tool</a:t>
            </a:r>
            <a:r>
              <a:rPr lang="da-DK" dirty="0"/>
              <a:t> to </a:t>
            </a:r>
            <a:r>
              <a:rPr lang="da-DK" dirty="0" err="1"/>
              <a:t>generate</a:t>
            </a:r>
            <a:r>
              <a:rPr lang="da-DK" dirty="0"/>
              <a:t> HTML/JS</a:t>
            </a:r>
          </a:p>
          <a:p>
            <a:pPr lvl="1"/>
            <a:r>
              <a:rPr lang="da-DK" dirty="0"/>
              <a:t>DUI/</a:t>
            </a:r>
            <a:r>
              <a:rPr lang="da-DK" dirty="0" err="1"/>
              <a:t>MiServer</a:t>
            </a:r>
            <a:r>
              <a:rPr lang="da-DK" dirty="0"/>
              <a:t> still has a small user base</a:t>
            </a:r>
          </a:p>
          <a:p>
            <a:pPr lvl="1"/>
            <a:r>
              <a:rPr lang="da-DK" dirty="0"/>
              <a:t>Users </a:t>
            </a:r>
            <a:r>
              <a:rPr lang="da-DK" dirty="0" err="1"/>
              <a:t>are</a:t>
            </a:r>
            <a:r>
              <a:rPr lang="da-DK" dirty="0"/>
              <a:t> </a:t>
            </a:r>
            <a:r>
              <a:rPr lang="da-DK" dirty="0" err="1"/>
              <a:t>experimenting</a:t>
            </a:r>
            <a:r>
              <a:rPr lang="da-DK" dirty="0"/>
              <a:t> with </a:t>
            </a:r>
            <a:r>
              <a:rPr lang="da-DK" dirty="0" err="1"/>
              <a:t>writing</a:t>
            </a:r>
            <a:r>
              <a:rPr lang="da-DK" dirty="0"/>
              <a:t> </a:t>
            </a:r>
            <a:r>
              <a:rPr lang="da-DK" dirty="0" err="1"/>
              <a:t>own</a:t>
            </a:r>
            <a:r>
              <a:rPr lang="da-DK" dirty="0"/>
              <a:t> </a:t>
            </a:r>
            <a:r>
              <a:rPr lang="da-DK" dirty="0" err="1"/>
              <a:t>tools</a:t>
            </a:r>
            <a:endParaRPr lang="da-DK" dirty="0"/>
          </a:p>
          <a:p>
            <a:pPr lvl="1"/>
            <a:r>
              <a:rPr lang="da-DK" dirty="0"/>
              <a:t>… and </a:t>
            </a:r>
            <a:r>
              <a:rPr lang="da-DK" dirty="0" err="1"/>
              <a:t>integrating</a:t>
            </a:r>
            <a:r>
              <a:rPr lang="da-DK" dirty="0"/>
              <a:t> HTML/JS </a:t>
            </a:r>
            <a:r>
              <a:rPr lang="da-DK" dirty="0" err="1"/>
              <a:t>generated</a:t>
            </a:r>
            <a:r>
              <a:rPr lang="da-DK" dirty="0"/>
              <a:t> by 3rd party </a:t>
            </a:r>
            <a:r>
              <a:rPr lang="da-DK" dirty="0" err="1"/>
              <a:t>tools</a:t>
            </a:r>
            <a:r>
              <a:rPr lang="da-DK" dirty="0"/>
              <a:t> or developers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6A4882-BBE9-49A5-A788-9151289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latinLnBrk="0" hangingPunct="1"/>
            <a:r>
              <a:rPr lang="da-DK" dirty="0">
                <a:ea typeface="+mn-ea"/>
                <a:cs typeface="+mn-cs"/>
              </a:rPr>
              <a:t>6</a:t>
            </a:r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. Cross Platform UI</a:t>
            </a:r>
            <a:endParaRPr lang="LID4096" sz="3600" dirty="0"/>
          </a:p>
        </p:txBody>
      </p:sp>
    </p:spTree>
    <p:extLst>
      <p:ext uri="{BB962C8B-B14F-4D97-AF65-F5344CB8AC3E}">
        <p14:creationId xmlns:p14="http://schemas.microsoft.com/office/powerpoint/2010/main" val="14221808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5E588-C96E-40DE-AA46-A394EAE5D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7209497" cy="3242040"/>
          </a:xfrm>
        </p:spPr>
        <p:txBody>
          <a:bodyPr>
            <a:normAutofit/>
          </a:bodyPr>
          <a:lstStyle/>
          <a:p>
            <a:r>
              <a:rPr lang="da-DK" dirty="0"/>
              <a:t>Most </a:t>
            </a:r>
            <a:r>
              <a:rPr lang="da-DK" dirty="0" err="1"/>
              <a:t>important</a:t>
            </a:r>
            <a:r>
              <a:rPr lang="da-DK" dirty="0"/>
              <a:t>: Find a </a:t>
            </a:r>
            <a:r>
              <a:rPr lang="da-DK" dirty="0" err="1"/>
              <a:t>way</a:t>
            </a:r>
            <a:r>
              <a:rPr lang="da-DK" dirty="0"/>
              <a:t> to </a:t>
            </a:r>
            <a:r>
              <a:rPr lang="da-DK" dirty="0" err="1"/>
              <a:t>easily</a:t>
            </a:r>
            <a:r>
              <a:rPr lang="da-DK" dirty="0"/>
              <a:t> </a:t>
            </a:r>
            <a:r>
              <a:rPr lang="da-DK" dirty="0" err="1"/>
              <a:t>upgrade</a:t>
            </a:r>
            <a:r>
              <a:rPr lang="da-DK" dirty="0"/>
              <a:t> the </a:t>
            </a:r>
            <a:r>
              <a:rPr lang="da-DK" dirty="0" err="1"/>
              <a:t>Chromium</a:t>
            </a:r>
            <a:r>
              <a:rPr lang="da-DK" dirty="0"/>
              <a:t> Embedded Framework</a:t>
            </a:r>
          </a:p>
          <a:p>
            <a:pPr lvl="1"/>
            <a:r>
              <a:rPr lang="da-DK" dirty="0"/>
              <a:t>In the medium term, </a:t>
            </a:r>
            <a:r>
              <a:rPr lang="da-DK" dirty="0" err="1"/>
              <a:t>turn</a:t>
            </a:r>
            <a:r>
              <a:rPr lang="da-DK" dirty="0"/>
              <a:t> the </a:t>
            </a:r>
            <a:r>
              <a:rPr lang="da-DK" dirty="0" err="1"/>
              <a:t>HTMLRenderer</a:t>
            </a:r>
            <a:r>
              <a:rPr lang="da-DK" dirty="0"/>
              <a:t> </a:t>
            </a:r>
            <a:r>
              <a:rPr lang="da-DK" dirty="0" err="1"/>
              <a:t>into</a:t>
            </a:r>
            <a:r>
              <a:rPr lang="da-DK" dirty="0"/>
              <a:t> an Open Source </a:t>
            </a:r>
            <a:r>
              <a:rPr lang="da-DK" dirty="0" err="1"/>
              <a:t>project</a:t>
            </a:r>
            <a:r>
              <a:rPr lang="da-DK" dirty="0"/>
              <a:t> to </a:t>
            </a:r>
            <a:r>
              <a:rPr lang="da-DK" dirty="0" err="1"/>
              <a:t>allow</a:t>
            </a:r>
            <a:r>
              <a:rPr lang="da-DK" dirty="0"/>
              <a:t> community participation</a:t>
            </a:r>
          </a:p>
          <a:p>
            <a:r>
              <a:rPr lang="da-DK" dirty="0"/>
              <a:t>Enhancement in v19.0</a:t>
            </a:r>
          </a:p>
          <a:p>
            <a:pPr lvl="1"/>
            <a:r>
              <a:rPr lang="da-DK" dirty="0"/>
              <a:t>Support Multiple </a:t>
            </a:r>
            <a:r>
              <a:rPr lang="da-DK" dirty="0" err="1"/>
              <a:t>windows</a:t>
            </a:r>
            <a:r>
              <a:rPr lang="da-DK" dirty="0"/>
              <a:t> </a:t>
            </a:r>
            <a:r>
              <a:rPr lang="da-DK" dirty="0" err="1"/>
              <a:t>that</a:t>
            </a:r>
            <a:r>
              <a:rPr lang="da-DK" dirty="0"/>
              <a:t> </a:t>
            </a:r>
            <a:r>
              <a:rPr lang="da-DK" dirty="0" err="1"/>
              <a:t>take</a:t>
            </a:r>
            <a:r>
              <a:rPr lang="da-DK" dirty="0"/>
              <a:t> </a:t>
            </a:r>
            <a:r>
              <a:rPr lang="da-DK" dirty="0" err="1"/>
              <a:t>turns</a:t>
            </a:r>
            <a:r>
              <a:rPr lang="da-DK" dirty="0"/>
              <a:t> </a:t>
            </a:r>
            <a:r>
              <a:rPr lang="da-DK" dirty="0" err="1"/>
              <a:t>being</a:t>
            </a:r>
            <a:r>
              <a:rPr lang="da-DK" dirty="0"/>
              <a:t> modal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A9C9BB-AD97-435F-8A7D-776E630663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AC67207-285A-432E-8E77-618A8EE54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latinLnBrk="0" hangingPunct="1"/>
            <a:r>
              <a:rPr lang="da-DK" sz="3600" kern="1200" dirty="0" err="1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HTMLRenderer</a:t>
            </a:r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 </a:t>
            </a:r>
            <a:r>
              <a:rPr lang="da-DK" sz="3600" kern="1200" dirty="0" err="1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improvements</a:t>
            </a:r>
            <a:endParaRPr lang="LID4096" sz="3600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1851B2F9-016C-B8FE-C615-4FD32A037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024" y="1348052"/>
            <a:ext cx="1452374" cy="145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5853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a-DK" b="1" dirty="0" err="1"/>
              <a:t>Monday</a:t>
            </a:r>
            <a:r>
              <a:rPr lang="da-DK" b="1" dirty="0"/>
              <a:t> 11:40</a:t>
            </a:r>
            <a:r>
              <a:rPr lang="da-DK" dirty="0"/>
              <a:t> Lift-</a:t>
            </a:r>
            <a:r>
              <a:rPr lang="da-DK" dirty="0" err="1"/>
              <a:t>Off</a:t>
            </a:r>
            <a:r>
              <a:rPr lang="da-DK" dirty="0"/>
              <a:t> from APL2 Mainframe to </a:t>
            </a:r>
            <a:r>
              <a:rPr lang="da-DK" dirty="0" err="1"/>
              <a:t>Dyalog</a:t>
            </a:r>
            <a:r>
              <a:rPr lang="da-DK" dirty="0"/>
              <a:t> in the Cloud</a:t>
            </a:r>
            <a:br>
              <a:rPr lang="da-DK" dirty="0"/>
            </a:br>
            <a:r>
              <a:rPr lang="da-DK" dirty="0"/>
              <a:t>(</a:t>
            </a:r>
            <a:r>
              <a:rPr lang="da-DK" dirty="0" err="1"/>
              <a:t>Gilgamesh</a:t>
            </a:r>
            <a:r>
              <a:rPr lang="da-DK" dirty="0"/>
              <a:t> </a:t>
            </a:r>
            <a:r>
              <a:rPr lang="da-DK" dirty="0" err="1"/>
              <a:t>Athoraya</a:t>
            </a:r>
            <a:r>
              <a:rPr lang="da-DK" dirty="0"/>
              <a:t> – </a:t>
            </a:r>
            <a:r>
              <a:rPr lang="da-DK" dirty="0" err="1"/>
              <a:t>Tiamatica</a:t>
            </a:r>
            <a:r>
              <a:rPr lang="da-DK" dirty="0"/>
              <a:t> AB)</a:t>
            </a:r>
            <a:br>
              <a:rPr lang="da-DK" dirty="0"/>
            </a:br>
            <a:endParaRPr lang="da-DK" dirty="0"/>
          </a:p>
          <a:p>
            <a:pPr marL="0" indent="0">
              <a:buNone/>
            </a:pPr>
            <a:r>
              <a:rPr lang="da-DK" b="1" dirty="0" err="1"/>
              <a:t>Monday</a:t>
            </a:r>
            <a:r>
              <a:rPr lang="da-DK" b="1" dirty="0"/>
              <a:t> 14:45</a:t>
            </a:r>
            <a:r>
              <a:rPr lang="da-DK" dirty="0"/>
              <a:t> A </a:t>
            </a:r>
            <a:r>
              <a:rPr lang="da-DK" dirty="0" err="1"/>
              <a:t>Modern</a:t>
            </a:r>
            <a:r>
              <a:rPr lang="da-DK" dirty="0"/>
              <a:t> APL Workbench</a:t>
            </a:r>
            <a:br>
              <a:rPr lang="da-DK" dirty="0"/>
            </a:br>
            <a:r>
              <a:rPr lang="da-DK" dirty="0"/>
              <a:t>(Kimmo Linna - Finnair)</a:t>
            </a:r>
            <a:br>
              <a:rPr lang="da-DK" dirty="0"/>
            </a:br>
            <a:endParaRPr lang="da-DK" dirty="0"/>
          </a:p>
          <a:p>
            <a:pPr marL="0" indent="0">
              <a:buNone/>
            </a:pPr>
            <a:r>
              <a:rPr lang="da-DK" b="1" dirty="0" err="1"/>
              <a:t>Wednesday</a:t>
            </a:r>
            <a:r>
              <a:rPr lang="da-DK" b="1" dirty="0"/>
              <a:t> 09:30</a:t>
            </a:r>
            <a:r>
              <a:rPr lang="da-DK" dirty="0"/>
              <a:t> TAMPA – </a:t>
            </a:r>
            <a:r>
              <a:rPr lang="da-DK" dirty="0" err="1"/>
              <a:t>Taming</a:t>
            </a:r>
            <a:r>
              <a:rPr lang="da-DK" dirty="0"/>
              <a:t> Mathematical Programming in APL</a:t>
            </a:r>
            <a:br>
              <a:rPr lang="da-DK" dirty="0"/>
            </a:br>
            <a:r>
              <a:rPr lang="da-DK" dirty="0"/>
              <a:t>(Stephen Mansour – </a:t>
            </a:r>
            <a:r>
              <a:rPr lang="da-DK" dirty="0" err="1"/>
              <a:t>Misericordia</a:t>
            </a:r>
            <a:r>
              <a:rPr lang="da-DK" dirty="0"/>
              <a:t> University)</a:t>
            </a:r>
            <a:br>
              <a:rPr lang="da-DK" dirty="0"/>
            </a:br>
            <a:endParaRPr lang="da-DK" dirty="0"/>
          </a:p>
          <a:p>
            <a:pPr marL="0" indent="0">
              <a:buNone/>
            </a:pPr>
            <a:r>
              <a:rPr lang="da-DK" b="1" dirty="0" err="1"/>
              <a:t>Wednesday</a:t>
            </a:r>
            <a:r>
              <a:rPr lang="da-DK" b="1" dirty="0"/>
              <a:t> 10:00</a:t>
            </a:r>
            <a:r>
              <a:rPr lang="da-DK" dirty="0"/>
              <a:t> </a:t>
            </a:r>
            <a:r>
              <a:rPr lang="da-DK" dirty="0" err="1"/>
              <a:t>Integrating</a:t>
            </a:r>
            <a:r>
              <a:rPr lang="da-DK" dirty="0"/>
              <a:t> </a:t>
            </a:r>
            <a:r>
              <a:rPr lang="da-DK" dirty="0" err="1"/>
              <a:t>HTMLRenderer</a:t>
            </a:r>
            <a:r>
              <a:rPr lang="da-DK" dirty="0"/>
              <a:t> </a:t>
            </a:r>
            <a:r>
              <a:rPr lang="da-DK" dirty="0" err="1"/>
              <a:t>Into</a:t>
            </a:r>
            <a:r>
              <a:rPr lang="da-DK" dirty="0"/>
              <a:t> </a:t>
            </a:r>
            <a:r>
              <a:rPr lang="da-DK" dirty="0" err="1"/>
              <a:t>Existing</a:t>
            </a:r>
            <a:r>
              <a:rPr lang="da-DK" dirty="0"/>
              <a:t> Applications</a:t>
            </a:r>
            <a:br>
              <a:rPr lang="da-DK" dirty="0"/>
            </a:br>
            <a:r>
              <a:rPr lang="da-DK" dirty="0"/>
              <a:t>(Norbert </a:t>
            </a:r>
            <a:r>
              <a:rPr lang="da-DK" dirty="0" err="1"/>
              <a:t>Jurkiewicz</a:t>
            </a:r>
            <a:r>
              <a:rPr lang="da-DK" dirty="0"/>
              <a:t> – The Carlisle Group)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6. Cross Platform UI</a:t>
            </a:r>
            <a:endParaRPr lang="LID4096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1CAA0D6F-AE30-B72D-A299-6ACFBBAEB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786" y="1057102"/>
            <a:ext cx="1048687" cy="130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021A7FB6-2AE0-2E11-4FF3-84C7470FF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471" y="1604877"/>
            <a:ext cx="914501" cy="113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4631225D-2832-ED3C-E36E-664A76B31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889" y="3642992"/>
            <a:ext cx="1112452" cy="138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>
            <a:extLst>
              <a:ext uri="{FF2B5EF4-FFF2-40B4-BE49-F238E27FC236}">
                <a16:creationId xmlns:a16="http://schemas.microsoft.com/office/drawing/2014/main" id="{F77F5B66-F318-5A3C-212C-185E9B37E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066" y="2174682"/>
            <a:ext cx="1112453" cy="138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3584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FFEC-CFC6-432E-8B50-39AC14410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7876336" cy="3242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000" dirty="0"/>
              <a:t>As .NET </a:t>
            </a:r>
            <a:r>
              <a:rPr lang="da-DK" sz="2000" dirty="0" err="1"/>
              <a:t>celebrates</a:t>
            </a:r>
            <a:r>
              <a:rPr lang="da-DK" sz="2000" dirty="0"/>
              <a:t> 20 </a:t>
            </a:r>
            <a:r>
              <a:rPr lang="da-DK" sz="2000" dirty="0" err="1"/>
              <a:t>years</a:t>
            </a:r>
            <a:r>
              <a:rPr lang="da-DK" sz="2000" dirty="0"/>
              <a:t> of </a:t>
            </a:r>
            <a:r>
              <a:rPr lang="da-DK" sz="2000" dirty="0" err="1"/>
              <a:t>existence</a:t>
            </a:r>
            <a:r>
              <a:rPr lang="da-DK" sz="2000" dirty="0"/>
              <a:t>, Microsoft is </a:t>
            </a:r>
            <a:r>
              <a:rPr lang="da-DK" sz="2000" dirty="0" err="1"/>
              <a:t>pushing</a:t>
            </a:r>
            <a:r>
              <a:rPr lang="da-DK" sz="2000" dirty="0"/>
              <a:t> </a:t>
            </a:r>
            <a:r>
              <a:rPr lang="da-DK" sz="2000" dirty="0" err="1"/>
              <a:t>everyone</a:t>
            </a:r>
            <a:r>
              <a:rPr lang="da-DK" sz="2000" dirty="0"/>
              <a:t> to </a:t>
            </a:r>
            <a:r>
              <a:rPr lang="da-DK" sz="2000" dirty="0" err="1"/>
              <a:t>move</a:t>
            </a:r>
            <a:r>
              <a:rPr lang="da-DK" sz="2000" dirty="0"/>
              <a:t> from </a:t>
            </a:r>
            <a:r>
              <a:rPr lang="da-DK" sz="2000" dirty="0" err="1"/>
              <a:t>proprietary</a:t>
            </a:r>
            <a:r>
              <a:rPr lang="da-DK" sz="2000" dirty="0"/>
              <a:t> </a:t>
            </a:r>
            <a:r>
              <a:rPr lang="da-DK" sz="2000" dirty="0" err="1"/>
              <a:t>Microsoft.Net</a:t>
            </a:r>
            <a:r>
              <a:rPr lang="da-DK" sz="2000" dirty="0"/>
              <a:t> Framework to the new open source, cross-platform .NET.</a:t>
            </a:r>
            <a:br>
              <a:rPr lang="da-DK" sz="2000" dirty="0"/>
            </a:br>
            <a:br>
              <a:rPr lang="da-DK" sz="2000" dirty="0"/>
            </a:br>
            <a:br>
              <a:rPr lang="da-DK" sz="2000" dirty="0"/>
            </a:br>
            <a:br>
              <a:rPr lang="da-DK" sz="2000" dirty="0"/>
            </a:br>
            <a:br>
              <a:rPr lang="da-DK" sz="2000" dirty="0"/>
            </a:br>
            <a:br>
              <a:rPr lang="da-DK" sz="2000" dirty="0"/>
            </a:br>
            <a:r>
              <a:rPr lang="da-DK" sz="2000" dirty="0" err="1"/>
              <a:t>Dyalog</a:t>
            </a:r>
            <a:r>
              <a:rPr lang="da-DK" sz="2000" dirty="0"/>
              <a:t> v18.0 </a:t>
            </a:r>
            <a:r>
              <a:rPr lang="da-DK" sz="2000" dirty="0" err="1"/>
              <a:t>added</a:t>
            </a:r>
            <a:r>
              <a:rPr lang="da-DK" sz="2000" dirty="0"/>
              <a:t> a bridge to .NET 3, to </a:t>
            </a:r>
            <a:r>
              <a:rPr lang="da-DK" sz="2000" dirty="0" err="1"/>
              <a:t>complement</a:t>
            </a:r>
            <a:r>
              <a:rPr lang="da-DK" sz="2000" dirty="0"/>
              <a:t> the 20 </a:t>
            </a:r>
            <a:r>
              <a:rPr lang="da-DK" sz="2000" dirty="0" err="1"/>
              <a:t>year</a:t>
            </a:r>
            <a:r>
              <a:rPr lang="da-DK" sz="2000" dirty="0"/>
              <a:t> old bridge to the .NET framework.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6A4882-BBE9-49A5-A788-9151289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latinLnBrk="0" hangingPunct="1"/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7. [Microsoft].NET</a:t>
            </a:r>
            <a:endParaRPr lang="LID4096" sz="3600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E168979E-B26C-21F3-4029-0D4EDF742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604481"/>
              </p:ext>
            </p:extLst>
          </p:nvPr>
        </p:nvGraphicFramePr>
        <p:xfrm>
          <a:off x="622291" y="2393060"/>
          <a:ext cx="806247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0230">
                  <a:extLst>
                    <a:ext uri="{9D8B030D-6E8A-4147-A177-3AD203B41FA5}">
                      <a16:colId xmlns:a16="http://schemas.microsoft.com/office/drawing/2014/main" val="452321833"/>
                    </a:ext>
                  </a:extLst>
                </a:gridCol>
                <a:gridCol w="2913380">
                  <a:extLst>
                    <a:ext uri="{9D8B030D-6E8A-4147-A177-3AD203B41FA5}">
                      <a16:colId xmlns:a16="http://schemas.microsoft.com/office/drawing/2014/main" val="1106303492"/>
                    </a:ext>
                  </a:extLst>
                </a:gridCol>
                <a:gridCol w="2038868">
                  <a:extLst>
                    <a:ext uri="{9D8B030D-6E8A-4147-A177-3AD203B41FA5}">
                      <a16:colId xmlns:a16="http://schemas.microsoft.com/office/drawing/2014/main" val="3658462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err="1"/>
                        <a:t>Name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Platforms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Version </a:t>
                      </a:r>
                      <a:r>
                        <a:rPr lang="da-DK" dirty="0" err="1"/>
                        <a:t>Numbers</a:t>
                      </a:r>
                      <a:endParaRPr lang="LID4096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999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Microsoft.NET Framework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>
                          <a:latin typeface="APL385 Unicode" panose="020B0709000202000203" pitchFamily="49" charset="0"/>
                        </a:rPr>
                        <a:t>Windows</a:t>
                      </a:r>
                      <a:endParaRPr lang="LID4096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>
                          <a:latin typeface="APL385 Unicode" panose="020B0709000202000203" pitchFamily="49" charset="0"/>
                        </a:rPr>
                        <a:t>1 2   4</a:t>
                      </a:r>
                      <a:endParaRPr lang="LID4096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81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.NET (</a:t>
                      </a:r>
                      <a:r>
                        <a:rPr lang="da-DK" dirty="0" err="1"/>
                        <a:t>previously</a:t>
                      </a:r>
                      <a:r>
                        <a:rPr lang="da-DK" dirty="0"/>
                        <a:t> ".NET Core")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>
                          <a:latin typeface="APL385 Unicode" panose="020B0709000202000203" pitchFamily="49" charset="0"/>
                        </a:rPr>
                        <a:t>Windows Linux </a:t>
                      </a:r>
                      <a:r>
                        <a:rPr lang="da-DK" dirty="0" err="1">
                          <a:latin typeface="APL385 Unicode" panose="020B0709000202000203" pitchFamily="49" charset="0"/>
                        </a:rPr>
                        <a:t>macOS</a:t>
                      </a:r>
                      <a:endParaRPr lang="LID4096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>
                          <a:latin typeface="APL385 Unicode" panose="020B0709000202000203" pitchFamily="49" charset="0"/>
                        </a:rPr>
                        <a:t>    3   5 6 7</a:t>
                      </a:r>
                      <a:endParaRPr lang="LID4096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6019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8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84C13-7D0F-4B1D-9A24-F00925DAC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[Re]Building the Team</a:t>
            </a:r>
            <a:endParaRPr lang="en-D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F8F8E-07EE-4841-BD61-7E579C0C7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14428"/>
            <a:ext cx="6138233" cy="55270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We stand upon the shoulders of Giants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7FF0590-8228-40E8-8D25-C908707BCAAE}"/>
              </a:ext>
            </a:extLst>
          </p:cNvPr>
          <p:cNvPicPr>
            <a:picLocks noGrp="1" noChangeAspect="1" noChangeArrowheads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482" y="2051771"/>
            <a:ext cx="1419976" cy="176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Content Placeholder 14">
            <a:extLst>
              <a:ext uri="{FF2B5EF4-FFF2-40B4-BE49-F238E27FC236}">
                <a16:creationId xmlns:a16="http://schemas.microsoft.com/office/drawing/2014/main" id="{6A14A8B7-C67C-4534-8A0A-CD9996B29C9C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922" y="2040322"/>
            <a:ext cx="1415580" cy="17699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269773-4DEB-4B36-A04F-03DFE7D4CCC4}"/>
              </a:ext>
            </a:extLst>
          </p:cNvPr>
          <p:cNvSpPr txBox="1"/>
          <p:nvPr/>
        </p:nvSpPr>
        <p:spPr>
          <a:xfrm>
            <a:off x="1540022" y="3936243"/>
            <a:ext cx="1080120" cy="126014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en-US" sz="1100" b="0" dirty="0">
                <a:latin typeface="Calibri" panose="020F0502020204030204" pitchFamily="34" charset="0"/>
                <a:cs typeface="Calibri" panose="020F0502020204030204" pitchFamily="34" charset="0"/>
              </a:rPr>
              <a:t>John Scholes (1948-2019)</a:t>
            </a:r>
            <a:endParaRPr lang="en-DK" sz="11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5EDD96-1ACE-4885-9179-5A0F449650D8}"/>
              </a:ext>
            </a:extLst>
          </p:cNvPr>
          <p:cNvSpPr txBox="1"/>
          <p:nvPr/>
        </p:nvSpPr>
        <p:spPr>
          <a:xfrm>
            <a:off x="3702554" y="3952280"/>
            <a:ext cx="1080120" cy="126014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en-US" sz="1100" b="0" dirty="0">
                <a:latin typeface="Calibri" panose="020F0502020204030204" pitchFamily="34" charset="0"/>
                <a:cs typeface="Calibri" panose="020F0502020204030204" pitchFamily="34" charset="0"/>
              </a:rPr>
              <a:t>Roger Hui (1953-2021)</a:t>
            </a:r>
            <a:endParaRPr lang="en-DK" sz="11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6023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B5B811-6CEF-4EE2-9385-71AF4B6B7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6312663" cy="3242040"/>
          </a:xfrm>
        </p:spPr>
        <p:txBody>
          <a:bodyPr>
            <a:normAutofit fontScale="92500" lnSpcReduction="20000"/>
          </a:bodyPr>
          <a:lstStyle/>
          <a:p>
            <a:r>
              <a:rPr lang="da-DK" dirty="0" err="1"/>
              <a:t>Add</a:t>
            </a:r>
            <a:r>
              <a:rPr lang="da-DK" dirty="0"/>
              <a:t> support for .NET 5, 6 &amp; 7</a:t>
            </a:r>
          </a:p>
          <a:p>
            <a:r>
              <a:rPr lang="da-DK" dirty="0" err="1"/>
              <a:t>Export</a:t>
            </a:r>
            <a:r>
              <a:rPr lang="da-DK" dirty="0"/>
              <a:t> APL </a:t>
            </a:r>
            <a:r>
              <a:rPr lang="da-DK" dirty="0" err="1"/>
              <a:t>code</a:t>
            </a:r>
            <a:r>
              <a:rPr lang="da-DK" dirty="0"/>
              <a:t> as .NET </a:t>
            </a:r>
            <a:r>
              <a:rPr lang="da-DK" dirty="0" err="1"/>
              <a:t>assemblies</a:t>
            </a:r>
            <a:endParaRPr lang="da-DK" dirty="0"/>
          </a:p>
          <a:p>
            <a:pPr lvl="1"/>
            <a:r>
              <a:rPr lang="da-DK" dirty="0"/>
              <a:t>v18 .NET bridge </a:t>
            </a:r>
            <a:r>
              <a:rPr lang="da-DK" dirty="0" err="1"/>
              <a:t>only</a:t>
            </a:r>
            <a:r>
              <a:rPr lang="da-DK" dirty="0"/>
              <a:t> </a:t>
            </a:r>
            <a:r>
              <a:rPr lang="da-DK" dirty="0" err="1"/>
              <a:t>allows</a:t>
            </a:r>
            <a:r>
              <a:rPr lang="da-DK" dirty="0"/>
              <a:t> USING .NET </a:t>
            </a:r>
            <a:r>
              <a:rPr lang="da-DK" dirty="0" err="1"/>
              <a:t>classes</a:t>
            </a:r>
            <a:endParaRPr lang="da-DK" dirty="0"/>
          </a:p>
          <a:p>
            <a:r>
              <a:rPr lang="da-DK" dirty="0" err="1"/>
              <a:t>Generate</a:t>
            </a:r>
            <a:r>
              <a:rPr lang="da-DK" dirty="0"/>
              <a:t> APL-</a:t>
            </a:r>
            <a:r>
              <a:rPr lang="da-DK" dirty="0" err="1"/>
              <a:t>based</a:t>
            </a:r>
            <a:r>
              <a:rPr lang="da-DK" dirty="0"/>
              <a:t> </a:t>
            </a:r>
            <a:r>
              <a:rPr lang="da-DK" dirty="0" err="1"/>
              <a:t>applications</a:t>
            </a:r>
            <a:r>
              <a:rPr lang="da-DK" dirty="0"/>
              <a:t> under</a:t>
            </a:r>
          </a:p>
          <a:p>
            <a:pPr lvl="1"/>
            <a:r>
              <a:rPr lang="da-DK" dirty="0"/>
              <a:t>Linux: </a:t>
            </a:r>
            <a:r>
              <a:rPr lang="da-DK" dirty="0" err="1"/>
              <a:t>Amd</a:t>
            </a:r>
            <a:r>
              <a:rPr lang="da-DK" dirty="0"/>
              <a:t>/Intel x64 and Pi/AWS on Arm64</a:t>
            </a:r>
          </a:p>
          <a:p>
            <a:pPr lvl="1"/>
            <a:r>
              <a:rPr lang="da-DK" dirty="0" err="1"/>
              <a:t>macOS</a:t>
            </a:r>
            <a:r>
              <a:rPr lang="da-DK" dirty="0"/>
              <a:t> (x64 and M1/M2)</a:t>
            </a:r>
          </a:p>
          <a:p>
            <a:pPr lvl="1"/>
            <a:r>
              <a:rPr lang="da-DK" dirty="0"/>
              <a:t>Windows (x64 – </a:t>
            </a:r>
            <a:r>
              <a:rPr lang="da-DK" dirty="0" err="1"/>
              <a:t>maybe</a:t>
            </a:r>
            <a:r>
              <a:rPr lang="da-DK" dirty="0"/>
              <a:t> Arm64 </a:t>
            </a:r>
            <a:r>
              <a:rPr lang="da-DK" dirty="0" err="1"/>
              <a:t>later</a:t>
            </a:r>
            <a:r>
              <a:rPr lang="da-DK" dirty="0"/>
              <a:t>)</a:t>
            </a:r>
          </a:p>
          <a:p>
            <a:r>
              <a:rPr lang="da-DK" dirty="0"/>
              <a:t>Work on support for </a:t>
            </a:r>
            <a:r>
              <a:rPr lang="da-DK" dirty="0" err="1"/>
              <a:t>Async</a:t>
            </a:r>
            <a:r>
              <a:rPr lang="da-DK" dirty="0"/>
              <a:t> features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E24A0F9-6F8A-44F7-A131-FAFEC135C1A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D6FE9F-B355-46BE-829B-07500E78F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.NET Bridge</a:t>
            </a:r>
            <a:endParaRPr lang="LID4096" dirty="0"/>
          </a:p>
        </p:txBody>
      </p:sp>
      <p:pic>
        <p:nvPicPr>
          <p:cNvPr id="2050" name="Picture 2" descr="NET 6 : Introduction, Features and Example | ASP .NET 6 Core | .NET MVC">
            <a:extLst>
              <a:ext uri="{FF2B5EF4-FFF2-40B4-BE49-F238E27FC236}">
                <a16:creationId xmlns:a16="http://schemas.microsoft.com/office/drawing/2014/main" id="{4AEF5F90-5371-478F-BE57-191CAD3BA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535" y="1264925"/>
            <a:ext cx="2271401" cy="117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2D19AE-9F3F-C707-B579-505342A987AE}"/>
              </a:ext>
            </a:extLst>
          </p:cNvPr>
          <p:cNvSpPr txBox="1"/>
          <p:nvPr/>
        </p:nvSpPr>
        <p:spPr>
          <a:xfrm>
            <a:off x="6727535" y="2571750"/>
            <a:ext cx="2271401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.NET 6 is the </a:t>
            </a:r>
            <a:r>
              <a:rPr lang="da-DK" dirty="0" err="1"/>
              <a:t>current</a:t>
            </a:r>
            <a:br>
              <a:rPr lang="da-DK" dirty="0"/>
            </a:br>
            <a:r>
              <a:rPr lang="da-DK" dirty="0"/>
              <a:t>Long Term Support</a:t>
            </a:r>
            <a:br>
              <a:rPr lang="da-DK" dirty="0"/>
            </a:br>
            <a:r>
              <a:rPr lang="da-DK" dirty="0"/>
              <a:t>version of .NET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2970216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000" dirty="0"/>
              <a:t>In a </a:t>
            </a:r>
            <a:r>
              <a:rPr lang="da-DK" sz="2000" dirty="0" err="1"/>
              <a:t>nutshell</a:t>
            </a:r>
            <a:r>
              <a:rPr lang="da-DK" sz="2000" dirty="0"/>
              <a:t>, the </a:t>
            </a:r>
            <a:r>
              <a:rPr lang="da-DK" sz="2000" dirty="0" err="1"/>
              <a:t>specification</a:t>
            </a:r>
            <a:r>
              <a:rPr lang="da-DK" sz="2000" dirty="0"/>
              <a:t> is </a:t>
            </a:r>
            <a:r>
              <a:rPr lang="da-DK" sz="2000" dirty="0" err="1"/>
              <a:t>that</a:t>
            </a:r>
            <a:r>
              <a:rPr lang="da-DK" sz="2000" dirty="0"/>
              <a:t> the new bridge it </a:t>
            </a:r>
            <a:r>
              <a:rPr lang="da-DK" sz="2000" dirty="0" err="1"/>
              <a:t>will</a:t>
            </a:r>
            <a:r>
              <a:rPr lang="da-DK" sz="2000" dirty="0"/>
              <a:t> </a:t>
            </a:r>
            <a:r>
              <a:rPr lang="da-DK" sz="2000" dirty="0" err="1"/>
              <a:t>work</a:t>
            </a:r>
            <a:r>
              <a:rPr lang="da-DK" sz="2000" dirty="0"/>
              <a:t> </a:t>
            </a:r>
            <a:r>
              <a:rPr lang="da-DK" sz="2000" dirty="0" err="1"/>
              <a:t>exactly</a:t>
            </a:r>
            <a:r>
              <a:rPr lang="da-DK" sz="2000" dirty="0"/>
              <a:t> the same </a:t>
            </a:r>
            <a:r>
              <a:rPr lang="da-DK" sz="2000" dirty="0" err="1"/>
              <a:t>way</a:t>
            </a:r>
            <a:r>
              <a:rPr lang="da-DK" sz="2000" dirty="0"/>
              <a:t> as the old </a:t>
            </a:r>
            <a:r>
              <a:rPr lang="da-DK" sz="2000" dirty="0" err="1"/>
              <a:t>one</a:t>
            </a:r>
            <a:r>
              <a:rPr lang="da-DK" sz="2000" dirty="0"/>
              <a:t>.</a:t>
            </a:r>
          </a:p>
          <a:p>
            <a:pPr marL="0" indent="0">
              <a:buNone/>
            </a:pPr>
            <a:r>
              <a:rPr lang="da-DK" sz="2000" dirty="0"/>
              <a:t>But </a:t>
            </a:r>
            <a:r>
              <a:rPr lang="da-DK" sz="2000" dirty="0" err="1"/>
              <a:t>there</a:t>
            </a:r>
            <a:r>
              <a:rPr lang="da-DK" sz="2000" dirty="0"/>
              <a:t> </a:t>
            </a:r>
            <a:r>
              <a:rPr lang="da-DK" sz="2000" dirty="0" err="1"/>
              <a:t>will</a:t>
            </a:r>
            <a:r>
              <a:rPr lang="da-DK" sz="2000" dirty="0"/>
              <a:t> </a:t>
            </a:r>
            <a:r>
              <a:rPr lang="da-DK" sz="2000" dirty="0" err="1"/>
              <a:t>be</a:t>
            </a:r>
            <a:r>
              <a:rPr lang="da-DK" sz="2000" dirty="0"/>
              <a:t> </a:t>
            </a:r>
            <a:r>
              <a:rPr lang="da-DK" sz="2000" dirty="0" err="1"/>
              <a:t>some</a:t>
            </a:r>
            <a:r>
              <a:rPr lang="da-DK" sz="2000" dirty="0"/>
              <a:t> </a:t>
            </a:r>
            <a:r>
              <a:rPr lang="da-DK" sz="2000" dirty="0" err="1"/>
              <a:t>enhancements</a:t>
            </a:r>
            <a:r>
              <a:rPr lang="da-DK" sz="2000" dirty="0"/>
              <a:t>.</a:t>
            </a:r>
          </a:p>
          <a:p>
            <a:pPr marL="0" indent="0">
              <a:buNone/>
            </a:pPr>
            <a:br>
              <a:rPr lang="da-DK" sz="2000" dirty="0"/>
            </a:br>
            <a:endParaRPr lang="LID4096" sz="20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7. [Microsoft].NET</a:t>
            </a:r>
            <a:endParaRPr lang="LID4096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BD726392-7C50-5F7B-5239-2FE245A1E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42" y="2571750"/>
            <a:ext cx="12382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6353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FFEC-CFC6-432E-8B50-39AC14410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55871"/>
            <a:ext cx="7516773" cy="324204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64-bit ARM</a:t>
            </a:r>
          </a:p>
          <a:p>
            <a:pPr lvl="1"/>
            <a:r>
              <a:rPr lang="en-US" dirty="0"/>
              <a:t>This low power RISC processor is gaining traction</a:t>
            </a:r>
          </a:p>
          <a:p>
            <a:pPr lvl="1"/>
            <a:r>
              <a:rPr lang="en-US" dirty="0"/>
              <a:t>We expect to support v19.0 on ARM64 (specifically M1 &amp; M2 Macs)</a:t>
            </a:r>
          </a:p>
          <a:p>
            <a:endParaRPr lang="en-US" dirty="0"/>
          </a:p>
          <a:p>
            <a:r>
              <a:rPr lang="en-US" dirty="0"/>
              <a:t>Web Assembly (WASM)</a:t>
            </a:r>
          </a:p>
          <a:p>
            <a:pPr lvl="1"/>
            <a:r>
              <a:rPr lang="en-US" dirty="0"/>
              <a:t>Co-</a:t>
            </a:r>
            <a:r>
              <a:rPr lang="en-US" dirty="0" err="1"/>
              <a:t>dfns</a:t>
            </a:r>
            <a:r>
              <a:rPr lang="en-US" dirty="0"/>
              <a:t> will target WASM as an execution platform (no release date)</a:t>
            </a:r>
          </a:p>
          <a:p>
            <a:pPr lvl="1"/>
            <a:r>
              <a:rPr lang="en-US" dirty="0"/>
              <a:t>We are likely to look at whether a cut-down interpreter engine could run in the browser (no timeframe)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6A4882-BBE9-49A5-A788-9151289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latinLnBrk="0" hangingPunct="1"/>
            <a:r>
              <a:rPr lang="da-DK" dirty="0">
                <a:ea typeface="+mn-ea"/>
                <a:cs typeface="+mn-cs"/>
              </a:rPr>
              <a:t>8</a:t>
            </a:r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. </a:t>
            </a:r>
            <a:r>
              <a:rPr lang="da-DK" dirty="0">
                <a:ea typeface="+mn-ea"/>
                <a:cs typeface="+mn-cs"/>
              </a:rPr>
              <a:t>New </a:t>
            </a:r>
            <a:r>
              <a:rPr lang="da-DK" dirty="0" err="1">
                <a:ea typeface="+mn-ea"/>
                <a:cs typeface="+mn-cs"/>
              </a:rPr>
              <a:t>target</a:t>
            </a:r>
            <a:r>
              <a:rPr lang="da-DK" dirty="0">
                <a:ea typeface="+mn-ea"/>
                <a:cs typeface="+mn-cs"/>
              </a:rPr>
              <a:t> Platforms</a:t>
            </a:r>
            <a:endParaRPr lang="LID4096" sz="3600" dirty="0"/>
          </a:p>
        </p:txBody>
      </p:sp>
    </p:spTree>
    <p:extLst>
      <p:ext uri="{BB962C8B-B14F-4D97-AF65-F5344CB8AC3E}">
        <p14:creationId xmlns:p14="http://schemas.microsoft.com/office/powerpoint/2010/main" val="10204402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78330363-1228-4D03-979B-0D6B682E6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969438"/>
            <a:ext cx="6092513" cy="3242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/>
              <a:t>64-bit ARM chips </a:t>
            </a:r>
            <a:r>
              <a:rPr lang="da-DK" dirty="0" err="1"/>
              <a:t>are</a:t>
            </a:r>
            <a:r>
              <a:rPr lang="da-DK" dirty="0"/>
              <a:t> </a:t>
            </a:r>
            <a:r>
              <a:rPr lang="da-DK" dirty="0" err="1"/>
              <a:t>appearing</a:t>
            </a:r>
            <a:r>
              <a:rPr lang="da-DK" dirty="0"/>
              <a:t> in</a:t>
            </a:r>
            <a:br>
              <a:rPr lang="da-DK" dirty="0"/>
            </a:br>
            <a:r>
              <a:rPr lang="da-DK" dirty="0" err="1"/>
              <a:t>places</a:t>
            </a:r>
            <a:r>
              <a:rPr lang="da-DK" dirty="0"/>
              <a:t> </a:t>
            </a:r>
            <a:r>
              <a:rPr lang="da-DK" dirty="0" err="1"/>
              <a:t>that</a:t>
            </a:r>
            <a:r>
              <a:rPr lang="da-DK" dirty="0"/>
              <a:t> Dyalog </a:t>
            </a:r>
            <a:r>
              <a:rPr lang="da-DK" dirty="0" err="1"/>
              <a:t>should</a:t>
            </a:r>
            <a:r>
              <a:rPr lang="da-DK" dirty="0"/>
              <a:t> support:</a:t>
            </a:r>
          </a:p>
          <a:p>
            <a:pPr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M1 &amp; M2 Macs</a:t>
            </a:r>
          </a:p>
          <a:p>
            <a:pPr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Raspberry Pi – 64 Bit</a:t>
            </a:r>
          </a:p>
          <a:p>
            <a:pPr>
              <a:defRPr/>
            </a:pPr>
            <a:r>
              <a:rPr kumimoji="0" lang="da-DK" strike="noStrike" kern="1200" cap="none" spc="0" normalizeH="0" noProof="0">
                <a:ln>
                  <a:noFill/>
                </a:ln>
                <a:effectLst/>
                <a:uLnTx/>
                <a:uFillTx/>
                <a:latin typeface="Sarabun" panose="020B0604020202020204" charset="-34"/>
                <a:ea typeface="+mn-ea"/>
                <a:cs typeface="+mn-cs"/>
              </a:rPr>
              <a:t>Amazon Web Services "Graviton"</a:t>
            </a:r>
            <a:endParaRPr lang="da-DK" dirty="0"/>
          </a:p>
        </p:txBody>
      </p:sp>
      <p:sp>
        <p:nvSpPr>
          <p:cNvPr id="5" name="Title 4" descr=" 5">
            <a:extLst>
              <a:ext uri="{FF2B5EF4-FFF2-40B4-BE49-F238E27FC236}">
                <a16:creationId xmlns:a16="http://schemas.microsoft.com/office/drawing/2014/main" id="{F4894436-A177-4ECB-88D2-94C88E964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99951"/>
            <a:ext cx="7005527" cy="685535"/>
          </a:xfrm>
        </p:spPr>
        <p:txBody>
          <a:bodyPr/>
          <a:lstStyle/>
          <a:p>
            <a:pPr lvl="0" rtl="0" eaLnBrk="1" latinLnBrk="0" hangingPunct="1"/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Arm64</a:t>
            </a:r>
            <a:endParaRPr lang="LID4096" sz="3600" dirty="0"/>
          </a:p>
        </p:txBody>
      </p:sp>
      <p:pic>
        <p:nvPicPr>
          <p:cNvPr id="2" name="Picture 6" descr=" 8">
            <a:extLst>
              <a:ext uri="{FF2B5EF4-FFF2-40B4-BE49-F238E27FC236}">
                <a16:creationId xmlns:a16="http://schemas.microsoft.com/office/drawing/2014/main" id="{7A7E1AC8-6886-BC4F-1F41-F20B2F7E6F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0" t="4805" r="19650" b="8914"/>
          <a:stretch/>
        </p:blipFill>
        <p:spPr bwMode="auto">
          <a:xfrm>
            <a:off x="511222" y="3642952"/>
            <a:ext cx="980681" cy="93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 10">
            <a:extLst>
              <a:ext uri="{FF2B5EF4-FFF2-40B4-BE49-F238E27FC236}">
                <a16:creationId xmlns:a16="http://schemas.microsoft.com/office/drawing/2014/main" id="{52193405-ACAD-4E85-4E8F-D3ED36318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39" y="3634581"/>
            <a:ext cx="769067" cy="96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 descr=" 11">
            <a:extLst>
              <a:ext uri="{FF2B5EF4-FFF2-40B4-BE49-F238E27FC236}">
                <a16:creationId xmlns:a16="http://schemas.microsoft.com/office/drawing/2014/main" id="{3DE9A2C5-70AC-4EF1-A39C-446FA211AAA8}"/>
              </a:ext>
            </a:extLst>
          </p:cNvPr>
          <p:cNvSpPr txBox="1"/>
          <p:nvPr/>
        </p:nvSpPr>
        <p:spPr>
          <a:xfrm>
            <a:off x="6615059" y="1190794"/>
            <a:ext cx="1067462" cy="117542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sz="16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ARM64</a:t>
            </a:r>
            <a:endParaRPr lang="en-DK" sz="1600" b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 2">
            <a:extLst>
              <a:ext uri="{FF2B5EF4-FFF2-40B4-BE49-F238E27FC236}">
                <a16:creationId xmlns:a16="http://schemas.microsoft.com/office/drawing/2014/main" id="{61D3B519-A4E3-8F34-8471-11FF5489C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250" y="1315876"/>
            <a:ext cx="3903926" cy="254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12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D5FA34-D856-EF2C-2151-33DE076AEC2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F27A5-B368-1D64-BE6E-23EE4B9D3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8263A-8CF3-429E-262D-4E11B48A680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C12B56C-6599-259C-8D7C-5F38E3A55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F0DAEB-4E4D-8358-4094-D89FFB723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8448"/>
            <a:ext cx="11356345" cy="624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57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C0EADE-BFB0-F6A6-8E13-920C1E636C4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5DEA1-F069-8D05-F4BC-861DA7198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AA40D9-DE3E-6E09-618C-461A2CDACFB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9FAC322-9EF0-BCFD-0DD1-8073BB22D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936121-B42E-9D09-6A93-667CB47E3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" y="0"/>
            <a:ext cx="78695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763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09DCE-3304-4286-BFA3-1630B5CDC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Web Assembly (WASM)</a:t>
            </a:r>
            <a:endParaRPr lang="LID4096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D8CA346-73AD-4C24-96CB-F8BF4C626D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0296" y="1888684"/>
            <a:ext cx="6191250" cy="2773004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DCA452-6FBE-472F-9213-761C610161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E6A950-DD7C-164C-600A-F9A6D0F56865}"/>
              </a:ext>
            </a:extLst>
          </p:cNvPr>
          <p:cNvSpPr txBox="1"/>
          <p:nvPr/>
        </p:nvSpPr>
        <p:spPr>
          <a:xfrm>
            <a:off x="379142" y="1315844"/>
            <a:ext cx="3042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APL running in the browser…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1809778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b="1" dirty="0"/>
              <a:t>Tuesday 16:45</a:t>
            </a:r>
            <a:r>
              <a:rPr lang="da-DK" dirty="0"/>
              <a:t> Report on Co-</a:t>
            </a:r>
            <a:r>
              <a:rPr lang="da-DK" dirty="0" err="1"/>
              <a:t>dfns</a:t>
            </a:r>
            <a:br>
              <a:rPr lang="da-DK" dirty="0"/>
            </a:br>
            <a:r>
              <a:rPr lang="da-DK" dirty="0"/>
              <a:t>(Aaron </a:t>
            </a:r>
            <a:r>
              <a:rPr lang="da-DK" dirty="0" err="1"/>
              <a:t>Hsu</a:t>
            </a:r>
            <a:r>
              <a:rPr lang="da-DK" dirty="0"/>
              <a:t>)</a:t>
            </a:r>
            <a:endParaRPr lang="da-DK" b="1" dirty="0"/>
          </a:p>
          <a:p>
            <a:pPr marL="0" indent="0">
              <a:buNone/>
            </a:pPr>
            <a:endParaRPr lang="da-DK" b="1" dirty="0"/>
          </a:p>
          <a:p>
            <a:pPr marL="0" indent="0">
              <a:buNone/>
            </a:pPr>
            <a:r>
              <a:rPr lang="da-DK" b="1" dirty="0"/>
              <a:t>And talk to Ron </a:t>
            </a:r>
            <a:r>
              <a:rPr lang="da-DK" b="1" dirty="0" err="1"/>
              <a:t>about</a:t>
            </a:r>
            <a:r>
              <a:rPr lang="da-DK" b="1" dirty="0"/>
              <a:t> the ARM64 Port</a:t>
            </a:r>
            <a:br>
              <a:rPr lang="da-DK" dirty="0"/>
            </a:br>
            <a:endParaRPr lang="LID4096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8. New Target Platforms</a:t>
            </a:r>
            <a:endParaRPr lang="LID4096" dirty="0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471BEFC6-3B15-A1F1-A896-574DCD7EC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156" y="1157363"/>
            <a:ext cx="12382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777B1D77-B799-CDCD-BBC8-094C831C6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129" y="3107050"/>
            <a:ext cx="12382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3949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FFEC-CFC6-432E-8B50-39AC14410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6" y="1264925"/>
            <a:ext cx="7532849" cy="32420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a-DK" dirty="0"/>
              <a:t>Work on Co-</a:t>
            </a:r>
            <a:r>
              <a:rPr lang="da-DK" dirty="0" err="1"/>
              <a:t>dfns</a:t>
            </a:r>
            <a:r>
              <a:rPr lang="da-DK" dirty="0"/>
              <a:t> </a:t>
            </a:r>
            <a:r>
              <a:rPr lang="da-DK" dirty="0" err="1"/>
              <a:t>continues</a:t>
            </a:r>
            <a:r>
              <a:rPr lang="da-DK" dirty="0"/>
              <a:t>. 2023 </a:t>
            </a:r>
            <a:r>
              <a:rPr lang="da-DK" dirty="0" err="1"/>
              <a:t>targets</a:t>
            </a:r>
            <a:r>
              <a:rPr lang="da-DK" dirty="0"/>
              <a:t>:</a:t>
            </a:r>
          </a:p>
          <a:p>
            <a:r>
              <a:rPr lang="en-US" dirty="0"/>
              <a:t>Almost complete language support, including </a:t>
            </a:r>
            <a:br>
              <a:rPr lang="en-US" dirty="0"/>
            </a:br>
            <a:r>
              <a:rPr lang="en-US" dirty="0"/>
              <a:t>Control Structures &amp; </a:t>
            </a:r>
            <a:r>
              <a:rPr lang="en-US" dirty="0" err="1"/>
              <a:t>TradFns</a:t>
            </a:r>
            <a:endParaRPr lang="en-US" dirty="0"/>
          </a:p>
          <a:p>
            <a:r>
              <a:rPr lang="en-US" dirty="0"/>
              <a:t>Characters, Mixed Arrays, Complex Numbers</a:t>
            </a:r>
          </a:p>
          <a:p>
            <a:r>
              <a:rPr lang="en-US" dirty="0"/>
              <a:t>New backend targets: WASM/</a:t>
            </a:r>
            <a:r>
              <a:rPr lang="en-US" dirty="0" err="1"/>
              <a:t>Javascript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Scheme/Lisp, Java/C#, Python</a:t>
            </a:r>
          </a:p>
          <a:p>
            <a:r>
              <a:rPr lang="en-US" dirty="0"/>
              <a:t>Tracing and debugging</a:t>
            </a:r>
          </a:p>
          <a:p>
            <a:pPr marL="0" indent="0">
              <a:buNone/>
            </a:pPr>
            <a:r>
              <a:rPr lang="en-US" dirty="0"/>
              <a:t>Emphasis is as much on making APL accessible for new applications in new environments, as on compiling existing applications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6A4882-BBE9-49A5-A788-9151289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latinLnBrk="0" hangingPunct="1"/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9. </a:t>
            </a:r>
            <a:r>
              <a:rPr lang="da-DK" sz="3600" kern="1200" dirty="0" err="1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Compiling</a:t>
            </a:r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 APL</a:t>
            </a:r>
            <a:endParaRPr lang="LID4096" sz="3600" dirty="0"/>
          </a:p>
        </p:txBody>
      </p:sp>
      <p:pic>
        <p:nvPicPr>
          <p:cNvPr id="17410" name="Picture 2" descr="xkcd: Compiling">
            <a:extLst>
              <a:ext uri="{FF2B5EF4-FFF2-40B4-BE49-F238E27FC236}">
                <a16:creationId xmlns:a16="http://schemas.microsoft.com/office/drawing/2014/main" id="{85C0A018-BACE-9580-5522-6099D86A4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288" y="636535"/>
            <a:ext cx="2691601" cy="234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FD54A-D12A-93E9-21F3-69D3132828E4}"/>
              </a:ext>
            </a:extLst>
          </p:cNvPr>
          <p:cNvSpPr txBox="1"/>
          <p:nvPr/>
        </p:nvSpPr>
        <p:spPr>
          <a:xfrm>
            <a:off x="6204288" y="2982270"/>
            <a:ext cx="13452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 dirty="0"/>
              <a:t>Source: xkcd.com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38856577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15844"/>
            <a:ext cx="8528373" cy="31892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800" b="1" dirty="0"/>
              <a:t>Tuesday 11:30</a:t>
            </a:r>
            <a:r>
              <a:rPr lang="da-DK" sz="1800" dirty="0"/>
              <a:t> </a:t>
            </a:r>
            <a:r>
              <a:rPr lang="da-DK" sz="1800" dirty="0" err="1"/>
              <a:t>Implementing</a:t>
            </a:r>
            <a:r>
              <a:rPr lang="da-DK" sz="1800" dirty="0"/>
              <a:t> the </a:t>
            </a:r>
            <a:r>
              <a:rPr lang="da-DK" sz="1800" dirty="0" err="1"/>
              <a:t>Convolutional</a:t>
            </a:r>
            <a:br>
              <a:rPr lang="da-DK" sz="1800" dirty="0"/>
            </a:br>
            <a:r>
              <a:rPr lang="da-DK" sz="1800" dirty="0"/>
              <a:t>                            Neural Network U-net in APL</a:t>
            </a:r>
            <a:br>
              <a:rPr lang="da-DK" sz="1800" dirty="0"/>
            </a:br>
            <a:r>
              <a:rPr lang="da-DK" sz="1800" dirty="0"/>
              <a:t>(Rodrigo </a:t>
            </a:r>
            <a:r>
              <a:rPr lang="da-DK" sz="1800" dirty="0" err="1"/>
              <a:t>Girão</a:t>
            </a:r>
            <a:r>
              <a:rPr lang="da-DK" sz="1800" dirty="0"/>
              <a:t> </a:t>
            </a:r>
            <a:r>
              <a:rPr lang="da-DK" sz="1800" dirty="0" err="1"/>
              <a:t>Serrão</a:t>
            </a:r>
            <a:r>
              <a:rPr lang="da-DK" sz="1800" dirty="0"/>
              <a:t>)</a:t>
            </a:r>
          </a:p>
          <a:p>
            <a:pPr marL="0" indent="0">
              <a:buNone/>
            </a:pPr>
            <a:r>
              <a:rPr lang="da-DK" sz="1800" b="1" dirty="0"/>
              <a:t>Tuesday 12:00</a:t>
            </a:r>
            <a:r>
              <a:rPr lang="da-DK" sz="1800" dirty="0"/>
              <a:t> APL on the Side</a:t>
            </a:r>
            <a:br>
              <a:rPr lang="da-DK" sz="1800" dirty="0"/>
            </a:br>
            <a:r>
              <a:rPr lang="da-DK" sz="1800" dirty="0"/>
              <a:t>(Justin </a:t>
            </a:r>
            <a:r>
              <a:rPr lang="da-DK" sz="1800" dirty="0" err="1"/>
              <a:t>Dowdy</a:t>
            </a:r>
            <a:r>
              <a:rPr lang="da-DK" sz="1800" dirty="0"/>
              <a:t> – </a:t>
            </a:r>
            <a:r>
              <a:rPr lang="da-DK" sz="1800" dirty="0" err="1"/>
              <a:t>Semantic</a:t>
            </a:r>
            <a:r>
              <a:rPr lang="da-DK" sz="1800" dirty="0"/>
              <a:t> Arts)</a:t>
            </a:r>
          </a:p>
          <a:p>
            <a:pPr marL="0" indent="0">
              <a:buNone/>
            </a:pPr>
            <a:r>
              <a:rPr lang="da-DK" sz="1800" b="1" dirty="0"/>
              <a:t>Tuesday 14:00</a:t>
            </a:r>
            <a:r>
              <a:rPr lang="da-DK" sz="1800" dirty="0"/>
              <a:t> </a:t>
            </a:r>
            <a:r>
              <a:rPr lang="da-DK" sz="1800" dirty="0" err="1"/>
              <a:t>Scheduling</a:t>
            </a:r>
            <a:r>
              <a:rPr lang="da-DK" sz="1800" dirty="0"/>
              <a:t> Array Operations</a:t>
            </a:r>
            <a:br>
              <a:rPr lang="da-DK" sz="1800" dirty="0"/>
            </a:br>
            <a:r>
              <a:rPr lang="da-DK" sz="1800" dirty="0"/>
              <a:t>(</a:t>
            </a:r>
            <a:r>
              <a:rPr lang="da-DK" sz="1800" dirty="0" err="1"/>
              <a:t>Juuso</a:t>
            </a:r>
            <a:r>
              <a:rPr lang="da-DK" sz="1800" dirty="0"/>
              <a:t> </a:t>
            </a:r>
            <a:r>
              <a:rPr lang="da-DK" sz="1800" dirty="0" err="1"/>
              <a:t>Haavisto</a:t>
            </a:r>
            <a:r>
              <a:rPr lang="da-DK" sz="1800" dirty="0"/>
              <a:t> – University of Oxford)</a:t>
            </a:r>
          </a:p>
          <a:p>
            <a:pPr marL="0" indent="0">
              <a:buNone/>
            </a:pPr>
            <a:r>
              <a:rPr lang="da-DK" sz="1800" b="1" dirty="0"/>
              <a:t>Tuesday 16:45</a:t>
            </a:r>
            <a:r>
              <a:rPr lang="da-DK" sz="1800" dirty="0"/>
              <a:t> Report on Co-</a:t>
            </a:r>
            <a:r>
              <a:rPr lang="da-DK" sz="1800" dirty="0" err="1"/>
              <a:t>dfns</a:t>
            </a:r>
            <a:br>
              <a:rPr lang="da-DK" sz="1800" dirty="0"/>
            </a:br>
            <a:r>
              <a:rPr lang="da-DK" sz="1800" dirty="0"/>
              <a:t>(Aaron </a:t>
            </a:r>
            <a:r>
              <a:rPr lang="da-DK" sz="1800" dirty="0" err="1"/>
              <a:t>Hsu</a:t>
            </a:r>
            <a:r>
              <a:rPr lang="da-DK" sz="1800" dirty="0"/>
              <a:t>)</a:t>
            </a:r>
          </a:p>
          <a:p>
            <a:pPr marL="0" indent="0">
              <a:buNone/>
            </a:pPr>
            <a:endParaRPr lang="da-DK" sz="18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00A34-90DC-471D-8E4E-DAE3E71939D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9. </a:t>
            </a:r>
            <a:r>
              <a:rPr lang="da-DK" dirty="0" err="1"/>
              <a:t>Compiling</a:t>
            </a:r>
            <a:r>
              <a:rPr lang="da-DK" dirty="0"/>
              <a:t> APL</a:t>
            </a:r>
            <a:endParaRPr lang="LID4096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9FC88EE-B66B-61F4-E5DD-489CAC95B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15" y="3458749"/>
            <a:ext cx="914459" cy="113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>
            <a:extLst>
              <a:ext uri="{FF2B5EF4-FFF2-40B4-BE49-F238E27FC236}">
                <a16:creationId xmlns:a16="http://schemas.microsoft.com/office/drawing/2014/main" id="{A58F6693-8F6D-9A2A-5DC2-7E85284F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15" y="2097063"/>
            <a:ext cx="870840" cy="108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id="{56AC92ED-AE67-C033-F1FE-E7661324E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666" y="1253048"/>
            <a:ext cx="870839" cy="108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>
            <a:extLst>
              <a:ext uri="{FF2B5EF4-FFF2-40B4-BE49-F238E27FC236}">
                <a16:creationId xmlns:a16="http://schemas.microsoft.com/office/drawing/2014/main" id="{CB7F790C-6005-18CB-F422-90628C1DA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101" y="2814813"/>
            <a:ext cx="973968" cy="121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816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 1032">
            <a:extLst>
              <a:ext uri="{FF2B5EF4-FFF2-40B4-BE49-F238E27FC236}">
                <a16:creationId xmlns:a16="http://schemas.microsoft.com/office/drawing/2014/main" id="{6ECADD9E-C2B2-4F5D-9206-03CFD331E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758" y="636535"/>
            <a:ext cx="2250878" cy="281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2FD12366-5A91-4F37-9B47-C8BAC5DBF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Still Going Strong…</a:t>
            </a:r>
            <a:endParaRPr lang="en-DK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C836744-AFDF-4804-B51B-52F6D3B98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56615"/>
            <a:ext cx="4961258" cy="315035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With John Scholes, Geoff Streeter wrote Dyalog APL v1.0 in 1981-1983 </a:t>
            </a:r>
          </a:p>
          <a:p>
            <a:r>
              <a:rPr lang="en-US" dirty="0"/>
              <a:t>Geoff is in good health</a:t>
            </a:r>
          </a:p>
          <a:p>
            <a:pPr lvl="1"/>
            <a:r>
              <a:rPr lang="en-US" dirty="0"/>
              <a:t>Now working 3 days per week</a:t>
            </a:r>
          </a:p>
          <a:p>
            <a:pPr lvl="1"/>
            <a:r>
              <a:rPr lang="en-US" dirty="0"/>
              <a:t>And still volunteering at night…</a:t>
            </a:r>
          </a:p>
          <a:p>
            <a:r>
              <a:rPr lang="en-US" dirty="0"/>
              <a:t>However, Geoff has announced that he intends to retire in April'23</a:t>
            </a:r>
          </a:p>
          <a:p>
            <a:r>
              <a:rPr lang="en-US" dirty="0"/>
              <a:t>We hope to welcome him back for a retrospective talk at Dyalog'23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10B24407-94C0-498A-AD65-E685CA8CC13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Text Placeholder 4" descr=" 5">
            <a:extLst>
              <a:ext uri="{FF2B5EF4-FFF2-40B4-BE49-F238E27FC236}">
                <a16:creationId xmlns:a16="http://schemas.microsoft.com/office/drawing/2014/main" id="{64252ACD-1193-4FA4-A132-D53491F589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6895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34B4C14-353A-4435-B1C6-3888D29395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906025" y="1264925"/>
            <a:ext cx="1758436" cy="2110177"/>
          </a:xfrm>
          <a:solidFill>
            <a:schemeClr val="accent2"/>
          </a:solidFill>
        </p:spPr>
        <p:txBody>
          <a:bodyPr>
            <a:normAutofit lnSpcReduction="10000"/>
          </a:bodyPr>
          <a:lstStyle/>
          <a:p>
            <a:r>
              <a:rPr lang="en-US" dirty="0"/>
              <a:t>Primitive</a:t>
            </a:r>
            <a:br>
              <a:rPr lang="en-US" dirty="0"/>
            </a:br>
            <a:r>
              <a:rPr lang="en-US" dirty="0"/>
              <a:t>Candidates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Select      (</a:t>
            </a:r>
            <a:r>
              <a:rPr lang="en-US" dirty="0">
                <a:latin typeface="APL385 Unicode" panose="020B0709000202000203" pitchFamily="49" charset="0"/>
              </a:rPr>
              <a:t>X⊇Y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Depth      (</a:t>
            </a:r>
            <a:r>
              <a:rPr lang="en-US" dirty="0" err="1">
                <a:latin typeface="APL385 Unicode" panose="020B0709000202000203" pitchFamily="49" charset="0"/>
              </a:rPr>
              <a:t>f⍥k</a:t>
            </a:r>
            <a:r>
              <a:rPr lang="en-US" dirty="0"/>
              <a:t>) Behind    (</a:t>
            </a:r>
            <a:r>
              <a:rPr lang="en-US" dirty="0" err="1">
                <a:latin typeface="APL385 Unicode" panose="020B0709000202000203" pitchFamily="49" charset="0"/>
              </a:rPr>
              <a:t>f⍛h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Under      </a:t>
            </a:r>
            <a:r>
              <a:rPr lang="da-DK" dirty="0"/>
              <a:t>(</a:t>
            </a:r>
            <a:r>
              <a:rPr lang="da-DK" dirty="0" err="1">
                <a:latin typeface="APL385 Unicode" panose="020B0709000202000203" pitchFamily="49" charset="0"/>
              </a:rPr>
              <a:t>f⍢g</a:t>
            </a:r>
            <a:r>
              <a:rPr lang="da-DK" dirty="0"/>
              <a:t>)</a:t>
            </a:r>
            <a:br>
              <a:rPr lang="da-DK" dirty="0"/>
            </a:br>
            <a:r>
              <a:rPr lang="da-DK" dirty="0" err="1"/>
              <a:t>Obverse</a:t>
            </a:r>
            <a:r>
              <a:rPr lang="da-DK" dirty="0"/>
              <a:t>  (</a:t>
            </a:r>
            <a:r>
              <a:rPr lang="da-DK" dirty="0" err="1">
                <a:latin typeface="APL385 Unicode" panose="020B0709000202000203" pitchFamily="49" charset="0"/>
              </a:rPr>
              <a:t>f⍫g</a:t>
            </a:r>
            <a:r>
              <a:rPr lang="da-DK" dirty="0"/>
              <a:t>)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6FFEC-CFC6-432E-8B50-39AC14410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Literal Array Notation</a:t>
            </a:r>
          </a:p>
          <a:p>
            <a:r>
              <a:rPr lang="en-US" dirty="0"/>
              <a:t>Multiple Numeric Towers, so we have a unified model which supports</a:t>
            </a:r>
          </a:p>
          <a:p>
            <a:pPr lvl="1"/>
            <a:r>
              <a:rPr lang="en-US" dirty="0"/>
              <a:t>64-bit integers</a:t>
            </a:r>
          </a:p>
          <a:p>
            <a:pPr lvl="1"/>
            <a:r>
              <a:rPr lang="en-US" dirty="0"/>
              <a:t>Rational numbers </a:t>
            </a:r>
          </a:p>
          <a:p>
            <a:r>
              <a:rPr lang="en-US" dirty="0"/>
              <a:t>Carefully considering which primitives are most important to add next. Not in a hurry.</a:t>
            </a:r>
          </a:p>
          <a:p>
            <a:pPr lvl="1"/>
            <a:r>
              <a:rPr lang="en-US" dirty="0"/>
              <a:t>Depth, Behind, Select, Under/Dual,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36A4882-BBE9-49A5-A788-9151289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latinLnBrk="0" hangingPunct="1"/>
            <a:r>
              <a:rPr lang="da-DK" sz="3600" kern="1200" dirty="0">
                <a:solidFill>
                  <a:srgbClr val="3B475E"/>
                </a:solidFill>
                <a:effectLst/>
                <a:latin typeface="Sarabun" panose="00000500000000000000" pitchFamily="2" charset="-34"/>
                <a:ea typeface="+mn-ea"/>
                <a:cs typeface="+mn-cs"/>
              </a:rPr>
              <a:t>10. APL Language</a:t>
            </a:r>
            <a:endParaRPr lang="LID4096" sz="3600" dirty="0"/>
          </a:p>
        </p:txBody>
      </p:sp>
    </p:spTree>
    <p:extLst>
      <p:ext uri="{BB962C8B-B14F-4D97-AF65-F5344CB8AC3E}">
        <p14:creationId xmlns:p14="http://schemas.microsoft.com/office/powerpoint/2010/main" val="2321972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ECCEE-8DDE-E9FB-8395-8C72AAF07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8528373" cy="3242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2000" b="1" dirty="0" err="1"/>
              <a:t>Thursday</a:t>
            </a:r>
            <a:r>
              <a:rPr lang="da-DK" sz="2000" b="1" dirty="0"/>
              <a:t> 10:00</a:t>
            </a:r>
            <a:r>
              <a:rPr lang="da-DK" sz="2000" dirty="0"/>
              <a:t> </a:t>
            </a:r>
            <a:r>
              <a:rPr lang="da-DK" sz="2000" dirty="0" err="1"/>
              <a:t>Filling</a:t>
            </a:r>
            <a:r>
              <a:rPr lang="da-DK" sz="2000" dirty="0"/>
              <a:t> the Core Language Gaps</a:t>
            </a:r>
            <a:br>
              <a:rPr lang="da-DK" sz="2000" dirty="0"/>
            </a:br>
            <a:r>
              <a:rPr lang="da-DK" sz="2000" dirty="0"/>
              <a:t>(</a:t>
            </a:r>
            <a:r>
              <a:rPr lang="da-DK" sz="2000" dirty="0" err="1"/>
              <a:t>Adám</a:t>
            </a:r>
            <a:r>
              <a:rPr lang="da-DK" sz="2000" dirty="0"/>
              <a:t> </a:t>
            </a:r>
            <a:r>
              <a:rPr lang="da-DK" sz="2000" dirty="0" err="1"/>
              <a:t>Brudzewsky</a:t>
            </a:r>
            <a:r>
              <a:rPr lang="da-DK" sz="2000" dirty="0"/>
              <a:t>)</a:t>
            </a:r>
            <a:br>
              <a:rPr lang="da-DK" sz="2000" dirty="0"/>
            </a:br>
            <a:br>
              <a:rPr lang="da-DK" sz="2000" dirty="0"/>
            </a:br>
            <a:endParaRPr lang="da-DK" sz="2000" dirty="0"/>
          </a:p>
          <a:p>
            <a:pPr marL="0" indent="0">
              <a:buNone/>
            </a:pPr>
            <a:r>
              <a:rPr lang="da-DK" sz="2000" dirty="0"/>
              <a:t>JD </a:t>
            </a:r>
            <a:r>
              <a:rPr lang="da-DK" sz="2000" dirty="0" err="1"/>
              <a:t>might</a:t>
            </a:r>
            <a:r>
              <a:rPr lang="da-DK" sz="2000" dirty="0"/>
              <a:t> present </a:t>
            </a:r>
            <a:r>
              <a:rPr lang="da-DK" sz="2000" dirty="0" err="1"/>
              <a:t>some</a:t>
            </a:r>
            <a:r>
              <a:rPr lang="da-DK" sz="2000" dirty="0"/>
              <a:t> </a:t>
            </a:r>
            <a:r>
              <a:rPr lang="da-DK" sz="2000" dirty="0" err="1"/>
              <a:t>ideas</a:t>
            </a:r>
            <a:r>
              <a:rPr lang="da-DK" sz="2000" dirty="0"/>
              <a:t> </a:t>
            </a:r>
            <a:r>
              <a:rPr lang="da-DK" sz="2000" dirty="0" err="1"/>
              <a:t>today</a:t>
            </a:r>
            <a:r>
              <a:rPr lang="da-DK" sz="2000" dirty="0"/>
              <a:t> and </a:t>
            </a:r>
            <a:r>
              <a:rPr lang="da-DK" sz="2000" dirty="0" err="1"/>
              <a:t>tomorrow</a:t>
            </a:r>
            <a:r>
              <a:rPr lang="da-DK" sz="2000" dirty="0"/>
              <a:t>…</a:t>
            </a:r>
          </a:p>
          <a:p>
            <a:pPr marL="0" indent="0">
              <a:buNone/>
            </a:pPr>
            <a:r>
              <a:rPr lang="da-DK" sz="2000" dirty="0"/>
              <a:t>    … but </a:t>
            </a:r>
            <a:r>
              <a:rPr lang="da-DK" sz="2000" dirty="0" err="1"/>
              <a:t>I'm</a:t>
            </a:r>
            <a:r>
              <a:rPr lang="da-DK" sz="2000" dirty="0"/>
              <a:t> not </a:t>
            </a:r>
            <a:r>
              <a:rPr lang="da-DK" sz="2000" dirty="0" err="1"/>
              <a:t>allowed</a:t>
            </a:r>
            <a:r>
              <a:rPr lang="da-DK" sz="2000" dirty="0"/>
              <a:t> to </a:t>
            </a:r>
            <a:r>
              <a:rPr lang="da-DK" sz="2000" dirty="0" err="1"/>
              <a:t>say</a:t>
            </a:r>
            <a:endParaRPr lang="da-DK" sz="2000" dirty="0"/>
          </a:p>
          <a:p>
            <a:pPr marL="0" indent="0">
              <a:buNone/>
            </a:pPr>
            <a:br>
              <a:rPr lang="da-DK" sz="2000" dirty="0"/>
            </a:br>
            <a:endParaRPr lang="LID4096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08DAFE-6E13-1162-8EC9-6DC16FB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10. APL Language</a:t>
            </a:r>
            <a:endParaRPr lang="LID4096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E910B05-3535-CCB5-55F9-56FF029FA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588" y="3053125"/>
            <a:ext cx="12382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>
            <a:extLst>
              <a:ext uri="{FF2B5EF4-FFF2-40B4-BE49-F238E27FC236}">
                <a16:creationId xmlns:a16="http://schemas.microsoft.com/office/drawing/2014/main" id="{D821594C-3BAB-E1FD-7215-9DD13E8A9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221" y="1264925"/>
            <a:ext cx="12382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9810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 7">
            <a:extLst>
              <a:ext uri="{FF2B5EF4-FFF2-40B4-BE49-F238E27FC236}">
                <a16:creationId xmlns:a16="http://schemas.microsoft.com/office/drawing/2014/main" id="{831D1661-4E3D-1992-A54D-9D134F301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517" y="138133"/>
            <a:ext cx="2091434" cy="1421961"/>
          </a:xfrm>
          <a:prstGeom prst="rect">
            <a:avLst/>
          </a:prstGeom>
        </p:spPr>
      </p:pic>
      <p:sp>
        <p:nvSpPr>
          <p:cNvPr id="6" name="Content Placeholder 5" descr=" 6">
            <a:extLst>
              <a:ext uri="{FF2B5EF4-FFF2-40B4-BE49-F238E27FC236}">
                <a16:creationId xmlns:a16="http://schemas.microsoft.com/office/drawing/2014/main" id="{7F3624BD-1255-AAF0-E548-DEFE799E11E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929472" y="1264924"/>
            <a:ext cx="4104641" cy="2705465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 startAt="6"/>
            </a:pPr>
            <a:r>
              <a:rPr lang="da-DK" dirty="0"/>
              <a:t>Cross-Platform UI</a:t>
            </a:r>
            <a:endParaRPr lang="LID4096" dirty="0"/>
          </a:p>
          <a:p>
            <a:pPr>
              <a:buFont typeface="+mj-lt"/>
              <a:buAutoNum type="arabicPeriod" startAt="6"/>
            </a:pPr>
            <a:r>
              <a:rPr lang="da-DK" dirty="0"/>
              <a:t>[Microsoft].NET</a:t>
            </a:r>
          </a:p>
          <a:p>
            <a:pPr>
              <a:buFont typeface="+mj-lt"/>
              <a:buAutoNum type="arabicPeriod" startAt="6"/>
            </a:pPr>
            <a:r>
              <a:rPr lang="da-DK" dirty="0"/>
              <a:t>New Target Platforms</a:t>
            </a:r>
          </a:p>
          <a:p>
            <a:pPr>
              <a:buFont typeface="+mj-lt"/>
              <a:buAutoNum type="arabicPeriod" startAt="6"/>
            </a:pPr>
            <a:r>
              <a:rPr lang="da-DK" dirty="0" err="1"/>
              <a:t>Compiling</a:t>
            </a:r>
            <a:r>
              <a:rPr lang="da-DK" dirty="0"/>
              <a:t> APL</a:t>
            </a:r>
          </a:p>
          <a:p>
            <a:pPr>
              <a:buFont typeface="+mj-lt"/>
              <a:buAutoNum type="arabicPeriod" startAt="6"/>
            </a:pPr>
            <a:r>
              <a:rPr lang="da-DK" dirty="0"/>
              <a:t>APL Language</a:t>
            </a:r>
          </a:p>
        </p:txBody>
      </p:sp>
      <p:sp>
        <p:nvSpPr>
          <p:cNvPr id="2" name="Title 1" descr="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 Lane Highway</a:t>
            </a:r>
          </a:p>
        </p:txBody>
      </p:sp>
      <p:sp>
        <p:nvSpPr>
          <p:cNvPr id="5" name="Content Placeholder 4" descr=" 5">
            <a:extLst>
              <a:ext uri="{FF2B5EF4-FFF2-40B4-BE49-F238E27FC236}">
                <a16:creationId xmlns:a16="http://schemas.microsoft.com/office/drawing/2014/main" id="{C81308F4-7C71-F6B3-A3A1-E22B7FF0E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64925"/>
            <a:ext cx="4104000" cy="2705465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da-DK" dirty="0"/>
              <a:t>Building the Team</a:t>
            </a:r>
          </a:p>
          <a:p>
            <a:pPr>
              <a:buFont typeface="+mj-lt"/>
              <a:buAutoNum type="arabicPeriod"/>
            </a:pPr>
            <a:r>
              <a:rPr lang="da-DK" dirty="0"/>
              <a:t>Training &amp; </a:t>
            </a:r>
            <a:r>
              <a:rPr lang="da-DK" dirty="0" err="1"/>
              <a:t>Evangelism</a:t>
            </a:r>
            <a:endParaRPr lang="da-DK" dirty="0"/>
          </a:p>
          <a:p>
            <a:pPr>
              <a:buFont typeface="+mj-lt"/>
              <a:buAutoNum type="arabicPeriod"/>
            </a:pPr>
            <a:r>
              <a:rPr lang="da-DK" dirty="0"/>
              <a:t>Consulting</a:t>
            </a:r>
          </a:p>
          <a:p>
            <a:pPr>
              <a:buFont typeface="+mj-lt"/>
              <a:buAutoNum type="arabicPeriod"/>
            </a:pPr>
            <a:r>
              <a:rPr lang="da-DK" dirty="0"/>
              <a:t>Source in </a:t>
            </a:r>
            <a:r>
              <a:rPr lang="da-DK" dirty="0" err="1"/>
              <a:t>Text</a:t>
            </a:r>
            <a:r>
              <a:rPr lang="da-DK" dirty="0"/>
              <a:t> Files</a:t>
            </a:r>
          </a:p>
          <a:p>
            <a:pPr>
              <a:buFont typeface="+mj-lt"/>
              <a:buAutoNum type="arabicPeriod"/>
            </a:pPr>
            <a:r>
              <a:rPr lang="da-DK" dirty="0"/>
              <a:t>Service </a:t>
            </a:r>
            <a:r>
              <a:rPr lang="da-DK" dirty="0" err="1"/>
              <a:t>Orientation</a:t>
            </a:r>
            <a:endParaRPr lang="da-DK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770DA14-2677-984A-B023-E203F4F318D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22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3ABD4-C518-4141-BEFE-F3FDCBE13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Road Ahead</a:t>
            </a:r>
            <a:endParaRPr lang="en-GB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1D985C-C2CE-4956-A0F3-397B5A0D26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Morten Kromberg</a:t>
            </a:r>
          </a:p>
        </p:txBody>
      </p:sp>
      <p:pic>
        <p:nvPicPr>
          <p:cNvPr id="2050" name="Picture 2" descr="PT515 IMPERIUM - GEO TIRES LLC.">
            <a:extLst>
              <a:ext uri="{FF2B5EF4-FFF2-40B4-BE49-F238E27FC236}">
                <a16:creationId xmlns:a16="http://schemas.microsoft.com/office/drawing/2014/main" id="{2770F588-C13C-723D-15AB-21FF95ABCB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r="22395"/>
          <a:stretch/>
        </p:blipFill>
        <p:spPr bwMode="auto">
          <a:xfrm>
            <a:off x="5919985" y="2673350"/>
            <a:ext cx="512992" cy="123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T515 IMPERIUM - GEO TIRES LLC.">
            <a:extLst>
              <a:ext uri="{FF2B5EF4-FFF2-40B4-BE49-F238E27FC236}">
                <a16:creationId xmlns:a16="http://schemas.microsoft.com/office/drawing/2014/main" id="{E9513A09-54DB-072C-BC4E-857F1204A9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r="22395"/>
          <a:stretch/>
        </p:blipFill>
        <p:spPr bwMode="auto">
          <a:xfrm>
            <a:off x="8263135" y="2717800"/>
            <a:ext cx="512992" cy="123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T515 IMPERIUM - GEO TIRES LLC.">
            <a:extLst>
              <a:ext uri="{FF2B5EF4-FFF2-40B4-BE49-F238E27FC236}">
                <a16:creationId xmlns:a16="http://schemas.microsoft.com/office/drawing/2014/main" id="{EB28281C-F2FB-C6F8-91D1-4D95893B45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r="22395"/>
          <a:stretch/>
        </p:blipFill>
        <p:spPr bwMode="auto">
          <a:xfrm>
            <a:off x="6373446" y="1232468"/>
            <a:ext cx="378474" cy="91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T515 IMPERIUM - GEO TIRES LLC.">
            <a:extLst>
              <a:ext uri="{FF2B5EF4-FFF2-40B4-BE49-F238E27FC236}">
                <a16:creationId xmlns:a16="http://schemas.microsoft.com/office/drawing/2014/main" id="{A3B70CEB-4B45-4DF0-3C16-743FA48CAC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r="22395"/>
          <a:stretch/>
        </p:blipFill>
        <p:spPr bwMode="auto">
          <a:xfrm>
            <a:off x="7949466" y="1190680"/>
            <a:ext cx="378474" cy="91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882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 1032">
            <a:extLst>
              <a:ext uri="{FF2B5EF4-FFF2-40B4-BE49-F238E27FC236}">
                <a16:creationId xmlns:a16="http://schemas.microsoft.com/office/drawing/2014/main" id="{6ECADD9E-C2B2-4F5D-9206-03CFD331E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758" y="636535"/>
            <a:ext cx="2250878" cy="281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 descr=" 2">
            <a:extLst>
              <a:ext uri="{FF2B5EF4-FFF2-40B4-BE49-F238E27FC236}">
                <a16:creationId xmlns:a16="http://schemas.microsoft.com/office/drawing/2014/main" id="{2FD12366-5A91-4F37-9B47-C8BAC5DBF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Still Going Strong…</a:t>
            </a:r>
            <a:endParaRPr lang="en-DK" dirty="0"/>
          </a:p>
        </p:txBody>
      </p:sp>
      <p:sp>
        <p:nvSpPr>
          <p:cNvPr id="3" name="Content Placeholder 2" descr=" 3">
            <a:extLst>
              <a:ext uri="{FF2B5EF4-FFF2-40B4-BE49-F238E27FC236}">
                <a16:creationId xmlns:a16="http://schemas.microsoft.com/office/drawing/2014/main" id="{CC836744-AFDF-4804-B51B-52F6D3B98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56615"/>
            <a:ext cx="4961258" cy="315035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With John Scholes, Geoff Streeter wrote Dyalog APL v1.0 in 1981-1983 </a:t>
            </a:r>
          </a:p>
          <a:p>
            <a:r>
              <a:rPr lang="en-US" dirty="0"/>
              <a:t>Geoff is in good health</a:t>
            </a:r>
          </a:p>
          <a:p>
            <a:pPr lvl="1"/>
            <a:r>
              <a:rPr lang="en-US" dirty="0"/>
              <a:t>Now working 3 days per week</a:t>
            </a:r>
          </a:p>
          <a:p>
            <a:pPr lvl="1"/>
            <a:r>
              <a:rPr lang="en-US" dirty="0"/>
              <a:t>And still volunteering at night…</a:t>
            </a:r>
          </a:p>
          <a:p>
            <a:r>
              <a:rPr lang="en-US" dirty="0"/>
              <a:t>However, Geoff has announced that he intends to retire in April'23</a:t>
            </a:r>
          </a:p>
          <a:p>
            <a:r>
              <a:rPr lang="en-US" dirty="0"/>
              <a:t>We hope to welcome him back for a retrospective talk at Dyalog'23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Content Placeholder 3" descr=" 4">
            <a:extLst>
              <a:ext uri="{FF2B5EF4-FFF2-40B4-BE49-F238E27FC236}">
                <a16:creationId xmlns:a16="http://schemas.microsoft.com/office/drawing/2014/main" id="{10B24407-94C0-498A-AD65-E685CA8CC13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Text Placeholder 4" descr=" 5">
            <a:extLst>
              <a:ext uri="{FF2B5EF4-FFF2-40B4-BE49-F238E27FC236}">
                <a16:creationId xmlns:a16="http://schemas.microsoft.com/office/drawing/2014/main" id="{64252ACD-1193-4FA4-A132-D53491F589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pic>
        <p:nvPicPr>
          <p:cNvPr id="6" name="Picture 4" descr=" 1028">
            <a:extLst>
              <a:ext uri="{FF2B5EF4-FFF2-40B4-BE49-F238E27FC236}">
                <a16:creationId xmlns:a16="http://schemas.microsoft.com/office/drawing/2014/main" id="{F84CCA36-B885-1018-FB3F-351E23C90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80" y="0"/>
            <a:ext cx="393192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 1030">
            <a:extLst>
              <a:ext uri="{FF2B5EF4-FFF2-40B4-BE49-F238E27FC236}">
                <a16:creationId xmlns:a16="http://schemas.microsoft.com/office/drawing/2014/main" id="{B053AAC5-6188-1ADD-D6E0-6D5572CD3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286" y="3303162"/>
            <a:ext cx="2538213" cy="164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4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93F51-2BD2-4870-943D-413A98B3E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872821" cy="68553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Dyalog … The Next Generation</a:t>
            </a:r>
          </a:p>
        </p:txBody>
      </p:sp>
      <p:pic>
        <p:nvPicPr>
          <p:cNvPr id="8" name="Picture 7" descr="A person with a beard&#10;&#10;Description automatically generated with medium confidence">
            <a:extLst>
              <a:ext uri="{FF2B5EF4-FFF2-40B4-BE49-F238E27FC236}">
                <a16:creationId xmlns:a16="http://schemas.microsoft.com/office/drawing/2014/main" id="{75AD4451-60FC-4FAE-8F0F-0F8DA5F748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5" r="8508" b="2"/>
          <a:stretch/>
        </p:blipFill>
        <p:spPr bwMode="auto">
          <a:xfrm>
            <a:off x="2771782" y="1312198"/>
            <a:ext cx="1056069" cy="1600632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B9BBE3-3208-4FC8-BC05-AF3C54E245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1" r="9662" b="2"/>
          <a:stretch/>
        </p:blipFill>
        <p:spPr bwMode="auto">
          <a:xfrm>
            <a:off x="1615337" y="1312198"/>
            <a:ext cx="1056069" cy="1600632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B64A91F-2E0F-49CE-B2DF-FC544C8DF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" r="10744"/>
          <a:stretch/>
        </p:blipFill>
        <p:spPr bwMode="auto">
          <a:xfrm>
            <a:off x="3928227" y="1318528"/>
            <a:ext cx="1056068" cy="159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4D014CAC-7096-46C6-9380-37112B4B4C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8" r="1585" b="2"/>
          <a:stretch/>
        </p:blipFill>
        <p:spPr bwMode="auto">
          <a:xfrm>
            <a:off x="5084669" y="1318528"/>
            <a:ext cx="1056068" cy="1600631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DBA23A11-D285-4177-8D61-E9EE235133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" r="2062"/>
          <a:stretch/>
        </p:blipFill>
        <p:spPr bwMode="auto">
          <a:xfrm>
            <a:off x="3947444" y="3013396"/>
            <a:ext cx="1014244" cy="153724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5DE0D7F-45D5-475E-9A58-97DE75A70A8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r="8890"/>
          <a:stretch/>
        </p:blipFill>
        <p:spPr>
          <a:xfrm>
            <a:off x="6241114" y="1312199"/>
            <a:ext cx="1056068" cy="1600631"/>
          </a:xfrm>
          <a:prstGeom prst="rect">
            <a:avLst/>
          </a:prstGeom>
          <a:noFill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B18FFD-B9C6-46BC-98D1-3F2A663A5B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2741" y="3004632"/>
            <a:ext cx="1073682" cy="15503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18579A-29D1-47A7-C8FC-193F04B240B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7249" y="3013397"/>
            <a:ext cx="1056069" cy="1537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97BBFFB-5DFC-B756-7F2D-266DEC006D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5178" y="1306570"/>
            <a:ext cx="1056069" cy="1599190"/>
          </a:xfrm>
          <a:prstGeom prst="rect">
            <a:avLst/>
          </a:prstGeom>
        </p:spPr>
      </p:pic>
      <p:pic>
        <p:nvPicPr>
          <p:cNvPr id="1026" name="970FC08E-496B-4E9E-9F97-F8DEA87316A7">
            <a:extLst>
              <a:ext uri="{FF2B5EF4-FFF2-40B4-BE49-F238E27FC236}">
                <a16:creationId xmlns:a16="http://schemas.microsoft.com/office/drawing/2014/main" id="{A7A2C9D3-1294-F867-5A26-2DC2F7CD34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2" r="9165"/>
          <a:stretch/>
        </p:blipFill>
        <p:spPr bwMode="auto">
          <a:xfrm>
            <a:off x="1615337" y="3004632"/>
            <a:ext cx="1058724" cy="1546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EFEE62-0633-6BCC-8893-5CF4CE595798}"/>
              </a:ext>
            </a:extLst>
          </p:cNvPr>
          <p:cNvSpPr txBox="1"/>
          <p:nvPr/>
        </p:nvSpPr>
        <p:spPr>
          <a:xfrm>
            <a:off x="5253349" y="3520139"/>
            <a:ext cx="24128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>
                <a:sym typeface="Wingdings" panose="05000000000000000000" pitchFamily="2" charset="2"/>
              </a:rPr>
              <a:t> </a:t>
            </a:r>
            <a:r>
              <a:rPr lang="da-DK" dirty="0" err="1">
                <a:sym typeface="Wingdings" panose="05000000000000000000" pitchFamily="2" charset="2"/>
              </a:rPr>
              <a:t>February</a:t>
            </a:r>
            <a:r>
              <a:rPr lang="da-DK" dirty="0">
                <a:sym typeface="Wingdings" panose="05000000000000000000" pitchFamily="2" charset="2"/>
              </a:rPr>
              <a:t>, May, </a:t>
            </a:r>
            <a:r>
              <a:rPr lang="da-DK" dirty="0" err="1">
                <a:sym typeface="Wingdings" panose="05000000000000000000" pitchFamily="2" charset="2"/>
              </a:rPr>
              <a:t>July</a:t>
            </a:r>
            <a:br>
              <a:rPr lang="da-DK" dirty="0">
                <a:sym typeface="Wingdings" panose="05000000000000000000" pitchFamily="2" charset="2"/>
              </a:rPr>
            </a:br>
            <a:r>
              <a:rPr lang="da-DK" dirty="0">
                <a:sym typeface="Wingdings" panose="05000000000000000000" pitchFamily="2" charset="2"/>
              </a:rPr>
              <a:t>     &amp; September 2022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113157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93F51-2BD2-4870-943D-413A98B3E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7657"/>
            <a:ext cx="7872821" cy="68553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dirty="0"/>
              <a:t>Dyalog … The Next Generation</a:t>
            </a:r>
          </a:p>
        </p:txBody>
      </p:sp>
      <p:pic>
        <p:nvPicPr>
          <p:cNvPr id="8" name="Picture 7" descr="A person with a beard&#10;&#10;Description automatically generated with medium confidence">
            <a:extLst>
              <a:ext uri="{FF2B5EF4-FFF2-40B4-BE49-F238E27FC236}">
                <a16:creationId xmlns:a16="http://schemas.microsoft.com/office/drawing/2014/main" id="{75AD4451-60FC-4FAE-8F0F-0F8DA5F748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5" r="8508" b="2"/>
          <a:stretch/>
        </p:blipFill>
        <p:spPr bwMode="auto">
          <a:xfrm>
            <a:off x="2771782" y="1312198"/>
            <a:ext cx="1056069" cy="1600632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B9BBE3-3208-4FC8-BC05-AF3C54E245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1" r="9662" b="2"/>
          <a:stretch/>
        </p:blipFill>
        <p:spPr bwMode="auto">
          <a:xfrm>
            <a:off x="1615337" y="1312198"/>
            <a:ext cx="1056069" cy="1600632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B64A91F-2E0F-49CE-B2DF-FC544C8DF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" r="10744"/>
          <a:stretch/>
        </p:blipFill>
        <p:spPr bwMode="auto">
          <a:xfrm>
            <a:off x="3928227" y="1318528"/>
            <a:ext cx="1056068" cy="159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4D014CAC-7096-46C6-9380-37112B4B4C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8" r="1585" b="2"/>
          <a:stretch/>
        </p:blipFill>
        <p:spPr bwMode="auto">
          <a:xfrm>
            <a:off x="5084669" y="1318528"/>
            <a:ext cx="1056068" cy="1600631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5DE0D7F-45D5-475E-9A58-97DE75A70A8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r="8890"/>
          <a:stretch/>
        </p:blipFill>
        <p:spPr>
          <a:xfrm>
            <a:off x="6241114" y="1312199"/>
            <a:ext cx="1056068" cy="1600631"/>
          </a:xfrm>
          <a:prstGeom prst="rect">
            <a:avLst/>
          </a:prstGeom>
          <a:noFill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B18FFD-B9C6-46BC-98D1-3F2A663A5B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741" y="3004632"/>
            <a:ext cx="1073682" cy="15503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18579A-29D1-47A7-C8FC-193F04B240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77249" y="3013397"/>
            <a:ext cx="1056069" cy="1537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97BBFFB-5DFC-B756-7F2D-266DEC006D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5178" y="1306570"/>
            <a:ext cx="1056069" cy="1599190"/>
          </a:xfrm>
          <a:prstGeom prst="rect">
            <a:avLst/>
          </a:prstGeom>
        </p:spPr>
      </p:pic>
      <p:pic>
        <p:nvPicPr>
          <p:cNvPr id="1026" name="970FC08E-496B-4E9E-9F97-F8DEA87316A7">
            <a:extLst>
              <a:ext uri="{FF2B5EF4-FFF2-40B4-BE49-F238E27FC236}">
                <a16:creationId xmlns:a16="http://schemas.microsoft.com/office/drawing/2014/main" id="{A7A2C9D3-1294-F867-5A26-2DC2F7CD34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2" r="9165"/>
          <a:stretch/>
        </p:blipFill>
        <p:spPr bwMode="auto">
          <a:xfrm>
            <a:off x="1615337" y="3004632"/>
            <a:ext cx="1058724" cy="1546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EFEE62-0633-6BCC-8893-5CF4CE595798}"/>
              </a:ext>
            </a:extLst>
          </p:cNvPr>
          <p:cNvSpPr txBox="1"/>
          <p:nvPr/>
        </p:nvSpPr>
        <p:spPr>
          <a:xfrm>
            <a:off x="5253349" y="3520139"/>
            <a:ext cx="2743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>
                <a:sym typeface="Wingdings" panose="05000000000000000000" pitchFamily="2" charset="2"/>
              </a:rPr>
              <a:t>   </a:t>
            </a:r>
            <a:r>
              <a:rPr lang="da-DK" dirty="0" err="1">
                <a:sym typeface="Wingdings" panose="05000000000000000000" pitchFamily="2" charset="2"/>
              </a:rPr>
              <a:t>Worked</a:t>
            </a:r>
            <a:r>
              <a:rPr lang="da-DK" dirty="0">
                <a:sym typeface="Wingdings" panose="05000000000000000000" pitchFamily="2" charset="2"/>
              </a:rPr>
              <a:t> with "Plan 9"</a:t>
            </a:r>
            <a:endParaRPr lang="LID409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47CAB8-F54D-AB61-6306-91B0DA0E70FE}"/>
              </a:ext>
            </a:extLst>
          </p:cNvPr>
          <p:cNvSpPr/>
          <p:nvPr/>
        </p:nvSpPr>
        <p:spPr>
          <a:xfrm>
            <a:off x="1571017" y="2974504"/>
            <a:ext cx="3436209" cy="16062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6B6A58-BF72-B58F-FF50-6A2CB05C712B}"/>
              </a:ext>
            </a:extLst>
          </p:cNvPr>
          <p:cNvSpPr/>
          <p:nvPr/>
        </p:nvSpPr>
        <p:spPr>
          <a:xfrm>
            <a:off x="5668778" y="3520243"/>
            <a:ext cx="224953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53722AF5-DA72-80BD-1458-B9B6C2CC8D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" r="2062"/>
          <a:stretch/>
        </p:blipFill>
        <p:spPr bwMode="auto">
          <a:xfrm>
            <a:off x="3947444" y="3013396"/>
            <a:ext cx="1014244" cy="153724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763625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EFE8B-93FB-47A7-BE01-7F9A566F5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636535"/>
            <a:ext cx="7344816" cy="594066"/>
          </a:xfrm>
        </p:spPr>
        <p:txBody>
          <a:bodyPr/>
          <a:lstStyle/>
          <a:p>
            <a:r>
              <a:rPr lang="en-US" dirty="0"/>
              <a:t>Software Security Process</a:t>
            </a:r>
            <a:endParaRPr lang="en-D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C502E-817E-4259-8608-81883DE0E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Building Security in Maturity Model</a:t>
            </a:r>
          </a:p>
          <a:p>
            <a:r>
              <a:rPr lang="en-US" dirty="0"/>
              <a:t>Compare own routines to industry practices</a:t>
            </a:r>
          </a:p>
          <a:p>
            <a:r>
              <a:rPr lang="en-US" dirty="0"/>
              <a:t>Implement and continuously review practices that reduce security risk</a:t>
            </a:r>
          </a:p>
          <a:p>
            <a:pPr lvl="1"/>
            <a:r>
              <a:rPr lang="en-US" dirty="0" err="1"/>
              <a:t>Dyalog's</a:t>
            </a:r>
            <a:r>
              <a:rPr lang="en-US" dirty="0"/>
              <a:t> processes will treat potential </a:t>
            </a:r>
            <a:r>
              <a:rPr lang="en-US" b="1" dirty="0"/>
              <a:t>computational errors</a:t>
            </a:r>
            <a:r>
              <a:rPr lang="en-US" dirty="0"/>
              <a:t> as threats on par with </a:t>
            </a:r>
            <a:r>
              <a:rPr lang="en-US" b="1" dirty="0"/>
              <a:t>classical security threats</a:t>
            </a:r>
          </a:p>
          <a:p>
            <a:r>
              <a:rPr lang="en-US" dirty="0"/>
              <a:t>Hope to publish an Audit Report in </a:t>
            </a:r>
            <a:r>
              <a:rPr lang="en-US" strike="dblStrike" dirty="0"/>
              <a:t>2022</a:t>
            </a:r>
            <a:r>
              <a:rPr lang="en-US" dirty="0"/>
              <a:t>2023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012F4F-A06C-4315-A0AE-8AF997630C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DK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97531FB-88D0-483F-824F-9882DAB77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021" y="933568"/>
            <a:ext cx="19050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768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yalog">
      <a:dk1>
        <a:srgbClr val="3B475E"/>
      </a:dk1>
      <a:lt1>
        <a:sysClr val="window" lastClr="FFFFFF"/>
      </a:lt1>
      <a:dk2>
        <a:srgbClr val="5A6D8F"/>
      </a:dk2>
      <a:lt2>
        <a:srgbClr val="F6F6D9"/>
      </a:lt2>
      <a:accent1>
        <a:srgbClr val="ED7F00"/>
      </a:accent1>
      <a:accent2>
        <a:srgbClr val="928ABD"/>
      </a:accent2>
      <a:accent3>
        <a:srgbClr val="2C5656"/>
      </a:accent3>
      <a:accent4>
        <a:srgbClr val="FFA336"/>
      </a:accent4>
      <a:accent5>
        <a:srgbClr val="BBB5D6"/>
      </a:accent5>
      <a:accent6>
        <a:srgbClr val="231F20"/>
      </a:accent6>
      <a:hlink>
        <a:srgbClr val="5A6D8F"/>
      </a:hlink>
      <a:folHlink>
        <a:srgbClr val="928ABD"/>
      </a:folHlink>
    </a:clrScheme>
    <a:fontScheme name="Sarabun">
      <a:majorFont>
        <a:latin typeface="Sarabun"/>
        <a:ea typeface=""/>
        <a:cs typeface=""/>
      </a:majorFont>
      <a:minorFont>
        <a:latin typeface="Sarabu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yalog19_template_bold_calibri.potx" id="{F0C38D23-3AC9-47E9-8D0D-BEDB5EAFCAD2}" vid="{35320D08-F00A-4224-9D94-CDC48BBB4D0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9821</TotalTime>
  <Words>2501</Words>
  <Application>Microsoft Office PowerPoint</Application>
  <PresentationFormat>On-screen Show (16:9)</PresentationFormat>
  <Paragraphs>377</Paragraphs>
  <Slides>53</Slides>
  <Notes>53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5" baseType="lpstr">
      <vt:lpstr>Calibri</vt:lpstr>
      <vt:lpstr>Cambria Math</vt:lpstr>
      <vt:lpstr>Comic Sans MS</vt:lpstr>
      <vt:lpstr>Wingdings</vt:lpstr>
      <vt:lpstr>Consolas</vt:lpstr>
      <vt:lpstr>Arial</vt:lpstr>
      <vt:lpstr>Courier New</vt:lpstr>
      <vt:lpstr>APL385 Unicode</vt:lpstr>
      <vt:lpstr>Sarabun</vt:lpstr>
      <vt:lpstr>Wingdings 2</vt:lpstr>
      <vt:lpstr>Office Theme</vt:lpstr>
      <vt:lpstr>Bitmap Image</vt:lpstr>
      <vt:lpstr>The Road Ahead</vt:lpstr>
      <vt:lpstr>Ten Lane Highway</vt:lpstr>
      <vt:lpstr>Ten Lane Highway</vt:lpstr>
      <vt:lpstr>1. [Re]Building the Team</vt:lpstr>
      <vt:lpstr>Still Going Strong…</vt:lpstr>
      <vt:lpstr>Still Going Strong…</vt:lpstr>
      <vt:lpstr>Dyalog … The Next Generation</vt:lpstr>
      <vt:lpstr>Dyalog … The Next Generation</vt:lpstr>
      <vt:lpstr>Software Security Process</vt:lpstr>
      <vt:lpstr>1. Building the Team</vt:lpstr>
      <vt:lpstr>2. Training &amp; Evangelism</vt:lpstr>
      <vt:lpstr>PowerPoint Presentation</vt:lpstr>
      <vt:lpstr>PowerPoint Presentation</vt:lpstr>
      <vt:lpstr>Training &amp; Evangelism</vt:lpstr>
      <vt:lpstr>Basic Licence</vt:lpstr>
      <vt:lpstr>Basic Licence</vt:lpstr>
      <vt:lpstr>Keyboarding on all platforms</vt:lpstr>
      <vt:lpstr>2. Training &amp; Evangelism</vt:lpstr>
      <vt:lpstr>3. Consulting</vt:lpstr>
      <vt:lpstr>4. Source in Text Files</vt:lpstr>
      <vt:lpstr>Why is Text Source                            ?</vt:lpstr>
      <vt:lpstr>4. Source in Text Files</vt:lpstr>
      <vt:lpstr>PowerPoint Presentation</vt:lpstr>
      <vt:lpstr>PowerPoint Presentation</vt:lpstr>
      <vt:lpstr>4. Source in Text Files</vt:lpstr>
      <vt:lpstr>Literal Array Notation</vt:lpstr>
      <vt:lpstr>4. Source in Text Files</vt:lpstr>
      <vt:lpstr>5. Service Orientation</vt:lpstr>
      <vt:lpstr>Running APL as a Service</vt:lpstr>
      <vt:lpstr>Six different examples of calling "sum":</vt:lpstr>
      <vt:lpstr>5. Service Orientation</vt:lpstr>
      <vt:lpstr>5. Service Orientation</vt:lpstr>
      <vt:lpstr>5. Service Orientation</vt:lpstr>
      <vt:lpstr>5. Service Orientation</vt:lpstr>
      <vt:lpstr>5. Service Orientation</vt:lpstr>
      <vt:lpstr>6. Cross Platform UI</vt:lpstr>
      <vt:lpstr>HTMLRenderer improvements</vt:lpstr>
      <vt:lpstr>6. Cross Platform UI</vt:lpstr>
      <vt:lpstr>7. [Microsoft].NET</vt:lpstr>
      <vt:lpstr>.NET Bridge</vt:lpstr>
      <vt:lpstr>7. [Microsoft].NET</vt:lpstr>
      <vt:lpstr>8. New target Platforms</vt:lpstr>
      <vt:lpstr>Arm64</vt:lpstr>
      <vt:lpstr>PowerPoint Presentation</vt:lpstr>
      <vt:lpstr>PowerPoint Presentation</vt:lpstr>
      <vt:lpstr>Web Assembly (WASM)</vt:lpstr>
      <vt:lpstr>8. New Target Platforms</vt:lpstr>
      <vt:lpstr>9. Compiling APL</vt:lpstr>
      <vt:lpstr>9. Compiling APL</vt:lpstr>
      <vt:lpstr>10. APL Language</vt:lpstr>
      <vt:lpstr>10. APL Language</vt:lpstr>
      <vt:lpstr>Ten Lane Highway</vt:lpstr>
      <vt:lpstr>The Road Ahead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Smith</dc:creator>
  <cp:lastModifiedBy>Fiona Smith</cp:lastModifiedBy>
  <cp:revision>247</cp:revision>
  <dcterms:created xsi:type="dcterms:W3CDTF">2019-07-25T11:46:05Z</dcterms:created>
  <dcterms:modified xsi:type="dcterms:W3CDTF">2022-10-10T13:41:03Z</dcterms:modified>
</cp:coreProperties>
</file>