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140"/>
  </p:notesMasterIdLst>
  <p:handoutMasterIdLst>
    <p:handoutMasterId r:id="rId141"/>
  </p:handoutMasterIdLst>
  <p:sldIdLst>
    <p:sldId id="261" r:id="rId2"/>
    <p:sldId id="611" r:id="rId3"/>
    <p:sldId id="610" r:id="rId4"/>
    <p:sldId id="294" r:id="rId5"/>
    <p:sldId id="584" r:id="rId6"/>
    <p:sldId id="598" r:id="rId7"/>
    <p:sldId id="589" r:id="rId8"/>
    <p:sldId id="588" r:id="rId9"/>
    <p:sldId id="586" r:id="rId10"/>
    <p:sldId id="591" r:id="rId11"/>
    <p:sldId id="595" r:id="rId12"/>
    <p:sldId id="587" r:id="rId13"/>
    <p:sldId id="596" r:id="rId14"/>
    <p:sldId id="511" r:id="rId15"/>
    <p:sldId id="561" r:id="rId16"/>
    <p:sldId id="602" r:id="rId17"/>
    <p:sldId id="498" r:id="rId18"/>
    <p:sldId id="597" r:id="rId19"/>
    <p:sldId id="599" r:id="rId20"/>
    <p:sldId id="603" r:id="rId21"/>
    <p:sldId id="441" r:id="rId22"/>
    <p:sldId id="443" r:id="rId23"/>
    <p:sldId id="335" r:id="rId24"/>
    <p:sldId id="360" r:id="rId25"/>
    <p:sldId id="372" r:id="rId26"/>
    <p:sldId id="449" r:id="rId27"/>
    <p:sldId id="380" r:id="rId28"/>
    <p:sldId id="454" r:id="rId29"/>
    <p:sldId id="259" r:id="rId30"/>
    <p:sldId id="492" r:id="rId31"/>
    <p:sldId id="493" r:id="rId32"/>
    <p:sldId id="494" r:id="rId33"/>
    <p:sldId id="452" r:id="rId34"/>
    <p:sldId id="448" r:id="rId35"/>
    <p:sldId id="495" r:id="rId36"/>
    <p:sldId id="600" r:id="rId37"/>
    <p:sldId id="624" r:id="rId38"/>
    <p:sldId id="625" r:id="rId39"/>
    <p:sldId id="496" r:id="rId40"/>
    <p:sldId id="256" r:id="rId41"/>
    <p:sldId id="257" r:id="rId42"/>
    <p:sldId id="258" r:id="rId43"/>
    <p:sldId id="615" r:id="rId44"/>
    <p:sldId id="614" r:id="rId45"/>
    <p:sldId id="601" r:id="rId46"/>
    <p:sldId id="499" r:id="rId47"/>
    <p:sldId id="604" r:id="rId48"/>
    <p:sldId id="605" r:id="rId49"/>
    <p:sldId id="621" r:id="rId50"/>
    <p:sldId id="622" r:id="rId51"/>
    <p:sldId id="500" r:id="rId52"/>
    <p:sldId id="460" r:id="rId53"/>
    <p:sldId id="501" r:id="rId54"/>
    <p:sldId id="503" r:id="rId55"/>
    <p:sldId id="504" r:id="rId56"/>
    <p:sldId id="505" r:id="rId57"/>
    <p:sldId id="612" r:id="rId58"/>
    <p:sldId id="509" r:id="rId59"/>
    <p:sldId id="510" r:id="rId60"/>
    <p:sldId id="613" r:id="rId61"/>
    <p:sldId id="606" r:id="rId62"/>
    <p:sldId id="507" r:id="rId63"/>
    <p:sldId id="506" r:id="rId64"/>
    <p:sldId id="607" r:id="rId65"/>
    <p:sldId id="502" r:id="rId66"/>
    <p:sldId id="512" r:id="rId67"/>
    <p:sldId id="513" r:id="rId68"/>
    <p:sldId id="260" r:id="rId69"/>
    <p:sldId id="562" r:id="rId70"/>
    <p:sldId id="563" r:id="rId71"/>
    <p:sldId id="515" r:id="rId72"/>
    <p:sldId id="263" r:id="rId73"/>
    <p:sldId id="264" r:id="rId74"/>
    <p:sldId id="265" r:id="rId75"/>
    <p:sldId id="267" r:id="rId76"/>
    <p:sldId id="574" r:id="rId77"/>
    <p:sldId id="266" r:id="rId78"/>
    <p:sldId id="268" r:id="rId79"/>
    <p:sldId id="269" r:id="rId80"/>
    <p:sldId id="516" r:id="rId81"/>
    <p:sldId id="270" r:id="rId82"/>
    <p:sldId id="271" r:id="rId83"/>
    <p:sldId id="517" r:id="rId84"/>
    <p:sldId id="275" r:id="rId85"/>
    <p:sldId id="277" r:id="rId86"/>
    <p:sldId id="546" r:id="rId87"/>
    <p:sldId id="547" r:id="rId88"/>
    <p:sldId id="518" r:id="rId89"/>
    <p:sldId id="519" r:id="rId90"/>
    <p:sldId id="520" r:id="rId91"/>
    <p:sldId id="564" r:id="rId92"/>
    <p:sldId id="567" r:id="rId93"/>
    <p:sldId id="575" r:id="rId94"/>
    <p:sldId id="583" r:id="rId95"/>
    <p:sldId id="565" r:id="rId96"/>
    <p:sldId id="566" r:id="rId97"/>
    <p:sldId id="568" r:id="rId98"/>
    <p:sldId id="569" r:id="rId99"/>
    <p:sldId id="532" r:id="rId100"/>
    <p:sldId id="530" r:id="rId101"/>
    <p:sldId id="540" r:id="rId102"/>
    <p:sldId id="539" r:id="rId103"/>
    <p:sldId id="570" r:id="rId104"/>
    <p:sldId id="542" r:id="rId105"/>
    <p:sldId id="543" r:id="rId106"/>
    <p:sldId id="571" r:id="rId107"/>
    <p:sldId id="544" r:id="rId108"/>
    <p:sldId id="545" r:id="rId109"/>
    <p:sldId id="549" r:id="rId110"/>
    <p:sldId id="551" r:id="rId111"/>
    <p:sldId id="552" r:id="rId112"/>
    <p:sldId id="579" r:id="rId113"/>
    <p:sldId id="581" r:id="rId114"/>
    <p:sldId id="608" r:id="rId115"/>
    <p:sldId id="582" r:id="rId116"/>
    <p:sldId id="572" r:id="rId117"/>
    <p:sldId id="550" r:id="rId118"/>
    <p:sldId id="573" r:id="rId119"/>
    <p:sldId id="555" r:id="rId120"/>
    <p:sldId id="609" r:id="rId121"/>
    <p:sldId id="556" r:id="rId122"/>
    <p:sldId id="285" r:id="rId123"/>
    <p:sldId id="286" r:id="rId124"/>
    <p:sldId id="293" r:id="rId125"/>
    <p:sldId id="559" r:id="rId126"/>
    <p:sldId id="295" r:id="rId127"/>
    <p:sldId id="297" r:id="rId128"/>
    <p:sldId id="298" r:id="rId129"/>
    <p:sldId id="299" r:id="rId130"/>
    <p:sldId id="553" r:id="rId131"/>
    <p:sldId id="554" r:id="rId132"/>
    <p:sldId id="557" r:id="rId133"/>
    <p:sldId id="558" r:id="rId134"/>
    <p:sldId id="619" r:id="rId135"/>
    <p:sldId id="548" r:id="rId136"/>
    <p:sldId id="617" r:id="rId137"/>
    <p:sldId id="560" r:id="rId138"/>
    <p:sldId id="616" r:id="rId139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142"/>
    </p:embeddedFont>
    <p:embeddedFont>
      <p:font typeface="Calibri" panose="020F0502020204030204" pitchFamily="34" charset="0"/>
      <p:regular r:id="rId142"/>
      <p:bold r:id="rId142"/>
      <p:italic r:id="rId142"/>
      <p:boldItalic r:id="rId142"/>
    </p:embeddedFont>
    <p:embeddedFont>
      <p:font typeface="Sarabun" panose="020B0604020202020204" charset="-34"/>
      <p:regular r:id="rId143"/>
      <p:bold r:id="rId144"/>
      <p:italic r:id="rId145"/>
      <p:boldItalic r:id="rId146"/>
    </p:embeddedFont>
    <p:embeddedFont>
      <p:font typeface="Wingdings 2" panose="05020102010507070707" pitchFamily="18" charset="2"/>
      <p:regular r:id="rId1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F00"/>
    <a:srgbClr val="5A6D8F"/>
    <a:srgbClr val="3B475E"/>
    <a:srgbClr val="FDFDF5"/>
    <a:srgbClr val="F6F6D9"/>
    <a:srgbClr val="BBB5D6"/>
    <a:srgbClr val="928ABD"/>
    <a:srgbClr val="373535"/>
    <a:srgbClr val="EC7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5508" autoAdjust="0"/>
  </p:normalViewPr>
  <p:slideViewPr>
    <p:cSldViewPr snapToGrid="0">
      <p:cViewPr varScale="1">
        <p:scale>
          <a:sx n="136" d="100"/>
          <a:sy n="136" d="100"/>
        </p:scale>
        <p:origin x="198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700"/>
    </p:cViewPr>
  </p:sorterViewPr>
  <p:notesViewPr>
    <p:cSldViewPr snapToGrid="0">
      <p:cViewPr varScale="1">
        <p:scale>
          <a:sx n="81" d="100"/>
          <a:sy n="81" d="100"/>
        </p:scale>
        <p:origin x="322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font" Target="fonts/font2.fntdata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font" Target="fonts/font1.fntdata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handoutMaster" Target="handoutMasters/handoutMaster1.xml"/><Relationship Id="rId14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02/11/2022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02/11/2022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BPB modified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215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756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686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192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224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483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8857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533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733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58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70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BPB modified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820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35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966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94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915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618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262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080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694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807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BPB screenshot to get folder name right?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690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766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450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771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5118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483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461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9242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9985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08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6545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60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7660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371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5756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2657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3711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542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189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8978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8873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244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2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BPB update screenshot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0348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8670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6233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BPB screenshot to update 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7145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7071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8008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6698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5765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2761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8615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01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2680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5269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8291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4177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5586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7018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14947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4048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9707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8367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800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BPB update screenshot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8678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46371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0166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3660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7301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7707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1583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513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5884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64527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645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0357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15249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7612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58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BPB update screenshot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96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1FD6475-DAC6-4418-8860-2980690695F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-548" r="223" b="35658"/>
          <a:stretch/>
        </p:blipFill>
        <p:spPr bwMode="auto">
          <a:xfrm>
            <a:off x="528187" y="443885"/>
            <a:ext cx="3024002" cy="6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 err="1">
                <a:solidFill>
                  <a:srgbClr val="3B475E"/>
                </a:solidFill>
                <a:latin typeface="Sarabun" panose="00000500000000000000" pitchFamily="2" charset="-34"/>
              </a:rPr>
              <a:t>Olhão</a:t>
            </a:r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 2022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13720CA-FE42-49DE-A1AF-5214A01E7778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FBA950-28F2-527A-811C-29FF763B12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6737" y="1208868"/>
            <a:ext cx="1954700" cy="276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626644"/>
            <a:ext cx="6174000" cy="299195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626645"/>
            <a:ext cx="2078545" cy="27453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45943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626644"/>
            <a:ext cx="6174000" cy="299195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626645"/>
            <a:ext cx="2078545" cy="27453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26861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626644"/>
            <a:ext cx="6174000" cy="299195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626645"/>
            <a:ext cx="2078545" cy="27453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00885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626644"/>
            <a:ext cx="6174000" cy="299195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626645"/>
            <a:ext cx="2078545" cy="27453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243334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626644"/>
            <a:ext cx="6174000" cy="299195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626645"/>
            <a:ext cx="2078545" cy="27453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633810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626644"/>
            <a:ext cx="6174000" cy="299195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626645"/>
            <a:ext cx="2078545" cy="27453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012517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626644"/>
            <a:ext cx="6174000" cy="299195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626645"/>
            <a:ext cx="2078545" cy="27453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022302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356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266604"/>
            <a:ext cx="6174000" cy="335199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266604"/>
            <a:ext cx="2078545" cy="247527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466113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DE1A-3B62-81E9-63E3-F13DF336B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FCE03-E974-E8B8-31D0-F84C96DD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9C078-6A06-C165-F8E5-643FB983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1688-ED04-4B11-9378-F390A4C729AF}" type="datetimeFigureOut">
              <a:rPr lang="LID4096" smtClean="0"/>
              <a:t>11/02/2022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81E9C-B7B9-7F43-F50B-C4287384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40AE-B5FF-517A-496D-5126FDABE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2784-177F-431D-A35B-DA95E6EA520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946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486986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91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F951AB8-DA79-4083-BFE2-5D3BD28F0EF3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0CC00C7-834C-4ECD-A8A3-E409D29ECB59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9B8FD49-8E58-4EE8-BE57-8B874BC46C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626644"/>
            <a:ext cx="6174000" cy="299195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626645"/>
            <a:ext cx="2078545" cy="27453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81383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626644"/>
            <a:ext cx="6174000" cy="299195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626645"/>
            <a:ext cx="2078545" cy="27453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7772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30" y="1626644"/>
            <a:ext cx="6174000" cy="2991951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42229" y="1626645"/>
            <a:ext cx="2078545" cy="27453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{⍺+⍵}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75586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928ABD"/>
                </a:solidFill>
                <a:latin typeface="Sarabun" panose="00000500000000000000" pitchFamily="2" charset="-34"/>
              </a:rPr>
              <a:t>Deploying Services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ED7F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ED7F00"/>
              </a:solidFill>
              <a:latin typeface="Sarabun" panose="00000500000000000000" pitchFamily="2" charset="-3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F9E24F-2BBD-45BB-A084-8C6DB7C8D692}"/>
              </a:ext>
            </a:extLst>
          </p:cNvPr>
          <p:cNvCxnSpPr>
            <a:cxnSpLocks/>
          </p:cNvCxnSpPr>
          <p:nvPr userDrawn="1"/>
        </p:nvCxnSpPr>
        <p:spPr>
          <a:xfrm>
            <a:off x="0" y="4700093"/>
            <a:ext cx="9144000" cy="0"/>
          </a:xfrm>
          <a:prstGeom prst="line">
            <a:avLst/>
          </a:prstGeom>
          <a:ln w="28575">
            <a:solidFill>
              <a:srgbClr val="928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apezoid 3">
            <a:extLst>
              <a:ext uri="{FF2B5EF4-FFF2-40B4-BE49-F238E27FC236}">
                <a16:creationId xmlns:a16="http://schemas.microsoft.com/office/drawing/2014/main" id="{7FA306A9-E836-4163-8918-B373B342B7B3}"/>
              </a:ext>
            </a:extLst>
          </p:cNvPr>
          <p:cNvSpPr/>
          <p:nvPr userDrawn="1"/>
        </p:nvSpPr>
        <p:spPr>
          <a:xfrm>
            <a:off x="8336756" y="4657725"/>
            <a:ext cx="292894" cy="86175"/>
          </a:xfrm>
          <a:prstGeom prst="trapezoid">
            <a:avLst>
              <a:gd name="adj" fmla="val 1394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5446FE-57B4-E664-AD4E-313BD38F924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051006" y="3998742"/>
            <a:ext cx="852470" cy="12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77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4" r:id="rId17"/>
    <p:sldLayoutId id="2147483675" r:id="rId18"/>
    <p:sldLayoutId id="2147483676" r:id="rId1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A336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phone-loadb-1guewkd0evw2h-887267469.eu-west-3.elb.amazonaws.com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808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ABD4-C518-4141-BEFE-F3FDCBE1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Deploying Services</a:t>
            </a:r>
            <a:br>
              <a:rPr lang="en-GB"/>
            </a:br>
            <a:r>
              <a:rPr lang="en-GB" sz="2000"/>
              <a:t>(SP2</a:t>
            </a:r>
            <a:r>
              <a:rPr lang="en-GB" sz="2000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D985C-C2CE-4956-A0F3-397B5A0D2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Brian Becker</a:t>
            </a:r>
          </a:p>
          <a:p>
            <a:r>
              <a:rPr lang="en-GB" dirty="0"/>
              <a:t>Morten Kromberg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740D1-6116-46CC-8E22-DF7E1B66A40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87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8EB07981-722C-533C-4700-82711CBA50F2}"/>
              </a:ext>
            </a:extLst>
          </p:cNvPr>
          <p:cNvSpPr/>
          <p:nvPr/>
        </p:nvSpPr>
        <p:spPr>
          <a:xfrm>
            <a:off x="1014636" y="975563"/>
            <a:ext cx="6239360" cy="343973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"The Cloud" (AWS)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it in the cloud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E7419-0EAC-F712-C61D-430B0A58CAB5}"/>
              </a:ext>
            </a:extLst>
          </p:cNvPr>
          <p:cNvGrpSpPr>
            <a:grpSpLocks noChangeAspect="1"/>
          </p:cNvGrpSpPr>
          <p:nvPr/>
        </p:nvGrpSpPr>
        <p:grpSpPr>
          <a:xfrm>
            <a:off x="3094316" y="1972043"/>
            <a:ext cx="643624" cy="447984"/>
            <a:chOff x="2488019" y="1942216"/>
            <a:chExt cx="1609060" cy="11199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843B66-C686-3C77-8CA8-543FCB5FE32F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73311F4-CA97-3CAD-A9DD-63D37395BC3E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TextBox 18" hidden="1">
                <a:extLst>
                  <a:ext uri="{FF2B5EF4-FFF2-40B4-BE49-F238E27FC236}">
                    <a16:creationId xmlns:a16="http://schemas.microsoft.com/office/drawing/2014/main" id="{75A37AB5-21F7-9B5E-182D-4C36D2BD4E3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9D6A42-C94D-44B9-7265-165D93A6A548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E1853C-69B5-0506-1003-824C7E295BEC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7" name="TextBox 16" hidden="1">
                <a:extLst>
                  <a:ext uri="{FF2B5EF4-FFF2-40B4-BE49-F238E27FC236}">
                    <a16:creationId xmlns:a16="http://schemas.microsoft.com/office/drawing/2014/main" id="{A0323BE8-8F39-8439-D6AB-23905387A7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F6DBCA-2592-BA51-122B-EA7F533B76FB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25CDD5-F5F3-2F08-BF10-8F5DF261A391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TextBox 14" hidden="1">
                <a:extLst>
                  <a:ext uri="{FF2B5EF4-FFF2-40B4-BE49-F238E27FC236}">
                    <a16:creationId xmlns:a16="http://schemas.microsoft.com/office/drawing/2014/main" id="{58CD61A5-04F3-22F0-E616-DF79144FDDED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591201" y="1779249"/>
            <a:ext cx="1979261" cy="482738"/>
          </a:xfrm>
          <a:prstGeom prst="curvedConnector3">
            <a:avLst>
              <a:gd name="adj1" fmla="val 35939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9C2137-569A-2D9E-188F-03D06D6EAEFD}"/>
              </a:ext>
            </a:extLst>
          </p:cNvPr>
          <p:cNvGrpSpPr>
            <a:grpSpLocks noChangeAspect="1"/>
          </p:cNvGrpSpPr>
          <p:nvPr/>
        </p:nvGrpSpPr>
        <p:grpSpPr>
          <a:xfrm>
            <a:off x="4503459" y="3008494"/>
            <a:ext cx="643624" cy="447984"/>
            <a:chOff x="2488019" y="1942216"/>
            <a:chExt cx="1609060" cy="1119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0C192D-9E6C-0606-CEA6-2AC84F5E5519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B0E28D8-0984-EFCD-66DA-FE168567BA9C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7" name="TextBox 56" hidden="1">
                <a:extLst>
                  <a:ext uri="{FF2B5EF4-FFF2-40B4-BE49-F238E27FC236}">
                    <a16:creationId xmlns:a16="http://schemas.microsoft.com/office/drawing/2014/main" id="{17AF2152-1EBB-E793-4715-5A09B57A5DF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40817DF-9849-EFC5-4731-8695164E6C5B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1552652-5B8E-1410-6FF0-13D5EE4BC003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5" name="TextBox 54" hidden="1">
                <a:extLst>
                  <a:ext uri="{FF2B5EF4-FFF2-40B4-BE49-F238E27FC236}">
                    <a16:creationId xmlns:a16="http://schemas.microsoft.com/office/drawing/2014/main" id="{5BC4BF62-3583-E0F2-4DF0-B9218C65D8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6C08117-D6D6-F9B8-2656-836416FF1A5C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B7FCE6D-BA4F-83CA-64BB-7D313FFC81B2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3" name="TextBox 52" hidden="1">
                <a:extLst>
                  <a:ext uri="{FF2B5EF4-FFF2-40B4-BE49-F238E27FC236}">
                    <a16:creationId xmlns:a16="http://schemas.microsoft.com/office/drawing/2014/main" id="{1B30AB05-1540-6404-B890-34D35333A861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C0953BE-9558-0935-0B5D-A3BFC4DDC34D}"/>
              </a:ext>
            </a:extLst>
          </p:cNvPr>
          <p:cNvCxnSpPr>
            <a:stCxn id="9" idx="3"/>
            <a:endCxn id="52" idx="3"/>
          </p:cNvCxnSpPr>
          <p:nvPr/>
        </p:nvCxnSpPr>
        <p:spPr>
          <a:xfrm rot="5400000">
            <a:off x="4876351" y="2303070"/>
            <a:ext cx="1119361" cy="871374"/>
          </a:xfrm>
          <a:prstGeom prst="curvedConnector2">
            <a:avLst/>
          </a:prstGeom>
          <a:ln w="158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56DD8149-A5CA-1944-41CF-C6C4F7D171D9}"/>
              </a:ext>
            </a:extLst>
          </p:cNvPr>
          <p:cNvCxnSpPr>
            <a:stCxn id="7" idx="2"/>
            <a:endCxn id="52" idx="1"/>
          </p:cNvCxnSpPr>
          <p:nvPr/>
        </p:nvCxnSpPr>
        <p:spPr>
          <a:xfrm rot="16200000" flipH="1">
            <a:off x="3546561" y="2197506"/>
            <a:ext cx="969146" cy="1232717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7FA6C3-9144-D0B8-4BB0-9F05D5525026}"/>
              </a:ext>
            </a:extLst>
          </p:cNvPr>
          <p:cNvSpPr txBox="1"/>
          <p:nvPr/>
        </p:nvSpPr>
        <p:spPr>
          <a:xfrm>
            <a:off x="4434110" y="271712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Write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3EADEB-D25A-2FF5-EBF9-D2B3F137D93D}"/>
              </a:ext>
            </a:extLst>
          </p:cNvPr>
          <p:cNvSpPr txBox="1"/>
          <p:nvPr/>
        </p:nvSpPr>
        <p:spPr>
          <a:xfrm>
            <a:off x="4556693" y="2134028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Read Operations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6320F26-9130-37FE-7256-94ADCEE795B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1F9E36-D012-5F22-76DC-0A5E637660A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0F013-C14A-C719-E3FE-E549A605A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110F0-F6BE-907A-26E7-23AB62D67D4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2B46CB-8A36-F413-7429-3651267A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see</a:t>
            </a:r>
            <a:r>
              <a:rPr lang="da-DK" dirty="0"/>
              <a:t> </a:t>
            </a:r>
            <a:r>
              <a:rPr lang="da-DK" dirty="0" err="1"/>
              <a:t>them</a:t>
            </a:r>
            <a:r>
              <a:rPr lang="da-DK" dirty="0"/>
              <a:t> all </a:t>
            </a:r>
            <a:r>
              <a:rPr lang="da-DK" dirty="0" err="1"/>
              <a:t>here</a:t>
            </a:r>
            <a:r>
              <a:rPr lang="da-DK" dirty="0"/>
              <a:t>…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D61D46-C513-6ECF-D66C-AFD40410B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3519" y="1096156"/>
            <a:ext cx="6650481" cy="40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60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324B0B-75E3-E87A-1D0A-7C690024316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A26C4-FCC6-B844-6734-7162F1F07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compose … </a:t>
            </a:r>
            <a:r>
              <a:rPr lang="da-DK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</a:t>
            </a:r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&gt;</a:t>
            </a:r>
            <a:r>
              <a:rPr lang="da-DK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file.yml</a:t>
            </a:r>
            <a:endParaRPr lang="da-DK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da-DK" sz="2000" dirty="0">
                <a:latin typeface="+mj-lt"/>
                <a:cs typeface="Courier New" panose="02070309020205020404" pitchFamily="49" charset="0"/>
              </a:rPr>
              <a:t>… </a:t>
            </a:r>
            <a:r>
              <a:rPr lang="da-DK" sz="2000" dirty="0" err="1">
                <a:latin typeface="+mj-lt"/>
                <a:cs typeface="Courier New" panose="02070309020205020404" pitchFamily="49" charset="0"/>
              </a:rPr>
              <a:t>will</a:t>
            </a:r>
            <a:r>
              <a:rPr lang="da-DK" sz="2000" dirty="0">
                <a:latin typeface="+mj-lt"/>
                <a:cs typeface="Courier New" panose="02070309020205020404" pitchFamily="49" charset="0"/>
              </a:rPr>
              <a:t> </a:t>
            </a:r>
            <a:r>
              <a:rPr lang="da-DK" sz="2000" dirty="0" err="1">
                <a:latin typeface="+mj-lt"/>
                <a:cs typeface="Courier New" panose="02070309020205020404" pitchFamily="49" charset="0"/>
              </a:rPr>
              <a:t>create</a:t>
            </a:r>
            <a:r>
              <a:rPr lang="da-DK" sz="2000" dirty="0">
                <a:latin typeface="+mj-lt"/>
                <a:cs typeface="Courier New" panose="02070309020205020404" pitchFamily="49" charset="0"/>
              </a:rPr>
              <a:t> the </a:t>
            </a:r>
            <a:r>
              <a:rPr lang="da-DK" sz="2000" dirty="0" err="1">
                <a:latin typeface="+mj-lt"/>
                <a:cs typeface="Courier New" panose="02070309020205020404" pitchFamily="49" charset="0"/>
              </a:rPr>
              <a:t>CloudFormation</a:t>
            </a:r>
            <a:r>
              <a:rPr lang="da-DK" sz="2000" dirty="0">
                <a:latin typeface="+mj-lt"/>
                <a:cs typeface="Courier New" panose="02070309020205020404" pitchFamily="49" charset="0"/>
              </a:rPr>
              <a:t> YML for </a:t>
            </a:r>
            <a:r>
              <a:rPr lang="da-DK" sz="2000" dirty="0" err="1">
                <a:latin typeface="+mj-lt"/>
                <a:cs typeface="Courier New" panose="02070309020205020404" pitchFamily="49" charset="0"/>
              </a:rPr>
              <a:t>you</a:t>
            </a:r>
            <a:r>
              <a:rPr lang="da-DK" sz="2000" dirty="0">
                <a:latin typeface="+mj-lt"/>
                <a:cs typeface="Courier New" panose="02070309020205020404" pitchFamily="49" charset="0"/>
              </a:rPr>
              <a:t> to view (and </a:t>
            </a:r>
            <a:r>
              <a:rPr lang="da-DK" sz="2000" dirty="0" err="1">
                <a:latin typeface="+mj-lt"/>
                <a:cs typeface="Courier New" panose="02070309020205020404" pitchFamily="49" charset="0"/>
              </a:rPr>
              <a:t>edit</a:t>
            </a:r>
            <a:r>
              <a:rPr lang="da-DK" sz="2000" dirty="0">
                <a:latin typeface="+mj-lt"/>
                <a:cs typeface="Courier New" panose="02070309020205020404" pitchFamily="49" charset="0"/>
              </a:rPr>
              <a:t>, </a:t>
            </a:r>
            <a:r>
              <a:rPr lang="da-DK" sz="2000" dirty="0" err="1">
                <a:latin typeface="+mj-lt"/>
                <a:cs typeface="Courier New" panose="02070309020205020404" pitchFamily="49" charset="0"/>
              </a:rPr>
              <a:t>once</a:t>
            </a:r>
            <a:r>
              <a:rPr lang="da-DK" sz="2000" dirty="0">
                <a:latin typeface="+mj-lt"/>
                <a:cs typeface="Courier New" panose="02070309020205020404" pitchFamily="49" charset="0"/>
              </a:rPr>
              <a:t> </a:t>
            </a:r>
            <a:r>
              <a:rPr lang="da-DK" sz="2000" dirty="0" err="1">
                <a:latin typeface="+mj-lt"/>
                <a:cs typeface="Courier New" panose="02070309020205020404" pitchFamily="49" charset="0"/>
              </a:rPr>
              <a:t>you</a:t>
            </a:r>
            <a:r>
              <a:rPr lang="da-DK" sz="2000" dirty="0">
                <a:latin typeface="+mj-lt"/>
                <a:cs typeface="Courier New" panose="02070309020205020404" pitchFamily="49" charset="0"/>
              </a:rPr>
              <a:t> do </a:t>
            </a:r>
            <a:r>
              <a:rPr lang="da-DK" sz="2000" dirty="0" err="1">
                <a:latin typeface="+mj-lt"/>
                <a:cs typeface="Courier New" panose="02070309020205020404" pitchFamily="49" charset="0"/>
              </a:rPr>
              <a:t>another</a:t>
            </a:r>
            <a:r>
              <a:rPr lang="da-DK" sz="2000" dirty="0">
                <a:latin typeface="+mj-lt"/>
                <a:cs typeface="Courier New" panose="02070309020205020404" pitchFamily="49" charset="0"/>
              </a:rPr>
              <a:t> </a:t>
            </a:r>
            <a:r>
              <a:rPr lang="da-DK" sz="2000" dirty="0" err="1">
                <a:latin typeface="+mj-lt"/>
                <a:cs typeface="Courier New" panose="02070309020205020404" pitchFamily="49" charset="0"/>
              </a:rPr>
              <a:t>week</a:t>
            </a:r>
            <a:r>
              <a:rPr lang="da-DK" sz="2000" dirty="0">
                <a:latin typeface="+mj-lt"/>
                <a:cs typeface="Courier New" panose="02070309020205020404" pitchFamily="49" charset="0"/>
              </a:rPr>
              <a:t> of </a:t>
            </a:r>
            <a:r>
              <a:rPr lang="da-DK" sz="2000" dirty="0" err="1">
                <a:latin typeface="+mj-lt"/>
                <a:cs typeface="Courier New" panose="02070309020205020404" pitchFamily="49" charset="0"/>
              </a:rPr>
              <a:t>reading</a:t>
            </a:r>
            <a:r>
              <a:rPr lang="da-DK" sz="2000" dirty="0">
                <a:latin typeface="+mj-lt"/>
                <a:cs typeface="Courier New" panose="02070309020205020404" pitchFamily="49" charset="0"/>
              </a:rPr>
              <a:t>)</a:t>
            </a:r>
            <a:endParaRPr lang="LID4096" sz="2000" dirty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F216D-E8BB-B495-A932-1A7D063FF9A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F98FD5-703E-1C74-4DFE-E08730969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docker</a:t>
            </a:r>
            <a:r>
              <a:rPr lang="da-DK" dirty="0"/>
              <a:t> compose … </a:t>
            </a:r>
            <a:r>
              <a:rPr lang="da-DK" dirty="0" err="1"/>
              <a:t>convert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660982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FC3657-0C13-A192-E8F9-A03449FAF16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123FD-EE38-00DD-FD4C-EF5CF0182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B11A7-A3E5-7B8C-D218-DB5726B1962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1E634E-F2A3-42A7-E81F-47B49979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33B49-1647-879F-1E17-AAE52E26B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132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AECDCD-3845-CCDB-83B6-A92CFF515E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1C10E-3D28-5F76-276B-D855F1B75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So far, </a:t>
            </a:r>
            <a:r>
              <a:rPr lang="da-DK" dirty="0" err="1"/>
              <a:t>we</a:t>
            </a:r>
            <a:r>
              <a:rPr lang="da-DK" dirty="0"/>
              <a:t> have </a:t>
            </a:r>
            <a:r>
              <a:rPr lang="da-DK" dirty="0" err="1"/>
              <a:t>been</a:t>
            </a:r>
            <a:r>
              <a:rPr lang="da-DK" dirty="0"/>
              <a:t> </a:t>
            </a:r>
            <a:r>
              <a:rPr lang="da-DK" dirty="0" err="1"/>
              <a:t>using</a:t>
            </a:r>
            <a:r>
              <a:rPr lang="da-DK" dirty="0"/>
              <a:t> </a:t>
            </a:r>
            <a:r>
              <a:rPr lang="da-DK" dirty="0" err="1"/>
              <a:t>two</a:t>
            </a:r>
            <a:r>
              <a:rPr lang="da-DK" dirty="0"/>
              <a:t> YML files</a:t>
            </a:r>
          </a:p>
          <a:p>
            <a:pPr lvl="1"/>
            <a:r>
              <a:rPr lang="da-DK" dirty="0" err="1"/>
              <a:t>docker</a:t>
            </a:r>
            <a:r>
              <a:rPr lang="da-DK" dirty="0"/>
              <a:t>-compose-</a:t>
            </a:r>
            <a:r>
              <a:rPr lang="da-DK" dirty="0" err="1"/>
              <a:t>local.yml</a:t>
            </a:r>
            <a:endParaRPr lang="da-DK" dirty="0"/>
          </a:p>
          <a:p>
            <a:pPr lvl="1"/>
            <a:r>
              <a:rPr lang="da-DK" dirty="0" err="1"/>
              <a:t>docker</a:t>
            </a:r>
            <a:r>
              <a:rPr lang="da-DK" dirty="0"/>
              <a:t>-compose-</a:t>
            </a:r>
            <a:r>
              <a:rPr lang="da-DK" dirty="0" err="1"/>
              <a:t>aws.yml</a:t>
            </a:r>
            <a:br>
              <a:rPr lang="da-DK" dirty="0"/>
            </a:br>
            <a:br>
              <a:rPr lang="da-DK" dirty="0"/>
            </a:br>
            <a:endParaRPr lang="da-DK" dirty="0"/>
          </a:p>
          <a:p>
            <a:r>
              <a:rPr lang="da-DK" dirty="0"/>
              <a:t>It </a:t>
            </a:r>
            <a:r>
              <a:rPr lang="da-DK" dirty="0" err="1"/>
              <a:t>would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easier</a:t>
            </a:r>
            <a:r>
              <a:rPr lang="da-DK" dirty="0"/>
              <a:t> to </a:t>
            </a:r>
            <a:r>
              <a:rPr lang="da-DK" dirty="0" err="1"/>
              <a:t>maintain</a:t>
            </a:r>
            <a:r>
              <a:rPr lang="da-DK" dirty="0"/>
              <a:t> a single YML file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C0D5A-D018-A358-8932-7B953F0DE21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DD1A6B-9EF1-6829-04E0-3D36CD9B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Tidying</a:t>
            </a:r>
            <a:r>
              <a:rPr lang="da-DK" dirty="0"/>
              <a:t> up a bit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8D231C-5C78-613F-5DD0-3E5ED1F17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380" y="1162520"/>
            <a:ext cx="2887620" cy="917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A72E04-DFDF-4D78-F840-49D7C4F0B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824" y="2094993"/>
            <a:ext cx="4819176" cy="10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C0D5A-D018-A358-8932-7B953F0DE21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DD1A6B-9EF1-6829-04E0-3D36CD9B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One .YML File → </a:t>
            </a:r>
            <a:r>
              <a:rPr lang="da-DK" dirty="0" err="1"/>
              <a:t>two</a:t>
            </a:r>
            <a:r>
              <a:rPr lang="da-DK" dirty="0"/>
              <a:t> .BAT files</a:t>
            </a:r>
            <a:endParaRPr lang="LID4096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72E278-1B9A-8FF1-847F-D67E1932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3192"/>
            <a:ext cx="3422931" cy="1998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925E2-132B-C0A9-6F71-005F7ED49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28104"/>
            <a:ext cx="9144000" cy="24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1A62B8-A5A0-61E8-0DE1-A33E89C262A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054C8-E4B6-6DD6-891D-B22BDBFD0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14612-3A38-765E-C205-FC299FCE0AC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32A6E9-4F7C-146F-2822-EF91036C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B9B581-E32A-7C3B-A8F2-2BA0A8496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31451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FC3E3-A58C-65B1-C23A-FFAC276D1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1908" y="0"/>
            <a:ext cx="59942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56A39E-8298-006B-B7E0-214C9354B91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D54ED-F030-B474-6A47-93FFF159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529218" cy="3242040"/>
          </a:xfrm>
        </p:spPr>
        <p:txBody>
          <a:bodyPr/>
          <a:lstStyle/>
          <a:p>
            <a:r>
              <a:rPr lang="da-DK" dirty="0"/>
              <a:t>AWS ECS has features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docker</a:t>
            </a:r>
            <a:r>
              <a:rPr lang="da-DK" dirty="0"/>
              <a:t>-compose </a:t>
            </a:r>
            <a:r>
              <a:rPr lang="da-DK" dirty="0" err="1"/>
              <a:t>does</a:t>
            </a:r>
            <a:r>
              <a:rPr lang="da-DK" dirty="0"/>
              <a:t> not support </a:t>
            </a:r>
            <a:r>
              <a:rPr lang="da-DK" dirty="0" err="1"/>
              <a:t>directly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add</a:t>
            </a:r>
            <a:r>
              <a:rPr lang="da-DK" dirty="0"/>
              <a:t> "</a:t>
            </a:r>
            <a:r>
              <a:rPr lang="da-DK" dirty="0" err="1"/>
              <a:t>overlays</a:t>
            </a:r>
            <a:r>
              <a:rPr lang="da-DK" dirty="0"/>
              <a:t>"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modify</a:t>
            </a:r>
            <a:r>
              <a:rPr lang="da-DK" dirty="0"/>
              <a:t> the </a:t>
            </a:r>
            <a:r>
              <a:rPr lang="da-DK" dirty="0" err="1"/>
              <a:t>CloudFormation</a:t>
            </a:r>
            <a:r>
              <a:rPr lang="da-DK" dirty="0"/>
              <a:t> </a:t>
            </a:r>
            <a:r>
              <a:rPr lang="da-DK" dirty="0" err="1"/>
              <a:t>before</a:t>
            </a:r>
            <a:r>
              <a:rPr lang="da-DK" dirty="0"/>
              <a:t> it is </a:t>
            </a:r>
            <a:r>
              <a:rPr lang="da-DK" dirty="0" err="1"/>
              <a:t>uploaded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3CEAD-014D-3F9E-A4E9-E22F01B33D8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A7B9E6-0785-9071-6F74-E2AEB6CAA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CloudFormation</a:t>
            </a:r>
            <a:r>
              <a:rPr lang="da-DK" dirty="0"/>
              <a:t> "</a:t>
            </a:r>
            <a:r>
              <a:rPr lang="da-DK" dirty="0" err="1"/>
              <a:t>Overlays</a:t>
            </a:r>
            <a:r>
              <a:rPr lang="da-DK" dirty="0"/>
              <a:t>"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195218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E1B1FC-0984-5591-9AAC-D7431F4516E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F13DA-5EF5-0792-FA00-3AD367941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E0AF2-A3B1-F1BE-A366-A37AC994DCC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59E947-1936-63BE-A3A2-A2FCC948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20A58D-714C-C8B0-A50D-7A7722DB8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1" y="-13084"/>
            <a:ext cx="9122949" cy="51434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42AF70-8158-0D67-207F-309549467043}"/>
              </a:ext>
            </a:extLst>
          </p:cNvPr>
          <p:cNvSpPr/>
          <p:nvPr/>
        </p:nvSpPr>
        <p:spPr>
          <a:xfrm>
            <a:off x="1195671" y="2495551"/>
            <a:ext cx="2741768" cy="1161786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3C2F2F-B9AF-4445-2737-E0CF0503E59F}"/>
              </a:ext>
            </a:extLst>
          </p:cNvPr>
          <p:cNvSpPr txBox="1"/>
          <p:nvPr/>
        </p:nvSpPr>
        <p:spPr>
          <a:xfrm>
            <a:off x="3937439" y="2487785"/>
            <a:ext cx="179568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Make load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balancing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"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sticky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":</a:t>
            </a: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direct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all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requests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from same</a:t>
            </a: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client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to the same server</a:t>
            </a: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process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</a:t>
            </a: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Uses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cookies,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allows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some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server-side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state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</a:t>
            </a:r>
            <a:endParaRPr lang="LID4096" sz="1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F2CD43-8F82-D613-7D22-04C6580D843F}"/>
              </a:ext>
            </a:extLst>
          </p:cNvPr>
          <p:cNvSpPr/>
          <p:nvPr/>
        </p:nvSpPr>
        <p:spPr>
          <a:xfrm>
            <a:off x="1195671" y="3989450"/>
            <a:ext cx="2741768" cy="679772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9130-B570-9F46-F3D9-88FF4E10F852}"/>
              </a:ext>
            </a:extLst>
          </p:cNvPr>
          <p:cNvSpPr txBox="1"/>
          <p:nvPr/>
        </p:nvSpPr>
        <p:spPr>
          <a:xfrm>
            <a:off x="3937439" y="3954775"/>
            <a:ext cx="227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 interpreter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does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not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respond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to</a:t>
            </a: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"Health Checks" on the RIDE port,</a:t>
            </a: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so the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backend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will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recucled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after</a:t>
            </a: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(3×30=90)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seconds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unless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add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this</a:t>
            </a:r>
            <a:endParaRPr lang="LID4096" sz="1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179F18-FD09-17D1-3201-DFCDD718B666}"/>
              </a:ext>
            </a:extLst>
          </p:cNvPr>
          <p:cNvSpPr/>
          <p:nvPr/>
        </p:nvSpPr>
        <p:spPr>
          <a:xfrm>
            <a:off x="1195671" y="1523070"/>
            <a:ext cx="2741768" cy="530533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04176-0C3E-2B70-9B8B-AF998DFE2D58}"/>
              </a:ext>
            </a:extLst>
          </p:cNvPr>
          <p:cNvSpPr txBox="1"/>
          <p:nvPr/>
        </p:nvSpPr>
        <p:spPr>
          <a:xfrm>
            <a:off x="3937439" y="1488396"/>
            <a:ext cx="3228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This is not an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overlay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but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needed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because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volumes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are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created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with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root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as user. This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section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states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that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will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access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the file system as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if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were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user 0 (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root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).</a:t>
            </a:r>
            <a:endParaRPr lang="LID4096" sz="1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3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AD47B-619E-64BC-AFCF-999477198EC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C55D4-956C-A1C7-444A-12E0CFA68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At the moment, </a:t>
            </a:r>
            <a:r>
              <a:rPr lang="da-DK" dirty="0" err="1"/>
              <a:t>everything</a:t>
            </a:r>
            <a:r>
              <a:rPr lang="da-DK" dirty="0"/>
              <a:t> is re-</a:t>
            </a:r>
            <a:r>
              <a:rPr lang="da-DK" dirty="0" err="1"/>
              <a:t>created</a:t>
            </a:r>
            <a:r>
              <a:rPr lang="da-DK" dirty="0"/>
              <a:t> on </a:t>
            </a:r>
            <a:r>
              <a:rPr lang="da-DK" dirty="0" err="1"/>
              <a:t>each</a:t>
            </a:r>
            <a:r>
              <a:rPr lang="da-DK" dirty="0"/>
              <a:t> "</a:t>
            </a:r>
            <a:r>
              <a:rPr lang="da-DK" dirty="0" err="1"/>
              <a:t>docker</a:t>
            </a:r>
            <a:r>
              <a:rPr lang="da-DK" dirty="0"/>
              <a:t> compose … up"</a:t>
            </a:r>
          </a:p>
          <a:p>
            <a:r>
              <a:rPr lang="da-DK" dirty="0"/>
              <a:t>The DNS </a:t>
            </a:r>
            <a:r>
              <a:rPr lang="da-DK" dirty="0" err="1"/>
              <a:t>address</a:t>
            </a:r>
            <a:r>
              <a:rPr lang="da-DK" dirty="0"/>
              <a:t> is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each</a:t>
            </a:r>
            <a:r>
              <a:rPr lang="da-DK" dirty="0"/>
              <a:t> time</a:t>
            </a:r>
          </a:p>
          <a:p>
            <a:r>
              <a:rPr lang="da-DK" dirty="0"/>
              <a:t>To </a:t>
            </a:r>
            <a:r>
              <a:rPr lang="da-DK" dirty="0" err="1"/>
              <a:t>resolve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, </a:t>
            </a:r>
            <a:r>
              <a:rPr lang="da-DK" dirty="0" err="1"/>
              <a:t>we</a:t>
            </a:r>
            <a:r>
              <a:rPr lang="da-DK" dirty="0"/>
              <a:t> must </a:t>
            </a:r>
            <a:r>
              <a:rPr lang="da-DK" dirty="0" err="1"/>
              <a:t>use</a:t>
            </a:r>
            <a:r>
              <a:rPr lang="da-DK" dirty="0"/>
              <a:t> the same "Load Balancer" </a:t>
            </a:r>
            <a:r>
              <a:rPr lang="da-DK" dirty="0" err="1"/>
              <a:t>each</a:t>
            </a:r>
            <a:r>
              <a:rPr lang="da-DK" dirty="0"/>
              <a:t> time</a:t>
            </a:r>
          </a:p>
          <a:p>
            <a:r>
              <a:rPr lang="da-DK" dirty="0"/>
              <a:t>If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create</a:t>
            </a:r>
            <a:r>
              <a:rPr lang="da-DK" dirty="0"/>
              <a:t> a load balancer,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instruct</a:t>
            </a:r>
            <a:r>
              <a:rPr lang="da-DK" dirty="0"/>
              <a:t> </a:t>
            </a:r>
            <a:r>
              <a:rPr lang="da-DK" dirty="0" err="1"/>
              <a:t>docker</a:t>
            </a:r>
            <a:r>
              <a:rPr lang="da-DK" dirty="0"/>
              <a:t> compose to </a:t>
            </a:r>
            <a:r>
              <a:rPr lang="da-DK" dirty="0" err="1"/>
              <a:t>use</a:t>
            </a:r>
            <a:r>
              <a:rPr lang="da-DK" dirty="0"/>
              <a:t> it…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8033A-E85F-0E1F-4222-1726F012313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B04A9F-7751-6F3B-4EE5-34ECE0344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Using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Domain </a:t>
            </a:r>
            <a:r>
              <a:rPr lang="da-DK" dirty="0" err="1"/>
              <a:t>Name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606797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432BD4-22D5-B8B6-88D6-62C8112C191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3AADF-BCF3-5BED-0BAD-15DBC4F56D0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9DF6CC-0EBD-350B-E2A0-CCF64C8DE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1336135"/>
            <a:ext cx="7005527" cy="685535"/>
          </a:xfrm>
        </p:spPr>
        <p:txBody>
          <a:bodyPr/>
          <a:lstStyle/>
          <a:p>
            <a:r>
              <a:rPr lang="da-DK" dirty="0" err="1"/>
              <a:t>Creating</a:t>
            </a:r>
            <a:r>
              <a:rPr lang="da-DK" dirty="0"/>
              <a:t> a</a:t>
            </a:r>
            <a:br>
              <a:rPr lang="da-DK" dirty="0"/>
            </a:br>
            <a:r>
              <a:rPr lang="da-DK" dirty="0"/>
              <a:t>Permanent</a:t>
            </a:r>
            <a:br>
              <a:rPr lang="da-DK" dirty="0"/>
            </a:br>
            <a:r>
              <a:rPr lang="da-DK" dirty="0"/>
              <a:t>Load Balancer</a:t>
            </a:r>
            <a:endParaRPr lang="LID4096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546120-A965-1635-8411-143143574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5692"/>
            <a:ext cx="4454611" cy="1803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08379-291C-FC9C-8062-EDE61A962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7" y="0"/>
            <a:ext cx="53578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6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8EB07981-722C-533C-4700-82711CBA50F2}"/>
              </a:ext>
            </a:extLst>
          </p:cNvPr>
          <p:cNvSpPr/>
          <p:nvPr/>
        </p:nvSpPr>
        <p:spPr>
          <a:xfrm>
            <a:off x="1014636" y="975563"/>
            <a:ext cx="6239360" cy="343973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"The Cloud" (AWS)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it up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E7419-0EAC-F712-C61D-430B0A58CAB5}"/>
              </a:ext>
            </a:extLst>
          </p:cNvPr>
          <p:cNvGrpSpPr>
            <a:grpSpLocks noChangeAspect="1"/>
          </p:cNvGrpSpPr>
          <p:nvPr/>
        </p:nvGrpSpPr>
        <p:grpSpPr>
          <a:xfrm>
            <a:off x="3094316" y="1972043"/>
            <a:ext cx="643624" cy="447984"/>
            <a:chOff x="2488019" y="1942216"/>
            <a:chExt cx="1609060" cy="11199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843B66-C686-3C77-8CA8-543FCB5FE32F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73311F4-CA97-3CAD-A9DD-63D37395BC3E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TextBox 18" hidden="1">
                <a:extLst>
                  <a:ext uri="{FF2B5EF4-FFF2-40B4-BE49-F238E27FC236}">
                    <a16:creationId xmlns:a16="http://schemas.microsoft.com/office/drawing/2014/main" id="{75A37AB5-21F7-9B5E-182D-4C36D2BD4E3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9D6A42-C94D-44B9-7265-165D93A6A548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E1853C-69B5-0506-1003-824C7E295BEC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7" name="TextBox 16" hidden="1">
                <a:extLst>
                  <a:ext uri="{FF2B5EF4-FFF2-40B4-BE49-F238E27FC236}">
                    <a16:creationId xmlns:a16="http://schemas.microsoft.com/office/drawing/2014/main" id="{A0323BE8-8F39-8439-D6AB-23905387A7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F6DBCA-2592-BA51-122B-EA7F533B76FB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25CDD5-F5F3-2F08-BF10-8F5DF261A391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TextBox 14" hidden="1">
                <a:extLst>
                  <a:ext uri="{FF2B5EF4-FFF2-40B4-BE49-F238E27FC236}">
                    <a16:creationId xmlns:a16="http://schemas.microsoft.com/office/drawing/2014/main" id="{58CD61A5-04F3-22F0-E616-DF79144FDDED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591201" y="1779249"/>
            <a:ext cx="1979261" cy="482738"/>
          </a:xfrm>
          <a:prstGeom prst="curvedConnector3">
            <a:avLst>
              <a:gd name="adj1" fmla="val 35939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14A3368-CE84-DA4C-1FD2-C50E10C2146F}"/>
              </a:ext>
            </a:extLst>
          </p:cNvPr>
          <p:cNvGrpSpPr>
            <a:grpSpLocks noChangeAspect="1"/>
          </p:cNvGrpSpPr>
          <p:nvPr/>
        </p:nvGrpSpPr>
        <p:grpSpPr>
          <a:xfrm>
            <a:off x="2822594" y="2664093"/>
            <a:ext cx="643624" cy="447984"/>
            <a:chOff x="2488019" y="1942216"/>
            <a:chExt cx="1609060" cy="11199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29F0EE-A3F0-49B0-10C1-C74C90A8890A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1FF73C9-DD7A-D9B8-D5DC-C4EA377CCE1B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6" name="TextBox 25" hidden="1">
                <a:extLst>
                  <a:ext uri="{FF2B5EF4-FFF2-40B4-BE49-F238E27FC236}">
                    <a16:creationId xmlns:a16="http://schemas.microsoft.com/office/drawing/2014/main" id="{6F2238CD-EB2D-383F-65D7-12E1042DA83F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088EAA-49B8-CCEE-3E4C-57CD6BEB506E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3DF04BFF-73EB-F1BA-6615-0D2E9C0878D0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4" name="TextBox 23" hidden="1">
                <a:extLst>
                  <a:ext uri="{FF2B5EF4-FFF2-40B4-BE49-F238E27FC236}">
                    <a16:creationId xmlns:a16="http://schemas.microsoft.com/office/drawing/2014/main" id="{A9BD196F-95C7-2DAE-F9D2-C5118D1B1703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3EE09A-D63E-1BC2-D124-7EBD3DDEB5F6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84691EB-EB97-96F1-7D9E-E14CB9576A0C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2" name="TextBox 21" hidden="1">
                <a:extLst>
                  <a:ext uri="{FF2B5EF4-FFF2-40B4-BE49-F238E27FC236}">
                    <a16:creationId xmlns:a16="http://schemas.microsoft.com/office/drawing/2014/main" id="{49C21DF1-3CCC-BF80-3A78-912F1F0B2946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E5A57-5DD4-38F7-EDD3-09D7F71CB231}"/>
              </a:ext>
            </a:extLst>
          </p:cNvPr>
          <p:cNvGrpSpPr>
            <a:grpSpLocks noChangeAspect="1"/>
          </p:cNvGrpSpPr>
          <p:nvPr/>
        </p:nvGrpSpPr>
        <p:grpSpPr>
          <a:xfrm>
            <a:off x="2603931" y="3331661"/>
            <a:ext cx="643624" cy="447984"/>
            <a:chOff x="2488019" y="1942216"/>
            <a:chExt cx="1609060" cy="111996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42D14CF-6A4D-1B47-15A1-CD56C935FEA4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3BE4CF4-2CBB-9068-D3F3-227AA69684B5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6" name="TextBox 35" hidden="1">
                <a:extLst>
                  <a:ext uri="{FF2B5EF4-FFF2-40B4-BE49-F238E27FC236}">
                    <a16:creationId xmlns:a16="http://schemas.microsoft.com/office/drawing/2014/main" id="{57FF0C0C-1442-4C97-BB38-37631B6FEB14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818703-5EDC-5974-DDEE-DA8E8E8C0B7E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400DDAC-5315-3B2E-A8C9-7FD48FC501DD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4" name="TextBox 33" hidden="1">
                <a:extLst>
                  <a:ext uri="{FF2B5EF4-FFF2-40B4-BE49-F238E27FC236}">
                    <a16:creationId xmlns:a16="http://schemas.microsoft.com/office/drawing/2014/main" id="{CDB7D485-496C-6D9C-6285-1DEBA9DC2964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C93A4C7-0D9F-E3E8-ECC4-264451EF2440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DFB88301-6CA6-0D96-618A-19C31C7E1156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2" name="TextBox 31" hidden="1">
                <a:extLst>
                  <a:ext uri="{FF2B5EF4-FFF2-40B4-BE49-F238E27FC236}">
                    <a16:creationId xmlns:a16="http://schemas.microsoft.com/office/drawing/2014/main" id="{25DC8D9E-FC04-880A-4E2C-05F4F626283B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4159AB5-84A8-B937-EFB0-62F48E7AC169}"/>
              </a:ext>
            </a:extLst>
          </p:cNvPr>
          <p:cNvCxnSpPr>
            <a:cxnSpLocks/>
            <a:stCxn id="31" idx="3"/>
            <a:endCxn id="9" idx="2"/>
          </p:cNvCxnSpPr>
          <p:nvPr/>
        </p:nvCxnSpPr>
        <p:spPr>
          <a:xfrm flipV="1">
            <a:off x="3100816" y="1779249"/>
            <a:ext cx="2469646" cy="1842356"/>
          </a:xfrm>
          <a:prstGeom prst="curvedConnector3">
            <a:avLst>
              <a:gd name="adj1" fmla="val 54427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7B64E3C8-16D5-652E-A12A-A7008B34ACF7}"/>
              </a:ext>
            </a:extLst>
          </p:cNvPr>
          <p:cNvCxnSpPr>
            <a:cxnSpLocks/>
            <a:stCxn id="18" idx="3"/>
            <a:endCxn id="9" idx="2"/>
          </p:cNvCxnSpPr>
          <p:nvPr/>
        </p:nvCxnSpPr>
        <p:spPr>
          <a:xfrm flipV="1">
            <a:off x="3319479" y="1779249"/>
            <a:ext cx="2250983" cy="1174788"/>
          </a:xfrm>
          <a:prstGeom prst="curvedConnector3">
            <a:avLst>
              <a:gd name="adj1" fmla="val 42935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9C2137-569A-2D9E-188F-03D06D6EAEFD}"/>
              </a:ext>
            </a:extLst>
          </p:cNvPr>
          <p:cNvGrpSpPr>
            <a:grpSpLocks noChangeAspect="1"/>
          </p:cNvGrpSpPr>
          <p:nvPr/>
        </p:nvGrpSpPr>
        <p:grpSpPr>
          <a:xfrm>
            <a:off x="4503459" y="3008494"/>
            <a:ext cx="643624" cy="447984"/>
            <a:chOff x="2488019" y="1942216"/>
            <a:chExt cx="1609060" cy="1119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0C192D-9E6C-0606-CEA6-2AC84F5E5519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B0E28D8-0984-EFCD-66DA-FE168567BA9C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7" name="TextBox 56" hidden="1">
                <a:extLst>
                  <a:ext uri="{FF2B5EF4-FFF2-40B4-BE49-F238E27FC236}">
                    <a16:creationId xmlns:a16="http://schemas.microsoft.com/office/drawing/2014/main" id="{17AF2152-1EBB-E793-4715-5A09B57A5DF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40817DF-9849-EFC5-4731-8695164E6C5B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1552652-5B8E-1410-6FF0-13D5EE4BC003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5" name="TextBox 54" hidden="1">
                <a:extLst>
                  <a:ext uri="{FF2B5EF4-FFF2-40B4-BE49-F238E27FC236}">
                    <a16:creationId xmlns:a16="http://schemas.microsoft.com/office/drawing/2014/main" id="{5BC4BF62-3583-E0F2-4DF0-B9218C65D8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6C08117-D6D6-F9B8-2656-836416FF1A5C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B7FCE6D-BA4F-83CA-64BB-7D313FFC81B2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3" name="TextBox 52" hidden="1">
                <a:extLst>
                  <a:ext uri="{FF2B5EF4-FFF2-40B4-BE49-F238E27FC236}">
                    <a16:creationId xmlns:a16="http://schemas.microsoft.com/office/drawing/2014/main" id="{1B30AB05-1540-6404-B890-34D35333A861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C0953BE-9558-0935-0B5D-A3BFC4DDC34D}"/>
              </a:ext>
            </a:extLst>
          </p:cNvPr>
          <p:cNvCxnSpPr>
            <a:stCxn id="9" idx="3"/>
            <a:endCxn id="52" idx="3"/>
          </p:cNvCxnSpPr>
          <p:nvPr/>
        </p:nvCxnSpPr>
        <p:spPr>
          <a:xfrm rot="5400000">
            <a:off x="4876351" y="2303070"/>
            <a:ext cx="1119361" cy="871374"/>
          </a:xfrm>
          <a:prstGeom prst="curvedConnector2">
            <a:avLst/>
          </a:prstGeom>
          <a:ln w="158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27A5781B-90F9-60F5-4C05-70BE43222AEE}"/>
              </a:ext>
            </a:extLst>
          </p:cNvPr>
          <p:cNvCxnSpPr>
            <a:stCxn id="31" idx="2"/>
            <a:endCxn id="52" idx="1"/>
          </p:cNvCxnSpPr>
          <p:nvPr/>
        </p:nvCxnSpPr>
        <p:spPr>
          <a:xfrm rot="5400000" flipH="1" flipV="1">
            <a:off x="3590706" y="2632123"/>
            <a:ext cx="390472" cy="1723102"/>
          </a:xfrm>
          <a:prstGeom prst="curvedConnector4">
            <a:avLst>
              <a:gd name="adj1" fmla="val -58545"/>
              <a:gd name="adj2" fmla="val 55119"/>
            </a:avLst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B318A0A0-6996-D1E0-229F-966D69A146DD}"/>
              </a:ext>
            </a:extLst>
          </p:cNvPr>
          <p:cNvCxnSpPr>
            <a:stCxn id="18" idx="2"/>
            <a:endCxn id="52" idx="1"/>
          </p:cNvCxnSpPr>
          <p:nvPr/>
        </p:nvCxnSpPr>
        <p:spPr>
          <a:xfrm rot="16200000" flipH="1">
            <a:off x="3756725" y="2407670"/>
            <a:ext cx="277096" cy="1504439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56DD8149-A5CA-1944-41CF-C6C4F7D171D9}"/>
              </a:ext>
            </a:extLst>
          </p:cNvPr>
          <p:cNvCxnSpPr>
            <a:stCxn id="7" idx="2"/>
            <a:endCxn id="52" idx="1"/>
          </p:cNvCxnSpPr>
          <p:nvPr/>
        </p:nvCxnSpPr>
        <p:spPr>
          <a:xfrm rot="16200000" flipH="1">
            <a:off x="3546561" y="2197506"/>
            <a:ext cx="969146" cy="1232717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7FA6C3-9144-D0B8-4BB0-9F05D5525026}"/>
              </a:ext>
            </a:extLst>
          </p:cNvPr>
          <p:cNvSpPr txBox="1"/>
          <p:nvPr/>
        </p:nvSpPr>
        <p:spPr>
          <a:xfrm>
            <a:off x="4434110" y="271712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Write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3EADEB-D25A-2FF5-EBF9-D2B3F137D93D}"/>
              </a:ext>
            </a:extLst>
          </p:cNvPr>
          <p:cNvSpPr txBox="1"/>
          <p:nvPr/>
        </p:nvSpPr>
        <p:spPr>
          <a:xfrm>
            <a:off x="4556693" y="2134028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Read Operations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4554FA83-BE0D-1B18-F483-93F942AFE45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4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C72DFD-97EE-3A99-5152-B3DE8C2FE0F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BB982-1A6D-3959-3E24-5DD3B22FE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FEE8A-AB45-23A1-2806-78E58126AE7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E1136F-9FED-DA76-31A8-8B82D388E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C2BA6-7AC7-53FC-FEEF-6753834BF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4AFA4B-7A0B-26CD-B494-14A15170C20B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3617322" y="1181798"/>
            <a:ext cx="2239915" cy="787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3F7DBB8-E5A7-80B6-E2CA-E112A8CE20DE}"/>
              </a:ext>
            </a:extLst>
          </p:cNvPr>
          <p:cNvSpPr txBox="1"/>
          <p:nvPr/>
        </p:nvSpPr>
        <p:spPr>
          <a:xfrm>
            <a:off x="5857237" y="1785108"/>
            <a:ext cx="249887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"</a:t>
            </a:r>
            <a:r>
              <a:rPr lang="da-DK" dirty="0" err="1"/>
              <a:t>Uncomment</a:t>
            </a:r>
            <a:r>
              <a:rPr lang="da-DK" dirty="0"/>
              <a:t>" </a:t>
            </a:r>
            <a:r>
              <a:rPr lang="da-DK" dirty="0" err="1"/>
              <a:t>this</a:t>
            </a:r>
            <a:r>
              <a:rPr lang="da-DK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345697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75CF6-5C07-ADED-CB47-5AA815ECB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A85E8-1584-2D59-D127-390C9E3109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49697B-820F-AF11-688E-6AFDCC57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7968E-EFE8-1D1C-FB89-CC22EE31D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22" y="0"/>
            <a:ext cx="5455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368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1C10E-3D28-5F76-276B-D855F1B75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569523" cy="3242040"/>
          </a:xfrm>
        </p:spPr>
        <p:txBody>
          <a:bodyPr>
            <a:normAutofit/>
          </a:bodyPr>
          <a:lstStyle/>
          <a:p>
            <a:r>
              <a:rPr lang="da-DK" sz="2000" dirty="0"/>
              <a:t>The --</a:t>
            </a:r>
            <a:r>
              <a:rPr lang="da-DK" sz="2000" dirty="0" err="1"/>
              <a:t>scale</a:t>
            </a:r>
            <a:r>
              <a:rPr lang="da-DK" sz="2000" dirty="0"/>
              <a:t> switch </a:t>
            </a:r>
            <a:r>
              <a:rPr lang="da-DK" sz="2000" dirty="0" err="1"/>
              <a:t>instructs</a:t>
            </a:r>
            <a:r>
              <a:rPr lang="da-DK" sz="2000" dirty="0"/>
              <a:t> </a:t>
            </a:r>
            <a:r>
              <a:rPr lang="da-DK" sz="2000" dirty="0" err="1"/>
              <a:t>docker</a:t>
            </a:r>
            <a:r>
              <a:rPr lang="da-DK" sz="2000" dirty="0"/>
              <a:t> compose to run a </a:t>
            </a:r>
            <a:r>
              <a:rPr lang="da-DK" sz="2000" dirty="0" err="1"/>
              <a:t>specific</a:t>
            </a:r>
            <a:r>
              <a:rPr lang="da-DK" sz="2000" dirty="0"/>
              <a:t> </a:t>
            </a:r>
            <a:r>
              <a:rPr lang="da-DK" sz="2000" dirty="0" err="1"/>
              <a:t>number</a:t>
            </a:r>
            <a:r>
              <a:rPr lang="da-DK" sz="2000" dirty="0"/>
              <a:t> of </a:t>
            </a:r>
            <a:r>
              <a:rPr lang="da-DK" sz="2000" dirty="0" err="1"/>
              <a:t>copies</a:t>
            </a:r>
            <a:r>
              <a:rPr lang="da-DK" sz="2000" dirty="0"/>
              <a:t> of a service</a:t>
            </a:r>
          </a:p>
          <a:p>
            <a:r>
              <a:rPr lang="da-DK" sz="2000" dirty="0"/>
              <a:t>The </a:t>
            </a:r>
            <a:r>
              <a:rPr lang="da-DK" sz="2000" dirty="0" err="1"/>
              <a:t>docker</a:t>
            </a:r>
            <a:r>
              <a:rPr lang="da-DK" sz="2000" dirty="0"/>
              <a:t> compose </a:t>
            </a:r>
            <a:r>
              <a:rPr lang="da-DK" sz="2000" dirty="0" err="1"/>
              <a:t>command</a:t>
            </a:r>
            <a:r>
              <a:rPr lang="da-DK" sz="2000" dirty="0"/>
              <a:t> </a:t>
            </a:r>
            <a:r>
              <a:rPr lang="da-DK" sz="2000" dirty="0" err="1"/>
              <a:t>can</a:t>
            </a:r>
            <a:r>
              <a:rPr lang="da-DK" sz="2000" dirty="0"/>
              <a:t> </a:t>
            </a:r>
            <a:r>
              <a:rPr lang="da-DK" sz="2000" dirty="0" err="1"/>
              <a:t>be</a:t>
            </a:r>
            <a:r>
              <a:rPr lang="da-DK" sz="2000" dirty="0"/>
              <a:t> </a:t>
            </a:r>
            <a:r>
              <a:rPr lang="da-DK" sz="2000" dirty="0" err="1"/>
              <a:t>repeated</a:t>
            </a:r>
            <a:r>
              <a:rPr lang="da-DK" sz="2000" dirty="0"/>
              <a:t> to </a:t>
            </a:r>
            <a:r>
              <a:rPr lang="da-DK" sz="2000" dirty="0" err="1"/>
              <a:t>change</a:t>
            </a:r>
            <a:r>
              <a:rPr lang="da-DK" sz="2000" dirty="0"/>
              <a:t> the </a:t>
            </a:r>
            <a:r>
              <a:rPr lang="da-DK" sz="2000" dirty="0" err="1"/>
              <a:t>scale</a:t>
            </a:r>
            <a:r>
              <a:rPr lang="da-DK" sz="2000" dirty="0"/>
              <a:t> </a:t>
            </a:r>
            <a:r>
              <a:rPr lang="da-DK" sz="2000" b="1" dirty="0" err="1"/>
              <a:t>while</a:t>
            </a:r>
            <a:r>
              <a:rPr lang="da-DK" sz="2000" b="1" dirty="0"/>
              <a:t> the system is running</a:t>
            </a:r>
            <a:endParaRPr lang="LID4096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C0D5A-D018-A358-8932-7B953F0DE21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DD1A6B-9EF1-6829-04E0-3D36CD9B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Scaling</a:t>
            </a:r>
            <a:r>
              <a:rPr lang="da-DK" dirty="0"/>
              <a:t> the </a:t>
            </a:r>
            <a:r>
              <a:rPr lang="da-DK" dirty="0" err="1"/>
              <a:t>Frontend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925E2-132B-C0A9-6F71-005F7ED49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8104"/>
            <a:ext cx="9144000" cy="24153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A33775-BF66-BEA4-05E3-023A08E51B34}"/>
              </a:ext>
            </a:extLst>
          </p:cNvPr>
          <p:cNvSpPr/>
          <p:nvPr/>
        </p:nvSpPr>
        <p:spPr>
          <a:xfrm>
            <a:off x="2783171" y="4552980"/>
            <a:ext cx="1674529" cy="322863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969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099FE6C-1856-42D7-E794-05C8C8FF7EFC}"/>
              </a:ext>
            </a:extLst>
          </p:cNvPr>
          <p:cNvCxnSpPr>
            <a:cxnSpLocks/>
            <a:stCxn id="9" idx="0"/>
            <a:endCxn id="10" idx="0"/>
          </p:cNvCxnSpPr>
          <p:nvPr/>
        </p:nvCxnSpPr>
        <p:spPr>
          <a:xfrm>
            <a:off x="7885243" y="1896808"/>
            <a:ext cx="0" cy="1304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21E6B81-E17E-D040-7004-2810BAE8DD9F}"/>
              </a:ext>
            </a:extLst>
          </p:cNvPr>
          <p:cNvSpPr txBox="1"/>
          <p:nvPr/>
        </p:nvSpPr>
        <p:spPr>
          <a:xfrm>
            <a:off x="6736281" y="1118913"/>
            <a:ext cx="2130711" cy="1492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400" dirty="0"/>
              <a:t>Cluster</a:t>
            </a:r>
            <a:br>
              <a:rPr lang="da-DK" sz="1400" dirty="0"/>
            </a:br>
            <a:r>
              <a:rPr lang="da-DK" sz="1100" dirty="0" err="1"/>
              <a:t>contains</a:t>
            </a:r>
            <a:r>
              <a:rPr lang="da-DK" sz="1100" dirty="0"/>
              <a:t> the running tasks          </a:t>
            </a: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endParaRPr lang="da-DK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DB53F-82BF-B56E-7835-D64D8B9023F3}"/>
              </a:ext>
            </a:extLst>
          </p:cNvPr>
          <p:cNvSpPr txBox="1"/>
          <p:nvPr/>
        </p:nvSpPr>
        <p:spPr>
          <a:xfrm>
            <a:off x="7010114" y="1599002"/>
            <a:ext cx="175025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 err="1"/>
              <a:t>Frontend</a:t>
            </a:r>
            <a:r>
              <a:rPr lang="da-DK" sz="1400" dirty="0"/>
              <a:t> Task 1</a:t>
            </a:r>
            <a:endParaRPr lang="LID4096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B109D-60F3-93F0-9389-8E4420ACAF9D}"/>
              </a:ext>
            </a:extLst>
          </p:cNvPr>
          <p:cNvSpPr txBox="1"/>
          <p:nvPr/>
        </p:nvSpPr>
        <p:spPr>
          <a:xfrm>
            <a:off x="7010113" y="3201754"/>
            <a:ext cx="17502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 err="1"/>
              <a:t>Backend</a:t>
            </a:r>
            <a:r>
              <a:rPr lang="da-DK" sz="1400" dirty="0"/>
              <a:t> Task 1</a:t>
            </a:r>
            <a:br>
              <a:rPr lang="da-DK" sz="1400" dirty="0"/>
            </a:br>
            <a:r>
              <a:rPr lang="da-DK" sz="1100" dirty="0"/>
              <a:t>visible to </a:t>
            </a:r>
            <a:r>
              <a:rPr lang="da-DK" sz="1100" dirty="0" err="1"/>
              <a:t>frontends</a:t>
            </a:r>
            <a:br>
              <a:rPr lang="da-DK" sz="1100" dirty="0"/>
            </a:br>
            <a:r>
              <a:rPr lang="da-DK" sz="1100" dirty="0"/>
              <a:t>not </a:t>
            </a:r>
            <a:r>
              <a:rPr lang="da-DK" sz="1100" dirty="0" err="1"/>
              <a:t>exposed</a:t>
            </a:r>
            <a:r>
              <a:rPr lang="da-DK" sz="1100" dirty="0"/>
              <a:t> to internet</a:t>
            </a:r>
            <a:endParaRPr lang="LID4096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694671-8ECA-175E-D11A-1C3A28700FBD}"/>
              </a:ext>
            </a:extLst>
          </p:cNvPr>
          <p:cNvSpPr txBox="1"/>
          <p:nvPr/>
        </p:nvSpPr>
        <p:spPr>
          <a:xfrm>
            <a:off x="373477" y="959918"/>
            <a:ext cx="23423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400" dirty="0"/>
              <a:t>Load Balancer "</a:t>
            </a:r>
            <a:r>
              <a:rPr lang="da-DK" sz="1400" dirty="0" err="1"/>
              <a:t>phonebook</a:t>
            </a:r>
            <a:r>
              <a:rPr lang="da-DK" sz="1400" dirty="0"/>
              <a:t>"</a:t>
            </a:r>
            <a:br>
              <a:rPr lang="da-DK" sz="1400" dirty="0"/>
            </a:br>
            <a:r>
              <a:rPr lang="da-DK" sz="1100" dirty="0" err="1"/>
              <a:t>defines</a:t>
            </a:r>
            <a:r>
              <a:rPr lang="da-DK" sz="1100" dirty="0"/>
              <a:t> a </a:t>
            </a:r>
            <a:r>
              <a:rPr lang="da-DK" sz="1100" dirty="0" err="1"/>
              <a:t>collection</a:t>
            </a:r>
            <a:r>
              <a:rPr lang="da-DK" sz="1100" dirty="0"/>
              <a:t> of </a:t>
            </a:r>
            <a:r>
              <a:rPr lang="da-DK" sz="1100" dirty="0" err="1"/>
              <a:t>Listeners</a:t>
            </a:r>
            <a:br>
              <a:rPr lang="da-DK" sz="1100" dirty="0"/>
            </a:br>
            <a:r>
              <a:rPr lang="da-DK" sz="1100" dirty="0" err="1"/>
              <a:t>that</a:t>
            </a:r>
            <a:r>
              <a:rPr lang="da-DK" sz="1100" dirty="0"/>
              <a:t> </a:t>
            </a:r>
            <a:r>
              <a:rPr lang="da-DK" sz="1100" dirty="0" err="1"/>
              <a:t>direct</a:t>
            </a:r>
            <a:r>
              <a:rPr lang="da-DK" sz="1100" dirty="0"/>
              <a:t> to </a:t>
            </a:r>
            <a:r>
              <a:rPr lang="da-DK" sz="1100" dirty="0" err="1"/>
              <a:t>TargetGroups</a:t>
            </a:r>
            <a:endParaRPr lang="LID4096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A2F3B-E978-BA7B-9955-C43A7E829E1D}"/>
              </a:ext>
            </a:extLst>
          </p:cNvPr>
          <p:cNvSpPr txBox="1"/>
          <p:nvPr/>
        </p:nvSpPr>
        <p:spPr>
          <a:xfrm>
            <a:off x="629842" y="1606249"/>
            <a:ext cx="24256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400" dirty="0"/>
              <a:t>FrontEnd8080Listener</a:t>
            </a:r>
            <a:br>
              <a:rPr lang="da-DK" sz="1400" dirty="0"/>
            </a:br>
            <a:r>
              <a:rPr lang="da-DK" sz="1100" dirty="0" err="1"/>
              <a:t>directs</a:t>
            </a:r>
            <a:r>
              <a:rPr lang="da-DK" sz="1100" dirty="0"/>
              <a:t> </a:t>
            </a:r>
            <a:r>
              <a:rPr lang="da-DK" sz="1100" dirty="0" err="1"/>
              <a:t>incoming</a:t>
            </a:r>
            <a:r>
              <a:rPr lang="da-DK" sz="1100" dirty="0"/>
              <a:t> </a:t>
            </a:r>
            <a:r>
              <a:rPr lang="da-DK" sz="1100" dirty="0" err="1"/>
              <a:t>traffic</a:t>
            </a:r>
            <a:r>
              <a:rPr lang="da-DK" sz="1100" dirty="0"/>
              <a:t> on port 8080</a:t>
            </a:r>
            <a:br>
              <a:rPr lang="da-DK" sz="1100" dirty="0"/>
            </a:br>
            <a:r>
              <a:rPr lang="da-DK" sz="1100" dirty="0"/>
              <a:t>to the </a:t>
            </a:r>
            <a:r>
              <a:rPr lang="da-DK" sz="1100" dirty="0" err="1"/>
              <a:t>frontend</a:t>
            </a:r>
            <a:r>
              <a:rPr lang="da-DK" sz="1100" dirty="0"/>
              <a:t> </a:t>
            </a:r>
            <a:r>
              <a:rPr lang="da-DK" sz="1100" dirty="0" err="1"/>
              <a:t>TargetGroup</a:t>
            </a:r>
            <a:endParaRPr lang="LID4096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D6CAB-B9AF-8EA0-F6F5-F0C41EB99340}"/>
              </a:ext>
            </a:extLst>
          </p:cNvPr>
          <p:cNvSpPr txBox="1"/>
          <p:nvPr/>
        </p:nvSpPr>
        <p:spPr>
          <a:xfrm>
            <a:off x="472698" y="3982263"/>
            <a:ext cx="5561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Plus: </a:t>
            </a:r>
            <a:r>
              <a:rPr lang="da-DK" sz="1200" dirty="0" err="1"/>
              <a:t>CloudMap</a:t>
            </a:r>
            <a:r>
              <a:rPr lang="da-DK" sz="1200" dirty="0"/>
              <a:t>, </a:t>
            </a:r>
            <a:r>
              <a:rPr lang="da-DK" sz="1200" dirty="0" err="1"/>
              <a:t>DefaultNetwork</a:t>
            </a:r>
            <a:r>
              <a:rPr lang="da-DK" sz="1200" dirty="0"/>
              <a:t>, </a:t>
            </a:r>
            <a:r>
              <a:rPr lang="da-DK" sz="1200" dirty="0" err="1"/>
              <a:t>LogGroup</a:t>
            </a:r>
            <a:r>
              <a:rPr lang="da-DK" sz="1200" dirty="0"/>
              <a:t>, </a:t>
            </a:r>
            <a:r>
              <a:rPr lang="da-DK" sz="1200" dirty="0" err="1"/>
              <a:t>Roles</a:t>
            </a:r>
            <a:r>
              <a:rPr lang="da-DK" sz="1200" dirty="0"/>
              <a:t>, "</a:t>
            </a:r>
            <a:r>
              <a:rPr lang="da-DK" sz="1200" dirty="0" err="1"/>
              <a:t>Ingresses</a:t>
            </a:r>
            <a:r>
              <a:rPr lang="da-DK" sz="1200" dirty="0"/>
              <a:t>" for </a:t>
            </a:r>
            <a:r>
              <a:rPr lang="da-DK" sz="1200" dirty="0" err="1"/>
              <a:t>each</a:t>
            </a:r>
            <a:r>
              <a:rPr lang="da-DK" sz="1200" dirty="0"/>
              <a:t> </a:t>
            </a:r>
            <a:r>
              <a:rPr lang="da-DK" sz="1200" dirty="0" err="1"/>
              <a:t>Listener</a:t>
            </a:r>
            <a:r>
              <a:rPr lang="da-DK" sz="1200" dirty="0"/>
              <a:t>, </a:t>
            </a:r>
            <a:br>
              <a:rPr lang="da-DK" sz="1200" dirty="0"/>
            </a:br>
            <a:r>
              <a:rPr lang="da-DK" sz="1200" dirty="0"/>
              <a:t>          "</a:t>
            </a:r>
            <a:r>
              <a:rPr lang="da-DK" sz="1200" dirty="0" err="1"/>
              <a:t>ServiceDiscoveryEntry</a:t>
            </a:r>
            <a:r>
              <a:rPr lang="da-DK" sz="1200" dirty="0"/>
              <a:t>" and "</a:t>
            </a:r>
            <a:r>
              <a:rPr lang="da-DK" sz="1200" dirty="0" err="1"/>
              <a:t>TaskExecutionRoles</a:t>
            </a:r>
            <a:r>
              <a:rPr lang="da-DK" sz="1200" dirty="0"/>
              <a:t>" for </a:t>
            </a:r>
            <a:r>
              <a:rPr lang="da-DK" sz="1200" dirty="0" err="1"/>
              <a:t>each</a:t>
            </a:r>
            <a:r>
              <a:rPr lang="da-DK" sz="1200" dirty="0"/>
              <a:t> </a:t>
            </a:r>
            <a:r>
              <a:rPr lang="da-DK" sz="1200" dirty="0" err="1"/>
              <a:t>TargetGroup</a:t>
            </a:r>
            <a:r>
              <a:rPr lang="da-DK" sz="1200" dirty="0"/>
              <a:t>,</a:t>
            </a:r>
            <a:br>
              <a:rPr lang="da-DK" sz="1200" dirty="0"/>
            </a:br>
            <a:r>
              <a:rPr lang="da-DK" sz="1200" dirty="0"/>
              <a:t>          "</a:t>
            </a:r>
            <a:r>
              <a:rPr lang="da-DK" sz="1200" dirty="0" err="1"/>
              <a:t>NFSMountTargets</a:t>
            </a:r>
            <a:r>
              <a:rPr lang="da-DK" sz="1200" dirty="0"/>
              <a:t>" on </a:t>
            </a:r>
            <a:r>
              <a:rPr lang="da-DK" sz="1200" dirty="0" err="1"/>
              <a:t>each</a:t>
            </a:r>
            <a:r>
              <a:rPr lang="da-DK" sz="1200" dirty="0"/>
              <a:t> subnet in the region</a:t>
            </a:r>
            <a:endParaRPr lang="LID4096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943889-E687-6E60-8382-F829A2D00A79}"/>
              </a:ext>
            </a:extLst>
          </p:cNvPr>
          <p:cNvSpPr txBox="1"/>
          <p:nvPr/>
        </p:nvSpPr>
        <p:spPr>
          <a:xfrm>
            <a:off x="3757370" y="1606249"/>
            <a:ext cx="25298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400" dirty="0"/>
              <a:t>FrontEnd8080TargetGroup</a:t>
            </a:r>
            <a:br>
              <a:rPr lang="da-DK" sz="1400" dirty="0"/>
            </a:br>
            <a:r>
              <a:rPr lang="da-DK" sz="1100" dirty="0" err="1"/>
              <a:t>distributes</a:t>
            </a:r>
            <a:r>
              <a:rPr lang="da-DK" sz="1100" dirty="0"/>
              <a:t> </a:t>
            </a:r>
            <a:r>
              <a:rPr lang="da-DK" sz="1100" dirty="0" err="1"/>
              <a:t>traffic</a:t>
            </a:r>
            <a:r>
              <a:rPr lang="da-DK" sz="1100" dirty="0"/>
              <a:t> to tasks in the </a:t>
            </a:r>
            <a:r>
              <a:rPr lang="da-DK" sz="1100" dirty="0" err="1"/>
              <a:t>group</a:t>
            </a:r>
            <a:br>
              <a:rPr lang="da-DK" sz="1100" dirty="0"/>
            </a:br>
            <a:r>
              <a:rPr lang="da-DK" sz="1100" dirty="0"/>
              <a:t>(</a:t>
            </a:r>
            <a:r>
              <a:rPr lang="da-DK" sz="1100" dirty="0" err="1"/>
              <a:t>actual</a:t>
            </a:r>
            <a:r>
              <a:rPr lang="da-DK" sz="1100" dirty="0"/>
              <a:t> "Load Balancing") </a:t>
            </a:r>
            <a:endParaRPr lang="LID4096" sz="14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A12766-D5F7-C975-8EF5-8B2509375B2A}"/>
              </a:ext>
            </a:extLst>
          </p:cNvPr>
          <p:cNvCxnSpPr>
            <a:stCxn id="12" idx="3"/>
            <a:endCxn id="16" idx="1"/>
          </p:cNvCxnSpPr>
          <p:nvPr/>
        </p:nvCxnSpPr>
        <p:spPr>
          <a:xfrm>
            <a:off x="3055506" y="1929415"/>
            <a:ext cx="701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A3A3B7-0CD1-4421-2618-20985C5DD05B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6287230" y="1752891"/>
            <a:ext cx="722884" cy="15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119C9A-8F61-9BD3-B5C1-1021680B84A4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6287230" y="1929415"/>
            <a:ext cx="722883" cy="213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88926ED-B6EE-B76A-F016-17F89D19C29F}"/>
              </a:ext>
            </a:extLst>
          </p:cNvPr>
          <p:cNvCxnSpPr>
            <a:cxnSpLocks/>
          </p:cNvCxnSpPr>
          <p:nvPr/>
        </p:nvCxnSpPr>
        <p:spPr>
          <a:xfrm>
            <a:off x="7969326" y="2389251"/>
            <a:ext cx="0" cy="809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860504-2DC9-69A6-4DE2-457204FDB804}"/>
              </a:ext>
            </a:extLst>
          </p:cNvPr>
          <p:cNvSpPr txBox="1"/>
          <p:nvPr/>
        </p:nvSpPr>
        <p:spPr>
          <a:xfrm>
            <a:off x="7010113" y="1896808"/>
            <a:ext cx="1750259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 err="1"/>
              <a:t>Frontend</a:t>
            </a:r>
            <a:r>
              <a:rPr lang="da-DK" sz="1400" dirty="0"/>
              <a:t> Task 2</a:t>
            </a:r>
            <a:br>
              <a:rPr lang="da-DK" sz="1400" dirty="0"/>
            </a:br>
            <a:r>
              <a:rPr lang="da-DK" sz="1100" dirty="0" err="1"/>
              <a:t>two</a:t>
            </a:r>
            <a:r>
              <a:rPr lang="da-DK" sz="1100" dirty="0"/>
              <a:t> </a:t>
            </a:r>
            <a:r>
              <a:rPr lang="da-DK" sz="1100" dirty="0" err="1"/>
              <a:t>identical</a:t>
            </a:r>
            <a:r>
              <a:rPr lang="da-DK" sz="1100" dirty="0"/>
              <a:t> </a:t>
            </a:r>
            <a:r>
              <a:rPr lang="da-DK" sz="1100" dirty="0" err="1"/>
              <a:t>processes</a:t>
            </a:r>
            <a:endParaRPr lang="LID4096" sz="1100" dirty="0"/>
          </a:p>
        </p:txBody>
      </p:sp>
    </p:spTree>
    <p:extLst>
      <p:ext uri="{BB962C8B-B14F-4D97-AF65-F5344CB8AC3E}">
        <p14:creationId xmlns:p14="http://schemas.microsoft.com/office/powerpoint/2010/main" val="2939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8EB07981-722C-533C-4700-82711CBA50F2}"/>
              </a:ext>
            </a:extLst>
          </p:cNvPr>
          <p:cNvSpPr/>
          <p:nvPr/>
        </p:nvSpPr>
        <p:spPr>
          <a:xfrm>
            <a:off x="1014636" y="975563"/>
            <a:ext cx="6239360" cy="343973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"The Cloud" (AWS)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balance it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E7419-0EAC-F712-C61D-430B0A58CAB5}"/>
              </a:ext>
            </a:extLst>
          </p:cNvPr>
          <p:cNvGrpSpPr>
            <a:grpSpLocks noChangeAspect="1"/>
          </p:cNvGrpSpPr>
          <p:nvPr/>
        </p:nvGrpSpPr>
        <p:grpSpPr>
          <a:xfrm>
            <a:off x="3094316" y="1972043"/>
            <a:ext cx="643624" cy="447984"/>
            <a:chOff x="2488019" y="1942216"/>
            <a:chExt cx="1609060" cy="11199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843B66-C686-3C77-8CA8-543FCB5FE32F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73311F4-CA97-3CAD-A9DD-63D37395BC3E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TextBox 18" hidden="1">
                <a:extLst>
                  <a:ext uri="{FF2B5EF4-FFF2-40B4-BE49-F238E27FC236}">
                    <a16:creationId xmlns:a16="http://schemas.microsoft.com/office/drawing/2014/main" id="{75A37AB5-21F7-9B5E-182D-4C36D2BD4E3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9D6A42-C94D-44B9-7265-165D93A6A548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E1853C-69B5-0506-1003-824C7E295BEC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7" name="TextBox 16" hidden="1">
                <a:extLst>
                  <a:ext uri="{FF2B5EF4-FFF2-40B4-BE49-F238E27FC236}">
                    <a16:creationId xmlns:a16="http://schemas.microsoft.com/office/drawing/2014/main" id="{A0323BE8-8F39-8439-D6AB-23905387A7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F6DBCA-2592-BA51-122B-EA7F533B76FB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25CDD5-F5F3-2F08-BF10-8F5DF261A391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TextBox 14" hidden="1">
                <a:extLst>
                  <a:ext uri="{FF2B5EF4-FFF2-40B4-BE49-F238E27FC236}">
                    <a16:creationId xmlns:a16="http://schemas.microsoft.com/office/drawing/2014/main" id="{58CD61A5-04F3-22F0-E616-DF79144FDDED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591201" y="1779249"/>
            <a:ext cx="1979261" cy="482738"/>
          </a:xfrm>
          <a:prstGeom prst="curvedConnector3">
            <a:avLst>
              <a:gd name="adj1" fmla="val 35939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14A3368-CE84-DA4C-1FD2-C50E10C2146F}"/>
              </a:ext>
            </a:extLst>
          </p:cNvPr>
          <p:cNvGrpSpPr>
            <a:grpSpLocks noChangeAspect="1"/>
          </p:cNvGrpSpPr>
          <p:nvPr/>
        </p:nvGrpSpPr>
        <p:grpSpPr>
          <a:xfrm>
            <a:off x="2822594" y="2664093"/>
            <a:ext cx="643624" cy="447984"/>
            <a:chOff x="2488019" y="1942216"/>
            <a:chExt cx="1609060" cy="11199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29F0EE-A3F0-49B0-10C1-C74C90A8890A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1FF73C9-DD7A-D9B8-D5DC-C4EA377CCE1B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6" name="TextBox 25" hidden="1">
                <a:extLst>
                  <a:ext uri="{FF2B5EF4-FFF2-40B4-BE49-F238E27FC236}">
                    <a16:creationId xmlns:a16="http://schemas.microsoft.com/office/drawing/2014/main" id="{6F2238CD-EB2D-383F-65D7-12E1042DA83F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088EAA-49B8-CCEE-3E4C-57CD6BEB506E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3DF04BFF-73EB-F1BA-6615-0D2E9C0878D0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4" name="TextBox 23" hidden="1">
                <a:extLst>
                  <a:ext uri="{FF2B5EF4-FFF2-40B4-BE49-F238E27FC236}">
                    <a16:creationId xmlns:a16="http://schemas.microsoft.com/office/drawing/2014/main" id="{A9BD196F-95C7-2DAE-F9D2-C5118D1B1703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3EE09A-D63E-1BC2-D124-7EBD3DDEB5F6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84691EB-EB97-96F1-7D9E-E14CB9576A0C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2" name="TextBox 21" hidden="1">
                <a:extLst>
                  <a:ext uri="{FF2B5EF4-FFF2-40B4-BE49-F238E27FC236}">
                    <a16:creationId xmlns:a16="http://schemas.microsoft.com/office/drawing/2014/main" id="{49C21DF1-3CCC-BF80-3A78-912F1F0B2946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E5A57-5DD4-38F7-EDD3-09D7F71CB231}"/>
              </a:ext>
            </a:extLst>
          </p:cNvPr>
          <p:cNvGrpSpPr>
            <a:grpSpLocks noChangeAspect="1"/>
          </p:cNvGrpSpPr>
          <p:nvPr/>
        </p:nvGrpSpPr>
        <p:grpSpPr>
          <a:xfrm>
            <a:off x="2603931" y="3331661"/>
            <a:ext cx="643624" cy="447984"/>
            <a:chOff x="2488019" y="1942216"/>
            <a:chExt cx="1609060" cy="111996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42D14CF-6A4D-1B47-15A1-CD56C935FEA4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3BE4CF4-2CBB-9068-D3F3-227AA69684B5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6" name="TextBox 35" hidden="1">
                <a:extLst>
                  <a:ext uri="{FF2B5EF4-FFF2-40B4-BE49-F238E27FC236}">
                    <a16:creationId xmlns:a16="http://schemas.microsoft.com/office/drawing/2014/main" id="{57FF0C0C-1442-4C97-BB38-37631B6FEB14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818703-5EDC-5974-DDEE-DA8E8E8C0B7E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400DDAC-5315-3B2E-A8C9-7FD48FC501DD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4" name="TextBox 33" hidden="1">
                <a:extLst>
                  <a:ext uri="{FF2B5EF4-FFF2-40B4-BE49-F238E27FC236}">
                    <a16:creationId xmlns:a16="http://schemas.microsoft.com/office/drawing/2014/main" id="{CDB7D485-496C-6D9C-6285-1DEBA9DC2964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C93A4C7-0D9F-E3E8-ECC4-264451EF2440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DFB88301-6CA6-0D96-618A-19C31C7E1156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2" name="TextBox 31" hidden="1">
                <a:extLst>
                  <a:ext uri="{FF2B5EF4-FFF2-40B4-BE49-F238E27FC236}">
                    <a16:creationId xmlns:a16="http://schemas.microsoft.com/office/drawing/2014/main" id="{25DC8D9E-FC04-880A-4E2C-05F4F626283B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4159AB5-84A8-B937-EFB0-62F48E7AC169}"/>
              </a:ext>
            </a:extLst>
          </p:cNvPr>
          <p:cNvCxnSpPr>
            <a:cxnSpLocks/>
            <a:stCxn id="31" idx="3"/>
            <a:endCxn id="9" idx="2"/>
          </p:cNvCxnSpPr>
          <p:nvPr/>
        </p:nvCxnSpPr>
        <p:spPr>
          <a:xfrm flipV="1">
            <a:off x="3100816" y="1779249"/>
            <a:ext cx="2469646" cy="1842356"/>
          </a:xfrm>
          <a:prstGeom prst="curvedConnector3">
            <a:avLst>
              <a:gd name="adj1" fmla="val 54427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7B64E3C8-16D5-652E-A12A-A7008B34ACF7}"/>
              </a:ext>
            </a:extLst>
          </p:cNvPr>
          <p:cNvCxnSpPr>
            <a:cxnSpLocks/>
            <a:stCxn id="18" idx="3"/>
            <a:endCxn id="9" idx="2"/>
          </p:cNvCxnSpPr>
          <p:nvPr/>
        </p:nvCxnSpPr>
        <p:spPr>
          <a:xfrm flipV="1">
            <a:off x="3319479" y="1779249"/>
            <a:ext cx="2250983" cy="1174788"/>
          </a:xfrm>
          <a:prstGeom prst="curvedConnector3">
            <a:avLst>
              <a:gd name="adj1" fmla="val 42935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9C2137-569A-2D9E-188F-03D06D6EAEFD}"/>
              </a:ext>
            </a:extLst>
          </p:cNvPr>
          <p:cNvGrpSpPr>
            <a:grpSpLocks noChangeAspect="1"/>
          </p:cNvGrpSpPr>
          <p:nvPr/>
        </p:nvGrpSpPr>
        <p:grpSpPr>
          <a:xfrm>
            <a:off x="4503459" y="3008494"/>
            <a:ext cx="643624" cy="447984"/>
            <a:chOff x="2488019" y="1942216"/>
            <a:chExt cx="1609060" cy="1119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0C192D-9E6C-0606-CEA6-2AC84F5E5519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B0E28D8-0984-EFCD-66DA-FE168567BA9C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7" name="TextBox 56" hidden="1">
                <a:extLst>
                  <a:ext uri="{FF2B5EF4-FFF2-40B4-BE49-F238E27FC236}">
                    <a16:creationId xmlns:a16="http://schemas.microsoft.com/office/drawing/2014/main" id="{17AF2152-1EBB-E793-4715-5A09B57A5DF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40817DF-9849-EFC5-4731-8695164E6C5B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1552652-5B8E-1410-6FF0-13D5EE4BC003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5" name="TextBox 54" hidden="1">
                <a:extLst>
                  <a:ext uri="{FF2B5EF4-FFF2-40B4-BE49-F238E27FC236}">
                    <a16:creationId xmlns:a16="http://schemas.microsoft.com/office/drawing/2014/main" id="{5BC4BF62-3583-E0F2-4DF0-B9218C65D8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6C08117-D6D6-F9B8-2656-836416FF1A5C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B7FCE6D-BA4F-83CA-64BB-7D313FFC81B2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3" name="TextBox 52" hidden="1">
                <a:extLst>
                  <a:ext uri="{FF2B5EF4-FFF2-40B4-BE49-F238E27FC236}">
                    <a16:creationId xmlns:a16="http://schemas.microsoft.com/office/drawing/2014/main" id="{1B30AB05-1540-6404-B890-34D35333A861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C0953BE-9558-0935-0B5D-A3BFC4DDC34D}"/>
              </a:ext>
            </a:extLst>
          </p:cNvPr>
          <p:cNvCxnSpPr>
            <a:stCxn id="9" idx="3"/>
            <a:endCxn id="52" idx="3"/>
          </p:cNvCxnSpPr>
          <p:nvPr/>
        </p:nvCxnSpPr>
        <p:spPr>
          <a:xfrm rot="5400000">
            <a:off x="4876351" y="2303070"/>
            <a:ext cx="1119361" cy="871374"/>
          </a:xfrm>
          <a:prstGeom prst="curvedConnector2">
            <a:avLst/>
          </a:prstGeom>
          <a:ln w="158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27A5781B-90F9-60F5-4C05-70BE43222AEE}"/>
              </a:ext>
            </a:extLst>
          </p:cNvPr>
          <p:cNvCxnSpPr>
            <a:stCxn id="31" idx="2"/>
            <a:endCxn id="52" idx="1"/>
          </p:cNvCxnSpPr>
          <p:nvPr/>
        </p:nvCxnSpPr>
        <p:spPr>
          <a:xfrm rot="5400000" flipH="1" flipV="1">
            <a:off x="3590706" y="2632123"/>
            <a:ext cx="390472" cy="1723102"/>
          </a:xfrm>
          <a:prstGeom prst="curvedConnector4">
            <a:avLst>
              <a:gd name="adj1" fmla="val -58545"/>
              <a:gd name="adj2" fmla="val 55119"/>
            </a:avLst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B318A0A0-6996-D1E0-229F-966D69A146DD}"/>
              </a:ext>
            </a:extLst>
          </p:cNvPr>
          <p:cNvCxnSpPr>
            <a:stCxn id="18" idx="2"/>
            <a:endCxn id="52" idx="1"/>
          </p:cNvCxnSpPr>
          <p:nvPr/>
        </p:nvCxnSpPr>
        <p:spPr>
          <a:xfrm rot="16200000" flipH="1">
            <a:off x="3756725" y="2407670"/>
            <a:ext cx="277096" cy="1504439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56DD8149-A5CA-1944-41CF-C6C4F7D171D9}"/>
              </a:ext>
            </a:extLst>
          </p:cNvPr>
          <p:cNvCxnSpPr>
            <a:stCxn id="7" idx="2"/>
            <a:endCxn id="52" idx="1"/>
          </p:cNvCxnSpPr>
          <p:nvPr/>
        </p:nvCxnSpPr>
        <p:spPr>
          <a:xfrm rot="16200000" flipH="1">
            <a:off x="3546561" y="2197506"/>
            <a:ext cx="969146" cy="1232717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7FA6C3-9144-D0B8-4BB0-9F05D5525026}"/>
              </a:ext>
            </a:extLst>
          </p:cNvPr>
          <p:cNvSpPr txBox="1"/>
          <p:nvPr/>
        </p:nvSpPr>
        <p:spPr>
          <a:xfrm>
            <a:off x="4434110" y="271712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Write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3EADEB-D25A-2FF5-EBF9-D2B3F137D93D}"/>
              </a:ext>
            </a:extLst>
          </p:cNvPr>
          <p:cNvSpPr txBox="1"/>
          <p:nvPr/>
        </p:nvSpPr>
        <p:spPr>
          <a:xfrm>
            <a:off x="4556693" y="2134028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Read Operations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F3A680C-5FFC-189C-D239-E6AD268988C4}"/>
              </a:ext>
            </a:extLst>
          </p:cNvPr>
          <p:cNvSpPr/>
          <p:nvPr/>
        </p:nvSpPr>
        <p:spPr>
          <a:xfrm>
            <a:off x="2027583" y="1779247"/>
            <a:ext cx="355188" cy="18811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5169438-29C9-81B9-1117-E2EECAEB63E6}"/>
              </a:ext>
            </a:extLst>
          </p:cNvPr>
          <p:cNvSpPr txBox="1"/>
          <p:nvPr/>
        </p:nvSpPr>
        <p:spPr>
          <a:xfrm>
            <a:off x="2003841" y="2194681"/>
            <a:ext cx="369332" cy="10791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/>
              <a:t>Load Balancer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26C9C7F-4EE5-17EC-8BB7-39117A887CE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389271" y="2261987"/>
            <a:ext cx="849079" cy="4436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42D83B1-DBD6-FE9C-6D1D-855C85F436B6}"/>
              </a:ext>
            </a:extLst>
          </p:cNvPr>
          <p:cNvCxnSpPr>
            <a:cxnSpLocks/>
            <a:stCxn id="18" idx="1"/>
            <a:endCxn id="78" idx="3"/>
          </p:cNvCxnSpPr>
          <p:nvPr/>
        </p:nvCxnSpPr>
        <p:spPr>
          <a:xfrm flipH="1" flipV="1">
            <a:off x="2382771" y="2719812"/>
            <a:ext cx="583857" cy="234225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AA09DC8-0EFF-8FF5-E37E-9184CE7DE3CF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2389271" y="3532380"/>
            <a:ext cx="358694" cy="89225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B947AE2C-5014-040C-184E-835F171D228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5DAC3F-1A80-BD8F-5B15-0F5D30C5460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6CB42-347F-2A90-019D-32B4840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Remember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, </a:t>
            </a:r>
            <a:r>
              <a:rPr lang="da-DK" dirty="0" err="1"/>
              <a:t>thanks</a:t>
            </a:r>
            <a:r>
              <a:rPr lang="da-DK" dirty="0"/>
              <a:t> to the </a:t>
            </a:r>
            <a:r>
              <a:rPr lang="da-DK" dirty="0" err="1"/>
              <a:t>sticky</a:t>
            </a:r>
            <a:r>
              <a:rPr lang="da-DK" dirty="0"/>
              <a:t> session </a:t>
            </a:r>
            <a:r>
              <a:rPr lang="da-DK" dirty="0" err="1"/>
              <a:t>overlay</a:t>
            </a:r>
            <a:r>
              <a:rPr lang="da-DK" dirty="0"/>
              <a:t>, </a:t>
            </a:r>
            <a:r>
              <a:rPr lang="da-DK" dirty="0" err="1"/>
              <a:t>each</a:t>
            </a:r>
            <a:r>
              <a:rPr lang="da-DK" dirty="0"/>
              <a:t> </a:t>
            </a:r>
            <a:r>
              <a:rPr lang="da-DK" dirty="0" err="1"/>
              <a:t>client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always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directed</a:t>
            </a:r>
            <a:r>
              <a:rPr lang="da-DK" dirty="0"/>
              <a:t> to the same </a:t>
            </a:r>
            <a:r>
              <a:rPr lang="da-DK" dirty="0" err="1"/>
              <a:t>frontend</a:t>
            </a:r>
            <a:r>
              <a:rPr lang="da-DK" dirty="0"/>
              <a:t> </a:t>
            </a:r>
            <a:r>
              <a:rPr lang="da-DK" dirty="0" err="1"/>
              <a:t>process</a:t>
            </a:r>
            <a:endParaRPr lang="LID4096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D404A-BD79-0387-1326-DADAD8DD0D9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2C036F-3ED4-7D40-8CB5-6131AF58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Sticky</a:t>
            </a:r>
            <a:r>
              <a:rPr lang="da-DK" dirty="0"/>
              <a:t> Sessions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7169381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7C4F-800D-9BF3-187D-EAECFB077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464873" cy="3242040"/>
          </a:xfrm>
        </p:spPr>
        <p:txBody>
          <a:bodyPr>
            <a:normAutofit/>
          </a:bodyPr>
          <a:lstStyle/>
          <a:p>
            <a:r>
              <a:rPr lang="da-DK" sz="2000" dirty="0"/>
              <a:t>So, </a:t>
            </a:r>
            <a:r>
              <a:rPr lang="da-DK" sz="2000" dirty="0" err="1"/>
              <a:t>now</a:t>
            </a:r>
            <a:r>
              <a:rPr lang="da-DK" sz="2000" dirty="0"/>
              <a:t> </a:t>
            </a:r>
            <a:r>
              <a:rPr lang="da-DK" sz="2000" dirty="0" err="1"/>
              <a:t>our</a:t>
            </a:r>
            <a:r>
              <a:rPr lang="da-DK" sz="2000" dirty="0"/>
              <a:t> </a:t>
            </a:r>
            <a:r>
              <a:rPr lang="da-DK" sz="2000" dirty="0" err="1"/>
              <a:t>address</a:t>
            </a:r>
            <a:r>
              <a:rPr lang="da-DK" sz="2000" dirty="0"/>
              <a:t> is the same </a:t>
            </a:r>
            <a:r>
              <a:rPr lang="da-DK" sz="2000" dirty="0" err="1"/>
              <a:t>each</a:t>
            </a:r>
            <a:r>
              <a:rPr lang="da-DK" sz="2000" dirty="0"/>
              <a:t> time, but</a:t>
            </a:r>
            <a:br>
              <a:rPr lang="da-DK" sz="2000" dirty="0"/>
            </a:br>
            <a:r>
              <a:rPr lang="da-DK" sz="1600" dirty="0">
                <a:hlinkClick r:id="rId3"/>
              </a:rPr>
              <a:t>http://phone-loadb-1guewkd0evw2h-887267469.eu-west-3.elb.amazonaws.com</a:t>
            </a:r>
            <a:r>
              <a:rPr lang="da-DK" sz="1400" dirty="0"/>
              <a:t> </a:t>
            </a:r>
            <a:br>
              <a:rPr lang="da-DK" sz="1400" dirty="0"/>
            </a:br>
            <a:r>
              <a:rPr lang="da-DK" sz="1400" dirty="0"/>
              <a:t>…</a:t>
            </a:r>
            <a:r>
              <a:rPr lang="da-DK" sz="2000" dirty="0"/>
              <a:t>is a bit of a </a:t>
            </a:r>
            <a:r>
              <a:rPr lang="da-DK" sz="2000" dirty="0" err="1"/>
              <a:t>mouthful</a:t>
            </a:r>
            <a:endParaRPr lang="da-DK" sz="2000" dirty="0"/>
          </a:p>
          <a:p>
            <a:r>
              <a:rPr lang="da-DK" sz="2000" dirty="0"/>
              <a:t>How </a:t>
            </a:r>
            <a:r>
              <a:rPr lang="da-DK" sz="2000" dirty="0" err="1"/>
              <a:t>about</a:t>
            </a:r>
            <a:r>
              <a:rPr lang="da-DK" sz="2000" dirty="0"/>
              <a:t> phonebook.myco.com?</a:t>
            </a:r>
          </a:p>
          <a:p>
            <a:r>
              <a:rPr lang="da-DK" sz="2000" dirty="0"/>
              <a:t>This </a:t>
            </a:r>
            <a:r>
              <a:rPr lang="da-DK" sz="2000" dirty="0" err="1"/>
              <a:t>requires</a:t>
            </a:r>
            <a:r>
              <a:rPr lang="da-DK" sz="2000" dirty="0"/>
              <a:t> </a:t>
            </a:r>
            <a:r>
              <a:rPr lang="da-DK" sz="2000" dirty="0" err="1"/>
              <a:t>you</a:t>
            </a:r>
            <a:r>
              <a:rPr lang="da-DK" sz="2000" dirty="0"/>
              <a:t> to register </a:t>
            </a:r>
            <a:r>
              <a:rPr lang="da-DK" sz="2000" dirty="0" err="1"/>
              <a:t>your</a:t>
            </a:r>
            <a:r>
              <a:rPr lang="da-DK" sz="2000" dirty="0"/>
              <a:t> </a:t>
            </a:r>
            <a:r>
              <a:rPr lang="da-DK" sz="2000" dirty="0" err="1"/>
              <a:t>own</a:t>
            </a:r>
            <a:r>
              <a:rPr lang="da-DK" sz="2000" dirty="0"/>
              <a:t> domain, and have an ISP </a:t>
            </a:r>
            <a:r>
              <a:rPr lang="da-DK" sz="2000" dirty="0" err="1"/>
              <a:t>that</a:t>
            </a:r>
            <a:r>
              <a:rPr lang="da-DK" sz="2000" dirty="0"/>
              <a:t> </a:t>
            </a:r>
            <a:r>
              <a:rPr lang="da-DK" sz="2000" dirty="0" err="1"/>
              <a:t>allows</a:t>
            </a:r>
            <a:r>
              <a:rPr lang="da-DK" sz="2000" dirty="0"/>
              <a:t> </a:t>
            </a:r>
            <a:r>
              <a:rPr lang="da-DK" sz="2000" dirty="0" err="1"/>
              <a:t>you</a:t>
            </a:r>
            <a:r>
              <a:rPr lang="da-DK" sz="2000" dirty="0"/>
              <a:t> to do </a:t>
            </a:r>
            <a:r>
              <a:rPr lang="da-DK" sz="2000" dirty="0" err="1"/>
              <a:t>redirection</a:t>
            </a:r>
            <a:endParaRPr lang="da-DK" sz="2000" dirty="0"/>
          </a:p>
          <a:p>
            <a:r>
              <a:rPr lang="da-DK" sz="2000" dirty="0"/>
              <a:t>Morten is </a:t>
            </a:r>
            <a:r>
              <a:rPr lang="da-DK" sz="2000" dirty="0" err="1"/>
              <a:t>using</a:t>
            </a:r>
            <a:r>
              <a:rPr lang="da-DK" sz="2000" dirty="0"/>
              <a:t> one.com</a:t>
            </a:r>
            <a:endParaRPr lang="LID4096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CBF8A-5865-7FE8-8DE4-97F48E5A2EA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FD21C6-5EA3-06E4-A598-75E5B8A4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Set up Domain </a:t>
            </a:r>
            <a:r>
              <a:rPr lang="da-DK" dirty="0" err="1"/>
              <a:t>Redirection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501131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D001E2-594F-AFDB-0986-7A73B3AD1BB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BE854-5632-E576-F9B8-55FD309C0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E4167-6C7A-D7C0-BE0F-F0C855D2EEF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E9AC7-17DB-3A74-A37D-00A8EF48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Define</a:t>
            </a:r>
            <a:r>
              <a:rPr lang="da-DK" dirty="0"/>
              <a:t> a </a:t>
            </a:r>
            <a:r>
              <a:rPr lang="da-DK" dirty="0" err="1"/>
              <a:t>Redirection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7C451-9D89-2F03-6DEA-B72076DD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D36868-EAEE-3DA6-2F14-474FFF85AE24}"/>
              </a:ext>
            </a:extLst>
          </p:cNvPr>
          <p:cNvSpPr txBox="1"/>
          <p:nvPr/>
        </p:nvSpPr>
        <p:spPr>
          <a:xfrm>
            <a:off x="462455" y="3142593"/>
            <a:ext cx="8145517" cy="4288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104554-ECC5-B01B-DAE9-44DB45F10942}"/>
              </a:ext>
            </a:extLst>
          </p:cNvPr>
          <p:cNvSpPr/>
          <p:nvPr/>
        </p:nvSpPr>
        <p:spPr>
          <a:xfrm>
            <a:off x="5029199" y="4125310"/>
            <a:ext cx="830320" cy="331076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7C63A-C97D-18A0-BFD3-529DBE5B8584}"/>
              </a:ext>
            </a:extLst>
          </p:cNvPr>
          <p:cNvSpPr txBox="1"/>
          <p:nvPr/>
        </p:nvSpPr>
        <p:spPr>
          <a:xfrm>
            <a:off x="5859519" y="4040215"/>
            <a:ext cx="25667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Time To Live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tells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DNS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how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long</a:t>
            </a: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 cache the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value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before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requesting</a:t>
            </a:r>
            <a:b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 new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one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10 </a:t>
            </a:r>
            <a:r>
              <a:rPr lang="da-DK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mins</a:t>
            </a:r>
            <a:r>
              <a:rPr lang="da-DK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is minimum at one.com</a:t>
            </a:r>
            <a:endParaRPr lang="LID4096" sz="1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CB25E6-D8B7-BAB4-E87C-57C876FAC9A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5BDCC-4127-C474-B1C3-93DAE2D59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92B02-2A4A-D915-FF19-EF38BD269E8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54EA2C-23DD-5BA3-6DB8-EB21AB3C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B04A3-37D4-4DB1-DB4C-21156E3EC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03" y="0"/>
            <a:ext cx="8589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493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954473-5E63-B02D-0B4F-B41B0C66EB2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6E76D7-F139-E2A8-6F44-0914A5E78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64" y="933450"/>
            <a:ext cx="11317936" cy="636822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BDAD17-7599-05A1-640A-F234279E5FCA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866900" y="439685"/>
            <a:ext cx="1694052" cy="8874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D1E282-0CCC-2C43-2114-EE73239B84AE}"/>
              </a:ext>
            </a:extLst>
          </p:cNvPr>
          <p:cNvSpPr txBox="1"/>
          <p:nvPr/>
        </p:nvSpPr>
        <p:spPr>
          <a:xfrm>
            <a:off x="3560952" y="255019"/>
            <a:ext cx="249887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One Final Challenge</a:t>
            </a:r>
          </a:p>
        </p:txBody>
      </p:sp>
    </p:spTree>
    <p:extLst>
      <p:ext uri="{BB962C8B-B14F-4D97-AF65-F5344CB8AC3E}">
        <p14:creationId xmlns:p14="http://schemas.microsoft.com/office/powerpoint/2010/main" val="22353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8EB07981-722C-533C-4700-82711CBA50F2}"/>
              </a:ext>
            </a:extLst>
          </p:cNvPr>
          <p:cNvSpPr/>
          <p:nvPr/>
        </p:nvSpPr>
        <p:spPr>
          <a:xfrm>
            <a:off x="1014636" y="975563"/>
            <a:ext cx="6239360" cy="343973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"The Cloud" (AWS)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balance it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E7419-0EAC-F712-C61D-430B0A58CAB5}"/>
              </a:ext>
            </a:extLst>
          </p:cNvPr>
          <p:cNvGrpSpPr>
            <a:grpSpLocks noChangeAspect="1"/>
          </p:cNvGrpSpPr>
          <p:nvPr/>
        </p:nvGrpSpPr>
        <p:grpSpPr>
          <a:xfrm>
            <a:off x="3094316" y="1972043"/>
            <a:ext cx="643624" cy="447984"/>
            <a:chOff x="2488019" y="1942216"/>
            <a:chExt cx="1609060" cy="11199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843B66-C686-3C77-8CA8-543FCB5FE32F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73311F4-CA97-3CAD-A9DD-63D37395BC3E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TextBox 18" hidden="1">
                <a:extLst>
                  <a:ext uri="{FF2B5EF4-FFF2-40B4-BE49-F238E27FC236}">
                    <a16:creationId xmlns:a16="http://schemas.microsoft.com/office/drawing/2014/main" id="{75A37AB5-21F7-9B5E-182D-4C36D2BD4E3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9D6A42-C94D-44B9-7265-165D93A6A548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E1853C-69B5-0506-1003-824C7E295BEC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7" name="TextBox 16" hidden="1">
                <a:extLst>
                  <a:ext uri="{FF2B5EF4-FFF2-40B4-BE49-F238E27FC236}">
                    <a16:creationId xmlns:a16="http://schemas.microsoft.com/office/drawing/2014/main" id="{A0323BE8-8F39-8439-D6AB-23905387A7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F6DBCA-2592-BA51-122B-EA7F533B76FB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25CDD5-F5F3-2F08-BF10-8F5DF261A391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TextBox 14" hidden="1">
                <a:extLst>
                  <a:ext uri="{FF2B5EF4-FFF2-40B4-BE49-F238E27FC236}">
                    <a16:creationId xmlns:a16="http://schemas.microsoft.com/office/drawing/2014/main" id="{58CD61A5-04F3-22F0-E616-DF79144FDDED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591201" y="1779249"/>
            <a:ext cx="1979261" cy="482738"/>
          </a:xfrm>
          <a:prstGeom prst="curvedConnector3">
            <a:avLst>
              <a:gd name="adj1" fmla="val 35939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14A3368-CE84-DA4C-1FD2-C50E10C2146F}"/>
              </a:ext>
            </a:extLst>
          </p:cNvPr>
          <p:cNvGrpSpPr>
            <a:grpSpLocks noChangeAspect="1"/>
          </p:cNvGrpSpPr>
          <p:nvPr/>
        </p:nvGrpSpPr>
        <p:grpSpPr>
          <a:xfrm>
            <a:off x="2822594" y="2664093"/>
            <a:ext cx="643624" cy="447984"/>
            <a:chOff x="2488019" y="1942216"/>
            <a:chExt cx="1609060" cy="11199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29F0EE-A3F0-49B0-10C1-C74C90A8890A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1FF73C9-DD7A-D9B8-D5DC-C4EA377CCE1B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6" name="TextBox 25" hidden="1">
                <a:extLst>
                  <a:ext uri="{FF2B5EF4-FFF2-40B4-BE49-F238E27FC236}">
                    <a16:creationId xmlns:a16="http://schemas.microsoft.com/office/drawing/2014/main" id="{6F2238CD-EB2D-383F-65D7-12E1042DA83F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088EAA-49B8-CCEE-3E4C-57CD6BEB506E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3DF04BFF-73EB-F1BA-6615-0D2E9C0878D0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4" name="TextBox 23" hidden="1">
                <a:extLst>
                  <a:ext uri="{FF2B5EF4-FFF2-40B4-BE49-F238E27FC236}">
                    <a16:creationId xmlns:a16="http://schemas.microsoft.com/office/drawing/2014/main" id="{A9BD196F-95C7-2DAE-F9D2-C5118D1B1703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3EE09A-D63E-1BC2-D124-7EBD3DDEB5F6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84691EB-EB97-96F1-7D9E-E14CB9576A0C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2" name="TextBox 21" hidden="1">
                <a:extLst>
                  <a:ext uri="{FF2B5EF4-FFF2-40B4-BE49-F238E27FC236}">
                    <a16:creationId xmlns:a16="http://schemas.microsoft.com/office/drawing/2014/main" id="{49C21DF1-3CCC-BF80-3A78-912F1F0B2946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E5A57-5DD4-38F7-EDD3-09D7F71CB231}"/>
              </a:ext>
            </a:extLst>
          </p:cNvPr>
          <p:cNvGrpSpPr>
            <a:grpSpLocks noChangeAspect="1"/>
          </p:cNvGrpSpPr>
          <p:nvPr/>
        </p:nvGrpSpPr>
        <p:grpSpPr>
          <a:xfrm>
            <a:off x="2603931" y="3331661"/>
            <a:ext cx="643624" cy="447984"/>
            <a:chOff x="2488019" y="1942216"/>
            <a:chExt cx="1609060" cy="111996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42D14CF-6A4D-1B47-15A1-CD56C935FEA4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3BE4CF4-2CBB-9068-D3F3-227AA69684B5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6" name="TextBox 35" hidden="1">
                <a:extLst>
                  <a:ext uri="{FF2B5EF4-FFF2-40B4-BE49-F238E27FC236}">
                    <a16:creationId xmlns:a16="http://schemas.microsoft.com/office/drawing/2014/main" id="{57FF0C0C-1442-4C97-BB38-37631B6FEB14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818703-5EDC-5974-DDEE-DA8E8E8C0B7E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400DDAC-5315-3B2E-A8C9-7FD48FC501DD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4" name="TextBox 33" hidden="1">
                <a:extLst>
                  <a:ext uri="{FF2B5EF4-FFF2-40B4-BE49-F238E27FC236}">
                    <a16:creationId xmlns:a16="http://schemas.microsoft.com/office/drawing/2014/main" id="{CDB7D485-496C-6D9C-6285-1DEBA9DC2964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C93A4C7-0D9F-E3E8-ECC4-264451EF2440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DFB88301-6CA6-0D96-618A-19C31C7E1156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2" name="TextBox 31" hidden="1">
                <a:extLst>
                  <a:ext uri="{FF2B5EF4-FFF2-40B4-BE49-F238E27FC236}">
                    <a16:creationId xmlns:a16="http://schemas.microsoft.com/office/drawing/2014/main" id="{25DC8D9E-FC04-880A-4E2C-05F4F626283B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4159AB5-84A8-B937-EFB0-62F48E7AC169}"/>
              </a:ext>
            </a:extLst>
          </p:cNvPr>
          <p:cNvCxnSpPr>
            <a:cxnSpLocks/>
            <a:stCxn id="31" idx="3"/>
            <a:endCxn id="9" idx="2"/>
          </p:cNvCxnSpPr>
          <p:nvPr/>
        </p:nvCxnSpPr>
        <p:spPr>
          <a:xfrm flipV="1">
            <a:off x="3100816" y="1779249"/>
            <a:ext cx="2469646" cy="1842356"/>
          </a:xfrm>
          <a:prstGeom prst="curvedConnector3">
            <a:avLst>
              <a:gd name="adj1" fmla="val 54427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7B64E3C8-16D5-652E-A12A-A7008B34ACF7}"/>
              </a:ext>
            </a:extLst>
          </p:cNvPr>
          <p:cNvCxnSpPr>
            <a:cxnSpLocks/>
            <a:stCxn id="18" idx="3"/>
            <a:endCxn id="9" idx="2"/>
          </p:cNvCxnSpPr>
          <p:nvPr/>
        </p:nvCxnSpPr>
        <p:spPr>
          <a:xfrm flipV="1">
            <a:off x="3319479" y="1779249"/>
            <a:ext cx="2250983" cy="1174788"/>
          </a:xfrm>
          <a:prstGeom prst="curvedConnector3">
            <a:avLst>
              <a:gd name="adj1" fmla="val 42935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9C2137-569A-2D9E-188F-03D06D6EAEFD}"/>
              </a:ext>
            </a:extLst>
          </p:cNvPr>
          <p:cNvGrpSpPr>
            <a:grpSpLocks noChangeAspect="1"/>
          </p:cNvGrpSpPr>
          <p:nvPr/>
        </p:nvGrpSpPr>
        <p:grpSpPr>
          <a:xfrm>
            <a:off x="4503459" y="3008494"/>
            <a:ext cx="643624" cy="447984"/>
            <a:chOff x="2488019" y="1942216"/>
            <a:chExt cx="1609060" cy="1119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0C192D-9E6C-0606-CEA6-2AC84F5E5519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B0E28D8-0984-EFCD-66DA-FE168567BA9C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7" name="TextBox 56" hidden="1">
                <a:extLst>
                  <a:ext uri="{FF2B5EF4-FFF2-40B4-BE49-F238E27FC236}">
                    <a16:creationId xmlns:a16="http://schemas.microsoft.com/office/drawing/2014/main" id="{17AF2152-1EBB-E793-4715-5A09B57A5DF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40817DF-9849-EFC5-4731-8695164E6C5B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1552652-5B8E-1410-6FF0-13D5EE4BC003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5" name="TextBox 54" hidden="1">
                <a:extLst>
                  <a:ext uri="{FF2B5EF4-FFF2-40B4-BE49-F238E27FC236}">
                    <a16:creationId xmlns:a16="http://schemas.microsoft.com/office/drawing/2014/main" id="{5BC4BF62-3583-E0F2-4DF0-B9218C65D8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6C08117-D6D6-F9B8-2656-836416FF1A5C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B7FCE6D-BA4F-83CA-64BB-7D313FFC81B2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3" name="TextBox 52" hidden="1">
                <a:extLst>
                  <a:ext uri="{FF2B5EF4-FFF2-40B4-BE49-F238E27FC236}">
                    <a16:creationId xmlns:a16="http://schemas.microsoft.com/office/drawing/2014/main" id="{1B30AB05-1540-6404-B890-34D35333A861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C0953BE-9558-0935-0B5D-A3BFC4DDC34D}"/>
              </a:ext>
            </a:extLst>
          </p:cNvPr>
          <p:cNvCxnSpPr>
            <a:stCxn id="9" idx="3"/>
            <a:endCxn id="52" idx="3"/>
          </p:cNvCxnSpPr>
          <p:nvPr/>
        </p:nvCxnSpPr>
        <p:spPr>
          <a:xfrm rot="5400000">
            <a:off x="4876351" y="2303070"/>
            <a:ext cx="1119361" cy="871374"/>
          </a:xfrm>
          <a:prstGeom prst="curvedConnector2">
            <a:avLst/>
          </a:prstGeom>
          <a:ln w="158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27A5781B-90F9-60F5-4C05-70BE43222AEE}"/>
              </a:ext>
            </a:extLst>
          </p:cNvPr>
          <p:cNvCxnSpPr>
            <a:stCxn id="31" idx="2"/>
            <a:endCxn id="52" idx="1"/>
          </p:cNvCxnSpPr>
          <p:nvPr/>
        </p:nvCxnSpPr>
        <p:spPr>
          <a:xfrm rot="5400000" flipH="1" flipV="1">
            <a:off x="3590706" y="2632123"/>
            <a:ext cx="390472" cy="1723102"/>
          </a:xfrm>
          <a:prstGeom prst="curvedConnector4">
            <a:avLst>
              <a:gd name="adj1" fmla="val -58545"/>
              <a:gd name="adj2" fmla="val 55119"/>
            </a:avLst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B318A0A0-6996-D1E0-229F-966D69A146DD}"/>
              </a:ext>
            </a:extLst>
          </p:cNvPr>
          <p:cNvCxnSpPr>
            <a:stCxn id="18" idx="2"/>
            <a:endCxn id="52" idx="1"/>
          </p:cNvCxnSpPr>
          <p:nvPr/>
        </p:nvCxnSpPr>
        <p:spPr>
          <a:xfrm rot="16200000" flipH="1">
            <a:off x="3756725" y="2407670"/>
            <a:ext cx="277096" cy="1504439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56DD8149-A5CA-1944-41CF-C6C4F7D171D9}"/>
              </a:ext>
            </a:extLst>
          </p:cNvPr>
          <p:cNvCxnSpPr>
            <a:stCxn id="7" idx="2"/>
            <a:endCxn id="52" idx="1"/>
          </p:cNvCxnSpPr>
          <p:nvPr/>
        </p:nvCxnSpPr>
        <p:spPr>
          <a:xfrm rot="16200000" flipH="1">
            <a:off x="3546561" y="2197506"/>
            <a:ext cx="969146" cy="1232717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7FA6C3-9144-D0B8-4BB0-9F05D5525026}"/>
              </a:ext>
            </a:extLst>
          </p:cNvPr>
          <p:cNvSpPr txBox="1"/>
          <p:nvPr/>
        </p:nvSpPr>
        <p:spPr>
          <a:xfrm>
            <a:off x="4434110" y="271712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Write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3EADEB-D25A-2FF5-EBF9-D2B3F137D93D}"/>
              </a:ext>
            </a:extLst>
          </p:cNvPr>
          <p:cNvSpPr txBox="1"/>
          <p:nvPr/>
        </p:nvSpPr>
        <p:spPr>
          <a:xfrm>
            <a:off x="4556693" y="2134028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Read Operations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F3A680C-5FFC-189C-D239-E6AD268988C4}"/>
              </a:ext>
            </a:extLst>
          </p:cNvPr>
          <p:cNvSpPr/>
          <p:nvPr/>
        </p:nvSpPr>
        <p:spPr>
          <a:xfrm>
            <a:off x="2027583" y="1779247"/>
            <a:ext cx="355188" cy="18811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5169438-29C9-81B9-1117-E2EECAEB63E6}"/>
              </a:ext>
            </a:extLst>
          </p:cNvPr>
          <p:cNvSpPr txBox="1"/>
          <p:nvPr/>
        </p:nvSpPr>
        <p:spPr>
          <a:xfrm>
            <a:off x="2003841" y="2194681"/>
            <a:ext cx="369332" cy="10791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/>
              <a:t>Load Balancer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26C9C7F-4EE5-17EC-8BB7-39117A887CE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389271" y="2261987"/>
            <a:ext cx="849079" cy="4436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42D83B1-DBD6-FE9C-6D1D-855C85F436B6}"/>
              </a:ext>
            </a:extLst>
          </p:cNvPr>
          <p:cNvCxnSpPr>
            <a:cxnSpLocks/>
            <a:stCxn id="18" idx="1"/>
            <a:endCxn id="78" idx="3"/>
          </p:cNvCxnSpPr>
          <p:nvPr/>
        </p:nvCxnSpPr>
        <p:spPr>
          <a:xfrm flipH="1" flipV="1">
            <a:off x="2382771" y="2719812"/>
            <a:ext cx="583857" cy="234225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AA09DC8-0EFF-8FF5-E37E-9184CE7DE3CF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2389271" y="3532380"/>
            <a:ext cx="358694" cy="89225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B947AE2C-5014-040C-184E-835F171D228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8EB07981-722C-533C-4700-82711CBA50F2}"/>
              </a:ext>
            </a:extLst>
          </p:cNvPr>
          <p:cNvSpPr/>
          <p:nvPr/>
        </p:nvSpPr>
        <p:spPr>
          <a:xfrm>
            <a:off x="1014636" y="975563"/>
            <a:ext cx="6239360" cy="343973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"The Cloud" (AWS)</a:t>
            </a:r>
          </a:p>
        </p:txBody>
      </p:sp>
      <p:pic>
        <p:nvPicPr>
          <p:cNvPr id="96" name="Content Placeholder 95" descr="Lock with solid fill">
            <a:extLst>
              <a:ext uri="{FF2B5EF4-FFF2-40B4-BE49-F238E27FC236}">
                <a16:creationId xmlns:a16="http://schemas.microsoft.com/office/drawing/2014/main" id="{6871AD0F-63AA-FFAD-2FA8-9AA425C6370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262" y="2172310"/>
            <a:ext cx="914400" cy="91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it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E7419-0EAC-F712-C61D-430B0A58CAB5}"/>
              </a:ext>
            </a:extLst>
          </p:cNvPr>
          <p:cNvGrpSpPr>
            <a:grpSpLocks noChangeAspect="1"/>
          </p:cNvGrpSpPr>
          <p:nvPr/>
        </p:nvGrpSpPr>
        <p:grpSpPr>
          <a:xfrm>
            <a:off x="3094316" y="1972043"/>
            <a:ext cx="643624" cy="447984"/>
            <a:chOff x="2488019" y="1942216"/>
            <a:chExt cx="1609060" cy="11199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843B66-C686-3C77-8CA8-543FCB5FE32F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73311F4-CA97-3CAD-A9DD-63D37395BC3E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TextBox 18" hidden="1">
                <a:extLst>
                  <a:ext uri="{FF2B5EF4-FFF2-40B4-BE49-F238E27FC236}">
                    <a16:creationId xmlns:a16="http://schemas.microsoft.com/office/drawing/2014/main" id="{75A37AB5-21F7-9B5E-182D-4C36D2BD4E3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9D6A42-C94D-44B9-7265-165D93A6A548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E1853C-69B5-0506-1003-824C7E295BEC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7" name="TextBox 16" hidden="1">
                <a:extLst>
                  <a:ext uri="{FF2B5EF4-FFF2-40B4-BE49-F238E27FC236}">
                    <a16:creationId xmlns:a16="http://schemas.microsoft.com/office/drawing/2014/main" id="{A0323BE8-8F39-8439-D6AB-23905387A7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F6DBCA-2592-BA51-122B-EA7F533B76FB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25CDD5-F5F3-2F08-BF10-8F5DF261A391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TextBox 14" hidden="1">
                <a:extLst>
                  <a:ext uri="{FF2B5EF4-FFF2-40B4-BE49-F238E27FC236}">
                    <a16:creationId xmlns:a16="http://schemas.microsoft.com/office/drawing/2014/main" id="{58CD61A5-04F3-22F0-E616-DF79144FDDED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591201" y="1779249"/>
            <a:ext cx="1979261" cy="482738"/>
          </a:xfrm>
          <a:prstGeom prst="curvedConnector3">
            <a:avLst>
              <a:gd name="adj1" fmla="val 35939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14A3368-CE84-DA4C-1FD2-C50E10C2146F}"/>
              </a:ext>
            </a:extLst>
          </p:cNvPr>
          <p:cNvGrpSpPr>
            <a:grpSpLocks noChangeAspect="1"/>
          </p:cNvGrpSpPr>
          <p:nvPr/>
        </p:nvGrpSpPr>
        <p:grpSpPr>
          <a:xfrm>
            <a:off x="2822594" y="2664093"/>
            <a:ext cx="643624" cy="447984"/>
            <a:chOff x="2488019" y="1942216"/>
            <a:chExt cx="1609060" cy="11199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29F0EE-A3F0-49B0-10C1-C74C90A8890A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1FF73C9-DD7A-D9B8-D5DC-C4EA377CCE1B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6" name="TextBox 25" hidden="1">
                <a:extLst>
                  <a:ext uri="{FF2B5EF4-FFF2-40B4-BE49-F238E27FC236}">
                    <a16:creationId xmlns:a16="http://schemas.microsoft.com/office/drawing/2014/main" id="{6F2238CD-EB2D-383F-65D7-12E1042DA83F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088EAA-49B8-CCEE-3E4C-57CD6BEB506E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3DF04BFF-73EB-F1BA-6615-0D2E9C0878D0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4" name="TextBox 23" hidden="1">
                <a:extLst>
                  <a:ext uri="{FF2B5EF4-FFF2-40B4-BE49-F238E27FC236}">
                    <a16:creationId xmlns:a16="http://schemas.microsoft.com/office/drawing/2014/main" id="{A9BD196F-95C7-2DAE-F9D2-C5118D1B1703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3EE09A-D63E-1BC2-D124-7EBD3DDEB5F6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84691EB-EB97-96F1-7D9E-E14CB9576A0C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2" name="TextBox 21" hidden="1">
                <a:extLst>
                  <a:ext uri="{FF2B5EF4-FFF2-40B4-BE49-F238E27FC236}">
                    <a16:creationId xmlns:a16="http://schemas.microsoft.com/office/drawing/2014/main" id="{49C21DF1-3CCC-BF80-3A78-912F1F0B2946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E5A57-5DD4-38F7-EDD3-09D7F71CB231}"/>
              </a:ext>
            </a:extLst>
          </p:cNvPr>
          <p:cNvGrpSpPr>
            <a:grpSpLocks noChangeAspect="1"/>
          </p:cNvGrpSpPr>
          <p:nvPr/>
        </p:nvGrpSpPr>
        <p:grpSpPr>
          <a:xfrm>
            <a:off x="2603931" y="3331661"/>
            <a:ext cx="643624" cy="447984"/>
            <a:chOff x="2488019" y="1942216"/>
            <a:chExt cx="1609060" cy="111996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42D14CF-6A4D-1B47-15A1-CD56C935FEA4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3BE4CF4-2CBB-9068-D3F3-227AA69684B5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6" name="TextBox 35" hidden="1">
                <a:extLst>
                  <a:ext uri="{FF2B5EF4-FFF2-40B4-BE49-F238E27FC236}">
                    <a16:creationId xmlns:a16="http://schemas.microsoft.com/office/drawing/2014/main" id="{57FF0C0C-1442-4C97-BB38-37631B6FEB14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818703-5EDC-5974-DDEE-DA8E8E8C0B7E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400DDAC-5315-3B2E-A8C9-7FD48FC501DD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4" name="TextBox 33" hidden="1">
                <a:extLst>
                  <a:ext uri="{FF2B5EF4-FFF2-40B4-BE49-F238E27FC236}">
                    <a16:creationId xmlns:a16="http://schemas.microsoft.com/office/drawing/2014/main" id="{CDB7D485-496C-6D9C-6285-1DEBA9DC2964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C93A4C7-0D9F-E3E8-ECC4-264451EF2440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DFB88301-6CA6-0D96-618A-19C31C7E1156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2" name="TextBox 31" hidden="1">
                <a:extLst>
                  <a:ext uri="{FF2B5EF4-FFF2-40B4-BE49-F238E27FC236}">
                    <a16:creationId xmlns:a16="http://schemas.microsoft.com/office/drawing/2014/main" id="{25DC8D9E-FC04-880A-4E2C-05F4F626283B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4159AB5-84A8-B937-EFB0-62F48E7AC169}"/>
              </a:ext>
            </a:extLst>
          </p:cNvPr>
          <p:cNvCxnSpPr>
            <a:cxnSpLocks/>
            <a:stCxn id="31" idx="3"/>
            <a:endCxn id="9" idx="2"/>
          </p:cNvCxnSpPr>
          <p:nvPr/>
        </p:nvCxnSpPr>
        <p:spPr>
          <a:xfrm flipV="1">
            <a:off x="3100816" y="1779249"/>
            <a:ext cx="2469646" cy="1842356"/>
          </a:xfrm>
          <a:prstGeom prst="curvedConnector3">
            <a:avLst>
              <a:gd name="adj1" fmla="val 54427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7B64E3C8-16D5-652E-A12A-A7008B34ACF7}"/>
              </a:ext>
            </a:extLst>
          </p:cNvPr>
          <p:cNvCxnSpPr>
            <a:cxnSpLocks/>
            <a:stCxn id="18" idx="3"/>
            <a:endCxn id="9" idx="2"/>
          </p:cNvCxnSpPr>
          <p:nvPr/>
        </p:nvCxnSpPr>
        <p:spPr>
          <a:xfrm flipV="1">
            <a:off x="3319479" y="1779249"/>
            <a:ext cx="2250983" cy="1174788"/>
          </a:xfrm>
          <a:prstGeom prst="curvedConnector3">
            <a:avLst>
              <a:gd name="adj1" fmla="val 42935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9C2137-569A-2D9E-188F-03D06D6EAEFD}"/>
              </a:ext>
            </a:extLst>
          </p:cNvPr>
          <p:cNvGrpSpPr>
            <a:grpSpLocks noChangeAspect="1"/>
          </p:cNvGrpSpPr>
          <p:nvPr/>
        </p:nvGrpSpPr>
        <p:grpSpPr>
          <a:xfrm>
            <a:off x="4503459" y="3008494"/>
            <a:ext cx="643624" cy="447984"/>
            <a:chOff x="2488019" y="1942216"/>
            <a:chExt cx="1609060" cy="1119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0C192D-9E6C-0606-CEA6-2AC84F5E5519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B0E28D8-0984-EFCD-66DA-FE168567BA9C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7" name="TextBox 56" hidden="1">
                <a:extLst>
                  <a:ext uri="{FF2B5EF4-FFF2-40B4-BE49-F238E27FC236}">
                    <a16:creationId xmlns:a16="http://schemas.microsoft.com/office/drawing/2014/main" id="{17AF2152-1EBB-E793-4715-5A09B57A5DF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40817DF-9849-EFC5-4731-8695164E6C5B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1552652-5B8E-1410-6FF0-13D5EE4BC003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5" name="TextBox 54" hidden="1">
                <a:extLst>
                  <a:ext uri="{FF2B5EF4-FFF2-40B4-BE49-F238E27FC236}">
                    <a16:creationId xmlns:a16="http://schemas.microsoft.com/office/drawing/2014/main" id="{5BC4BF62-3583-E0F2-4DF0-B9218C65D8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6C08117-D6D6-F9B8-2656-836416FF1A5C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B7FCE6D-BA4F-83CA-64BB-7D313FFC81B2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3" name="TextBox 52" hidden="1">
                <a:extLst>
                  <a:ext uri="{FF2B5EF4-FFF2-40B4-BE49-F238E27FC236}">
                    <a16:creationId xmlns:a16="http://schemas.microsoft.com/office/drawing/2014/main" id="{1B30AB05-1540-6404-B890-34D35333A861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C0953BE-9558-0935-0B5D-A3BFC4DDC34D}"/>
              </a:ext>
            </a:extLst>
          </p:cNvPr>
          <p:cNvCxnSpPr>
            <a:stCxn id="9" idx="3"/>
            <a:endCxn id="52" idx="3"/>
          </p:cNvCxnSpPr>
          <p:nvPr/>
        </p:nvCxnSpPr>
        <p:spPr>
          <a:xfrm rot="5400000">
            <a:off x="4876351" y="2303070"/>
            <a:ext cx="1119361" cy="871374"/>
          </a:xfrm>
          <a:prstGeom prst="curvedConnector2">
            <a:avLst/>
          </a:prstGeom>
          <a:ln w="158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27A5781B-90F9-60F5-4C05-70BE43222AEE}"/>
              </a:ext>
            </a:extLst>
          </p:cNvPr>
          <p:cNvCxnSpPr>
            <a:stCxn id="31" idx="2"/>
            <a:endCxn id="52" idx="1"/>
          </p:cNvCxnSpPr>
          <p:nvPr/>
        </p:nvCxnSpPr>
        <p:spPr>
          <a:xfrm rot="5400000" flipH="1" flipV="1">
            <a:off x="3590706" y="2632123"/>
            <a:ext cx="390472" cy="1723102"/>
          </a:xfrm>
          <a:prstGeom prst="curvedConnector4">
            <a:avLst>
              <a:gd name="adj1" fmla="val -58545"/>
              <a:gd name="adj2" fmla="val 55119"/>
            </a:avLst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B318A0A0-6996-D1E0-229F-966D69A146DD}"/>
              </a:ext>
            </a:extLst>
          </p:cNvPr>
          <p:cNvCxnSpPr>
            <a:stCxn id="18" idx="2"/>
            <a:endCxn id="52" idx="1"/>
          </p:cNvCxnSpPr>
          <p:nvPr/>
        </p:nvCxnSpPr>
        <p:spPr>
          <a:xfrm rot="16200000" flipH="1">
            <a:off x="3756725" y="2407670"/>
            <a:ext cx="277096" cy="1504439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56DD8149-A5CA-1944-41CF-C6C4F7D171D9}"/>
              </a:ext>
            </a:extLst>
          </p:cNvPr>
          <p:cNvCxnSpPr>
            <a:stCxn id="7" idx="2"/>
            <a:endCxn id="52" idx="1"/>
          </p:cNvCxnSpPr>
          <p:nvPr/>
        </p:nvCxnSpPr>
        <p:spPr>
          <a:xfrm rot="16200000" flipH="1">
            <a:off x="3546561" y="2197506"/>
            <a:ext cx="969146" cy="1232717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7FA6C3-9144-D0B8-4BB0-9F05D5525026}"/>
              </a:ext>
            </a:extLst>
          </p:cNvPr>
          <p:cNvSpPr txBox="1"/>
          <p:nvPr/>
        </p:nvSpPr>
        <p:spPr>
          <a:xfrm>
            <a:off x="4434110" y="271712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Write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3EADEB-D25A-2FF5-EBF9-D2B3F137D93D}"/>
              </a:ext>
            </a:extLst>
          </p:cNvPr>
          <p:cNvSpPr txBox="1"/>
          <p:nvPr/>
        </p:nvSpPr>
        <p:spPr>
          <a:xfrm>
            <a:off x="4556693" y="2134028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Read Operations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F3A680C-5FFC-189C-D239-E6AD268988C4}"/>
              </a:ext>
            </a:extLst>
          </p:cNvPr>
          <p:cNvSpPr/>
          <p:nvPr/>
        </p:nvSpPr>
        <p:spPr>
          <a:xfrm>
            <a:off x="2027583" y="1779247"/>
            <a:ext cx="355188" cy="18811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5169438-29C9-81B9-1117-E2EECAEB63E6}"/>
              </a:ext>
            </a:extLst>
          </p:cNvPr>
          <p:cNvSpPr txBox="1"/>
          <p:nvPr/>
        </p:nvSpPr>
        <p:spPr>
          <a:xfrm>
            <a:off x="2003841" y="2194681"/>
            <a:ext cx="369332" cy="10791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/>
              <a:t>Load Balancer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26C9C7F-4EE5-17EC-8BB7-39117A887CE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389271" y="2261987"/>
            <a:ext cx="849079" cy="4436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42D83B1-DBD6-FE9C-6D1D-855C85F436B6}"/>
              </a:ext>
            </a:extLst>
          </p:cNvPr>
          <p:cNvCxnSpPr>
            <a:cxnSpLocks/>
            <a:stCxn id="18" idx="1"/>
            <a:endCxn id="78" idx="3"/>
          </p:cNvCxnSpPr>
          <p:nvPr/>
        </p:nvCxnSpPr>
        <p:spPr>
          <a:xfrm flipH="1" flipV="1">
            <a:off x="2382771" y="2719812"/>
            <a:ext cx="583857" cy="234225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AA09DC8-0EFF-8FF5-E37E-9184CE7DE3CF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2389271" y="3532380"/>
            <a:ext cx="358694" cy="89225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6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DFE4B-3572-9A95-0D6E-7BD88607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359973" cy="32420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a-DK" dirty="0"/>
              <a:t>Steps:</a:t>
            </a:r>
          </a:p>
          <a:p>
            <a:r>
              <a:rPr lang="da-DK" dirty="0" err="1"/>
              <a:t>Get</a:t>
            </a:r>
            <a:r>
              <a:rPr lang="da-DK" dirty="0"/>
              <a:t> hold of a </a:t>
            </a:r>
            <a:r>
              <a:rPr lang="da-DK" dirty="0" err="1"/>
              <a:t>certificate</a:t>
            </a:r>
            <a:endParaRPr lang="da-DK" dirty="0"/>
          </a:p>
          <a:p>
            <a:pPr lvl="1"/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get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from the AWS Certificate Manager</a:t>
            </a:r>
          </a:p>
          <a:p>
            <a:r>
              <a:rPr lang="da-DK" dirty="0"/>
              <a:t>ACM </a:t>
            </a:r>
            <a:r>
              <a:rPr lang="da-DK" dirty="0" err="1"/>
              <a:t>will</a:t>
            </a:r>
            <a:r>
              <a:rPr lang="da-DK" dirty="0"/>
              <a:t> ask </a:t>
            </a:r>
            <a:r>
              <a:rPr lang="da-DK" dirty="0" err="1"/>
              <a:t>us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another</a:t>
            </a:r>
            <a:r>
              <a:rPr lang="da-DK" dirty="0"/>
              <a:t> CNAME </a:t>
            </a:r>
            <a:r>
              <a:rPr lang="da-DK" dirty="0" err="1"/>
              <a:t>redirection</a:t>
            </a:r>
            <a:r>
              <a:rPr lang="da-DK" dirty="0"/>
              <a:t> and test it to </a:t>
            </a:r>
            <a:r>
              <a:rPr lang="da-DK" dirty="0" err="1"/>
              <a:t>verify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in </a:t>
            </a:r>
            <a:r>
              <a:rPr lang="da-DK" dirty="0" err="1"/>
              <a:t>control</a:t>
            </a:r>
            <a:r>
              <a:rPr lang="da-DK" dirty="0"/>
              <a:t> of the domain</a:t>
            </a:r>
          </a:p>
          <a:p>
            <a:r>
              <a:rPr lang="da-DK" dirty="0" err="1"/>
              <a:t>Finally</a:t>
            </a:r>
            <a:r>
              <a:rPr lang="da-DK" dirty="0"/>
              <a:t>, </a:t>
            </a:r>
            <a:r>
              <a:rPr lang="da-DK" dirty="0" err="1"/>
              <a:t>we</a:t>
            </a:r>
            <a:r>
              <a:rPr lang="da-DK" dirty="0"/>
              <a:t> must </a:t>
            </a:r>
            <a:r>
              <a:rPr lang="da-DK" dirty="0" err="1"/>
              <a:t>add</a:t>
            </a:r>
            <a:r>
              <a:rPr lang="da-DK" dirty="0"/>
              <a:t> a </a:t>
            </a:r>
            <a:r>
              <a:rPr lang="da-DK" dirty="0" err="1"/>
              <a:t>listener</a:t>
            </a:r>
            <a:r>
              <a:rPr lang="da-DK" dirty="0"/>
              <a:t> on port 443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redirects</a:t>
            </a:r>
            <a:r>
              <a:rPr lang="da-DK" dirty="0"/>
              <a:t> to 8080 (the </a:t>
            </a:r>
            <a:r>
              <a:rPr lang="da-DK" dirty="0" err="1"/>
              <a:t>frontend</a:t>
            </a:r>
            <a:r>
              <a:rPr lang="da-DK" dirty="0"/>
              <a:t>)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CEEEA-DA64-50E2-484C-F7C9EE3F2DC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30ED6B-0BA6-4E22-88D2-574B30CF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Securing</a:t>
            </a:r>
            <a:r>
              <a:rPr lang="da-DK" dirty="0"/>
              <a:t> the Service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9176093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0591-7326-90E9-825F-88045AB4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3531C-BD72-2EC1-434F-3B7002FFD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2810B-DC5F-81ED-32F3-F56D9A52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36" y="0"/>
            <a:ext cx="86945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344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ECB1-5B1A-862C-4543-DE521718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3C983-FEE0-EBC3-C267-3AFC356E3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E3B39-F031-BE5E-BD10-E630629FF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36" y="0"/>
            <a:ext cx="86945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9770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42120-DF81-0EA0-245C-6647A4E2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AAEDA-F986-F94C-88ED-F71B64BC7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AD0B5-11D7-D5FB-5DCF-6D39FDAF7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36" y="0"/>
            <a:ext cx="86945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863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BDED-C915-8C1D-EFBC-5F5A5369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3180D-F774-E6BF-3816-111C75DF8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322B6-4D37-6FA2-2225-347B61C63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36" y="0"/>
            <a:ext cx="8694529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AF3A5-6D89-A9D8-857C-AD1DB2EE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36" y="0"/>
            <a:ext cx="869452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5F6934-EDA3-C3BD-C171-584B18517737}"/>
              </a:ext>
            </a:extLst>
          </p:cNvPr>
          <p:cNvSpPr/>
          <p:nvPr/>
        </p:nvSpPr>
        <p:spPr>
          <a:xfrm>
            <a:off x="4533039" y="1501031"/>
            <a:ext cx="3841753" cy="367928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EF1AAB-C221-9DD6-F345-70D28A2FCD9B}"/>
              </a:ext>
            </a:extLst>
          </p:cNvPr>
          <p:cNvSpPr/>
          <p:nvPr/>
        </p:nvSpPr>
        <p:spPr>
          <a:xfrm>
            <a:off x="5343436" y="3182579"/>
            <a:ext cx="3086961" cy="320562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7720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22CA-F95A-B0B3-85A5-9A676D59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EC19D-1B3F-0133-8947-A1E66B59F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95713-FBAC-18CE-F09C-DE63565E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1" y="0"/>
            <a:ext cx="9113738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9EDAA4-B3FF-98D2-B2DE-AD811A5939AF}"/>
              </a:ext>
            </a:extLst>
          </p:cNvPr>
          <p:cNvSpPr/>
          <p:nvPr/>
        </p:nvSpPr>
        <p:spPr>
          <a:xfrm>
            <a:off x="457200" y="3592727"/>
            <a:ext cx="8155459" cy="512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0585640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B2866-87AB-F3B2-1A63-C775BB450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AF5BA-C187-794D-587A-557E263CF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D5551-F2D3-973E-600F-E8A0EC01F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800" y="0"/>
            <a:ext cx="87144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806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AFBC6-8936-10D1-B4AB-B193D4DF2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5DA54-9F11-E944-BEEE-A2DE6EE50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6A0D9-F5BF-718F-3649-8C47EC912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12" y="0"/>
            <a:ext cx="85767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8645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87562-2AD0-15A0-C81D-624069C1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FA879-9BDC-403A-F4E9-F48D7D07B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44488-ED5B-10DC-8C7E-6E5FFF128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12" y="0"/>
            <a:ext cx="85767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78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8EB07981-722C-533C-4700-82711CBA50F2}"/>
              </a:ext>
            </a:extLst>
          </p:cNvPr>
          <p:cNvSpPr/>
          <p:nvPr/>
        </p:nvSpPr>
        <p:spPr>
          <a:xfrm>
            <a:off x="1014636" y="975563"/>
            <a:ext cx="6239360" cy="343973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"The Cloud" (AWS)</a:t>
            </a:r>
          </a:p>
        </p:txBody>
      </p:sp>
      <p:pic>
        <p:nvPicPr>
          <p:cNvPr id="96" name="Content Placeholder 95" descr="Lock with solid fill">
            <a:extLst>
              <a:ext uri="{FF2B5EF4-FFF2-40B4-BE49-F238E27FC236}">
                <a16:creationId xmlns:a16="http://schemas.microsoft.com/office/drawing/2014/main" id="{6871AD0F-63AA-FFAD-2FA8-9AA425C6370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262" y="2172310"/>
            <a:ext cx="914400" cy="91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it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E7419-0EAC-F712-C61D-430B0A58CAB5}"/>
              </a:ext>
            </a:extLst>
          </p:cNvPr>
          <p:cNvGrpSpPr>
            <a:grpSpLocks noChangeAspect="1"/>
          </p:cNvGrpSpPr>
          <p:nvPr/>
        </p:nvGrpSpPr>
        <p:grpSpPr>
          <a:xfrm>
            <a:off x="3094316" y="1972043"/>
            <a:ext cx="643624" cy="447984"/>
            <a:chOff x="2488019" y="1942216"/>
            <a:chExt cx="1609060" cy="11199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843B66-C686-3C77-8CA8-543FCB5FE32F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73311F4-CA97-3CAD-A9DD-63D37395BC3E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TextBox 18" hidden="1">
                <a:extLst>
                  <a:ext uri="{FF2B5EF4-FFF2-40B4-BE49-F238E27FC236}">
                    <a16:creationId xmlns:a16="http://schemas.microsoft.com/office/drawing/2014/main" id="{75A37AB5-21F7-9B5E-182D-4C36D2BD4E3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9D6A42-C94D-44B9-7265-165D93A6A548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E1853C-69B5-0506-1003-824C7E295BEC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7" name="TextBox 16" hidden="1">
                <a:extLst>
                  <a:ext uri="{FF2B5EF4-FFF2-40B4-BE49-F238E27FC236}">
                    <a16:creationId xmlns:a16="http://schemas.microsoft.com/office/drawing/2014/main" id="{A0323BE8-8F39-8439-D6AB-23905387A7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F6DBCA-2592-BA51-122B-EA7F533B76FB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25CDD5-F5F3-2F08-BF10-8F5DF261A391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TextBox 14" hidden="1">
                <a:extLst>
                  <a:ext uri="{FF2B5EF4-FFF2-40B4-BE49-F238E27FC236}">
                    <a16:creationId xmlns:a16="http://schemas.microsoft.com/office/drawing/2014/main" id="{58CD61A5-04F3-22F0-E616-DF79144FDDED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591201" y="1779249"/>
            <a:ext cx="1979261" cy="482738"/>
          </a:xfrm>
          <a:prstGeom prst="curvedConnector3">
            <a:avLst>
              <a:gd name="adj1" fmla="val 35939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F14A3368-CE84-DA4C-1FD2-C50E10C2146F}"/>
              </a:ext>
            </a:extLst>
          </p:cNvPr>
          <p:cNvGrpSpPr>
            <a:grpSpLocks noChangeAspect="1"/>
          </p:cNvGrpSpPr>
          <p:nvPr/>
        </p:nvGrpSpPr>
        <p:grpSpPr>
          <a:xfrm>
            <a:off x="2822594" y="2664093"/>
            <a:ext cx="643624" cy="447984"/>
            <a:chOff x="2488019" y="1942216"/>
            <a:chExt cx="1609060" cy="11199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29F0EE-A3F0-49B0-10C1-C74C90A8890A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1FF73C9-DD7A-D9B8-D5DC-C4EA377CCE1B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6" name="TextBox 25" hidden="1">
                <a:extLst>
                  <a:ext uri="{FF2B5EF4-FFF2-40B4-BE49-F238E27FC236}">
                    <a16:creationId xmlns:a16="http://schemas.microsoft.com/office/drawing/2014/main" id="{6F2238CD-EB2D-383F-65D7-12E1042DA83F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088EAA-49B8-CCEE-3E4C-57CD6BEB506E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3DF04BFF-73EB-F1BA-6615-0D2E9C0878D0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4" name="TextBox 23" hidden="1">
                <a:extLst>
                  <a:ext uri="{FF2B5EF4-FFF2-40B4-BE49-F238E27FC236}">
                    <a16:creationId xmlns:a16="http://schemas.microsoft.com/office/drawing/2014/main" id="{A9BD196F-95C7-2DAE-F9D2-C5118D1B1703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3EE09A-D63E-1BC2-D124-7EBD3DDEB5F6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84691EB-EB97-96F1-7D9E-E14CB9576A0C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2" name="TextBox 21" hidden="1">
                <a:extLst>
                  <a:ext uri="{FF2B5EF4-FFF2-40B4-BE49-F238E27FC236}">
                    <a16:creationId xmlns:a16="http://schemas.microsoft.com/office/drawing/2014/main" id="{49C21DF1-3CCC-BF80-3A78-912F1F0B2946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E5A57-5DD4-38F7-EDD3-09D7F71CB231}"/>
              </a:ext>
            </a:extLst>
          </p:cNvPr>
          <p:cNvGrpSpPr>
            <a:grpSpLocks noChangeAspect="1"/>
          </p:cNvGrpSpPr>
          <p:nvPr/>
        </p:nvGrpSpPr>
        <p:grpSpPr>
          <a:xfrm>
            <a:off x="2603931" y="3331661"/>
            <a:ext cx="643624" cy="447984"/>
            <a:chOff x="2488019" y="1942216"/>
            <a:chExt cx="1609060" cy="111996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42D14CF-6A4D-1B47-15A1-CD56C935FEA4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3BE4CF4-2CBB-9068-D3F3-227AA69684B5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6" name="TextBox 35" hidden="1">
                <a:extLst>
                  <a:ext uri="{FF2B5EF4-FFF2-40B4-BE49-F238E27FC236}">
                    <a16:creationId xmlns:a16="http://schemas.microsoft.com/office/drawing/2014/main" id="{57FF0C0C-1442-4C97-BB38-37631B6FEB14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818703-5EDC-5974-DDEE-DA8E8E8C0B7E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400DDAC-5315-3B2E-A8C9-7FD48FC501DD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4" name="TextBox 33" hidden="1">
                <a:extLst>
                  <a:ext uri="{FF2B5EF4-FFF2-40B4-BE49-F238E27FC236}">
                    <a16:creationId xmlns:a16="http://schemas.microsoft.com/office/drawing/2014/main" id="{CDB7D485-496C-6D9C-6285-1DEBA9DC2964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C93A4C7-0D9F-E3E8-ECC4-264451EF2440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DFB88301-6CA6-0D96-618A-19C31C7E1156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2" name="TextBox 31" hidden="1">
                <a:extLst>
                  <a:ext uri="{FF2B5EF4-FFF2-40B4-BE49-F238E27FC236}">
                    <a16:creationId xmlns:a16="http://schemas.microsoft.com/office/drawing/2014/main" id="{25DC8D9E-FC04-880A-4E2C-05F4F626283B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4159AB5-84A8-B937-EFB0-62F48E7AC169}"/>
              </a:ext>
            </a:extLst>
          </p:cNvPr>
          <p:cNvCxnSpPr>
            <a:cxnSpLocks/>
            <a:stCxn id="31" idx="3"/>
            <a:endCxn id="9" idx="2"/>
          </p:cNvCxnSpPr>
          <p:nvPr/>
        </p:nvCxnSpPr>
        <p:spPr>
          <a:xfrm flipV="1">
            <a:off x="3100816" y="1779249"/>
            <a:ext cx="2469646" cy="1842356"/>
          </a:xfrm>
          <a:prstGeom prst="curvedConnector3">
            <a:avLst>
              <a:gd name="adj1" fmla="val 54427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7B64E3C8-16D5-652E-A12A-A7008B34ACF7}"/>
              </a:ext>
            </a:extLst>
          </p:cNvPr>
          <p:cNvCxnSpPr>
            <a:cxnSpLocks/>
            <a:stCxn id="18" idx="3"/>
            <a:endCxn id="9" idx="2"/>
          </p:cNvCxnSpPr>
          <p:nvPr/>
        </p:nvCxnSpPr>
        <p:spPr>
          <a:xfrm flipV="1">
            <a:off x="3319479" y="1779249"/>
            <a:ext cx="2250983" cy="1174788"/>
          </a:xfrm>
          <a:prstGeom prst="curvedConnector3">
            <a:avLst>
              <a:gd name="adj1" fmla="val 42935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9C2137-569A-2D9E-188F-03D06D6EAEFD}"/>
              </a:ext>
            </a:extLst>
          </p:cNvPr>
          <p:cNvGrpSpPr>
            <a:grpSpLocks noChangeAspect="1"/>
          </p:cNvGrpSpPr>
          <p:nvPr/>
        </p:nvGrpSpPr>
        <p:grpSpPr>
          <a:xfrm>
            <a:off x="4503459" y="3008494"/>
            <a:ext cx="643624" cy="447984"/>
            <a:chOff x="2488019" y="1942216"/>
            <a:chExt cx="1609060" cy="1119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0C192D-9E6C-0606-CEA6-2AC84F5E5519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B0E28D8-0984-EFCD-66DA-FE168567BA9C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7" name="TextBox 56" hidden="1">
                <a:extLst>
                  <a:ext uri="{FF2B5EF4-FFF2-40B4-BE49-F238E27FC236}">
                    <a16:creationId xmlns:a16="http://schemas.microsoft.com/office/drawing/2014/main" id="{17AF2152-1EBB-E793-4715-5A09B57A5DF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40817DF-9849-EFC5-4731-8695164E6C5B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1552652-5B8E-1410-6FF0-13D5EE4BC003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5" name="TextBox 54" hidden="1">
                <a:extLst>
                  <a:ext uri="{FF2B5EF4-FFF2-40B4-BE49-F238E27FC236}">
                    <a16:creationId xmlns:a16="http://schemas.microsoft.com/office/drawing/2014/main" id="{5BC4BF62-3583-E0F2-4DF0-B9218C65D8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6C08117-D6D6-F9B8-2656-836416FF1A5C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B7FCE6D-BA4F-83CA-64BB-7D313FFC81B2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3" name="TextBox 52" hidden="1">
                <a:extLst>
                  <a:ext uri="{FF2B5EF4-FFF2-40B4-BE49-F238E27FC236}">
                    <a16:creationId xmlns:a16="http://schemas.microsoft.com/office/drawing/2014/main" id="{1B30AB05-1540-6404-B890-34D35333A861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C0953BE-9558-0935-0B5D-A3BFC4DDC34D}"/>
              </a:ext>
            </a:extLst>
          </p:cNvPr>
          <p:cNvCxnSpPr>
            <a:stCxn id="9" idx="3"/>
            <a:endCxn id="52" idx="3"/>
          </p:cNvCxnSpPr>
          <p:nvPr/>
        </p:nvCxnSpPr>
        <p:spPr>
          <a:xfrm rot="5400000">
            <a:off x="4876351" y="2303070"/>
            <a:ext cx="1119361" cy="871374"/>
          </a:xfrm>
          <a:prstGeom prst="curvedConnector2">
            <a:avLst/>
          </a:prstGeom>
          <a:ln w="158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27A5781B-90F9-60F5-4C05-70BE43222AEE}"/>
              </a:ext>
            </a:extLst>
          </p:cNvPr>
          <p:cNvCxnSpPr>
            <a:stCxn id="31" idx="2"/>
            <a:endCxn id="52" idx="1"/>
          </p:cNvCxnSpPr>
          <p:nvPr/>
        </p:nvCxnSpPr>
        <p:spPr>
          <a:xfrm rot="5400000" flipH="1" flipV="1">
            <a:off x="3590706" y="2632123"/>
            <a:ext cx="390472" cy="1723102"/>
          </a:xfrm>
          <a:prstGeom prst="curvedConnector4">
            <a:avLst>
              <a:gd name="adj1" fmla="val -58545"/>
              <a:gd name="adj2" fmla="val 55119"/>
            </a:avLst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B318A0A0-6996-D1E0-229F-966D69A146DD}"/>
              </a:ext>
            </a:extLst>
          </p:cNvPr>
          <p:cNvCxnSpPr>
            <a:stCxn id="18" idx="2"/>
            <a:endCxn id="52" idx="1"/>
          </p:cNvCxnSpPr>
          <p:nvPr/>
        </p:nvCxnSpPr>
        <p:spPr>
          <a:xfrm rot="16200000" flipH="1">
            <a:off x="3756725" y="2407670"/>
            <a:ext cx="277096" cy="1504439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56DD8149-A5CA-1944-41CF-C6C4F7D171D9}"/>
              </a:ext>
            </a:extLst>
          </p:cNvPr>
          <p:cNvCxnSpPr>
            <a:stCxn id="7" idx="2"/>
            <a:endCxn id="52" idx="1"/>
          </p:cNvCxnSpPr>
          <p:nvPr/>
        </p:nvCxnSpPr>
        <p:spPr>
          <a:xfrm rot="16200000" flipH="1">
            <a:off x="3546561" y="2197506"/>
            <a:ext cx="969146" cy="1232717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7FA6C3-9144-D0B8-4BB0-9F05D5525026}"/>
              </a:ext>
            </a:extLst>
          </p:cNvPr>
          <p:cNvSpPr txBox="1"/>
          <p:nvPr/>
        </p:nvSpPr>
        <p:spPr>
          <a:xfrm>
            <a:off x="4434110" y="271712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Write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3EADEB-D25A-2FF5-EBF9-D2B3F137D93D}"/>
              </a:ext>
            </a:extLst>
          </p:cNvPr>
          <p:cNvSpPr txBox="1"/>
          <p:nvPr/>
        </p:nvSpPr>
        <p:spPr>
          <a:xfrm>
            <a:off x="4556693" y="2134028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Read Operations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F3A680C-5FFC-189C-D239-E6AD268988C4}"/>
              </a:ext>
            </a:extLst>
          </p:cNvPr>
          <p:cNvSpPr/>
          <p:nvPr/>
        </p:nvSpPr>
        <p:spPr>
          <a:xfrm>
            <a:off x="2027583" y="1779247"/>
            <a:ext cx="355188" cy="18811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5169438-29C9-81B9-1117-E2EECAEB63E6}"/>
              </a:ext>
            </a:extLst>
          </p:cNvPr>
          <p:cNvSpPr txBox="1"/>
          <p:nvPr/>
        </p:nvSpPr>
        <p:spPr>
          <a:xfrm>
            <a:off x="2003841" y="2194681"/>
            <a:ext cx="369332" cy="10791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/>
              <a:t>Load Balancer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26C9C7F-4EE5-17EC-8BB7-39117A887CE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389271" y="2261987"/>
            <a:ext cx="849079" cy="4436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42D83B1-DBD6-FE9C-6D1D-855C85F436B6}"/>
              </a:ext>
            </a:extLst>
          </p:cNvPr>
          <p:cNvCxnSpPr>
            <a:cxnSpLocks/>
            <a:stCxn id="18" idx="1"/>
            <a:endCxn id="78" idx="3"/>
          </p:cNvCxnSpPr>
          <p:nvPr/>
        </p:nvCxnSpPr>
        <p:spPr>
          <a:xfrm flipH="1" flipV="1">
            <a:off x="2382771" y="2719812"/>
            <a:ext cx="583857" cy="234225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AA09DC8-0EFF-8FF5-E37E-9184CE7DE3CF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2389271" y="3532380"/>
            <a:ext cx="358694" cy="89225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84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0D393-48FF-1279-08BA-24F570BA122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203A2-9595-8450-4DC8-88022048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C896B2-772B-6C2B-ACE4-A702C7B99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55"/>
            <a:ext cx="9148367" cy="514104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7AEFBE9-E922-5EA5-D513-3186FCA380F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9" name="Content Placeholder 8" descr="Cursor outline">
            <a:extLst>
              <a:ext uri="{FF2B5EF4-FFF2-40B4-BE49-F238E27FC236}">
                <a16:creationId xmlns:a16="http://schemas.microsoft.com/office/drawing/2014/main" id="{D2AD1035-6352-A4B2-054D-28484495F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7801" y="2536997"/>
            <a:ext cx="366841" cy="366841"/>
          </a:xfrm>
        </p:spPr>
      </p:pic>
    </p:spTree>
    <p:extLst>
      <p:ext uri="{BB962C8B-B14F-4D97-AF65-F5344CB8AC3E}">
        <p14:creationId xmlns:p14="http://schemas.microsoft.com/office/powerpoint/2010/main" val="15752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135153-6356-5F25-4052-34B1DF779F9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2488F-A2F4-67FB-EF2F-5C6D1BA4E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E91E8-2C4D-BEA0-C6C6-AD983196690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F09114-DFF7-4B0E-D9F0-CC2434EC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EC6D2-C062-56DC-B496-AA044B42B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4"/>
            <a:ext cx="9144000" cy="5138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E074C-4A6E-5F58-A062-3B1897D9E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429" y="0"/>
            <a:ext cx="9144000" cy="51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9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678794-4653-31CB-731F-541FC61CC4E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FE2A7-6444-4EF8-A746-D6BFA0CE0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8B90A-1578-EF69-BE46-059FE8B7F01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F37071-CCC8-16D8-2622-88211E43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67DDE1-6356-A68B-1D54-2585D0421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4"/>
            <a:ext cx="9144000" cy="51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3272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 descr=" 2">
            <a:extLst>
              <a:ext uri="{FF2B5EF4-FFF2-40B4-BE49-F238E27FC236}">
                <a16:creationId xmlns:a16="http://schemas.microsoft.com/office/drawing/2014/main" id="{436145D5-EB79-878C-6F11-C3C8FA536C8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 descr=" 3">
            <a:extLst>
              <a:ext uri="{FF2B5EF4-FFF2-40B4-BE49-F238E27FC236}">
                <a16:creationId xmlns:a16="http://schemas.microsoft.com/office/drawing/2014/main" id="{1DCDFE20-DB39-1F22-3B48-4EFAC6903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 descr=" 4">
            <a:extLst>
              <a:ext uri="{FF2B5EF4-FFF2-40B4-BE49-F238E27FC236}">
                <a16:creationId xmlns:a16="http://schemas.microsoft.com/office/drawing/2014/main" id="{90BBC04B-5B4E-D4E6-428E-8FDED63A74D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 descr=" 5">
            <a:extLst>
              <a:ext uri="{FF2B5EF4-FFF2-40B4-BE49-F238E27FC236}">
                <a16:creationId xmlns:a16="http://schemas.microsoft.com/office/drawing/2014/main" id="{CF78D017-453F-D6B4-0E04-46AF5B65C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790B56CF-E82C-F620-2EED-949302179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3999" cy="50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6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 descr=" 2">
            <a:extLst>
              <a:ext uri="{FF2B5EF4-FFF2-40B4-BE49-F238E27FC236}">
                <a16:creationId xmlns:a16="http://schemas.microsoft.com/office/drawing/2014/main" id="{436145D5-EB79-878C-6F11-C3C8FA536C8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 descr=" 3">
            <a:extLst>
              <a:ext uri="{FF2B5EF4-FFF2-40B4-BE49-F238E27FC236}">
                <a16:creationId xmlns:a16="http://schemas.microsoft.com/office/drawing/2014/main" id="{1DCDFE20-DB39-1F22-3B48-4EFAC6903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 descr=" 4">
            <a:extLst>
              <a:ext uri="{FF2B5EF4-FFF2-40B4-BE49-F238E27FC236}">
                <a16:creationId xmlns:a16="http://schemas.microsoft.com/office/drawing/2014/main" id="{90BBC04B-5B4E-D4E6-428E-8FDED63A74D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 descr=" 5">
            <a:extLst>
              <a:ext uri="{FF2B5EF4-FFF2-40B4-BE49-F238E27FC236}">
                <a16:creationId xmlns:a16="http://schemas.microsoft.com/office/drawing/2014/main" id="{CF78D017-453F-D6B4-0E04-46AF5B65C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 descr=" 7">
            <a:extLst>
              <a:ext uri="{FF2B5EF4-FFF2-40B4-BE49-F238E27FC236}">
                <a16:creationId xmlns:a16="http://schemas.microsoft.com/office/drawing/2014/main" id="{790B56CF-E82C-F620-2EED-949302179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3999" cy="5099538"/>
          </a:xfrm>
          <a:prstGeom prst="rect">
            <a:avLst/>
          </a:prstGeom>
        </p:spPr>
      </p:pic>
      <p:pic>
        <p:nvPicPr>
          <p:cNvPr id="6" name="Picture 5" descr=" 8">
            <a:extLst>
              <a:ext uri="{FF2B5EF4-FFF2-40B4-BE49-F238E27FC236}">
                <a16:creationId xmlns:a16="http://schemas.microsoft.com/office/drawing/2014/main" id="{9BBB169F-C75F-9020-F3F7-6903729DD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0"/>
            <a:ext cx="9144000" cy="50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5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7FE3A4-8A45-915D-E82F-2EC215F4D95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F1C8-9253-62CD-CC34-B9044ABEE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Secure Service Setup:</a:t>
            </a:r>
          </a:p>
          <a:p>
            <a:r>
              <a:rPr lang="da-DK" dirty="0"/>
              <a:t>Did not </a:t>
            </a:r>
            <a:r>
              <a:rPr lang="da-DK" dirty="0" err="1"/>
              <a:t>complete</a:t>
            </a:r>
            <a:r>
              <a:rPr lang="da-DK" dirty="0"/>
              <a:t> automation of startup of </a:t>
            </a:r>
            <a:r>
              <a:rPr lang="da-DK" dirty="0" err="1"/>
              <a:t>secure</a:t>
            </a:r>
            <a:r>
              <a:rPr lang="da-DK" dirty="0"/>
              <a:t> service – manual steps </a:t>
            </a:r>
            <a:r>
              <a:rPr lang="da-DK" dirty="0" err="1"/>
              <a:t>required</a:t>
            </a:r>
            <a:endParaRPr lang="da-DK" dirty="0"/>
          </a:p>
          <a:p>
            <a:pPr lvl="1"/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figure</a:t>
            </a:r>
            <a:r>
              <a:rPr lang="da-DK" dirty="0"/>
              <a:t> out </a:t>
            </a:r>
            <a:r>
              <a:rPr lang="da-DK" dirty="0" err="1"/>
              <a:t>how</a:t>
            </a:r>
            <a:r>
              <a:rPr lang="da-DK" dirty="0"/>
              <a:t> to do it and post </a:t>
            </a:r>
            <a:r>
              <a:rPr lang="da-DK" dirty="0" err="1"/>
              <a:t>updates</a:t>
            </a:r>
            <a:r>
              <a:rPr lang="da-DK" dirty="0"/>
              <a:t> (</a:t>
            </a:r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a pod cast series)</a:t>
            </a:r>
          </a:p>
          <a:p>
            <a:r>
              <a:rPr lang="da-DK" dirty="0"/>
              <a:t>Note </a:t>
            </a:r>
            <a:r>
              <a:rPr lang="da-DK" dirty="0" err="1"/>
              <a:t>that</a:t>
            </a:r>
            <a:r>
              <a:rPr lang="da-DK" dirty="0"/>
              <a:t> the manual </a:t>
            </a:r>
            <a:r>
              <a:rPr lang="da-DK" dirty="0" err="1"/>
              <a:t>setup</a:t>
            </a:r>
            <a:r>
              <a:rPr lang="da-DK" dirty="0"/>
              <a:t> </a:t>
            </a:r>
            <a:r>
              <a:rPr lang="da-DK" dirty="0" err="1"/>
              <a:t>requires</a:t>
            </a:r>
            <a:r>
              <a:rPr lang="da-DK" dirty="0"/>
              <a:t> manual </a:t>
            </a:r>
            <a:r>
              <a:rPr lang="da-DK" dirty="0" err="1"/>
              <a:t>teardown</a:t>
            </a:r>
            <a:endParaRPr lang="da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FA409-5BB2-9CC7-5748-DA6E7D95D09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019E67-C77E-7A89-B109-BDB9E35A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Loose </a:t>
            </a:r>
            <a:r>
              <a:rPr lang="da-DK" dirty="0" err="1"/>
              <a:t>Ends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421903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7FE3A4-8A45-915D-E82F-2EC215F4D95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F1C8-9253-62CD-CC34-B9044ABEE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Did not </a:t>
            </a:r>
            <a:r>
              <a:rPr lang="da-DK" dirty="0" err="1"/>
              <a:t>complete</a:t>
            </a:r>
            <a:r>
              <a:rPr lang="da-DK" dirty="0"/>
              <a:t> automation of </a:t>
            </a:r>
            <a:r>
              <a:rPr lang="da-DK" dirty="0" err="1"/>
              <a:t>secure</a:t>
            </a:r>
            <a:r>
              <a:rPr lang="da-DK" dirty="0"/>
              <a:t> </a:t>
            </a:r>
            <a:r>
              <a:rPr lang="da-DK" dirty="0" err="1"/>
              <a:t>setup</a:t>
            </a:r>
            <a:r>
              <a:rPr lang="da-DK" dirty="0"/>
              <a:t>.</a:t>
            </a:r>
          </a:p>
          <a:p>
            <a:r>
              <a:rPr lang="da-DK" dirty="0"/>
              <a:t>Manual </a:t>
            </a:r>
            <a:r>
              <a:rPr lang="da-DK" dirty="0" err="1"/>
              <a:t>setup</a:t>
            </a:r>
            <a:r>
              <a:rPr lang="da-DK" dirty="0"/>
              <a:t> </a:t>
            </a:r>
            <a:r>
              <a:rPr lang="da-DK" dirty="0" err="1"/>
              <a:t>requires</a:t>
            </a:r>
            <a:r>
              <a:rPr lang="da-DK" dirty="0"/>
              <a:t> manual </a:t>
            </a:r>
            <a:r>
              <a:rPr lang="da-DK" dirty="0" err="1"/>
              <a:t>teardown</a:t>
            </a:r>
            <a:endParaRPr lang="da-DK" dirty="0"/>
          </a:p>
          <a:p>
            <a:r>
              <a:rPr lang="da-DK" dirty="0"/>
              <a:t>Not 100% stable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FA409-5BB2-9CC7-5748-DA6E7D95D09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019E67-C77E-7A89-B109-BDB9E35A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Issues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282710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7FE3A4-8A45-915D-E82F-2EC215F4D95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F1C8-9253-62CD-CC34-B9044ABEE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Did not </a:t>
            </a:r>
            <a:r>
              <a:rPr lang="da-DK" dirty="0" err="1"/>
              <a:t>complete</a:t>
            </a:r>
            <a:r>
              <a:rPr lang="da-DK" dirty="0"/>
              <a:t> automation of </a:t>
            </a:r>
            <a:r>
              <a:rPr lang="da-DK" dirty="0" err="1"/>
              <a:t>secure</a:t>
            </a:r>
            <a:r>
              <a:rPr lang="da-DK" dirty="0"/>
              <a:t> </a:t>
            </a:r>
            <a:r>
              <a:rPr lang="da-DK" dirty="0" err="1"/>
              <a:t>setup</a:t>
            </a:r>
            <a:r>
              <a:rPr lang="da-DK" dirty="0"/>
              <a:t>.</a:t>
            </a:r>
          </a:p>
          <a:p>
            <a:r>
              <a:rPr lang="da-DK" dirty="0"/>
              <a:t>Manual </a:t>
            </a:r>
            <a:r>
              <a:rPr lang="da-DK" dirty="0" err="1"/>
              <a:t>setup</a:t>
            </a:r>
            <a:r>
              <a:rPr lang="da-DK" dirty="0"/>
              <a:t> </a:t>
            </a:r>
            <a:r>
              <a:rPr lang="da-DK" dirty="0" err="1"/>
              <a:t>requires</a:t>
            </a:r>
            <a:r>
              <a:rPr lang="da-DK" dirty="0"/>
              <a:t> manual </a:t>
            </a:r>
            <a:r>
              <a:rPr lang="da-DK" dirty="0" err="1"/>
              <a:t>teardown</a:t>
            </a:r>
            <a:endParaRPr lang="da-DK" dirty="0"/>
          </a:p>
          <a:p>
            <a:r>
              <a:rPr lang="da-DK" dirty="0"/>
              <a:t>Not 100% stable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FA409-5BB2-9CC7-5748-DA6E7D95D09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019E67-C77E-7A89-B109-BDB9E35A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Issues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6D5B7-C1C9-96EC-D94F-9E15E45FC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35" y="0"/>
            <a:ext cx="7740165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21BB81-B07E-0814-41AC-FBB6B18FFBCE}"/>
              </a:ext>
            </a:extLst>
          </p:cNvPr>
          <p:cNvSpPr/>
          <p:nvPr/>
        </p:nvSpPr>
        <p:spPr>
          <a:xfrm>
            <a:off x="1403835" y="569639"/>
            <a:ext cx="7610463" cy="539313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E70819-BC25-08B5-E13A-7B885B04331B}"/>
              </a:ext>
            </a:extLst>
          </p:cNvPr>
          <p:cNvSpPr/>
          <p:nvPr/>
        </p:nvSpPr>
        <p:spPr>
          <a:xfrm>
            <a:off x="1403835" y="4481208"/>
            <a:ext cx="7610463" cy="512323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7962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52826-FA53-33C4-FAA1-A026FD477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8477573" cy="32420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dirty="0"/>
              <a:t>Give a </a:t>
            </a:r>
            <a:r>
              <a:rPr lang="da-DK" dirty="0" err="1"/>
              <a:t>quick</a:t>
            </a:r>
            <a:r>
              <a:rPr lang="da-DK" dirty="0"/>
              <a:t> </a:t>
            </a:r>
            <a:r>
              <a:rPr lang="da-DK" dirty="0" err="1"/>
              <a:t>introduction</a:t>
            </a:r>
            <a:r>
              <a:rPr lang="da-DK" dirty="0"/>
              <a:t> to:</a:t>
            </a:r>
          </a:p>
          <a:p>
            <a:r>
              <a:rPr lang="da-DK" dirty="0" err="1"/>
              <a:t>Jarvis</a:t>
            </a:r>
            <a:r>
              <a:rPr lang="da-DK" dirty="0"/>
              <a:t> – </a:t>
            </a:r>
            <a:r>
              <a:rPr lang="da-DK" dirty="0" err="1"/>
              <a:t>Dyalog's</a:t>
            </a:r>
            <a:r>
              <a:rPr lang="da-DK" dirty="0"/>
              <a:t> Web Service Framework – to </a:t>
            </a:r>
            <a:r>
              <a:rPr lang="da-DK" dirty="0" err="1"/>
              <a:t>expose</a:t>
            </a:r>
            <a:r>
              <a:rPr lang="da-DK" dirty="0"/>
              <a:t> APL </a:t>
            </a:r>
            <a:r>
              <a:rPr lang="da-DK" dirty="0" err="1"/>
              <a:t>functions</a:t>
            </a:r>
            <a:r>
              <a:rPr lang="da-DK" dirty="0"/>
              <a:t> as services</a:t>
            </a:r>
          </a:p>
          <a:p>
            <a:r>
              <a:rPr lang="da-DK" dirty="0"/>
              <a:t>Docker: to </a:t>
            </a:r>
            <a:r>
              <a:rPr lang="da-DK" dirty="0" err="1"/>
              <a:t>create</a:t>
            </a:r>
            <a:r>
              <a:rPr lang="da-DK" dirty="0"/>
              <a:t> </a:t>
            </a:r>
            <a:r>
              <a:rPr lang="da-DK" dirty="0" err="1"/>
              <a:t>lightweight</a:t>
            </a:r>
            <a:r>
              <a:rPr lang="da-DK" dirty="0"/>
              <a:t> Virtual Machines </a:t>
            </a:r>
            <a:r>
              <a:rPr lang="da-DK" dirty="0" err="1"/>
              <a:t>known</a:t>
            </a:r>
            <a:r>
              <a:rPr lang="da-DK" dirty="0"/>
              <a:t> as "Containers"</a:t>
            </a:r>
          </a:p>
          <a:p>
            <a:r>
              <a:rPr lang="da-DK" dirty="0"/>
              <a:t>Docker Compose: to </a:t>
            </a:r>
            <a:r>
              <a:rPr lang="da-DK" dirty="0" err="1"/>
              <a:t>launch</a:t>
            </a:r>
            <a:r>
              <a:rPr lang="da-DK" dirty="0"/>
              <a:t> and </a:t>
            </a:r>
            <a:r>
              <a:rPr lang="da-DK" dirty="0" err="1"/>
              <a:t>manage</a:t>
            </a:r>
            <a:r>
              <a:rPr lang="da-DK" dirty="0"/>
              <a:t> multiple inter-</a:t>
            </a:r>
            <a:r>
              <a:rPr lang="da-DK" dirty="0" err="1"/>
              <a:t>connected</a:t>
            </a:r>
            <a:r>
              <a:rPr lang="da-DK" dirty="0"/>
              <a:t> containers</a:t>
            </a:r>
          </a:p>
          <a:p>
            <a:r>
              <a:rPr lang="da-DK" dirty="0"/>
              <a:t>Amazon Web Services "</a:t>
            </a:r>
            <a:r>
              <a:rPr lang="da-DK" dirty="0" err="1"/>
              <a:t>Elastic</a:t>
            </a:r>
            <a:r>
              <a:rPr lang="da-DK" dirty="0"/>
              <a:t> Container Service": to </a:t>
            </a:r>
            <a:r>
              <a:rPr lang="da-DK" dirty="0" err="1"/>
              <a:t>allow</a:t>
            </a:r>
            <a:r>
              <a:rPr lang="da-DK" dirty="0"/>
              <a:t> Docker Compose to </a:t>
            </a:r>
            <a:r>
              <a:rPr lang="da-DK" dirty="0" err="1"/>
              <a:t>launch</a:t>
            </a:r>
            <a:r>
              <a:rPr lang="da-DK" dirty="0"/>
              <a:t> containers </a:t>
            </a:r>
            <a:r>
              <a:rPr lang="da-DK" dirty="0" err="1"/>
              <a:t>directly</a:t>
            </a:r>
            <a:r>
              <a:rPr lang="da-DK" dirty="0"/>
              <a:t> to the cloud (so-</a:t>
            </a:r>
            <a:r>
              <a:rPr lang="da-DK" dirty="0" err="1"/>
              <a:t>called</a:t>
            </a:r>
            <a:r>
              <a:rPr lang="da-DK" dirty="0"/>
              <a:t> "</a:t>
            </a:r>
            <a:r>
              <a:rPr lang="da-DK" dirty="0" err="1"/>
              <a:t>serverless</a:t>
            </a:r>
            <a:r>
              <a:rPr lang="da-DK" dirty="0"/>
              <a:t>" </a:t>
            </a:r>
            <a:r>
              <a:rPr lang="da-DK" dirty="0" err="1"/>
              <a:t>deployment</a:t>
            </a:r>
            <a:r>
              <a:rPr lang="da-DK" dirty="0"/>
              <a:t>)</a:t>
            </a:r>
          </a:p>
          <a:p>
            <a:r>
              <a:rPr lang="da-DK" dirty="0"/>
              <a:t>How to </a:t>
            </a:r>
            <a:r>
              <a:rPr lang="da-DK" dirty="0" err="1"/>
              <a:t>scale</a:t>
            </a:r>
            <a:r>
              <a:rPr lang="da-DK" dirty="0"/>
              <a:t> the system by running multiple </a:t>
            </a:r>
            <a:r>
              <a:rPr lang="da-DK" dirty="0" err="1"/>
              <a:t>copies</a:t>
            </a:r>
            <a:r>
              <a:rPr lang="da-DK" dirty="0"/>
              <a:t> of </a:t>
            </a:r>
            <a:r>
              <a:rPr lang="da-DK" dirty="0" err="1"/>
              <a:t>selected</a:t>
            </a:r>
            <a:r>
              <a:rPr lang="da-DK" dirty="0"/>
              <a:t> services</a:t>
            </a:r>
          </a:p>
          <a:p>
            <a:r>
              <a:rPr lang="da-DK" dirty="0"/>
              <a:t>How to </a:t>
            </a:r>
            <a:r>
              <a:rPr lang="da-DK" dirty="0" err="1"/>
              <a:t>assign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domain </a:t>
            </a:r>
            <a:r>
              <a:rPr lang="da-DK" dirty="0" err="1"/>
              <a:t>name</a:t>
            </a:r>
            <a:r>
              <a:rPr lang="da-DK" dirty="0"/>
              <a:t> and a </a:t>
            </a:r>
            <a:r>
              <a:rPr lang="da-DK" dirty="0" err="1"/>
              <a:t>certificate</a:t>
            </a:r>
            <a:r>
              <a:rPr lang="da-DK" dirty="0"/>
              <a:t> to </a:t>
            </a:r>
            <a:r>
              <a:rPr lang="da-DK" dirty="0" err="1"/>
              <a:t>your</a:t>
            </a:r>
            <a:r>
              <a:rPr lang="da-DK" dirty="0"/>
              <a:t> service</a:t>
            </a:r>
          </a:p>
          <a:p>
            <a:endParaRPr lang="LID4096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EA2BE4-373E-F1FA-6825-915E243B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Goals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4689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B774C9-89C8-874D-76D3-015FE509210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BA7AC-2CC1-3C5C-9116-738FA3E7F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da-DK" dirty="0" err="1"/>
              <a:t>Installed</a:t>
            </a:r>
            <a:r>
              <a:rPr lang="da-DK" dirty="0"/>
              <a:t> Docker?</a:t>
            </a:r>
          </a:p>
          <a:p>
            <a:r>
              <a:rPr lang="da-DK" dirty="0" err="1"/>
              <a:t>Installed</a:t>
            </a:r>
            <a:r>
              <a:rPr lang="da-DK" dirty="0"/>
              <a:t> </a:t>
            </a:r>
            <a:r>
              <a:rPr lang="da-DK" dirty="0" err="1"/>
              <a:t>Jarvis</a:t>
            </a:r>
            <a:r>
              <a:rPr lang="da-DK" dirty="0"/>
              <a:t>?</a:t>
            </a:r>
          </a:p>
          <a:p>
            <a:r>
              <a:rPr lang="da-DK" dirty="0" err="1"/>
              <a:t>Downloaded</a:t>
            </a:r>
            <a:r>
              <a:rPr lang="da-DK" dirty="0"/>
              <a:t> Workshop Materials?</a:t>
            </a:r>
          </a:p>
          <a:p>
            <a:r>
              <a:rPr lang="da-DK" dirty="0" err="1"/>
              <a:t>Signed</a:t>
            </a:r>
            <a:r>
              <a:rPr lang="da-DK" dirty="0"/>
              <a:t> up for an AWS </a:t>
            </a:r>
            <a:r>
              <a:rPr lang="da-DK" dirty="0" err="1"/>
              <a:t>account</a:t>
            </a:r>
            <a:r>
              <a:rPr lang="da-DK" dirty="0"/>
              <a:t>?</a:t>
            </a:r>
          </a:p>
          <a:p>
            <a:pPr lvl="1"/>
            <a:r>
              <a:rPr lang="da-DK" dirty="0"/>
              <a:t>It </a:t>
            </a:r>
            <a:r>
              <a:rPr lang="da-DK" dirty="0" err="1"/>
              <a:t>should</a:t>
            </a:r>
            <a:r>
              <a:rPr lang="da-DK" dirty="0"/>
              <a:t> </a:t>
            </a:r>
            <a:r>
              <a:rPr lang="da-DK" dirty="0" err="1"/>
              <a:t>cost</a:t>
            </a:r>
            <a:r>
              <a:rPr lang="da-DK" dirty="0"/>
              <a:t> </a:t>
            </a:r>
            <a:r>
              <a:rPr lang="da-DK" dirty="0" err="1"/>
              <a:t>less</a:t>
            </a:r>
            <a:r>
              <a:rPr lang="da-DK" dirty="0"/>
              <a:t> </a:t>
            </a:r>
            <a:r>
              <a:rPr lang="da-DK" dirty="0" err="1"/>
              <a:t>than</a:t>
            </a:r>
            <a:r>
              <a:rPr lang="da-DK" dirty="0"/>
              <a:t> </a:t>
            </a:r>
            <a:r>
              <a:rPr lang="da-DK" dirty="0" err="1"/>
              <a:t>one</a:t>
            </a:r>
            <a:r>
              <a:rPr lang="da-DK" dirty="0"/>
              <a:t> $/€ to do all the </a:t>
            </a:r>
            <a:r>
              <a:rPr lang="da-DK" dirty="0" err="1"/>
              <a:t>exercises</a:t>
            </a:r>
            <a:endParaRPr lang="da-DK" dirty="0"/>
          </a:p>
          <a:p>
            <a:pPr lvl="1"/>
            <a:r>
              <a:rPr lang="da-DK" dirty="0" err="1"/>
              <a:t>Around</a:t>
            </a:r>
            <a:r>
              <a:rPr lang="da-DK" dirty="0"/>
              <a:t> $20 / </a:t>
            </a:r>
            <a:r>
              <a:rPr lang="da-DK" dirty="0" err="1"/>
              <a:t>month</a:t>
            </a:r>
            <a:r>
              <a:rPr lang="da-DK" dirty="0"/>
              <a:t> </a:t>
            </a:r>
            <a:r>
              <a:rPr lang="da-DK" dirty="0" err="1"/>
              <a:t>if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leave</a:t>
            </a:r>
            <a:r>
              <a:rPr lang="da-DK" dirty="0"/>
              <a:t> it running</a:t>
            </a:r>
          </a:p>
          <a:p>
            <a:r>
              <a:rPr lang="da-DK" dirty="0" err="1"/>
              <a:t>Installed</a:t>
            </a:r>
            <a:r>
              <a:rPr lang="da-DK" dirty="0"/>
              <a:t> &amp; </a:t>
            </a:r>
            <a:r>
              <a:rPr lang="da-DK" dirty="0" err="1"/>
              <a:t>Configured</a:t>
            </a:r>
            <a:r>
              <a:rPr lang="da-DK" dirty="0"/>
              <a:t> the AWS Command Line Interface?</a:t>
            </a:r>
          </a:p>
          <a:p>
            <a:r>
              <a:rPr lang="da-DK" dirty="0"/>
              <a:t>How </a:t>
            </a:r>
            <a:r>
              <a:rPr lang="da-DK" dirty="0" err="1"/>
              <a:t>many</a:t>
            </a:r>
            <a:r>
              <a:rPr lang="da-DK" dirty="0"/>
              <a:t> of </a:t>
            </a:r>
            <a:r>
              <a:rPr lang="da-DK" dirty="0" err="1"/>
              <a:t>you</a:t>
            </a:r>
            <a:r>
              <a:rPr lang="da-DK" dirty="0"/>
              <a:t> have a domain under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control</a:t>
            </a:r>
            <a:r>
              <a:rPr lang="da-DK" dirty="0"/>
              <a:t>?</a:t>
            </a:r>
          </a:p>
          <a:p>
            <a:r>
              <a:rPr lang="da-DK" dirty="0"/>
              <a:t>How </a:t>
            </a:r>
            <a:r>
              <a:rPr lang="da-DK" dirty="0" err="1"/>
              <a:t>many</a:t>
            </a:r>
            <a:r>
              <a:rPr lang="da-DK" dirty="0"/>
              <a:t> of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on a non-Windows platform?</a:t>
            </a:r>
          </a:p>
          <a:p>
            <a:pPr lvl="1"/>
            <a:r>
              <a:rPr lang="da-DK" dirty="0" err="1"/>
              <a:t>Apologies</a:t>
            </a:r>
            <a:r>
              <a:rPr lang="da-DK" dirty="0"/>
              <a:t>, all </a:t>
            </a:r>
            <a:r>
              <a:rPr lang="da-DK" dirty="0" err="1"/>
              <a:t>our</a:t>
            </a:r>
            <a:r>
              <a:rPr lang="da-DK" dirty="0"/>
              <a:t> automation </a:t>
            </a:r>
            <a:r>
              <a:rPr lang="da-DK" dirty="0" err="1"/>
              <a:t>uses</a:t>
            </a:r>
            <a:r>
              <a:rPr lang="da-DK" dirty="0"/>
              <a:t> .BAT files</a:t>
            </a:r>
          </a:p>
          <a:p>
            <a:pPr lvl="1"/>
            <a:r>
              <a:rPr lang="da-DK" dirty="0"/>
              <a:t>(But real hackers like </a:t>
            </a:r>
            <a:r>
              <a:rPr lang="da-DK" dirty="0" err="1"/>
              <a:t>adapting</a:t>
            </a:r>
            <a:r>
              <a:rPr lang="da-DK" dirty="0"/>
              <a:t> and running scripts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r>
              <a:rPr lang="da-DK" dirty="0"/>
              <a:t>)</a:t>
            </a:r>
          </a:p>
          <a:p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20C02-233F-1DAA-80BE-FA8CA3BD8F8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3D0ED8-C72F-5706-8F8F-E1C21DD6C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Check List – Have </a:t>
            </a:r>
            <a:r>
              <a:rPr lang="da-DK" dirty="0" err="1"/>
              <a:t>You</a:t>
            </a:r>
            <a:r>
              <a:rPr lang="da-DK" dirty="0"/>
              <a:t>…</a:t>
            </a:r>
            <a:endParaRPr lang="LID4096" dirty="0"/>
          </a:p>
        </p:txBody>
      </p:sp>
      <p:pic>
        <p:nvPicPr>
          <p:cNvPr id="6" name="Picture 2" descr="One thing at a time: a brief history of the checklist | Flight Safety  Australia">
            <a:extLst>
              <a:ext uri="{FF2B5EF4-FFF2-40B4-BE49-F238E27FC236}">
                <a16:creationId xmlns:a16="http://schemas.microsoft.com/office/drawing/2014/main" id="{23F6C92F-C53D-4261-1E94-39BF77AB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77" y="518159"/>
            <a:ext cx="3524723" cy="234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635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751B3-4643-87CE-326E-E71651E1204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DC4F3-7BB6-FCB4-6189-4B4E9A710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0AB1E-8EA3-10F4-D82D-572C8F2C51B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5A41E3-B43D-B89B-39BF-A9512559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A6792-DDF7-3B7D-A8C6-BEF6E49FC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60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395158-9715-1284-93F7-516258CF7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APL-based web service framework (</a:t>
            </a:r>
            <a:r>
              <a:rPr lang="en-US" sz="2000" u="sng" dirty="0"/>
              <a:t>J</a:t>
            </a:r>
            <a:r>
              <a:rPr lang="en-US" sz="2000" dirty="0"/>
              <a:t>SON </a:t>
            </a:r>
            <a:r>
              <a:rPr lang="en-US" sz="2000" u="sng" dirty="0"/>
              <a:t>a</a:t>
            </a:r>
            <a:r>
              <a:rPr lang="en-US" sz="2000" dirty="0"/>
              <a:t>nd </a:t>
            </a:r>
            <a:r>
              <a:rPr lang="en-US" sz="2000" u="sng" dirty="0"/>
              <a:t>R</a:t>
            </a:r>
            <a:r>
              <a:rPr lang="en-US" sz="2000" dirty="0"/>
              <a:t>EST Ser</a:t>
            </a:r>
            <a:r>
              <a:rPr lang="en-US" sz="2000" u="sng" dirty="0"/>
              <a:t>vice</a:t>
            </a:r>
            <a:r>
              <a:rPr lang="en-US" sz="2000" dirty="0"/>
              <a:t>)</a:t>
            </a:r>
          </a:p>
          <a:p>
            <a:r>
              <a:rPr lang="en-US" sz="2000" dirty="0"/>
              <a:t>Today we'll be using the JSON paradigm</a:t>
            </a:r>
          </a:p>
          <a:p>
            <a:pPr lvl="1"/>
            <a:r>
              <a:rPr lang="en-US" sz="1800" dirty="0"/>
              <a:t>Service "endpoints" are result-returning monadic or dyadic APL functions</a:t>
            </a:r>
          </a:p>
          <a:p>
            <a:pPr lvl="1"/>
            <a:r>
              <a:rPr lang="en-US" sz="1800" dirty="0"/>
              <a:t>All requests are HTTP POST, all payloads are JSON</a:t>
            </a:r>
          </a:p>
          <a:p>
            <a:pPr lvl="1"/>
            <a:r>
              <a:rPr lang="en-US" sz="1800" dirty="0"/>
              <a:t>Jarvis handles the conversion between JSON to APL and back again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A0592B-4EB0-C999-FC7C-BBCCD3C3DA3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9E0D1C-B181-AA71-9B80-E84F6DCB8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Jarvis</a:t>
            </a:r>
          </a:p>
        </p:txBody>
      </p:sp>
    </p:spTree>
    <p:extLst>
      <p:ext uri="{BB962C8B-B14F-4D97-AF65-F5344CB8AC3E}">
        <p14:creationId xmlns:p14="http://schemas.microsoft.com/office/powerpoint/2010/main" val="3815550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26BD5-93F0-5DC5-DC1A-B898482CC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359227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200" dirty="0">
                <a:latin typeface="APL385 Unicode" panose="020B0709000202000203" pitchFamily="49" charset="0"/>
              </a:rPr>
              <a:t>⍝ NOTE: All examples assume (⎕IO ⎕ML)←1</a:t>
            </a:r>
          </a:p>
          <a:p>
            <a:pPr marL="0" indent="0">
              <a:buNone/>
            </a:pPr>
            <a:r>
              <a:rPr lang="da-DK" sz="1200" dirty="0">
                <a:latin typeface="APL385 Unicode" panose="020B0709000202000203" pitchFamily="49" charset="0"/>
              </a:rPr>
              <a:t>⍝ [SP2] is the folder with the SP2 workshop materials</a:t>
            </a:r>
          </a:p>
          <a:p>
            <a:pPr marL="0" indent="0">
              <a:buNone/>
            </a:pPr>
            <a:r>
              <a:rPr lang="da-DK" sz="1200" dirty="0">
                <a:latin typeface="APL385 Unicode" panose="020B0709000202000203" pitchFamily="49" charset="0"/>
              </a:rPr>
              <a:t>⍝ Start a Dyalog session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]load [SP2]/Jarvis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sum←⊃+/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reverse←⌽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Server←⊃Jarvis.Run 8083 #    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</a:t>
            </a:r>
            <a:r>
              <a:rPr lang="en-US" sz="1200" dirty="0">
                <a:latin typeface="APL385 Unicode" panose="020B0709000202000203" pitchFamily="49" charset="0"/>
              </a:rPr>
              <a:t>]open </a:t>
            </a:r>
            <a:r>
              <a:rPr lang="en-US" sz="1200" dirty="0">
                <a:latin typeface="APL385 Unicode" panose="020B0709000202000203" pitchFamily="49" charset="0"/>
                <a:hlinkClick r:id="rId3"/>
              </a:rPr>
              <a:t>http://localhost:8083</a:t>
            </a:r>
            <a:br>
              <a:rPr lang="en-US" sz="1200" dirty="0">
                <a:latin typeface="APL385 Unicode" panose="020B0709000202000203" pitchFamily="49" charset="0"/>
              </a:rPr>
            </a:br>
            <a:br>
              <a:rPr lang="en-US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⍝ Hint: Try [1,2,3,4,5] as input data</a:t>
            </a:r>
            <a:endParaRPr lang="en-US" sz="1200" dirty="0">
              <a:latin typeface="APL385 Unicode" panose="020B0709000202000203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BD078-8B32-61F4-D9B5-C5F99E8C86F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497DAC-7A6A-A61F-45E5-18D068AB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18159"/>
            <a:ext cx="7005527" cy="685535"/>
          </a:xfrm>
        </p:spPr>
        <p:txBody>
          <a:bodyPr/>
          <a:lstStyle/>
          <a:p>
            <a:r>
              <a:rPr lang="da-DK" sz="2800" dirty="0"/>
              <a:t>Exercise 0 </a:t>
            </a:r>
            <a:br>
              <a:rPr lang="da-DK" sz="2800" dirty="0"/>
            </a:br>
            <a:r>
              <a:rPr lang="da-DK" sz="2800" dirty="0"/>
              <a:t>A Web Service in 5 Minutes</a:t>
            </a:r>
            <a:endParaRPr lang="LID4096" sz="2800" dirty="0"/>
          </a:p>
        </p:txBody>
      </p:sp>
      <p:pic>
        <p:nvPicPr>
          <p:cNvPr id="2053" name="Picture 5" descr="Brain Exercise Initiative Logo">
            <a:extLst>
              <a:ext uri="{FF2B5EF4-FFF2-40B4-BE49-F238E27FC236}">
                <a16:creationId xmlns:a16="http://schemas.microsoft.com/office/drawing/2014/main" id="{BF608072-98D1-7087-121B-8F066C20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41" y="1264925"/>
            <a:ext cx="2188059" cy="12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91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9ECB3A-888F-0953-007D-A854E26CB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database</a:t>
            </a:r>
          </a:p>
          <a:p>
            <a:pPr lvl="1"/>
            <a:r>
              <a:rPr lang="en-US" dirty="0"/>
              <a:t>Two tables – users and phonebook</a:t>
            </a:r>
          </a:p>
          <a:p>
            <a:pPr lvl="1"/>
            <a:r>
              <a:rPr lang="en-US" dirty="0"/>
              <a:t>Stored in .</a:t>
            </a:r>
            <a:r>
              <a:rPr lang="en-US" dirty="0" err="1"/>
              <a:t>json</a:t>
            </a:r>
            <a:r>
              <a:rPr lang="en-US" dirty="0"/>
              <a:t> files (a real app would likely use a DBMS)</a:t>
            </a:r>
          </a:p>
          <a:p>
            <a:r>
              <a:rPr lang="en-US" dirty="0"/>
              <a:t>Users can edit both tables</a:t>
            </a:r>
          </a:p>
          <a:p>
            <a:r>
              <a:rPr lang="en-US" dirty="0"/>
              <a:t>Phonebook entry "owners" can edit their own entry</a:t>
            </a:r>
          </a:p>
          <a:p>
            <a:r>
              <a:rPr lang="en-US" dirty="0"/>
              <a:t>Anyone can read entries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85DBE2-7A07-1EA6-2113-6F51BE30DA9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070238-F3FE-CD24-D90B-D87D17B5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Phonebook Application</a:t>
            </a:r>
          </a:p>
        </p:txBody>
      </p:sp>
    </p:spTree>
    <p:extLst>
      <p:ext uri="{BB962C8B-B14F-4D97-AF65-F5344CB8AC3E}">
        <p14:creationId xmlns:p14="http://schemas.microsoft.com/office/powerpoint/2010/main" val="429235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89D6A42-C94D-44B9-7265-165D93A6A548}"/>
              </a:ext>
            </a:extLst>
          </p:cNvPr>
          <p:cNvGrpSpPr/>
          <p:nvPr/>
        </p:nvGrpSpPr>
        <p:grpSpPr>
          <a:xfrm>
            <a:off x="2708070" y="2228772"/>
            <a:ext cx="1162180" cy="720661"/>
            <a:chOff x="2516591" y="2218649"/>
            <a:chExt cx="1516828" cy="7996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2E1853C-69B5-0506-1003-824C7E295BEC}"/>
                </a:ext>
              </a:extLst>
            </p:cNvPr>
            <p:cNvSpPr/>
            <p:nvPr/>
          </p:nvSpPr>
          <p:spPr>
            <a:xfrm>
              <a:off x="2516591" y="2218649"/>
              <a:ext cx="1516828" cy="7996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323BE8-8F39-8439-D6AB-23905387A73E}"/>
                </a:ext>
              </a:extLst>
            </p:cNvPr>
            <p:cNvSpPr txBox="1"/>
            <p:nvPr/>
          </p:nvSpPr>
          <p:spPr>
            <a:xfrm>
              <a:off x="2933204" y="2232578"/>
              <a:ext cx="4972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Jarvis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FCE7A3-06DE-B19F-DB9D-E97A4E089D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the app as a service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730230" y="1779249"/>
            <a:ext cx="1840232" cy="887828"/>
          </a:xfrm>
          <a:prstGeom prst="curvedConnector3">
            <a:avLst/>
          </a:prstGeom>
          <a:ln w="317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F6DBCA-2592-BA51-122B-EA7F533B76FB}"/>
              </a:ext>
            </a:extLst>
          </p:cNvPr>
          <p:cNvGrpSpPr/>
          <p:nvPr/>
        </p:nvGrpSpPr>
        <p:grpSpPr>
          <a:xfrm>
            <a:off x="2848103" y="2498814"/>
            <a:ext cx="882127" cy="336526"/>
            <a:chOff x="2848103" y="2498814"/>
            <a:chExt cx="882127" cy="3365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225CDD5-F5F3-2F08-BF10-8F5DF261A391}"/>
                </a:ext>
              </a:extLst>
            </p:cNvPr>
            <p:cNvSpPr/>
            <p:nvPr/>
          </p:nvSpPr>
          <p:spPr>
            <a:xfrm>
              <a:off x="2848103" y="2498814"/>
              <a:ext cx="882127" cy="3365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CD61A5-04F3-22F0-E616-DF79144FDDED}"/>
                </a:ext>
              </a:extLst>
            </p:cNvPr>
            <p:cNvSpPr txBox="1"/>
            <p:nvPr/>
          </p:nvSpPr>
          <p:spPr>
            <a:xfrm>
              <a:off x="3066009" y="2543966"/>
              <a:ext cx="4463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5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52826-FA53-33C4-FAA1-A026FD477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8477573" cy="32420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dirty="0"/>
              <a:t>Give a </a:t>
            </a:r>
            <a:r>
              <a:rPr lang="da-DK" dirty="0" err="1"/>
              <a:t>quick</a:t>
            </a:r>
            <a:r>
              <a:rPr lang="da-DK" dirty="0"/>
              <a:t> </a:t>
            </a:r>
            <a:r>
              <a:rPr lang="da-DK" dirty="0" err="1"/>
              <a:t>introduction</a:t>
            </a:r>
            <a:r>
              <a:rPr lang="da-DK" dirty="0"/>
              <a:t> to:</a:t>
            </a:r>
          </a:p>
          <a:p>
            <a:r>
              <a:rPr lang="da-DK" dirty="0" err="1"/>
              <a:t>Jarvis</a:t>
            </a:r>
            <a:r>
              <a:rPr lang="da-DK" dirty="0"/>
              <a:t> – </a:t>
            </a:r>
            <a:r>
              <a:rPr lang="da-DK" dirty="0" err="1"/>
              <a:t>Dyalog's</a:t>
            </a:r>
            <a:r>
              <a:rPr lang="da-DK" dirty="0"/>
              <a:t> Web Service Framework – to </a:t>
            </a:r>
            <a:r>
              <a:rPr lang="da-DK" dirty="0" err="1"/>
              <a:t>expose</a:t>
            </a:r>
            <a:r>
              <a:rPr lang="da-DK" dirty="0"/>
              <a:t> APL </a:t>
            </a:r>
            <a:r>
              <a:rPr lang="da-DK" dirty="0" err="1"/>
              <a:t>functions</a:t>
            </a:r>
            <a:r>
              <a:rPr lang="da-DK" dirty="0"/>
              <a:t> as services</a:t>
            </a:r>
          </a:p>
          <a:p>
            <a:r>
              <a:rPr lang="da-DK" dirty="0"/>
              <a:t>Docker: to </a:t>
            </a:r>
            <a:r>
              <a:rPr lang="da-DK" dirty="0" err="1"/>
              <a:t>create</a:t>
            </a:r>
            <a:r>
              <a:rPr lang="da-DK" dirty="0"/>
              <a:t> </a:t>
            </a:r>
            <a:r>
              <a:rPr lang="da-DK" dirty="0" err="1"/>
              <a:t>lightweight</a:t>
            </a:r>
            <a:r>
              <a:rPr lang="da-DK" dirty="0"/>
              <a:t> Virtual Machines </a:t>
            </a:r>
            <a:r>
              <a:rPr lang="da-DK" dirty="0" err="1"/>
              <a:t>known</a:t>
            </a:r>
            <a:r>
              <a:rPr lang="da-DK" dirty="0"/>
              <a:t> as "Containers"</a:t>
            </a:r>
          </a:p>
          <a:p>
            <a:r>
              <a:rPr lang="da-DK" dirty="0"/>
              <a:t>Docker Compose: to </a:t>
            </a:r>
            <a:r>
              <a:rPr lang="da-DK" dirty="0" err="1"/>
              <a:t>launch</a:t>
            </a:r>
            <a:r>
              <a:rPr lang="da-DK" dirty="0"/>
              <a:t> and </a:t>
            </a:r>
            <a:r>
              <a:rPr lang="da-DK" dirty="0" err="1"/>
              <a:t>manage</a:t>
            </a:r>
            <a:r>
              <a:rPr lang="da-DK" dirty="0"/>
              <a:t> multiple inter-</a:t>
            </a:r>
            <a:r>
              <a:rPr lang="da-DK" dirty="0" err="1"/>
              <a:t>connected</a:t>
            </a:r>
            <a:r>
              <a:rPr lang="da-DK" dirty="0"/>
              <a:t> containers</a:t>
            </a:r>
          </a:p>
          <a:p>
            <a:r>
              <a:rPr lang="da-DK" dirty="0"/>
              <a:t>Amazon Web Services "</a:t>
            </a:r>
            <a:r>
              <a:rPr lang="da-DK" dirty="0" err="1"/>
              <a:t>Elastic</a:t>
            </a:r>
            <a:r>
              <a:rPr lang="da-DK" dirty="0"/>
              <a:t> Container Service": to </a:t>
            </a:r>
            <a:r>
              <a:rPr lang="da-DK" dirty="0" err="1"/>
              <a:t>allow</a:t>
            </a:r>
            <a:r>
              <a:rPr lang="da-DK" dirty="0"/>
              <a:t> Docker Compose to </a:t>
            </a:r>
            <a:r>
              <a:rPr lang="da-DK" dirty="0" err="1"/>
              <a:t>launch</a:t>
            </a:r>
            <a:r>
              <a:rPr lang="da-DK" dirty="0"/>
              <a:t> containers </a:t>
            </a:r>
            <a:r>
              <a:rPr lang="da-DK" dirty="0" err="1"/>
              <a:t>directly</a:t>
            </a:r>
            <a:r>
              <a:rPr lang="da-DK" dirty="0"/>
              <a:t> to the cloud (so-</a:t>
            </a:r>
            <a:r>
              <a:rPr lang="da-DK" dirty="0" err="1"/>
              <a:t>called</a:t>
            </a:r>
            <a:r>
              <a:rPr lang="da-DK" dirty="0"/>
              <a:t> "</a:t>
            </a:r>
            <a:r>
              <a:rPr lang="da-DK" dirty="0" err="1"/>
              <a:t>serverless</a:t>
            </a:r>
            <a:r>
              <a:rPr lang="da-DK" dirty="0"/>
              <a:t>" </a:t>
            </a:r>
            <a:r>
              <a:rPr lang="da-DK" dirty="0" err="1"/>
              <a:t>deployment</a:t>
            </a:r>
            <a:r>
              <a:rPr lang="da-DK" dirty="0"/>
              <a:t>)</a:t>
            </a:r>
          </a:p>
          <a:p>
            <a:r>
              <a:rPr lang="da-DK" dirty="0"/>
              <a:t>How to </a:t>
            </a:r>
            <a:r>
              <a:rPr lang="da-DK" dirty="0" err="1"/>
              <a:t>scale</a:t>
            </a:r>
            <a:r>
              <a:rPr lang="da-DK" dirty="0"/>
              <a:t> the system by running multiple </a:t>
            </a:r>
            <a:r>
              <a:rPr lang="da-DK" dirty="0" err="1"/>
              <a:t>copies</a:t>
            </a:r>
            <a:r>
              <a:rPr lang="da-DK" dirty="0"/>
              <a:t> of </a:t>
            </a:r>
            <a:r>
              <a:rPr lang="da-DK" dirty="0" err="1"/>
              <a:t>selected</a:t>
            </a:r>
            <a:r>
              <a:rPr lang="da-DK" dirty="0"/>
              <a:t> services</a:t>
            </a:r>
          </a:p>
          <a:p>
            <a:r>
              <a:rPr lang="da-DK" dirty="0"/>
              <a:t>How to </a:t>
            </a:r>
            <a:r>
              <a:rPr lang="da-DK" dirty="0" err="1"/>
              <a:t>assign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domain </a:t>
            </a:r>
            <a:r>
              <a:rPr lang="da-DK" dirty="0" err="1"/>
              <a:t>name</a:t>
            </a:r>
            <a:r>
              <a:rPr lang="da-DK" dirty="0"/>
              <a:t> and a </a:t>
            </a:r>
            <a:r>
              <a:rPr lang="da-DK" dirty="0" err="1"/>
              <a:t>certificate</a:t>
            </a:r>
            <a:r>
              <a:rPr lang="da-DK" dirty="0"/>
              <a:t> to </a:t>
            </a:r>
            <a:r>
              <a:rPr lang="da-DK" dirty="0" err="1"/>
              <a:t>your</a:t>
            </a:r>
            <a:r>
              <a:rPr lang="da-DK" dirty="0"/>
              <a:t> service</a:t>
            </a:r>
          </a:p>
          <a:p>
            <a:endParaRPr lang="LID4096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EA2BE4-373E-F1FA-6825-915E243B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Goals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98367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26BD5-93F0-5DC5-DC1A-B898482CC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359227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200" dirty="0">
                <a:latin typeface="APL385 Unicode" panose="020B0709000202000203" pitchFamily="49" charset="0"/>
              </a:rPr>
              <a:t>⍝ [SP2] is the folder with the SP2 workshop materials</a:t>
            </a:r>
          </a:p>
          <a:p>
            <a:pPr marL="0" indent="0">
              <a:buNone/>
            </a:pPr>
            <a:r>
              <a:rPr lang="da-DK" sz="1200" dirty="0">
                <a:latin typeface="APL385 Unicode" panose="020B0709000202000203" pitchFamily="49" charset="0"/>
              </a:rPr>
              <a:t>⍝ Start a Dyalog session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]load [SP2]/Jarvis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Server←Jarvis.New '[SP2]/single-tier/app/jarvis.json'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Server.Start</a:t>
            </a:r>
            <a:br>
              <a:rPr lang="da-DK" sz="1200" dirty="0">
                <a:latin typeface="APL385 Unicode" panose="020B0709000202000203" pitchFamily="49" charset="0"/>
              </a:rPr>
            </a:b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⍝ Start another Dyalog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]load [SP2]/single-tier/HttpCommand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HttpCommand.Version ⍝ should be 5.1.5 or later</a:t>
            </a:r>
            <a:br>
              <a:rPr lang="da-DK" sz="1200" dirty="0">
                <a:latin typeface="APL385 Unicode" panose="020B0709000202000203" pitchFamily="49" charset="0"/>
              </a:rPr>
            </a:br>
            <a:r>
              <a:rPr lang="da-DK" sz="1200" dirty="0">
                <a:latin typeface="APL385 Unicode" panose="020B0709000202000203" pitchFamily="49" charset="0"/>
              </a:rPr>
              <a:t>      </a:t>
            </a:r>
            <a:r>
              <a:rPr lang="en-US" sz="1200" dirty="0" err="1">
                <a:latin typeface="APL385 Unicode" panose="020B0709000202000203" pitchFamily="49" charset="0"/>
              </a:rPr>
              <a:t>cmd←HttpCommand.New</a:t>
            </a:r>
            <a:r>
              <a:rPr lang="en-US" sz="1200" dirty="0">
                <a:latin typeface="APL385 Unicode" panose="020B0709000202000203" pitchFamily="49" charset="0"/>
              </a:rPr>
              <a:t> 'post' 'localhost:8080/</a:t>
            </a:r>
            <a:r>
              <a:rPr lang="en-US" sz="1200" dirty="0" err="1">
                <a:latin typeface="APL385 Unicode" panose="020B0709000202000203" pitchFamily="49" charset="0"/>
              </a:rPr>
              <a:t>GetUsers</a:t>
            </a:r>
            <a:r>
              <a:rPr lang="en-US" sz="1200" dirty="0">
                <a:latin typeface="APL385 Unicode" panose="020B0709000202000203" pitchFamily="49" charset="0"/>
              </a:rPr>
              <a:t>' '""'</a:t>
            </a:r>
            <a:br>
              <a:rPr lang="en-US" sz="1200" dirty="0">
                <a:latin typeface="APL385 Unicode" panose="020B0709000202000203" pitchFamily="49" charset="0"/>
              </a:rPr>
            </a:br>
            <a:r>
              <a:rPr lang="en-US" sz="1200" dirty="0">
                <a:latin typeface="APL385 Unicode" panose="020B0709000202000203" pitchFamily="49" charset="0"/>
              </a:rPr>
              <a:t>      </a:t>
            </a:r>
            <a:r>
              <a:rPr lang="en-US" sz="1200" dirty="0" err="1">
                <a:latin typeface="APL385 Unicode" panose="020B0709000202000203" pitchFamily="49" charset="0"/>
              </a:rPr>
              <a:t>cmd.Show</a:t>
            </a:r>
            <a:br>
              <a:rPr lang="en-US" sz="1200" dirty="0">
                <a:latin typeface="APL385 Unicode" panose="020B0709000202000203" pitchFamily="49" charset="0"/>
              </a:rPr>
            </a:br>
            <a:r>
              <a:rPr lang="en-US" sz="1200" dirty="0">
                <a:latin typeface="APL385 Unicode" panose="020B0709000202000203" pitchFamily="49" charset="0"/>
              </a:rPr>
              <a:t>      </a:t>
            </a:r>
            <a:r>
              <a:rPr lang="en-US" sz="1200" dirty="0" err="1">
                <a:latin typeface="APL385 Unicode" panose="020B0709000202000203" pitchFamily="49" charset="0"/>
              </a:rPr>
              <a:t>resp←cmd.Run</a:t>
            </a:r>
            <a:br>
              <a:rPr lang="en-US" sz="1200" dirty="0">
                <a:latin typeface="APL385 Unicode" panose="020B0709000202000203" pitchFamily="49" charset="0"/>
              </a:rPr>
            </a:br>
            <a:r>
              <a:rPr lang="en-US" sz="1200" dirty="0">
                <a:latin typeface="APL385 Unicode" panose="020B0709000202000203" pitchFamily="49" charset="0"/>
              </a:rPr>
              <a:t>      </a:t>
            </a:r>
            <a:r>
              <a:rPr lang="en-US" sz="1200" dirty="0" err="1">
                <a:latin typeface="APL385 Unicode" panose="020B0709000202000203" pitchFamily="49" charset="0"/>
              </a:rPr>
              <a:t>resp.Data</a:t>
            </a:r>
            <a:br>
              <a:rPr lang="en-US" sz="1200" dirty="0">
                <a:latin typeface="APL385 Unicode" panose="020B0709000202000203" pitchFamily="49" charset="0"/>
              </a:rPr>
            </a:br>
            <a:r>
              <a:rPr lang="en-US" sz="1200" dirty="0">
                <a:latin typeface="APL385 Unicode" panose="020B0709000202000203" pitchFamily="49" charset="0"/>
              </a:rPr>
              <a:t>      </a:t>
            </a:r>
            <a:r>
              <a:rPr lang="en-US" sz="1200" dirty="0" err="1">
                <a:latin typeface="APL385 Unicode" panose="020B0709000202000203" pitchFamily="49" charset="0"/>
              </a:rPr>
              <a:t>resp←HttpCommand.GetJSON</a:t>
            </a:r>
            <a:r>
              <a:rPr lang="en-US" sz="1200" dirty="0">
                <a:latin typeface="APL385 Unicode" panose="020B0709000202000203" pitchFamily="49" charset="0"/>
              </a:rPr>
              <a:t> 'post' 'localhost:8080/</a:t>
            </a:r>
            <a:r>
              <a:rPr lang="en-US" sz="1200" dirty="0" err="1">
                <a:latin typeface="APL385 Unicode" panose="020B0709000202000203" pitchFamily="49" charset="0"/>
              </a:rPr>
              <a:t>GetUsers</a:t>
            </a:r>
            <a:r>
              <a:rPr lang="en-US" sz="1200" dirty="0">
                <a:latin typeface="APL385 Unicode" panose="020B0709000202000203" pitchFamily="49" charset="0"/>
              </a:rPr>
              <a:t>' ''</a:t>
            </a:r>
            <a:br>
              <a:rPr lang="en-US" sz="1200" dirty="0">
                <a:latin typeface="APL385 Unicode" panose="020B0709000202000203" pitchFamily="49" charset="0"/>
              </a:rPr>
            </a:br>
            <a:r>
              <a:rPr lang="en-US" sz="1200" dirty="0">
                <a:latin typeface="APL385 Unicode" panose="020B0709000202000203" pitchFamily="49" charset="0"/>
              </a:rPr>
              <a:t>      ⎕JSON </a:t>
            </a:r>
            <a:r>
              <a:rPr lang="en-US" sz="1200" dirty="0" err="1">
                <a:latin typeface="APL385 Unicode" panose="020B0709000202000203" pitchFamily="49" charset="0"/>
              </a:rPr>
              <a:t>resp.Data.payload</a:t>
            </a:r>
            <a:br>
              <a:rPr lang="en-US" sz="1200" dirty="0">
                <a:latin typeface="APL385 Unicode" panose="020B0709000202000203" pitchFamily="49" charset="0"/>
              </a:rPr>
            </a:br>
            <a:r>
              <a:rPr lang="en-US" sz="1200" dirty="0">
                <a:latin typeface="APL385 Unicode" panose="020B0709000202000203" pitchFamily="49" charset="0"/>
              </a:rPr>
              <a:t>      ]open http://localhost:8080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BD078-8B32-61F4-D9B5-C5F99E8C86F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497DAC-7A6A-A61F-45E5-18D068AB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18159"/>
            <a:ext cx="7005527" cy="685535"/>
          </a:xfrm>
        </p:spPr>
        <p:txBody>
          <a:bodyPr/>
          <a:lstStyle/>
          <a:p>
            <a:r>
              <a:rPr lang="da-DK" sz="2800" dirty="0" err="1"/>
              <a:t>Exercise</a:t>
            </a:r>
            <a:r>
              <a:rPr lang="da-DK" sz="2800" dirty="0"/>
              <a:t> 1 </a:t>
            </a:r>
            <a:br>
              <a:rPr lang="da-DK" sz="2800" dirty="0"/>
            </a:br>
            <a:r>
              <a:rPr lang="da-DK" sz="2800" dirty="0"/>
              <a:t>Test the </a:t>
            </a:r>
            <a:r>
              <a:rPr lang="da-DK" sz="2800" dirty="0" err="1"/>
              <a:t>Phonebook</a:t>
            </a:r>
            <a:r>
              <a:rPr lang="da-DK" sz="2800" dirty="0"/>
              <a:t> Application</a:t>
            </a:r>
            <a:endParaRPr lang="LID4096" sz="2800" dirty="0"/>
          </a:p>
        </p:txBody>
      </p:sp>
      <p:pic>
        <p:nvPicPr>
          <p:cNvPr id="2053" name="Picture 5" descr="Brain Exercise Initiative Logo">
            <a:extLst>
              <a:ext uri="{FF2B5EF4-FFF2-40B4-BE49-F238E27FC236}">
                <a16:creationId xmlns:a16="http://schemas.microsoft.com/office/drawing/2014/main" id="{BF608072-98D1-7087-121B-8F066C20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41" y="1264925"/>
            <a:ext cx="2188059" cy="12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66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 result for docker containers">
            <a:extLst>
              <a:ext uri="{FF2B5EF4-FFF2-40B4-BE49-F238E27FC236}">
                <a16:creationId xmlns:a16="http://schemas.microsoft.com/office/drawing/2014/main" id="{3EA51E90-1432-4747-A717-1DE5E12FF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15" y="681540"/>
            <a:ext cx="2531400" cy="209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D2D9E-4537-40F1-AFFE-5169FF704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Introduction</a:t>
            </a:r>
            <a:r>
              <a:rPr lang="da-DK" dirty="0"/>
              <a:t> to Docker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5CC1C-A97C-4BCD-86C3-ECE59B89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114856"/>
            <a:ext cx="7155795" cy="59406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a-DK" dirty="0"/>
              <a:t>From:</a:t>
            </a:r>
            <a:br>
              <a:rPr lang="da-DK" dirty="0"/>
            </a:br>
            <a:r>
              <a:rPr lang="da-DK" sz="1300" dirty="0"/>
              <a:t> </a:t>
            </a:r>
            <a:br>
              <a:rPr lang="da-DK" dirty="0"/>
            </a:br>
            <a:r>
              <a:rPr lang="da-DK" dirty="0"/>
              <a:t>http://www.zdnet.com/article/what-is-docker-and-why-is-it-so-darn-popular/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23921-9260-41A8-85FA-C8AE621B24F6}"/>
              </a:ext>
            </a:extLst>
          </p:cNvPr>
          <p:cNvSpPr txBox="1"/>
          <p:nvPr/>
        </p:nvSpPr>
        <p:spPr>
          <a:xfrm>
            <a:off x="6577502" y="2776273"/>
            <a:ext cx="239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The most widely used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container technology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are "docker" containers</a:t>
            </a:r>
          </a:p>
        </p:txBody>
      </p:sp>
      <p:pic>
        <p:nvPicPr>
          <p:cNvPr id="2050" name="Picture 2" descr="docker-vm-container.png">
            <a:extLst>
              <a:ext uri="{FF2B5EF4-FFF2-40B4-BE49-F238E27FC236}">
                <a16:creationId xmlns:a16="http://schemas.microsoft.com/office/drawing/2014/main" id="{8C42F4A7-F24C-453F-8841-B0D30A65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5" y="1361453"/>
            <a:ext cx="4924277" cy="27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00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9877E-6 L 0.16389 -0.005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4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6DE41-F255-435C-915D-077FC70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Efficient and Simple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2F897-181C-40D6-BB4F-EFD6CE6C2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dirty="0"/>
              <a:t>The really stunning thing is that</a:t>
            </a:r>
            <a:br>
              <a:rPr lang="da-DK" dirty="0"/>
            </a:br>
            <a:r>
              <a:rPr lang="da-DK" dirty="0"/>
              <a:t>Docker Containers have a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very simple </a:t>
            </a:r>
          </a:p>
          <a:p>
            <a:r>
              <a:rPr lang="da-DK" dirty="0"/>
              <a:t>text based </a:t>
            </a:r>
          </a:p>
          <a:p>
            <a:r>
              <a:rPr lang="da-DK" dirty="0"/>
              <a:t>description of the contents of a container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... and they start in seconds </a:t>
            </a:r>
            <a:br>
              <a:rPr lang="da-DK" dirty="0"/>
            </a:br>
            <a:r>
              <a:rPr lang="da-DK" dirty="0"/>
              <a:t>(at least if they are Linux-based)</a:t>
            </a:r>
          </a:p>
        </p:txBody>
      </p:sp>
      <p:pic>
        <p:nvPicPr>
          <p:cNvPr id="5" name="Picture 4" descr="Image result for docker containers">
            <a:extLst>
              <a:ext uri="{FF2B5EF4-FFF2-40B4-BE49-F238E27FC236}">
                <a16:creationId xmlns:a16="http://schemas.microsoft.com/office/drawing/2014/main" id="{ABFD6366-4B30-49A9-AF25-79F03D89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15" y="681540"/>
            <a:ext cx="2531400" cy="209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42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FD1BC-73E4-492F-BC7D-4417B8EE1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A "Dockerfile" describes the Container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949DB-2BCA-4F9F-B434-C8CAA0D7E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0620" y="1432292"/>
            <a:ext cx="5713380" cy="299195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ubuntu:22.04</a:t>
            </a:r>
          </a:p>
          <a:p>
            <a:pPr marL="0" indent="0">
              <a:buNone/>
            </a:pPr>
            <a: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 ./dyalog-unicode_18.2.nnnnn_amd64.deb /</a:t>
            </a:r>
            <a:b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 /myapp/v7/test /</a:t>
            </a:r>
            <a:r>
              <a:rPr lang="da-DK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myapp</a:t>
            </a:r>
            <a:endParaRPr lang="da-DK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 dpkg -i /dyalog*.</a:t>
            </a:r>
            <a:r>
              <a:rPr lang="da-DK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deb</a:t>
            </a:r>
            <a:b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 git clone https://github.com/dyalog/Jarvis /Jarvis</a:t>
            </a:r>
            <a:endParaRPr lang="da-DK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b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ENV RIDE_INIT="SERVE:*:4502"</a:t>
            </a:r>
            <a:b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ENV CodeLocation=/</a:t>
            </a:r>
            <a:r>
              <a:rPr lang="da-DK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myapp</a:t>
            </a:r>
            <a:endParaRPr lang="da-DK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CMD </a:t>
            </a:r>
            <a:r>
              <a:rPr lang="da-DK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dyalog</a:t>
            </a:r>
            <a: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da-DK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Jarvis</a:t>
            </a:r>
            <a:r>
              <a:rPr lang="da-DK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/Distribution/</a:t>
            </a:r>
            <a:r>
              <a:rPr lang="da-DK" sz="1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jarvis.dws</a:t>
            </a:r>
            <a:endParaRPr lang="da-DK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8528D4-15D8-4341-9009-631343D5C64A}"/>
              </a:ext>
            </a:extLst>
          </p:cNvPr>
          <p:cNvCxnSpPr>
            <a:cxnSpLocks/>
          </p:cNvCxnSpPr>
          <p:nvPr/>
        </p:nvCxnSpPr>
        <p:spPr>
          <a:xfrm>
            <a:off x="1871700" y="1668356"/>
            <a:ext cx="139515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771123-D52D-4CC6-A87B-E3007E02B404}"/>
              </a:ext>
            </a:extLst>
          </p:cNvPr>
          <p:cNvSpPr txBox="1"/>
          <p:nvPr/>
        </p:nvSpPr>
        <p:spPr>
          <a:xfrm>
            <a:off x="566555" y="1483691"/>
            <a:ext cx="139515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Base Image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9D6C86-078F-40ED-9F7A-92260CC8C1A0}"/>
              </a:ext>
            </a:extLst>
          </p:cNvPr>
          <p:cNvCxnSpPr>
            <a:cxnSpLocks/>
          </p:cNvCxnSpPr>
          <p:nvPr/>
        </p:nvCxnSpPr>
        <p:spPr>
          <a:xfrm>
            <a:off x="1871700" y="2174160"/>
            <a:ext cx="139515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E1503D-BB23-400C-BD73-53228A3BB87D}"/>
              </a:ext>
            </a:extLst>
          </p:cNvPr>
          <p:cNvSpPr txBox="1"/>
          <p:nvPr/>
        </p:nvSpPr>
        <p:spPr>
          <a:xfrm>
            <a:off x="566555" y="1989495"/>
            <a:ext cx="1395155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Files to Add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D860D1-162E-42C5-9B4E-C10020E80D79}"/>
              </a:ext>
            </a:extLst>
          </p:cNvPr>
          <p:cNvCxnSpPr>
            <a:cxnSpLocks/>
          </p:cNvCxnSpPr>
          <p:nvPr/>
        </p:nvCxnSpPr>
        <p:spPr>
          <a:xfrm>
            <a:off x="1871700" y="2679963"/>
            <a:ext cx="139515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7B9794-F626-4271-BFB0-6BFFFF0DE372}"/>
              </a:ext>
            </a:extLst>
          </p:cNvPr>
          <p:cNvSpPr txBox="1"/>
          <p:nvPr/>
        </p:nvSpPr>
        <p:spPr>
          <a:xfrm>
            <a:off x="566555" y="2495298"/>
            <a:ext cx="183574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Run </a:t>
            </a:r>
            <a:r>
              <a:rPr lang="da-DK" b="1" i="1" dirty="0"/>
              <a:t>during Build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9060B0-E55F-44A0-A31A-5B26C1D3BB40}"/>
              </a:ext>
            </a:extLst>
          </p:cNvPr>
          <p:cNvCxnSpPr>
            <a:cxnSpLocks/>
          </p:cNvCxnSpPr>
          <p:nvPr/>
        </p:nvCxnSpPr>
        <p:spPr>
          <a:xfrm>
            <a:off x="1870914" y="3356920"/>
            <a:ext cx="139515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1E6977E-BF8B-4AF4-8F18-27911E1CEBE1}"/>
              </a:ext>
            </a:extLst>
          </p:cNvPr>
          <p:cNvSpPr txBox="1"/>
          <p:nvPr/>
        </p:nvSpPr>
        <p:spPr>
          <a:xfrm>
            <a:off x="565769" y="3172255"/>
            <a:ext cx="203986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Environment Vars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04FC99-BAE8-4C72-8DF2-1C6C8C75DDD7}"/>
              </a:ext>
            </a:extLst>
          </p:cNvPr>
          <p:cNvCxnSpPr>
            <a:cxnSpLocks/>
          </p:cNvCxnSpPr>
          <p:nvPr/>
        </p:nvCxnSpPr>
        <p:spPr>
          <a:xfrm>
            <a:off x="1870914" y="3892835"/>
            <a:ext cx="139515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B4158E9-B5D0-4A8F-A3B8-A1608AAAB9D6}"/>
              </a:ext>
            </a:extLst>
          </p:cNvPr>
          <p:cNvSpPr txBox="1"/>
          <p:nvPr/>
        </p:nvSpPr>
        <p:spPr>
          <a:xfrm>
            <a:off x="565768" y="3708170"/>
            <a:ext cx="1756645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Run </a:t>
            </a:r>
            <a:r>
              <a:rPr lang="da-DK" b="1" i="1" dirty="0"/>
              <a:t>at Startup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157C27-8F7E-4F61-BD70-5516E1D2C39A}"/>
              </a:ext>
            </a:extLst>
          </p:cNvPr>
          <p:cNvSpPr txBox="1"/>
          <p:nvPr/>
        </p:nvSpPr>
        <p:spPr>
          <a:xfrm>
            <a:off x="476545" y="4323383"/>
            <a:ext cx="72042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a-DK" dirty="0"/>
              <a:t>This "Dockerfile" completely describes a machine which will run "myapp".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D42E8C-012B-4D3B-A485-6B0FD94B7BD4}"/>
              </a:ext>
            </a:extLst>
          </p:cNvPr>
          <p:cNvSpPr/>
          <p:nvPr/>
        </p:nvSpPr>
        <p:spPr>
          <a:xfrm>
            <a:off x="3483752" y="2178807"/>
            <a:ext cx="2430270" cy="18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A6E22B-444F-42FC-AF1C-41F73B21D747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930459" y="2268818"/>
            <a:ext cx="1972093" cy="438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699C96E-BDE4-4620-95F6-66363888B152}"/>
              </a:ext>
            </a:extLst>
          </p:cNvPr>
          <p:cNvSpPr txBox="1"/>
          <p:nvPr/>
        </p:nvSpPr>
        <p:spPr>
          <a:xfrm>
            <a:off x="1870914" y="1761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B4FB1-69B3-4BA4-8118-91126F4B6711}"/>
              </a:ext>
            </a:extLst>
          </p:cNvPr>
          <p:cNvSpPr txBox="1"/>
          <p:nvPr/>
        </p:nvSpPr>
        <p:spPr>
          <a:xfrm>
            <a:off x="7902552" y="1989495"/>
            <a:ext cx="82066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Your</a:t>
            </a:r>
            <a:r>
              <a:rPr lang="da-DK" dirty="0"/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17451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8" grpId="0"/>
      <p:bldP spid="4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FD1BC-73E4-492F-BC7D-4417B8EE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897980" cy="685535"/>
          </a:xfrm>
        </p:spPr>
        <p:txBody>
          <a:bodyPr>
            <a:normAutofit fontScale="90000"/>
          </a:bodyPr>
          <a:lstStyle/>
          <a:p>
            <a:r>
              <a:rPr lang="da-DK" dirty="0"/>
              <a:t>Building and Running the Docker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949DB-2BCA-4F9F-B434-C8CAA0D7E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565" y="1179357"/>
            <a:ext cx="4995555" cy="187256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ubuntu:22.04</a:t>
            </a:r>
          </a:p>
          <a:p>
            <a:pPr marL="0" indent="0">
              <a:buNone/>
            </a:pP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 ./dyalog-unicode_18.2.nnnnn_amd64.deb /</a:t>
            </a:r>
            <a:b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 /</a:t>
            </a:r>
            <a:r>
              <a:rPr lang="da-DK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myapp</a:t>
            </a: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/v7/test /</a:t>
            </a:r>
            <a:r>
              <a:rPr lang="da-DK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myapp</a:t>
            </a:r>
            <a:endParaRPr lang="da-DK" sz="1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 </a:t>
            </a:r>
            <a:r>
              <a:rPr lang="da-DK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dpkg</a:t>
            </a: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-i /</a:t>
            </a:r>
            <a:r>
              <a:rPr lang="da-DK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dyalog</a:t>
            </a: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*.</a:t>
            </a:r>
            <a:r>
              <a:rPr lang="da-DK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deb</a:t>
            </a:r>
            <a:b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 git clone https://github.com/dyalog/Jarvis /Jarvis</a:t>
            </a:r>
            <a:br>
              <a:rPr lang="en-GB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ENV RIDE_INIT="SERVE:*:4502"</a:t>
            </a:r>
            <a:b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ENV </a:t>
            </a:r>
            <a:r>
              <a:rPr lang="da-DK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CodeLocation</a:t>
            </a: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=/</a:t>
            </a:r>
            <a:r>
              <a:rPr lang="da-DK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myapp</a:t>
            </a:r>
            <a:endParaRPr lang="da-DK" sz="1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CMD </a:t>
            </a:r>
            <a:r>
              <a:rPr lang="da-DK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dyalog</a:t>
            </a: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da-DK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Jarvis</a:t>
            </a:r>
            <a:r>
              <a:rPr lang="da-DK" sz="1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/Distribution/</a:t>
            </a:r>
            <a:r>
              <a:rPr lang="da-DK" sz="10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jarvis.dws</a:t>
            </a:r>
            <a:endParaRPr lang="da-DK" sz="1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7B9794-F626-4271-BFB0-6BFFFF0DE372}"/>
              </a:ext>
            </a:extLst>
          </p:cNvPr>
          <p:cNvSpPr txBox="1"/>
          <p:nvPr/>
        </p:nvSpPr>
        <p:spPr>
          <a:xfrm>
            <a:off x="251520" y="3225553"/>
            <a:ext cx="897549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b="1" i="1" dirty="0"/>
              <a:t>Build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4158E9-B5D0-4A8F-A3B8-A1608AAAB9D6}"/>
              </a:ext>
            </a:extLst>
          </p:cNvPr>
          <p:cNvSpPr txBox="1"/>
          <p:nvPr/>
        </p:nvSpPr>
        <p:spPr>
          <a:xfrm>
            <a:off x="251520" y="3782504"/>
            <a:ext cx="56137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a-DK" b="1" i="1" dirty="0"/>
              <a:t>Run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F2087-8021-4267-8F93-93A2F433AA47}"/>
              </a:ext>
            </a:extLst>
          </p:cNvPr>
          <p:cNvSpPr txBox="1"/>
          <p:nvPr/>
        </p:nvSpPr>
        <p:spPr>
          <a:xfrm>
            <a:off x="263991" y="1179357"/>
            <a:ext cx="101651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/>
              <a:t>Dockerfile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1D4A410-7355-4831-800F-D42F355245DC}"/>
              </a:ext>
            </a:extLst>
          </p:cNvPr>
          <p:cNvSpPr txBox="1">
            <a:spLocks/>
          </p:cNvSpPr>
          <p:nvPr/>
        </p:nvSpPr>
        <p:spPr>
          <a:xfrm>
            <a:off x="1457565" y="3844061"/>
            <a:ext cx="6610194" cy="307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238" indent="-325438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docker run -p 8081:8080 -v /somefolder:/data –e DEBUG=1 myco/myapp-test</a:t>
            </a:r>
            <a:endParaRPr lang="da-DK" sz="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AA4F833-74A2-45B0-89DF-28798517FCE8}"/>
              </a:ext>
            </a:extLst>
          </p:cNvPr>
          <p:cNvSpPr txBox="1">
            <a:spLocks/>
          </p:cNvSpPr>
          <p:nvPr/>
        </p:nvSpPr>
        <p:spPr>
          <a:xfrm>
            <a:off x="1457565" y="3287110"/>
            <a:ext cx="3240505" cy="307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238" indent="-325438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docker build –t myco/myapp-test .</a:t>
            </a:r>
            <a:endParaRPr lang="da-DK" sz="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3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ED5DB-5C08-4449-B222-6A8EEA0F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41" y="650685"/>
            <a:ext cx="8363272" cy="594066"/>
          </a:xfrm>
        </p:spPr>
        <p:txBody>
          <a:bodyPr/>
          <a:lstStyle/>
          <a:p>
            <a:r>
              <a:rPr lang="da-DK" dirty="0">
                <a:solidFill>
                  <a:srgbClr val="FF9421"/>
                </a:solidFill>
              </a:rPr>
              <a:t>docker run      </a:t>
            </a:r>
            <a:r>
              <a:rPr lang="da-DK" dirty="0"/>
              <a:t>syntax &amp; common switches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E7B14C-EA4B-4416-9375-A0BD91036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791390"/>
              </p:ext>
            </p:extLst>
          </p:nvPr>
        </p:nvGraphicFramePr>
        <p:xfrm>
          <a:off x="441135" y="2031690"/>
          <a:ext cx="755124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6909">
                  <a:extLst>
                    <a:ext uri="{9D8B030D-6E8A-4147-A177-3AD203B41FA5}">
                      <a16:colId xmlns:a16="http://schemas.microsoft.com/office/drawing/2014/main" val="1177015586"/>
                    </a:ext>
                  </a:extLst>
                </a:gridCol>
                <a:gridCol w="4714335">
                  <a:extLst>
                    <a:ext uri="{9D8B030D-6E8A-4147-A177-3AD203B41FA5}">
                      <a16:colId xmlns:a16="http://schemas.microsoft.com/office/drawing/2014/main" val="2396869229"/>
                    </a:ext>
                  </a:extLst>
                </a:gridCol>
              </a:tblGrid>
              <a:tr h="347181">
                <a:tc>
                  <a:txBody>
                    <a:bodyPr/>
                    <a:lstStyle/>
                    <a:p>
                      <a:r>
                        <a:rPr lang="da-DK" dirty="0"/>
                        <a:t>Switch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804295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-p hhhh:cccc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Make TCP port cccc in container visible on the host as </a:t>
                      </a:r>
                      <a:r>
                        <a:rPr lang="da-DK" dirty="0" err="1"/>
                        <a:t>hhhh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87431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-e name=value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Set environment variable inside the container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33263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-v /hfolder:/cfolder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Mount /hfolder in container as /</a:t>
                      </a:r>
                      <a:r>
                        <a:rPr lang="da-DK" dirty="0" err="1"/>
                        <a:t>cfolder</a:t>
                      </a:r>
                      <a:endParaRPr lang="da-DK" dirty="0"/>
                    </a:p>
                    <a:p>
                      <a:r>
                        <a:rPr lang="da-DK" dirty="0"/>
                        <a:t>NB Under Windows, /</a:t>
                      </a:r>
                      <a:r>
                        <a:rPr lang="da-DK" dirty="0" err="1"/>
                        <a:t>hfolder</a:t>
                      </a:r>
                      <a:r>
                        <a:rPr lang="da-DK" dirty="0"/>
                        <a:t> must </a:t>
                      </a:r>
                      <a:r>
                        <a:rPr lang="da-DK" dirty="0" err="1"/>
                        <a:t>be</a:t>
                      </a:r>
                      <a:r>
                        <a:rPr lang="da-DK" dirty="0"/>
                        <a:t> a </a:t>
                      </a:r>
                      <a:r>
                        <a:rPr lang="da-DK" dirty="0" err="1"/>
                        <a:t>full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pathname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using</a:t>
                      </a:r>
                      <a:r>
                        <a:rPr lang="da-DK" dirty="0"/>
                        <a:t> Windows </a:t>
                      </a:r>
                      <a:r>
                        <a:rPr lang="da-DK" dirty="0" err="1"/>
                        <a:t>conventions</a:t>
                      </a:r>
                      <a:r>
                        <a:rPr lang="da-DK" dirty="0"/>
                        <a:t> (C:\...)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857875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--rm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Discard changes when container terminates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787322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3FAB0E-DAA2-44D0-A545-F3B0688072F0}"/>
              </a:ext>
            </a:extLst>
          </p:cNvPr>
          <p:cNvSpPr txBox="1">
            <a:spLocks/>
          </p:cNvSpPr>
          <p:nvPr/>
        </p:nvSpPr>
        <p:spPr>
          <a:xfrm>
            <a:off x="441135" y="1626645"/>
            <a:ext cx="7965885" cy="307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238" indent="-325438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docker run </a:t>
            </a:r>
            <a:r>
              <a:rPr lang="da-DK" sz="1400" b="1" dirty="0">
                <a:solidFill>
                  <a:srgbClr val="FF942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-p 8081:8080 -v /somefolder:/data –e DEBUG=1 </a:t>
            </a:r>
            <a:r>
              <a:rPr lang="da-DK" sz="14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myco/myapp-test</a:t>
            </a:r>
            <a:endParaRPr lang="da-DK" sz="600" b="1" dirty="0">
              <a:solidFill>
                <a:srgbClr val="00B0F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967B2C-409A-4463-8505-AEDFD15DCA25}"/>
              </a:ext>
            </a:extLst>
          </p:cNvPr>
          <p:cNvSpPr txBox="1">
            <a:spLocks/>
          </p:cNvSpPr>
          <p:nvPr/>
        </p:nvSpPr>
        <p:spPr>
          <a:xfrm>
            <a:off x="441135" y="1269677"/>
            <a:ext cx="6075675" cy="307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238" indent="-325438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docker run </a:t>
            </a:r>
            <a:r>
              <a:rPr lang="en-GB" sz="1400" b="1" dirty="0">
                <a:solidFill>
                  <a:srgbClr val="FF942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[OPTIONS] </a:t>
            </a:r>
            <a:r>
              <a:rPr lang="en-GB" sz="14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4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[COMMAND] [ARG...]</a:t>
            </a:r>
            <a:endParaRPr lang="da-DK" sz="600" b="1" dirty="0">
              <a:solidFill>
                <a:schemeClr val="bg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0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20C85-2201-437E-852C-511F8099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Container Distribution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472B7-198D-4CD0-BF88-B7F31454B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30" y="1408014"/>
            <a:ext cx="6174000" cy="3210581"/>
          </a:xfrm>
        </p:spPr>
        <p:txBody>
          <a:bodyPr>
            <a:normAutofit fontScale="92500"/>
          </a:bodyPr>
          <a:lstStyle/>
          <a:p>
            <a:r>
              <a:rPr lang="da-DK" sz="2000" dirty="0"/>
              <a:t>DockerHub is to Docker as GitHub is to Git</a:t>
            </a:r>
          </a:p>
          <a:p>
            <a:r>
              <a:rPr lang="da-DK" sz="2000" dirty="0"/>
              <a:t>A public repository of container images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800" dirty="0"/>
              <a:t>Unlimited public images for free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800" dirty="0"/>
              <a:t>You can store one free private 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800" dirty="0"/>
              <a:t>You can install private servers "in house"</a:t>
            </a:r>
          </a:p>
          <a:p>
            <a:r>
              <a:rPr lang="da-DK" sz="2000" dirty="0" err="1"/>
              <a:t>Today</a:t>
            </a:r>
            <a:r>
              <a:rPr lang="da-DK" sz="2000" dirty="0"/>
              <a:t>, </a:t>
            </a:r>
            <a:r>
              <a:rPr lang="da-DK" sz="2000" dirty="0" err="1"/>
              <a:t>we</a:t>
            </a:r>
            <a:r>
              <a:rPr lang="da-DK" sz="2000" dirty="0"/>
              <a:t> </a:t>
            </a:r>
            <a:r>
              <a:rPr lang="da-DK" sz="2000" dirty="0" err="1"/>
              <a:t>will</a:t>
            </a:r>
            <a:r>
              <a:rPr lang="da-DK" sz="2000" dirty="0"/>
              <a:t> </a:t>
            </a:r>
            <a:r>
              <a:rPr lang="da-DK" sz="2000" dirty="0" err="1"/>
              <a:t>use</a:t>
            </a:r>
            <a:r>
              <a:rPr lang="da-DK" sz="2000" dirty="0"/>
              <a:t> Amazon </a:t>
            </a:r>
            <a:r>
              <a:rPr lang="da-DK" sz="2000" dirty="0" err="1"/>
              <a:t>Elastic</a:t>
            </a:r>
            <a:r>
              <a:rPr lang="da-DK" sz="2000" dirty="0"/>
              <a:t> Container Registry </a:t>
            </a:r>
          </a:p>
          <a:p>
            <a:pPr lvl="1"/>
            <a:r>
              <a:rPr lang="da-DK" sz="1600" dirty="0"/>
              <a:t>ECR is a </a:t>
            </a:r>
            <a:r>
              <a:rPr lang="da-DK" sz="1600" dirty="0" err="1"/>
              <a:t>repository</a:t>
            </a:r>
            <a:r>
              <a:rPr lang="da-DK" sz="1600" dirty="0"/>
              <a:t> </a:t>
            </a:r>
            <a:r>
              <a:rPr lang="da-DK" sz="1600" dirty="0" err="1"/>
              <a:t>integrated</a:t>
            </a:r>
            <a:r>
              <a:rPr lang="da-DK" sz="1600" dirty="0"/>
              <a:t> with Amazon Web Services</a:t>
            </a:r>
          </a:p>
          <a:p>
            <a:pPr marL="0" indent="0">
              <a:buNone/>
            </a:pPr>
            <a:endParaRPr lang="da-DK" sz="2000" dirty="0"/>
          </a:p>
        </p:txBody>
      </p:sp>
      <p:pic>
        <p:nvPicPr>
          <p:cNvPr id="5" name="Picture 6" descr="https://upload.wikimedia.org/wikipedia/commons/thumb/9/94/Railroad_car_with_container_loads.jpg/220px-Railroad_car_with_container_loads.jpg">
            <a:extLst>
              <a:ext uri="{FF2B5EF4-FFF2-40B4-BE49-F238E27FC236}">
                <a16:creationId xmlns:a16="http://schemas.microsoft.com/office/drawing/2014/main" id="{FCEBB0A0-A1B0-4D75-A30A-6484DC9D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29" y="2832228"/>
            <a:ext cx="2087022" cy="108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docker containers">
            <a:extLst>
              <a:ext uri="{FF2B5EF4-FFF2-40B4-BE49-F238E27FC236}">
                <a16:creationId xmlns:a16="http://schemas.microsoft.com/office/drawing/2014/main" id="{B1E3181B-5550-4AC3-AE07-D13381A4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06" y="898650"/>
            <a:ext cx="2175467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376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FD1BC-73E4-492F-BC7D-4417B8EE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58" y="232124"/>
            <a:ext cx="7005527" cy="685535"/>
          </a:xfrm>
        </p:spPr>
        <p:txBody>
          <a:bodyPr>
            <a:normAutofit fontScale="90000"/>
          </a:bodyPr>
          <a:lstStyle/>
          <a:p>
            <a:r>
              <a:rPr lang="da-DK" dirty="0"/>
              <a:t>Distributing the Image via DockerHub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7B9794-F626-4271-BFB0-6BFFFF0DE372}"/>
              </a:ext>
            </a:extLst>
          </p:cNvPr>
          <p:cNvSpPr txBox="1"/>
          <p:nvPr/>
        </p:nvSpPr>
        <p:spPr>
          <a:xfrm>
            <a:off x="251520" y="1266605"/>
            <a:ext cx="741638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b="1" i="1" dirty="0"/>
              <a:t>Build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4158E9-B5D0-4A8F-A3B8-A1608AAAB9D6}"/>
              </a:ext>
            </a:extLst>
          </p:cNvPr>
          <p:cNvSpPr txBox="1"/>
          <p:nvPr/>
        </p:nvSpPr>
        <p:spPr>
          <a:xfrm>
            <a:off x="251520" y="3782504"/>
            <a:ext cx="71601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b="1" u="sng" dirty="0"/>
              <a:t>Run</a:t>
            </a:r>
            <a:endParaRPr lang="da-DK" b="1" i="1" u="sng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1D4A410-7355-4831-800F-D42F355245DC}"/>
              </a:ext>
            </a:extLst>
          </p:cNvPr>
          <p:cNvSpPr txBox="1">
            <a:spLocks/>
          </p:cNvSpPr>
          <p:nvPr/>
        </p:nvSpPr>
        <p:spPr>
          <a:xfrm>
            <a:off x="993304" y="4136291"/>
            <a:ext cx="7830870" cy="307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238" indent="-325438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docker run -p 8081:8080 -v /somefolder:/data –e DEBUG=1 myco/myapp-test</a:t>
            </a:r>
            <a:endParaRPr lang="da-DK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AA4F833-74A2-45B0-89DF-28798517FCE8}"/>
              </a:ext>
            </a:extLst>
          </p:cNvPr>
          <p:cNvSpPr txBox="1">
            <a:spLocks/>
          </p:cNvSpPr>
          <p:nvPr/>
        </p:nvSpPr>
        <p:spPr>
          <a:xfrm>
            <a:off x="993158" y="1622331"/>
            <a:ext cx="6075675" cy="307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238" indent="-325438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docker build –t myco/myapp-test .</a:t>
            </a:r>
            <a:endParaRPr lang="da-DK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Picture 4" descr="Image result for docker containers">
            <a:extLst>
              <a:ext uri="{FF2B5EF4-FFF2-40B4-BE49-F238E27FC236}">
                <a16:creationId xmlns:a16="http://schemas.microsoft.com/office/drawing/2014/main" id="{BB1BB934-1C21-4434-8B67-3E1E5B19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83" y="1012358"/>
            <a:ext cx="2175467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3EDD6F-9119-4D50-8449-CFF1916BBDB8}"/>
              </a:ext>
            </a:extLst>
          </p:cNvPr>
          <p:cNvSpPr txBox="1"/>
          <p:nvPr/>
        </p:nvSpPr>
        <p:spPr>
          <a:xfrm>
            <a:off x="251519" y="2495225"/>
            <a:ext cx="716013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b="1" i="1" dirty="0"/>
              <a:t>Push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0BAA8F3-F9B8-44DB-8F50-D62B6FCED661}"/>
              </a:ext>
            </a:extLst>
          </p:cNvPr>
          <p:cNvSpPr txBox="1">
            <a:spLocks/>
          </p:cNvSpPr>
          <p:nvPr/>
        </p:nvSpPr>
        <p:spPr>
          <a:xfrm>
            <a:off x="993158" y="2850951"/>
            <a:ext cx="6075675" cy="571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238" indent="-325438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docker login</a:t>
            </a:r>
          </a:p>
          <a:p>
            <a:pPr marL="0" indent="0">
              <a:buNone/>
            </a:pPr>
            <a:r>
              <a:rPr lang="da-DK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docker push myco/myapp-test</a:t>
            </a:r>
            <a:endParaRPr lang="da-DK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961CC-A059-4CD4-8BE9-762FF9E163FF}"/>
              </a:ext>
            </a:extLst>
          </p:cNvPr>
          <p:cNvSpPr txBox="1"/>
          <p:nvPr/>
        </p:nvSpPr>
        <p:spPr>
          <a:xfrm>
            <a:off x="155749" y="2075538"/>
            <a:ext cx="396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We can "push" the image to DockerHub: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4A4331-DE34-48A8-ADCA-F85CBBF6C4EE}"/>
              </a:ext>
            </a:extLst>
          </p:cNvPr>
          <p:cNvSpPr txBox="1"/>
          <p:nvPr/>
        </p:nvSpPr>
        <p:spPr>
          <a:xfrm>
            <a:off x="180258" y="3413172"/>
            <a:ext cx="691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Now, the following will work on ANY computer that has Docker installed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                  (no explicit "docker pull" is required)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83DF56-6945-45A7-A74A-BDF652D136AE}"/>
              </a:ext>
            </a:extLst>
          </p:cNvPr>
          <p:cNvSpPr/>
          <p:nvPr/>
        </p:nvSpPr>
        <p:spPr>
          <a:xfrm>
            <a:off x="2748499" y="1667063"/>
            <a:ext cx="585065" cy="208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D09121-367D-49FA-9FA2-5D9033DDBE7A}"/>
              </a:ext>
            </a:extLst>
          </p:cNvPr>
          <p:cNvSpPr/>
          <p:nvPr/>
        </p:nvSpPr>
        <p:spPr>
          <a:xfrm>
            <a:off x="6978969" y="4170444"/>
            <a:ext cx="606378" cy="239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DDB0FD-469E-4840-A838-E42E847D6FEB}"/>
              </a:ext>
            </a:extLst>
          </p:cNvPr>
          <p:cNvSpPr/>
          <p:nvPr/>
        </p:nvSpPr>
        <p:spPr>
          <a:xfrm>
            <a:off x="2298449" y="3138751"/>
            <a:ext cx="606378" cy="239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4E627FC-6EB8-F31E-17AE-24EF2199C291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428875" y="2615715"/>
            <a:ext cx="2681870" cy="3777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C6F90F1-44B3-1359-8371-976098538079}"/>
              </a:ext>
            </a:extLst>
          </p:cNvPr>
          <p:cNvSpPr txBox="1"/>
          <p:nvPr/>
        </p:nvSpPr>
        <p:spPr>
          <a:xfrm>
            <a:off x="5110745" y="2292549"/>
            <a:ext cx="158811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an </a:t>
            </a:r>
            <a:r>
              <a:rPr lang="da-DK" dirty="0" err="1"/>
              <a:t>account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12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5" grpId="0"/>
      <p:bldP spid="18" grpId="0"/>
      <p:bldP spid="24" grpId="0" animBg="1"/>
      <p:bldP spid="25" grpId="0" animBg="1"/>
      <p:bldP spid="26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ED5DB-5C08-4449-B222-6A8EEA0F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41" y="650685"/>
            <a:ext cx="8363272" cy="594066"/>
          </a:xfrm>
        </p:spPr>
        <p:txBody>
          <a:bodyPr/>
          <a:lstStyle/>
          <a:p>
            <a:r>
              <a:rPr lang="da-DK" dirty="0">
                <a:solidFill>
                  <a:srgbClr val="FF9421"/>
                </a:solidFill>
              </a:rPr>
              <a:t>Public Dyalog Images</a:t>
            </a:r>
            <a:endParaRPr lang="da-DK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E7B14C-EA4B-4416-9375-A0BD91036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58638"/>
              </p:ext>
            </p:extLst>
          </p:nvPr>
        </p:nvGraphicFramePr>
        <p:xfrm>
          <a:off x="341530" y="1255866"/>
          <a:ext cx="755124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5750">
                  <a:extLst>
                    <a:ext uri="{9D8B030D-6E8A-4147-A177-3AD203B41FA5}">
                      <a16:colId xmlns:a16="http://schemas.microsoft.com/office/drawing/2014/main" val="1177015586"/>
                    </a:ext>
                  </a:extLst>
                </a:gridCol>
                <a:gridCol w="4455494">
                  <a:extLst>
                    <a:ext uri="{9D8B030D-6E8A-4147-A177-3AD203B41FA5}">
                      <a16:colId xmlns:a16="http://schemas.microsoft.com/office/drawing/2014/main" val="2396869229"/>
                    </a:ext>
                  </a:extLst>
                </a:gridCol>
              </a:tblGrid>
              <a:tr h="347181">
                <a:tc>
                  <a:txBody>
                    <a:bodyPr/>
                    <a:lstStyle/>
                    <a:p>
                      <a:r>
                        <a:rPr lang="da-DK" sz="1600" dirty="0"/>
                        <a:t>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804295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dyalog/dyalog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Just Dyalog APL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13868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dyalog</a:t>
                      </a:r>
                      <a:r>
                        <a:rPr lang="da-DK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</a:t>
                      </a:r>
                      <a:r>
                        <a:rPr lang="da-DK" sz="14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jarvis</a:t>
                      </a:r>
                      <a:endParaRPr lang="da-DK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Dyalog APL + </a:t>
                      </a:r>
                      <a:r>
                        <a:rPr lang="da-DK" dirty="0" err="1"/>
                        <a:t>Jarvis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87431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da-DK" sz="14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dyalog</a:t>
                      </a:r>
                      <a:r>
                        <a:rPr lang="da-DK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</a:t>
                      </a:r>
                      <a:r>
                        <a:rPr lang="da-DK" sz="14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miserver</a:t>
                      </a:r>
                      <a:endParaRPr lang="da-DK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Dyalog APL + </a:t>
                      </a:r>
                      <a:r>
                        <a:rPr lang="da-DK" dirty="0" err="1"/>
                        <a:t>MiServer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33263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dyalog/jupyter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Dyalog APL + Jupyter Notebook framework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857875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3FAB0E-DAA2-44D0-A545-F3B0688072F0}"/>
              </a:ext>
            </a:extLst>
          </p:cNvPr>
          <p:cNvSpPr txBox="1">
            <a:spLocks/>
          </p:cNvSpPr>
          <p:nvPr/>
        </p:nvSpPr>
        <p:spPr>
          <a:xfrm>
            <a:off x="423226" y="4175665"/>
            <a:ext cx="7965885" cy="307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238" indent="-325438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docker run </a:t>
            </a:r>
            <a:r>
              <a:rPr lang="da-DK" sz="1400" b="1" dirty="0">
                <a:solidFill>
                  <a:srgbClr val="FF942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-p 8081:8080 -v /my/web/service:/app </a:t>
            </a:r>
            <a:r>
              <a:rPr lang="da-DK" sz="14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dyalog/</a:t>
            </a:r>
            <a:r>
              <a:rPr lang="da-DK" sz="1400" b="1" dirty="0" err="1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jarvis</a:t>
            </a:r>
            <a:endParaRPr lang="da-DK" sz="600" b="1" dirty="0">
              <a:solidFill>
                <a:srgbClr val="00B0F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9C965-385D-4362-B231-912C564B1F81}"/>
              </a:ext>
            </a:extLst>
          </p:cNvPr>
          <p:cNvSpPr txBox="1"/>
          <p:nvPr/>
        </p:nvSpPr>
        <p:spPr>
          <a:xfrm>
            <a:off x="341530" y="3426845"/>
            <a:ext cx="706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NB all public images </a:t>
            </a:r>
            <a:r>
              <a:rPr lang="da-DK" dirty="0" err="1"/>
              <a:t>assume</a:t>
            </a:r>
            <a:r>
              <a:rPr lang="da-DK" dirty="0"/>
              <a:t>/provide </a:t>
            </a:r>
            <a:r>
              <a:rPr lang="da-DK" dirty="0" err="1"/>
              <a:t>you</a:t>
            </a:r>
            <a:r>
              <a:rPr lang="da-DK" dirty="0"/>
              <a:t> have a basic </a:t>
            </a:r>
            <a:r>
              <a:rPr lang="da-DK" dirty="0" err="1"/>
              <a:t>Dyalog</a:t>
            </a:r>
            <a:r>
              <a:rPr lang="da-DK" dirty="0"/>
              <a:t> </a:t>
            </a:r>
            <a:r>
              <a:rPr lang="da-DK" dirty="0" err="1"/>
              <a:t>licence</a:t>
            </a:r>
            <a:r>
              <a:rPr lang="da-DK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1D9A-BE1D-4143-8375-7F18747F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FD3FD-F5E0-49D4-B2A6-C93B7C2DC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E3976-C97E-4162-AAFD-502BEE9A00A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F843C-9D3C-4689-B3BA-9AEE5EA48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725" y="66517"/>
            <a:ext cx="6686550" cy="50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87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52826-FA53-33C4-FAA1-A026FD477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620324" cy="324204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This workshop covers a lot of material with which we expect most of you will be somewhat unfamiliar. (we learned </a:t>
            </a:r>
            <a:r>
              <a:rPr lang="en-US" b="1" dirty="0"/>
              <a:t>a lot</a:t>
            </a:r>
            <a:r>
              <a:rPr lang="en-US" dirty="0"/>
              <a:t> ourselves in preparing the material 🙂 )</a:t>
            </a:r>
          </a:p>
          <a:p>
            <a:r>
              <a:rPr lang="en-US" dirty="0"/>
              <a:t>Our intent is to show what is possible and roughly how complicated it is.</a:t>
            </a:r>
          </a:p>
          <a:p>
            <a:r>
              <a:rPr lang="en-US" dirty="0"/>
              <a:t>Work together through the exercises and don't be afraid to ask questions.</a:t>
            </a:r>
          </a:p>
          <a:p>
            <a:r>
              <a:rPr lang="en-US" dirty="0"/>
              <a:t>The workshop materials contain a working system which you can continue to work with when you get home.</a:t>
            </a:r>
          </a:p>
          <a:p>
            <a:r>
              <a:rPr lang="en-US" dirty="0"/>
              <a:t>We plan to follow up with a series of webcasts that will present the material in more "bite-sized" chunks.</a:t>
            </a:r>
          </a:p>
          <a:p>
            <a:r>
              <a:rPr lang="en-US" dirty="0"/>
              <a:t>We expect the examples and configuration files will continue to evolve and updates will be available on GitHub.</a:t>
            </a:r>
          </a:p>
          <a:p>
            <a:r>
              <a:rPr lang="en-US" dirty="0"/>
              <a:t>You are welcome to contact us after Dyalog'22 for some free assistance.</a:t>
            </a:r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EA2BE4-373E-F1FA-6825-915E243B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Disclaimer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09256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B74F-67C3-9155-19F3-A25AFDD79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12F72-46FB-2100-7549-EEBFA7A3A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31262-21F0-FFC6-A86C-6D1D10D5FAD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12F70-8155-FD2E-4841-3B2ED6D8C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957" y="0"/>
            <a:ext cx="68640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40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8D7E-ED3F-3AB2-C813-D57F6795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A225E-1F79-81F7-79A0-22846E6D9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16F61-29E9-E96F-672B-67559797AA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49E8E2-493A-C78A-5161-04EDAA900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957" y="0"/>
            <a:ext cx="68640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65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64375-B4BD-641C-1043-8C307C4C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7C7B2-4E3F-B240-D762-DA6E5F0D9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DCC07-DB5E-80B5-0FAE-2C5910DFF07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4F7CF-ECF4-1670-5D7B-C04D4CBD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957" y="0"/>
            <a:ext cx="68640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04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ED5DB-5C08-4449-B222-6A8EEA0F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41" y="650685"/>
            <a:ext cx="8363272" cy="594066"/>
          </a:xfrm>
        </p:spPr>
        <p:txBody>
          <a:bodyPr/>
          <a:lstStyle/>
          <a:p>
            <a:r>
              <a:rPr lang="da-DK" dirty="0">
                <a:solidFill>
                  <a:srgbClr val="FF9421"/>
                </a:solidFill>
              </a:rPr>
              <a:t>Typical Switches </a:t>
            </a:r>
            <a:r>
              <a:rPr lang="da-DK" dirty="0" err="1">
                <a:solidFill>
                  <a:srgbClr val="FF9421"/>
                </a:solidFill>
              </a:rPr>
              <a:t>settings</a:t>
            </a:r>
            <a:br>
              <a:rPr lang="da-DK" dirty="0">
                <a:solidFill>
                  <a:srgbClr val="FF9421"/>
                </a:solidFill>
              </a:rPr>
            </a:br>
            <a:r>
              <a:rPr lang="da-DK" dirty="0" err="1">
                <a:solidFill>
                  <a:srgbClr val="FF9421"/>
                </a:solidFill>
              </a:rPr>
              <a:t>when</a:t>
            </a:r>
            <a:r>
              <a:rPr lang="da-DK" dirty="0">
                <a:solidFill>
                  <a:srgbClr val="FF9421"/>
                </a:solidFill>
              </a:rPr>
              <a:t> </a:t>
            </a:r>
            <a:r>
              <a:rPr lang="da-DK" dirty="0" err="1">
                <a:solidFill>
                  <a:srgbClr val="FF9421"/>
                </a:solidFill>
              </a:rPr>
              <a:t>using</a:t>
            </a:r>
            <a:r>
              <a:rPr lang="da-DK" dirty="0">
                <a:solidFill>
                  <a:srgbClr val="FF9421"/>
                </a:solidFill>
              </a:rPr>
              <a:t> public Dyalog Images</a:t>
            </a:r>
            <a:endParaRPr lang="da-DK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E7B14C-EA4B-4416-9375-A0BD91036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114536"/>
              </p:ext>
            </p:extLst>
          </p:nvPr>
        </p:nvGraphicFramePr>
        <p:xfrm>
          <a:off x="386534" y="1446625"/>
          <a:ext cx="807881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185">
                  <a:extLst>
                    <a:ext uri="{9D8B030D-6E8A-4147-A177-3AD203B41FA5}">
                      <a16:colId xmlns:a16="http://schemas.microsoft.com/office/drawing/2014/main" val="1177015586"/>
                    </a:ext>
                  </a:extLst>
                </a:gridCol>
                <a:gridCol w="5034625">
                  <a:extLst>
                    <a:ext uri="{9D8B030D-6E8A-4147-A177-3AD203B41FA5}">
                      <a16:colId xmlns:a16="http://schemas.microsoft.com/office/drawing/2014/main" val="2396869229"/>
                    </a:ext>
                  </a:extLst>
                </a:gridCol>
              </a:tblGrid>
              <a:tr h="347181">
                <a:tc>
                  <a:txBody>
                    <a:bodyPr/>
                    <a:lstStyle/>
                    <a:p>
                      <a:r>
                        <a:rPr lang="da-DK" sz="1600" dirty="0"/>
                        <a:t>Switch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804295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-p 80:8080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Expose</a:t>
                      </a:r>
                      <a:r>
                        <a:rPr lang="da-DK" dirty="0"/>
                        <a:t> default </a:t>
                      </a:r>
                      <a:r>
                        <a:rPr lang="da-DK" dirty="0" err="1"/>
                        <a:t>Jarvis</a:t>
                      </a:r>
                      <a:r>
                        <a:rPr lang="da-DK" dirty="0"/>
                        <a:t>/</a:t>
                      </a:r>
                      <a:r>
                        <a:rPr lang="da-DK" dirty="0" err="1"/>
                        <a:t>MiServer</a:t>
                      </a:r>
                      <a:r>
                        <a:rPr lang="da-DK" dirty="0"/>
                        <a:t> port as port 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13868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-e RIDE_INIT=HTTP:*:8088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Enable</a:t>
                      </a:r>
                      <a:r>
                        <a:rPr lang="da-DK" dirty="0"/>
                        <a:t> "Zero </a:t>
                      </a:r>
                      <a:r>
                        <a:rPr lang="da-DK" dirty="0" err="1"/>
                        <a:t>Footprint</a:t>
                      </a:r>
                      <a:r>
                        <a:rPr lang="da-DK" dirty="0"/>
                        <a:t>" RIDE on port 8088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03231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-p 8088:8088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Expose</a:t>
                      </a:r>
                      <a:r>
                        <a:rPr lang="da-DK" dirty="0"/>
                        <a:t> port 8088 to the </a:t>
                      </a:r>
                      <a:r>
                        <a:rPr lang="da-DK" dirty="0" err="1"/>
                        <a:t>outside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world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87431"/>
                  </a:ext>
                </a:extLst>
              </a:tr>
              <a:tr h="347181"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-v /my/web/service:/app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Mount /</a:t>
                      </a:r>
                      <a:r>
                        <a:rPr lang="da-DK" dirty="0" err="1"/>
                        <a:t>my</a:t>
                      </a:r>
                      <a:r>
                        <a:rPr lang="da-DK" dirty="0"/>
                        <a:t>/web/service in container as /app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857875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3FAB0E-DAA2-44D0-A545-F3B0688072F0}"/>
              </a:ext>
            </a:extLst>
          </p:cNvPr>
          <p:cNvSpPr txBox="1">
            <a:spLocks/>
          </p:cNvSpPr>
          <p:nvPr/>
        </p:nvSpPr>
        <p:spPr>
          <a:xfrm>
            <a:off x="423226" y="4175665"/>
            <a:ext cx="7965885" cy="307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238" indent="-325438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docker run </a:t>
            </a:r>
            <a:r>
              <a:rPr lang="da-DK" sz="1400" b="1" dirty="0">
                <a:solidFill>
                  <a:srgbClr val="FF942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-p 8081:8080 -v /somefolder:/app </a:t>
            </a:r>
            <a:r>
              <a:rPr lang="da-DK" sz="1400" b="1" dirty="0" err="1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dyalog</a:t>
            </a:r>
            <a:r>
              <a:rPr lang="da-DK" sz="14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da-DK" sz="1400" b="1" dirty="0" err="1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jarvis:latest</a:t>
            </a:r>
            <a:endParaRPr lang="da-DK" sz="600" b="1" dirty="0">
              <a:solidFill>
                <a:srgbClr val="00B0F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949DB-2BCA-4F9F-B434-C8CAA0D7EC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39194" y="1351291"/>
            <a:ext cx="5648043" cy="1400480"/>
          </a:xfrm>
          <a:solidFill>
            <a:schemeClr val="bg1">
              <a:lumMod val="95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br>
              <a:rPr lang="da-DK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ubuntu:22.04</a:t>
            </a:r>
            <a:br>
              <a:rPr lang="da-DK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 ./dyalog-unicode_18.2.nnnnn_amd64.deb /</a:t>
            </a:r>
            <a:br>
              <a:rPr lang="da-DK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 dpkg -i /dyalog*.</a:t>
            </a:r>
            <a:r>
              <a:rPr lang="da-DK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deb</a:t>
            </a:r>
            <a:br>
              <a:rPr lang="da-DK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GB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 git clone https://github.com/dyalog/Jarvis /Jarvis</a:t>
            </a:r>
            <a:br>
              <a:rPr lang="da-DK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 /myapp/v7/test /app</a:t>
            </a:r>
            <a:br>
              <a:rPr lang="da-DK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CMD dyalog /</a:t>
            </a:r>
            <a:r>
              <a:rPr lang="da-DK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Jarvis</a:t>
            </a:r>
            <a:r>
              <a:rPr lang="da-DK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/Distribution/</a:t>
            </a:r>
            <a:r>
              <a:rPr lang="da-DK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jarvis.dws</a:t>
            </a:r>
            <a:endParaRPr lang="da-DK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FD1BC-73E4-492F-BC7D-4417B8EE1C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73088"/>
            <a:ext cx="8362950" cy="593725"/>
          </a:xfrm>
        </p:spPr>
        <p:txBody>
          <a:bodyPr>
            <a:normAutofit fontScale="90000"/>
          </a:bodyPr>
          <a:lstStyle/>
          <a:p>
            <a:r>
              <a:rPr lang="da-DK" dirty="0"/>
              <a:t>Benefits of Public Containers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F2087-8021-4267-8F93-93A2F433AA47}"/>
              </a:ext>
            </a:extLst>
          </p:cNvPr>
          <p:cNvSpPr txBox="1"/>
          <p:nvPr/>
        </p:nvSpPr>
        <p:spPr>
          <a:xfrm>
            <a:off x="245915" y="1143173"/>
            <a:ext cx="221085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/>
              <a:t>Without Public Containers</a:t>
            </a:r>
          </a:p>
        </p:txBody>
      </p:sp>
      <p:pic>
        <p:nvPicPr>
          <p:cNvPr id="11" name="Picture 8" descr="Image result for dyalog apl logo">
            <a:extLst>
              <a:ext uri="{FF2B5EF4-FFF2-40B4-BE49-F238E27FC236}">
                <a16:creationId xmlns:a16="http://schemas.microsoft.com/office/drawing/2014/main" id="{CCC063A8-FDBF-49F2-ABA0-59B9B15D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90" y="642556"/>
            <a:ext cx="1575175" cy="15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377DDC0-D6D6-4F70-8997-713F0A376F9E}"/>
              </a:ext>
            </a:extLst>
          </p:cNvPr>
          <p:cNvSpPr txBox="1">
            <a:spLocks/>
          </p:cNvSpPr>
          <p:nvPr/>
        </p:nvSpPr>
        <p:spPr>
          <a:xfrm>
            <a:off x="1016713" y="3066805"/>
            <a:ext cx="4908657" cy="768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da-DK" sz="13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13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dyalog/</a:t>
            </a:r>
            <a:r>
              <a:rPr lang="da-DK" sz="13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jarvis</a:t>
            </a:r>
            <a:endParaRPr lang="da-DK" sz="1300" b="1" dirty="0">
              <a:solidFill>
                <a:srgbClr val="00B05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3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 /myapp/v7/test /app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BA9CE-F698-4290-B9F5-80E5D25E1852}"/>
              </a:ext>
            </a:extLst>
          </p:cNvPr>
          <p:cNvSpPr txBox="1"/>
          <p:nvPr/>
        </p:nvSpPr>
        <p:spPr>
          <a:xfrm>
            <a:off x="178321" y="2858687"/>
            <a:ext cx="221085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/>
              <a:t>With Public Containers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87C2A6A-641B-42E1-8DBD-F0CEF47F9001}"/>
              </a:ext>
            </a:extLst>
          </p:cNvPr>
          <p:cNvSpPr txBox="1">
            <a:spLocks/>
          </p:cNvSpPr>
          <p:nvPr/>
        </p:nvSpPr>
        <p:spPr>
          <a:xfrm>
            <a:off x="1007861" y="4247625"/>
            <a:ext cx="7119534" cy="3613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da-DK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docker run </a:t>
            </a:r>
            <a:r>
              <a:rPr lang="da-DK" sz="1100" b="1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–p 8080:8080</a:t>
            </a:r>
            <a:r>
              <a:rPr lang="da-DK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–v /myapp/v7/test:/app </a:t>
            </a:r>
            <a:r>
              <a:rPr lang="da-DK" sz="11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dyalog</a:t>
            </a:r>
            <a:r>
              <a:rPr lang="da-DK" sz="11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da-DK" sz="11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jarvis</a:t>
            </a:r>
            <a:endParaRPr lang="da-DK" sz="11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ADAFD8-7978-4AD6-9B41-A7F610E00DEC}"/>
              </a:ext>
            </a:extLst>
          </p:cNvPr>
          <p:cNvSpPr txBox="1"/>
          <p:nvPr/>
        </p:nvSpPr>
        <p:spPr>
          <a:xfrm>
            <a:off x="178321" y="3939847"/>
            <a:ext cx="543764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/>
              <a:t>Or </a:t>
            </a:r>
            <a:r>
              <a:rPr lang="da-DK" sz="1400" dirty="0" err="1"/>
              <a:t>without</a:t>
            </a:r>
            <a:r>
              <a:rPr lang="da-DK" sz="1400" dirty="0"/>
              <a:t> </a:t>
            </a:r>
            <a:r>
              <a:rPr lang="da-DK" sz="1400" dirty="0" err="1"/>
              <a:t>building</a:t>
            </a:r>
            <a:r>
              <a:rPr lang="da-DK" sz="1400" dirty="0"/>
              <a:t> a container at all</a:t>
            </a:r>
          </a:p>
        </p:txBody>
      </p:sp>
    </p:spTree>
    <p:extLst>
      <p:ext uri="{BB962C8B-B14F-4D97-AF65-F5344CB8AC3E}">
        <p14:creationId xmlns:p14="http://schemas.microsoft.com/office/powerpoint/2010/main" val="4089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4A060-73CE-D06C-E68B-EA598B80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Warning: Public Containers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D74F6-AE65-E916-26E4-A590E1EE7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The public containers </a:t>
            </a:r>
            <a:r>
              <a:rPr lang="da-DK" dirty="0" err="1"/>
              <a:t>are</a:t>
            </a:r>
            <a:r>
              <a:rPr lang="da-DK" dirty="0"/>
              <a:t> for </a:t>
            </a:r>
            <a:r>
              <a:rPr lang="da-DK" dirty="0" err="1"/>
              <a:t>experimentation</a:t>
            </a:r>
            <a:r>
              <a:rPr lang="da-DK" dirty="0"/>
              <a:t> and </a:t>
            </a:r>
            <a:r>
              <a:rPr lang="da-DK" dirty="0" err="1"/>
              <a:t>prototyping</a:t>
            </a:r>
            <a:endParaRPr lang="da-DK" dirty="0"/>
          </a:p>
          <a:p>
            <a:r>
              <a:rPr lang="da-DK" dirty="0"/>
              <a:t>For </a:t>
            </a:r>
            <a:r>
              <a:rPr lang="da-DK" dirty="0" err="1"/>
              <a:t>production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,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should</a:t>
            </a:r>
            <a:r>
              <a:rPr lang="da-DK" dirty="0"/>
              <a:t> </a:t>
            </a:r>
            <a:r>
              <a:rPr lang="da-DK" dirty="0" err="1"/>
              <a:t>build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container</a:t>
            </a:r>
          </a:p>
          <a:p>
            <a:pPr lvl="1"/>
            <a:r>
              <a:rPr lang="da-DK" dirty="0" err="1"/>
              <a:t>Otherwise</a:t>
            </a:r>
            <a:r>
              <a:rPr lang="da-DK" dirty="0"/>
              <a:t>, the version of the interpreter or </a:t>
            </a:r>
            <a:r>
              <a:rPr lang="da-DK" dirty="0" err="1"/>
              <a:t>Jarvis</a:t>
            </a:r>
            <a:r>
              <a:rPr lang="da-DK" dirty="0"/>
              <a:t> </a:t>
            </a:r>
            <a:r>
              <a:rPr lang="da-DK" dirty="0" err="1"/>
              <a:t>might</a:t>
            </a:r>
            <a:r>
              <a:rPr lang="da-DK" dirty="0"/>
              <a:t> </a:t>
            </a:r>
            <a:r>
              <a:rPr lang="da-DK" dirty="0" err="1"/>
              <a:t>change</a:t>
            </a:r>
            <a:r>
              <a:rPr lang="da-DK" dirty="0"/>
              <a:t> under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feet</a:t>
            </a:r>
            <a:endParaRPr lang="da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BD0E5-57AC-7934-1364-AD5B10DAAE3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5743AD-3E68-D17D-611E-6BDDD946E8F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026" name="Picture 2" descr="ATTENTION, DANGER, CAUTION Warning, Danger vector sign. CAUTION sign  triangle yellow warning sign. | Yellow sign, Signs, Warning signs">
            <a:extLst>
              <a:ext uri="{FF2B5EF4-FFF2-40B4-BE49-F238E27FC236}">
                <a16:creationId xmlns:a16="http://schemas.microsoft.com/office/drawing/2014/main" id="{1521EFBC-991F-6ED9-DA6B-F2C1C2B48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255" y="1264925"/>
            <a:ext cx="1701795" cy="17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761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8843B66-C686-3C77-8CA8-543FCB5FE32F}"/>
              </a:ext>
            </a:extLst>
          </p:cNvPr>
          <p:cNvGrpSpPr/>
          <p:nvPr/>
        </p:nvGrpSpPr>
        <p:grpSpPr>
          <a:xfrm>
            <a:off x="2488019" y="1942216"/>
            <a:ext cx="1609060" cy="1119961"/>
            <a:chOff x="2385244" y="1942216"/>
            <a:chExt cx="1807535" cy="11908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73311F4-CA97-3CAD-A9DD-63D37395BC3E}"/>
                </a:ext>
              </a:extLst>
            </p:cNvPr>
            <p:cNvSpPr/>
            <p:nvPr/>
          </p:nvSpPr>
          <p:spPr>
            <a:xfrm>
              <a:off x="2385244" y="1942216"/>
              <a:ext cx="1807535" cy="119084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A37AB5-21F7-9B5E-182D-4C36D2BD4E37}"/>
                </a:ext>
              </a:extLst>
            </p:cNvPr>
            <p:cNvSpPr txBox="1"/>
            <p:nvPr/>
          </p:nvSpPr>
          <p:spPr>
            <a:xfrm>
              <a:off x="2654083" y="1947847"/>
              <a:ext cx="13055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Docker Container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9D6A42-C94D-44B9-7265-165D93A6A548}"/>
              </a:ext>
            </a:extLst>
          </p:cNvPr>
          <p:cNvGrpSpPr/>
          <p:nvPr/>
        </p:nvGrpSpPr>
        <p:grpSpPr>
          <a:xfrm>
            <a:off x="2708070" y="2228772"/>
            <a:ext cx="1162180" cy="720661"/>
            <a:chOff x="2516591" y="2218649"/>
            <a:chExt cx="1516828" cy="7996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2E1853C-69B5-0506-1003-824C7E295BEC}"/>
                </a:ext>
              </a:extLst>
            </p:cNvPr>
            <p:cNvSpPr/>
            <p:nvPr/>
          </p:nvSpPr>
          <p:spPr>
            <a:xfrm>
              <a:off x="2516591" y="2218649"/>
              <a:ext cx="1516828" cy="7996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323BE8-8F39-8439-D6AB-23905387A73E}"/>
                </a:ext>
              </a:extLst>
            </p:cNvPr>
            <p:cNvSpPr txBox="1"/>
            <p:nvPr/>
          </p:nvSpPr>
          <p:spPr>
            <a:xfrm>
              <a:off x="2933204" y="2232578"/>
              <a:ext cx="4972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Jarvis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FCE7A3-06DE-B19F-DB9D-E97A4E089D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it in a container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730230" y="1779249"/>
            <a:ext cx="1840232" cy="887828"/>
          </a:xfrm>
          <a:prstGeom prst="curvedConnector3">
            <a:avLst/>
          </a:prstGeom>
          <a:ln w="317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F6DBCA-2592-BA51-122B-EA7F533B76FB}"/>
              </a:ext>
            </a:extLst>
          </p:cNvPr>
          <p:cNvGrpSpPr/>
          <p:nvPr/>
        </p:nvGrpSpPr>
        <p:grpSpPr>
          <a:xfrm>
            <a:off x="2848103" y="2498814"/>
            <a:ext cx="882127" cy="336526"/>
            <a:chOff x="2848103" y="2498814"/>
            <a:chExt cx="882127" cy="3365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225CDD5-F5F3-2F08-BF10-8F5DF261A391}"/>
                </a:ext>
              </a:extLst>
            </p:cNvPr>
            <p:cNvSpPr/>
            <p:nvPr/>
          </p:nvSpPr>
          <p:spPr>
            <a:xfrm>
              <a:off x="2848103" y="2498814"/>
              <a:ext cx="882127" cy="3365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CD61A5-04F3-22F0-E616-DF79144FDDED}"/>
                </a:ext>
              </a:extLst>
            </p:cNvPr>
            <p:cNvSpPr txBox="1"/>
            <p:nvPr/>
          </p:nvSpPr>
          <p:spPr>
            <a:xfrm>
              <a:off x="3066009" y="2543966"/>
              <a:ext cx="4463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2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>
            <a:extLst>
              <a:ext uri="{FF2B5EF4-FFF2-40B4-BE49-F238E27FC236}">
                <a16:creationId xmlns:a16="http://schemas.microsoft.com/office/drawing/2014/main" id="{48B7846B-7FB7-6345-ADC2-46D0FFA92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 descr=" 3">
            <a:extLst>
              <a:ext uri="{FF2B5EF4-FFF2-40B4-BE49-F238E27FC236}">
                <a16:creationId xmlns:a16="http://schemas.microsoft.com/office/drawing/2014/main" id="{101F82F8-6CE3-61B1-7DB5-8BF721801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 descr=" 4">
            <a:extLst>
              <a:ext uri="{FF2B5EF4-FFF2-40B4-BE49-F238E27FC236}">
                <a16:creationId xmlns:a16="http://schemas.microsoft.com/office/drawing/2014/main" id="{6A3F21A1-DBDE-A830-2A33-7A7D49FC923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 descr=" 8">
            <a:extLst>
              <a:ext uri="{FF2B5EF4-FFF2-40B4-BE49-F238E27FC236}">
                <a16:creationId xmlns:a16="http://schemas.microsoft.com/office/drawing/2014/main" id="{7E9C04A1-67D0-BD9F-2194-171F2041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344" y="90804"/>
            <a:ext cx="5486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7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>
            <a:extLst>
              <a:ext uri="{FF2B5EF4-FFF2-40B4-BE49-F238E27FC236}">
                <a16:creationId xmlns:a16="http://schemas.microsoft.com/office/drawing/2014/main" id="{48B7846B-7FB7-6345-ADC2-46D0FFA92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 descr=" 3">
            <a:extLst>
              <a:ext uri="{FF2B5EF4-FFF2-40B4-BE49-F238E27FC236}">
                <a16:creationId xmlns:a16="http://schemas.microsoft.com/office/drawing/2014/main" id="{101F82F8-6CE3-61B1-7DB5-8BF721801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 descr=" 4">
            <a:extLst>
              <a:ext uri="{FF2B5EF4-FFF2-40B4-BE49-F238E27FC236}">
                <a16:creationId xmlns:a16="http://schemas.microsoft.com/office/drawing/2014/main" id="{6A3F21A1-DBDE-A830-2A33-7A7D49FC923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 descr=" 8">
            <a:extLst>
              <a:ext uri="{FF2B5EF4-FFF2-40B4-BE49-F238E27FC236}">
                <a16:creationId xmlns:a16="http://schemas.microsoft.com/office/drawing/2014/main" id="{7E9C04A1-67D0-BD9F-2194-171F2041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344" y="90804"/>
            <a:ext cx="5486400" cy="5143500"/>
          </a:xfrm>
          <a:prstGeom prst="rect">
            <a:avLst/>
          </a:prstGeom>
        </p:spPr>
      </p:pic>
      <p:pic>
        <p:nvPicPr>
          <p:cNvPr id="6" name="Picture 5" descr=" 10">
            <a:extLst>
              <a:ext uri="{FF2B5EF4-FFF2-40B4-BE49-F238E27FC236}">
                <a16:creationId xmlns:a16="http://schemas.microsoft.com/office/drawing/2014/main" id="{FD776F8E-802A-D6C6-9E51-ECEEA294C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84" y="454114"/>
            <a:ext cx="7517606" cy="42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26BD5-93F0-5DC5-DC1A-B898482CC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632414" cy="3242040"/>
          </a:xfrm>
        </p:spPr>
        <p:txBody>
          <a:bodyPr>
            <a:normAutofit lnSpcReduction="10000"/>
          </a:bodyPr>
          <a:lstStyle/>
          <a:p>
            <a:r>
              <a:rPr lang="da-DK" dirty="0"/>
              <a:t>Start Docker / Docker Desktop</a:t>
            </a:r>
          </a:p>
          <a:p>
            <a:r>
              <a:rPr lang="da-DK" dirty="0" err="1"/>
              <a:t>Build</a:t>
            </a:r>
            <a:r>
              <a:rPr lang="da-DK" dirty="0"/>
              <a:t> &amp; start </a:t>
            </a:r>
            <a:r>
              <a:rPr lang="da-DK" dirty="0" err="1"/>
              <a:t>docker</a:t>
            </a:r>
            <a:r>
              <a:rPr lang="da-DK" dirty="0"/>
              <a:t> container</a:t>
            </a:r>
          </a:p>
          <a:p>
            <a:r>
              <a:rPr lang="da-DK" dirty="0"/>
              <a:t>Make a </a:t>
            </a:r>
            <a:r>
              <a:rPr lang="da-DK" dirty="0" err="1"/>
              <a:t>request</a:t>
            </a:r>
            <a:endParaRPr lang="da-DK" dirty="0"/>
          </a:p>
          <a:p>
            <a:r>
              <a:rPr lang="da-DK" dirty="0" err="1"/>
              <a:t>Debug</a:t>
            </a:r>
            <a:r>
              <a:rPr lang="da-DK" dirty="0"/>
              <a:t> with RIDE</a:t>
            </a:r>
          </a:p>
          <a:p>
            <a:pPr marL="0" indent="0">
              <a:buNone/>
            </a:pPr>
            <a:br>
              <a:rPr lang="da-DK" dirty="0"/>
            </a:br>
            <a:r>
              <a:rPr lang="da-DK" dirty="0"/>
              <a:t>Hint: See </a:t>
            </a:r>
            <a:r>
              <a:rPr lang="da-DK" dirty="0">
                <a:latin typeface="Courier New" panose="02070309020205020404" pitchFamily="49" charset="0"/>
                <a:cs typeface="Courier New" panose="02070309020205020404" pitchFamily="49" charset="0"/>
              </a:rPr>
              <a:t>build.bat</a:t>
            </a:r>
            <a:r>
              <a:rPr lang="da-DK" dirty="0"/>
              <a:t> and </a:t>
            </a:r>
            <a:r>
              <a:rPr lang="da-DK" dirty="0">
                <a:latin typeface="Courier New" panose="02070309020205020404" pitchFamily="49" charset="0"/>
                <a:cs typeface="Courier New" panose="02070309020205020404" pitchFamily="49" charset="0"/>
              </a:rPr>
              <a:t>start-local.bat</a:t>
            </a:r>
            <a:r>
              <a:rPr lang="da-DK" dirty="0"/>
              <a:t> in the single-tier folder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BD078-8B32-61F4-D9B5-C5F99E8C86F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497DAC-7A6A-A61F-45E5-18D068AB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18159"/>
            <a:ext cx="7005527" cy="685535"/>
          </a:xfrm>
        </p:spPr>
        <p:txBody>
          <a:bodyPr/>
          <a:lstStyle/>
          <a:p>
            <a:r>
              <a:rPr lang="da-DK" dirty="0" err="1"/>
              <a:t>Exercise</a:t>
            </a:r>
            <a:r>
              <a:rPr lang="da-DK" dirty="0"/>
              <a:t> 2 </a:t>
            </a:r>
            <a:br>
              <a:rPr lang="da-DK" dirty="0"/>
            </a:br>
            <a:r>
              <a:rPr lang="da-DK" dirty="0"/>
              <a:t>Running </a:t>
            </a:r>
            <a:r>
              <a:rPr lang="da-DK" dirty="0" err="1"/>
              <a:t>Phonebook</a:t>
            </a:r>
            <a:r>
              <a:rPr lang="da-DK" dirty="0"/>
              <a:t> in Docker</a:t>
            </a:r>
            <a:endParaRPr lang="LID4096" dirty="0"/>
          </a:p>
        </p:txBody>
      </p:sp>
      <p:pic>
        <p:nvPicPr>
          <p:cNvPr id="3078" name="Picture 6" descr="Brain Exercise Initiative Logo">
            <a:extLst>
              <a:ext uri="{FF2B5EF4-FFF2-40B4-BE49-F238E27FC236}">
                <a16:creationId xmlns:a16="http://schemas.microsoft.com/office/drawing/2014/main" id="{362B04D0-8074-5EF9-CDDD-7E7D5DEBC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41" y="1280795"/>
            <a:ext cx="2188059" cy="12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0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100" dirty="0"/>
              <a:t>14:00-15:00 Setting the Scene</a:t>
            </a:r>
          </a:p>
          <a:p>
            <a:r>
              <a:rPr lang="en-US" sz="2100" dirty="0"/>
              <a:t>Introduction to Jarvis, Docker – and the "Phonebook Service"</a:t>
            </a:r>
          </a:p>
          <a:p>
            <a:r>
              <a:rPr lang="en-US" sz="2100" dirty="0"/>
              <a:t>Limbering up: running and calling the Service from APL</a:t>
            </a:r>
          </a:p>
          <a:p>
            <a:r>
              <a:rPr lang="en-US" sz="2100" dirty="0"/>
              <a:t>Building and launching a local Docker container</a:t>
            </a:r>
          </a:p>
          <a:p>
            <a:pPr marL="0" indent="0">
              <a:buNone/>
            </a:pPr>
            <a:r>
              <a:rPr lang="en-US" sz="2100" dirty="0"/>
              <a:t>15:15-16:15 Cloud Storage</a:t>
            </a:r>
          </a:p>
          <a:p>
            <a:r>
              <a:rPr lang="en-US" sz="2100" dirty="0"/>
              <a:t>Creating a two-tier application in preparation for scaling the system</a:t>
            </a:r>
          </a:p>
          <a:p>
            <a:r>
              <a:rPr lang="en-US" sz="2100" dirty="0"/>
              <a:t>Introduction to "docker compose"</a:t>
            </a:r>
          </a:p>
          <a:p>
            <a:r>
              <a:rPr lang="en-US" sz="2100" dirty="0"/>
              <a:t>Building, launching and debugging the two-tier solution</a:t>
            </a:r>
          </a:p>
          <a:p>
            <a:pPr marL="0" indent="0">
              <a:buNone/>
            </a:pPr>
            <a:r>
              <a:rPr lang="en-US" sz="2100" dirty="0"/>
              <a:t>16:30-17:30 Scalable Execution on the Cloud</a:t>
            </a:r>
          </a:p>
          <a:p>
            <a:r>
              <a:rPr lang="en-US" sz="2100" dirty="0"/>
              <a:t>Installing the Amazon Command Line Interface (CLI)</a:t>
            </a:r>
          </a:p>
          <a:p>
            <a:r>
              <a:rPr lang="en-US" sz="2100" dirty="0"/>
              <a:t>Launching the application on "Serverless" Amazon </a:t>
            </a:r>
            <a:r>
              <a:rPr lang="en-US" sz="2100" dirty="0" err="1"/>
              <a:t>Fargate</a:t>
            </a:r>
            <a:endParaRPr lang="en-US" sz="2100" dirty="0"/>
          </a:p>
          <a:p>
            <a:r>
              <a:rPr lang="en-US" sz="2100" dirty="0"/>
              <a:t>Wrap up: Using your own domain, and adding a certificate (or not)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FCE7A3-06DE-B19F-DB9D-E97A4E089D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</p:spTree>
    <p:extLst>
      <p:ext uri="{BB962C8B-B14F-4D97-AF65-F5344CB8AC3E}">
        <p14:creationId xmlns:p14="http://schemas.microsoft.com/office/powerpoint/2010/main" val="3001832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B7C0BAC-C9D9-9ED0-5208-5FD2F9954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75504"/>
            <a:ext cx="6681307" cy="3531409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ABB92F2-75A1-95B4-2F0D-7B69B857189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B4B3A8-E919-D088-77FC-BE8051B73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Putting a stop to things using Docker Desktop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30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B7C0BAC-C9D9-9ED0-5208-5FD2F9954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8" y="304800"/>
            <a:ext cx="7898768" cy="4174899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ABB92F2-75A1-95B4-2F0D-7B69B857189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C1B4B3A8-E919-D088-77FC-BE8051B73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Putting a stop to things using Docker Desktop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D36B7-3FD7-E13D-B256-24FC7F7ADDB8}"/>
              </a:ext>
            </a:extLst>
          </p:cNvPr>
          <p:cNvSpPr/>
          <p:nvPr/>
        </p:nvSpPr>
        <p:spPr>
          <a:xfrm>
            <a:off x="7081157" y="1856013"/>
            <a:ext cx="451867" cy="250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5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C1B4B3A8-E919-D088-77FC-BE8051B73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Putting a stop to things using Docker Desktop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796250-D84F-4160-F7AF-54A77A19DB6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26670FC-8A04-52AD-258B-67A34E006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301752"/>
            <a:ext cx="7900416" cy="4175770"/>
          </a:xfrm>
        </p:spPr>
      </p:pic>
    </p:spTree>
    <p:extLst>
      <p:ext uri="{BB962C8B-B14F-4D97-AF65-F5344CB8AC3E}">
        <p14:creationId xmlns:p14="http://schemas.microsoft.com/office/powerpoint/2010/main" val="3295458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04E031-AB98-70AE-5095-65C67CF2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48B54-A014-DCD9-BF2A-C52E9B58465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399FFD-E8E6-961A-17FA-B3F0CC1B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A45AC-A595-EF4A-65B8-24B661C20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0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78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6B456-B3F7-AEC9-49F9-F476EAA59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84019-26D4-4B59-80EB-1435B61409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BC7CE-9D8A-5494-C7C7-49021C6C8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C4A76-55DC-8B3B-9D6F-31186340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0293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B1CD42-4006-AA8B-9F7B-9616FE369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544" y="1643062"/>
            <a:ext cx="6728194" cy="19319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A17A57-780B-0DB7-EDD7-170F43EDB384}"/>
              </a:ext>
            </a:extLst>
          </p:cNvPr>
          <p:cNvSpPr/>
          <p:nvPr/>
        </p:nvSpPr>
        <p:spPr>
          <a:xfrm>
            <a:off x="2718849" y="2193130"/>
            <a:ext cx="672051" cy="140495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1B28E9-5DD2-06E3-495F-01C82F2EA345}"/>
              </a:ext>
            </a:extLst>
          </p:cNvPr>
          <p:cNvSpPr/>
          <p:nvPr/>
        </p:nvSpPr>
        <p:spPr>
          <a:xfrm>
            <a:off x="2718849" y="2903026"/>
            <a:ext cx="1791239" cy="168786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0755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into Front and Back Ends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E7419-0EAC-F712-C61D-430B0A58CAB5}"/>
              </a:ext>
            </a:extLst>
          </p:cNvPr>
          <p:cNvGrpSpPr>
            <a:grpSpLocks noChangeAspect="1"/>
          </p:cNvGrpSpPr>
          <p:nvPr/>
        </p:nvGrpSpPr>
        <p:grpSpPr>
          <a:xfrm>
            <a:off x="3094316" y="1972043"/>
            <a:ext cx="643624" cy="447984"/>
            <a:chOff x="2488019" y="1942216"/>
            <a:chExt cx="1609060" cy="11199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843B66-C686-3C77-8CA8-543FCB5FE32F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73311F4-CA97-3CAD-A9DD-63D37395BC3E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TextBox 18" hidden="1">
                <a:extLst>
                  <a:ext uri="{FF2B5EF4-FFF2-40B4-BE49-F238E27FC236}">
                    <a16:creationId xmlns:a16="http://schemas.microsoft.com/office/drawing/2014/main" id="{75A37AB5-21F7-9B5E-182D-4C36D2BD4E3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9D6A42-C94D-44B9-7265-165D93A6A548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E1853C-69B5-0506-1003-824C7E295BEC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7" name="TextBox 16" hidden="1">
                <a:extLst>
                  <a:ext uri="{FF2B5EF4-FFF2-40B4-BE49-F238E27FC236}">
                    <a16:creationId xmlns:a16="http://schemas.microsoft.com/office/drawing/2014/main" id="{A0323BE8-8F39-8439-D6AB-23905387A7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F6DBCA-2592-BA51-122B-EA7F533B76FB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25CDD5-F5F3-2F08-BF10-8F5DF261A391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TextBox 14" hidden="1">
                <a:extLst>
                  <a:ext uri="{FF2B5EF4-FFF2-40B4-BE49-F238E27FC236}">
                    <a16:creationId xmlns:a16="http://schemas.microsoft.com/office/drawing/2014/main" id="{58CD61A5-04F3-22F0-E616-DF79144FDDED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591201" y="1779249"/>
            <a:ext cx="1979261" cy="482738"/>
          </a:xfrm>
          <a:prstGeom prst="curvedConnector3">
            <a:avLst>
              <a:gd name="adj1" fmla="val 35939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9C2137-569A-2D9E-188F-03D06D6EAEFD}"/>
              </a:ext>
            </a:extLst>
          </p:cNvPr>
          <p:cNvGrpSpPr>
            <a:grpSpLocks noChangeAspect="1"/>
          </p:cNvGrpSpPr>
          <p:nvPr/>
        </p:nvGrpSpPr>
        <p:grpSpPr>
          <a:xfrm>
            <a:off x="4503459" y="3008494"/>
            <a:ext cx="643624" cy="447984"/>
            <a:chOff x="2488019" y="1942216"/>
            <a:chExt cx="1609060" cy="1119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0C192D-9E6C-0606-CEA6-2AC84F5E5519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B0E28D8-0984-EFCD-66DA-FE168567BA9C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7" name="TextBox 56" hidden="1">
                <a:extLst>
                  <a:ext uri="{FF2B5EF4-FFF2-40B4-BE49-F238E27FC236}">
                    <a16:creationId xmlns:a16="http://schemas.microsoft.com/office/drawing/2014/main" id="{17AF2152-1EBB-E793-4715-5A09B57A5DF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40817DF-9849-EFC5-4731-8695164E6C5B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1552652-5B8E-1410-6FF0-13D5EE4BC003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5" name="TextBox 54" hidden="1">
                <a:extLst>
                  <a:ext uri="{FF2B5EF4-FFF2-40B4-BE49-F238E27FC236}">
                    <a16:creationId xmlns:a16="http://schemas.microsoft.com/office/drawing/2014/main" id="{5BC4BF62-3583-E0F2-4DF0-B9218C65D8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6C08117-D6D6-F9B8-2656-836416FF1A5C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B7FCE6D-BA4F-83CA-64BB-7D313FFC81B2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3" name="TextBox 52" hidden="1">
                <a:extLst>
                  <a:ext uri="{FF2B5EF4-FFF2-40B4-BE49-F238E27FC236}">
                    <a16:creationId xmlns:a16="http://schemas.microsoft.com/office/drawing/2014/main" id="{1B30AB05-1540-6404-B890-34D35333A861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C0953BE-9558-0935-0B5D-A3BFC4DDC34D}"/>
              </a:ext>
            </a:extLst>
          </p:cNvPr>
          <p:cNvCxnSpPr>
            <a:stCxn id="9" idx="3"/>
            <a:endCxn id="52" idx="3"/>
          </p:cNvCxnSpPr>
          <p:nvPr/>
        </p:nvCxnSpPr>
        <p:spPr>
          <a:xfrm rot="5400000">
            <a:off x="4876351" y="2303070"/>
            <a:ext cx="1119361" cy="871374"/>
          </a:xfrm>
          <a:prstGeom prst="curvedConnector2">
            <a:avLst/>
          </a:prstGeom>
          <a:ln w="158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56DD8149-A5CA-1944-41CF-C6C4F7D171D9}"/>
              </a:ext>
            </a:extLst>
          </p:cNvPr>
          <p:cNvCxnSpPr>
            <a:stCxn id="7" idx="2"/>
            <a:endCxn id="52" idx="1"/>
          </p:cNvCxnSpPr>
          <p:nvPr/>
        </p:nvCxnSpPr>
        <p:spPr>
          <a:xfrm rot="16200000" flipH="1">
            <a:off x="3546561" y="2197506"/>
            <a:ext cx="969146" cy="1232717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7FA6C3-9144-D0B8-4BB0-9F05D5525026}"/>
              </a:ext>
            </a:extLst>
          </p:cNvPr>
          <p:cNvSpPr txBox="1"/>
          <p:nvPr/>
        </p:nvSpPr>
        <p:spPr>
          <a:xfrm>
            <a:off x="4434110" y="271712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Write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3EADEB-D25A-2FF5-EBF9-D2B3F137D93D}"/>
              </a:ext>
            </a:extLst>
          </p:cNvPr>
          <p:cNvSpPr txBox="1"/>
          <p:nvPr/>
        </p:nvSpPr>
        <p:spPr>
          <a:xfrm>
            <a:off x="4556693" y="2134028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Read Operations</a:t>
            </a:r>
          </a:p>
        </p:txBody>
      </p:sp>
      <p:sp>
        <p:nvSpPr>
          <p:cNvPr id="103" name="Content Placeholder 102">
            <a:extLst>
              <a:ext uri="{FF2B5EF4-FFF2-40B4-BE49-F238E27FC236}">
                <a16:creationId xmlns:a16="http://schemas.microsoft.com/office/drawing/2014/main" id="{59F0FBBD-B9AF-34AB-AFE5-DD7AD01B7A5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B9D495E-C0E0-3C29-4CB4-47C80B586B6F}"/>
              </a:ext>
            </a:extLst>
          </p:cNvPr>
          <p:cNvSpPr txBox="1"/>
          <p:nvPr/>
        </p:nvSpPr>
        <p:spPr>
          <a:xfrm>
            <a:off x="2800132" y="1586676"/>
            <a:ext cx="122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 End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0E887A5-C751-0780-0BB2-061615406232}"/>
              </a:ext>
            </a:extLst>
          </p:cNvPr>
          <p:cNvSpPr txBox="1"/>
          <p:nvPr/>
        </p:nvSpPr>
        <p:spPr>
          <a:xfrm>
            <a:off x="4228882" y="3542476"/>
            <a:ext cx="122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 End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03FE40E-1D11-E7AC-0ACD-C2012F333F1F}"/>
              </a:ext>
            </a:extLst>
          </p:cNvPr>
          <p:cNvSpPr txBox="1"/>
          <p:nvPr/>
        </p:nvSpPr>
        <p:spPr>
          <a:xfrm>
            <a:off x="360711" y="969227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We'll call this "Two-Tier"</a:t>
            </a:r>
          </a:p>
        </p:txBody>
      </p:sp>
    </p:spTree>
    <p:extLst>
      <p:ext uri="{BB962C8B-B14F-4D97-AF65-F5344CB8AC3E}">
        <p14:creationId xmlns:p14="http://schemas.microsoft.com/office/powerpoint/2010/main" val="10787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E4464-A3A5-67FA-F606-5F4D4580A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sz="1800" dirty="0"/>
              <a:t>Front-End</a:t>
            </a:r>
          </a:p>
          <a:p>
            <a:pPr lvl="1"/>
            <a:r>
              <a:rPr lang="da-DK" sz="1600" dirty="0"/>
              <a:t>Read-only endpoints read directly from database</a:t>
            </a:r>
          </a:p>
          <a:p>
            <a:pPr lvl="1"/>
            <a:r>
              <a:rPr lang="da-DK" sz="1600" dirty="0"/>
              <a:t>Requests for endpoints that write to the database are relayed to the Back-End</a:t>
            </a:r>
          </a:p>
          <a:p>
            <a:pPr lvl="1"/>
            <a:r>
              <a:rPr lang="da-DK" sz="1600" dirty="0"/>
              <a:t>All authentication and validation of payloads is done in the front end</a:t>
            </a:r>
          </a:p>
          <a:p>
            <a:r>
              <a:rPr lang="da-DK" sz="1800" dirty="0"/>
              <a:t>Back-End</a:t>
            </a:r>
          </a:p>
          <a:p>
            <a:pPr lvl="1"/>
            <a:r>
              <a:rPr lang="da-DK" sz="1600" dirty="0"/>
              <a:t>Endpoints do no authentication or payload validation</a:t>
            </a:r>
          </a:p>
          <a:p>
            <a:r>
              <a:rPr lang="da-DK" sz="1800" dirty="0"/>
              <a:t>All endpoints return an namespace with</a:t>
            </a:r>
          </a:p>
          <a:p>
            <a:pPr lvl="1"/>
            <a:r>
              <a:rPr lang="da-DK" sz="1500" dirty="0"/>
              <a:t>rc – return code: 0 means "no error"</a:t>
            </a:r>
          </a:p>
          <a:p>
            <a:pPr lvl="1"/>
            <a:r>
              <a:rPr lang="da-DK" sz="1500" dirty="0"/>
              <a:t>msg – informational message if applicable</a:t>
            </a:r>
          </a:p>
          <a:p>
            <a:pPr lvl="1"/>
            <a:r>
              <a:rPr lang="da-DK" sz="1500" dirty="0"/>
              <a:t>payload – response payload, if any</a:t>
            </a:r>
          </a:p>
          <a:p>
            <a:pPr lvl="1"/>
            <a:endParaRPr lang="da-DK" sz="1400" dirty="0"/>
          </a:p>
          <a:p>
            <a:pPr lvl="1"/>
            <a:endParaRPr lang="LID4096" sz="1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1D4E6-7F8C-BA2F-17A8-B3859098EA0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865A4A-EAB9-39AC-2632-278C2ECE2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Two</a:t>
            </a:r>
            <a:r>
              <a:rPr lang="da-DK" dirty="0"/>
              <a:t>-Tier </a:t>
            </a:r>
            <a:r>
              <a:rPr lang="da-DK" dirty="0" err="1"/>
              <a:t>Phonebook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502783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1F771-2A62-EF24-8EF1-2F901F6E882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A969BD0-A9F4-17E4-5612-E16E89274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208508"/>
            <a:ext cx="902335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resp←req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AddUser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ns;user;rc;msg;users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[1]    →end⍴⍨0≠(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resp←ns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utils.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checkPayload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'"login' '"password').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[2]   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resp←utils.initializeResponse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[3] 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[4]    :Hold 'database'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[5]        :If 0≠⊃(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 users)←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dbapi.readUsers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[6]            →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end⊣resp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.(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msg)←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[7]        :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[8] 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[9]        :If 0≠users.login utils.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indexOf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⊆,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ns.login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[10]            →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fail⊣resp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.(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msg)←400('user ',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ns.login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,' already exists')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[11]       :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[12]            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[13]      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ns.password←utils.hashPassword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ns.password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[14]      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ns.updatedAt←utils.now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[15]      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users,←ns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[16]       →end⍴⍨0≠(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resp←dbapi.writeUsers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users).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[17] 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[18]       resp.(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msg)←0('user ',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ns.login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,' added')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[19]   :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EndHold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[20]   →0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[21]  end: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[22]   :If 0≠resp.rc ⋄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req.Fail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resp.rc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⋄ :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abun" panose="020B0604020202020204" charset="-34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E8BF1-EDF2-1BA8-9562-DC4CFC3F4EE1}"/>
              </a:ext>
            </a:extLst>
          </p:cNvPr>
          <p:cNvSpPr txBox="1"/>
          <p:nvPr/>
        </p:nvSpPr>
        <p:spPr>
          <a:xfrm>
            <a:off x="5878287" y="2897776"/>
            <a:ext cx="1382486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Single-Tier</a:t>
            </a:r>
          </a:p>
        </p:txBody>
      </p:sp>
    </p:spTree>
    <p:extLst>
      <p:ext uri="{BB962C8B-B14F-4D97-AF65-F5344CB8AC3E}">
        <p14:creationId xmlns:p14="http://schemas.microsoft.com/office/powerpoint/2010/main" val="2236758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 4">
            <a:extLst>
              <a:ext uri="{FF2B5EF4-FFF2-40B4-BE49-F238E27FC236}">
                <a16:creationId xmlns:a16="http://schemas.microsoft.com/office/drawing/2014/main" id="{0FCD6156-4B90-7501-265D-DD791E8D0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034"/>
            <a:ext cx="5262979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resp←req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AddUser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ns;user;rc;msg;users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[1]    →end⍴⍨0≠(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resp←ns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utils.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checkPayload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'"login' '"password').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[2] 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resp←req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utils.callBackEnd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ns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[3]   end: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[4]    :If 0≠resp.rc ⋄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req.Fail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resp.rc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⋄ 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abun" panose="020B0604020202020204" charset="-34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 descr=" 13">
            <a:extLst>
              <a:ext uri="{FF2B5EF4-FFF2-40B4-BE49-F238E27FC236}">
                <a16:creationId xmlns:a16="http://schemas.microsoft.com/office/drawing/2014/main" id="{AD4CDC85-DB7A-6639-6F45-E122E81A3FAC}"/>
              </a:ext>
            </a:extLst>
          </p:cNvPr>
          <p:cNvSpPr txBox="1"/>
          <p:nvPr/>
        </p:nvSpPr>
        <p:spPr>
          <a:xfrm>
            <a:off x="1854746" y="1036319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 End</a:t>
            </a:r>
          </a:p>
        </p:txBody>
      </p:sp>
      <p:sp>
        <p:nvSpPr>
          <p:cNvPr id="17" name="Content Placeholder 16" descr=" 17">
            <a:extLst>
              <a:ext uri="{FF2B5EF4-FFF2-40B4-BE49-F238E27FC236}">
                <a16:creationId xmlns:a16="http://schemas.microsoft.com/office/drawing/2014/main" id="{FF64D7BE-473B-5D2B-8E61-0BA67028F63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 descr=" 2">
            <a:extLst>
              <a:ext uri="{FF2B5EF4-FFF2-40B4-BE49-F238E27FC236}">
                <a16:creationId xmlns:a16="http://schemas.microsoft.com/office/drawing/2014/main" id="{B87351FF-C734-81CF-7999-E875086F320C}"/>
              </a:ext>
            </a:extLst>
          </p:cNvPr>
          <p:cNvSpPr txBox="1"/>
          <p:nvPr/>
        </p:nvSpPr>
        <p:spPr>
          <a:xfrm>
            <a:off x="6119812" y="193976"/>
            <a:ext cx="107837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Two-Tier</a:t>
            </a:r>
          </a:p>
        </p:txBody>
      </p:sp>
    </p:spTree>
    <p:extLst>
      <p:ext uri="{BB962C8B-B14F-4D97-AF65-F5344CB8AC3E}">
        <p14:creationId xmlns:p14="http://schemas.microsoft.com/office/powerpoint/2010/main" val="208833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 4">
            <a:extLst>
              <a:ext uri="{FF2B5EF4-FFF2-40B4-BE49-F238E27FC236}">
                <a16:creationId xmlns:a16="http://schemas.microsoft.com/office/drawing/2014/main" id="{0FCD6156-4B90-7501-265D-DD791E8D0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034"/>
            <a:ext cx="5262979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resp←req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AddUser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ns;user;rc;msg;users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[1]    →end⍴⍨0≠(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resp←ns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utils.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checkPayload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'"login' '"password').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[2] 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resp←req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utils.callBackEnd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ns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[3]   end: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[4]    :If 0≠resp.rc ⋄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req.Fail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resp.rc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⋄ 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abun" panose="020B0604020202020204" charset="-34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7" descr=" 11">
            <a:extLst>
              <a:ext uri="{FF2B5EF4-FFF2-40B4-BE49-F238E27FC236}">
                <a16:creationId xmlns:a16="http://schemas.microsoft.com/office/drawing/2014/main" id="{276EF003-F50D-1B7F-4500-FE543749F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676965"/>
            <a:ext cx="5543551" cy="22467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resp←req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callBackEnd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ns;r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[1]   ⍝ sends a call to the backend endpoint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[2]    :Trap 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[3]     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r←HttpCommand.GetJSON'post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'('backend:8081',req.Endpoint)ns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[4]        :If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r.rc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=0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[5]        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AndIf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r.HttpStatus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=200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[6]         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resp←r.Data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[7]            →0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[8]        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[9]    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EndTrap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[10]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resp←initializeResponse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[11]   resp.(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msg)←500('back end call failed')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[12]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req.Fail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500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∇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abun" panose="020B0604020202020204" charset="-34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 descr=" 13">
            <a:extLst>
              <a:ext uri="{FF2B5EF4-FFF2-40B4-BE49-F238E27FC236}">
                <a16:creationId xmlns:a16="http://schemas.microsoft.com/office/drawing/2014/main" id="{AD4CDC85-DB7A-6639-6F45-E122E81A3FAC}"/>
              </a:ext>
            </a:extLst>
          </p:cNvPr>
          <p:cNvSpPr txBox="1"/>
          <p:nvPr/>
        </p:nvSpPr>
        <p:spPr>
          <a:xfrm>
            <a:off x="1854746" y="1036319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 End</a:t>
            </a:r>
          </a:p>
        </p:txBody>
      </p:sp>
      <p:sp>
        <p:nvSpPr>
          <p:cNvPr id="17" name="Content Placeholder 16" descr=" 17">
            <a:extLst>
              <a:ext uri="{FF2B5EF4-FFF2-40B4-BE49-F238E27FC236}">
                <a16:creationId xmlns:a16="http://schemas.microsoft.com/office/drawing/2014/main" id="{FF64D7BE-473B-5D2B-8E61-0BA67028F63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 descr=" 2">
            <a:extLst>
              <a:ext uri="{FF2B5EF4-FFF2-40B4-BE49-F238E27FC236}">
                <a16:creationId xmlns:a16="http://schemas.microsoft.com/office/drawing/2014/main" id="{B87351FF-C734-81CF-7999-E875086F320C}"/>
              </a:ext>
            </a:extLst>
          </p:cNvPr>
          <p:cNvSpPr txBox="1"/>
          <p:nvPr/>
        </p:nvSpPr>
        <p:spPr>
          <a:xfrm>
            <a:off x="6119812" y="193976"/>
            <a:ext cx="107837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Two-Tier</a:t>
            </a:r>
          </a:p>
        </p:txBody>
      </p:sp>
    </p:spTree>
    <p:extLst>
      <p:ext uri="{BB962C8B-B14F-4D97-AF65-F5344CB8AC3E}">
        <p14:creationId xmlns:p14="http://schemas.microsoft.com/office/powerpoint/2010/main" val="312620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FCE7A3-06DE-B19F-DB9D-E97A4E089D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Visualized…</a:t>
            </a:r>
          </a:p>
        </p:txBody>
      </p:sp>
    </p:spTree>
    <p:extLst>
      <p:ext uri="{BB962C8B-B14F-4D97-AF65-F5344CB8AC3E}">
        <p14:creationId xmlns:p14="http://schemas.microsoft.com/office/powerpoint/2010/main" val="1694030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 4">
            <a:extLst>
              <a:ext uri="{FF2B5EF4-FFF2-40B4-BE49-F238E27FC236}">
                <a16:creationId xmlns:a16="http://schemas.microsoft.com/office/drawing/2014/main" id="{0FCD6156-4B90-7501-265D-DD791E8D0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034"/>
            <a:ext cx="5262979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resp←req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AddUser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ns;user;rc;msg;users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[1]    →end⍴⍨0≠(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resp←ns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utils.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checkPayload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'"login' '"password').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[2] 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resp←req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utils.callBackEnd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ns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[3]   end: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[4]    :If 0≠resp.rc ⋄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req.Fail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resp.rc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⋄ 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abun" panose="020B0604020202020204" charset="-34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 descr=" 9">
            <a:extLst>
              <a:ext uri="{FF2B5EF4-FFF2-40B4-BE49-F238E27FC236}">
                <a16:creationId xmlns:a16="http://schemas.microsoft.com/office/drawing/2014/main" id="{9F1536E2-BFE5-21DD-17E7-6C679EAD0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1077294"/>
            <a:ext cx="5876925" cy="3631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resp←req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AddUser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ns;user;rc;msg;users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[1] 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resp←utils.initializeResponse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[2]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[3]    :Hold 'database'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[4]        :If 0≠⊃(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 users)←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dbapi.readUsers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[5]            →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end⊣resp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.(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msg)←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[6]        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[7]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[8]        :If 0≠users.login utils.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indexOf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⊆,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ns.login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[9]            →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fail⊣resp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.(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msg)←400('user ',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ns.login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,' already exists')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[10]       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[11]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[12]     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ns.password←utils.hashPassword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ns.password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[13]     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ns.updatedAt←utils.now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[14]     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users,←ns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[15]        →end⍴⍨0≠(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resp←dbapi.writeUsers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users).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[16]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[17]        resp.(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msg)←0('user ',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ns.login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,' added')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[18]   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EndHold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[19]   →0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[20]  end: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[21]   :If 0≠resp.rc ⋄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req.Fail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resp.rc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⋄ 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EndIf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∇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abun" panose="020B0604020202020204" charset="-34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 descr=" 13">
            <a:extLst>
              <a:ext uri="{FF2B5EF4-FFF2-40B4-BE49-F238E27FC236}">
                <a16:creationId xmlns:a16="http://schemas.microsoft.com/office/drawing/2014/main" id="{AD4CDC85-DB7A-6639-6F45-E122E81A3FAC}"/>
              </a:ext>
            </a:extLst>
          </p:cNvPr>
          <p:cNvSpPr txBox="1"/>
          <p:nvPr/>
        </p:nvSpPr>
        <p:spPr>
          <a:xfrm>
            <a:off x="1854746" y="1036319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 End</a:t>
            </a:r>
          </a:p>
        </p:txBody>
      </p:sp>
      <p:sp>
        <p:nvSpPr>
          <p:cNvPr id="17" name="Content Placeholder 16" descr=" 17">
            <a:extLst>
              <a:ext uri="{FF2B5EF4-FFF2-40B4-BE49-F238E27FC236}">
                <a16:creationId xmlns:a16="http://schemas.microsoft.com/office/drawing/2014/main" id="{FF64D7BE-473B-5D2B-8E61-0BA67028F63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 descr=" 19">
            <a:extLst>
              <a:ext uri="{FF2B5EF4-FFF2-40B4-BE49-F238E27FC236}">
                <a16:creationId xmlns:a16="http://schemas.microsoft.com/office/drawing/2014/main" id="{1FE14830-F5B3-6635-52CB-340163E728C0}"/>
              </a:ext>
            </a:extLst>
          </p:cNvPr>
          <p:cNvSpPr txBox="1"/>
          <p:nvPr/>
        </p:nvSpPr>
        <p:spPr>
          <a:xfrm>
            <a:off x="5789717" y="707962"/>
            <a:ext cx="118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End</a:t>
            </a:r>
          </a:p>
        </p:txBody>
      </p:sp>
      <p:sp>
        <p:nvSpPr>
          <p:cNvPr id="2" name="TextBox 1" descr=" 2">
            <a:extLst>
              <a:ext uri="{FF2B5EF4-FFF2-40B4-BE49-F238E27FC236}">
                <a16:creationId xmlns:a16="http://schemas.microsoft.com/office/drawing/2014/main" id="{B87351FF-C734-81CF-7999-E875086F320C}"/>
              </a:ext>
            </a:extLst>
          </p:cNvPr>
          <p:cNvSpPr txBox="1"/>
          <p:nvPr/>
        </p:nvSpPr>
        <p:spPr>
          <a:xfrm>
            <a:off x="6119812" y="193976"/>
            <a:ext cx="107837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Two-Tier</a:t>
            </a:r>
          </a:p>
        </p:txBody>
      </p:sp>
    </p:spTree>
    <p:extLst>
      <p:ext uri="{BB962C8B-B14F-4D97-AF65-F5344CB8AC3E}">
        <p14:creationId xmlns:p14="http://schemas.microsoft.com/office/powerpoint/2010/main" val="107538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2C6049-85F8-F953-DFFB-D273CB34C25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162BE-FCB6-2DE5-2CFF-78FEB1C95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B1F48-8683-5471-D4ED-7705449DB2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1BB471-47BC-284D-51A5-1DEAFA8A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Introduction</a:t>
            </a:r>
            <a:r>
              <a:rPr lang="da-DK" dirty="0"/>
              <a:t> to Docker Compose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026002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97D2-449F-40CE-8369-162B123B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30" y="672538"/>
            <a:ext cx="8363272" cy="594066"/>
          </a:xfrm>
        </p:spPr>
        <p:txBody>
          <a:bodyPr/>
          <a:lstStyle/>
          <a:p>
            <a:r>
              <a:rPr lang="da-DK" dirty="0"/>
              <a:t>Collaborating Containers </a:t>
            </a:r>
            <a:br>
              <a:rPr lang="da-DK" dirty="0"/>
            </a:br>
            <a:r>
              <a:rPr lang="da-DK" dirty="0"/>
              <a:t>with Docker-Compose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A0A17-1BAF-412A-8EB4-7A55486CA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30" y="1671650"/>
            <a:ext cx="6174000" cy="2946945"/>
          </a:xfrm>
        </p:spPr>
        <p:txBody>
          <a:bodyPr>
            <a:normAutofit fontScale="85000" lnSpcReduction="20000"/>
          </a:bodyPr>
          <a:lstStyle/>
          <a:p>
            <a:r>
              <a:rPr lang="da-DK" dirty="0"/>
              <a:t>Docker-Compose is a tool for orchestrating container images that need to work together.</a:t>
            </a:r>
          </a:p>
          <a:p>
            <a:r>
              <a:rPr lang="da-DK" dirty="0"/>
              <a:t>It creates a Virtual IP network that connects related images together so they can refer to each other by </a:t>
            </a:r>
            <a:r>
              <a:rPr lang="da-DK" dirty="0" err="1"/>
              <a:t>name</a:t>
            </a:r>
            <a:r>
              <a:rPr lang="da-DK" dirty="0"/>
              <a:t>.</a:t>
            </a:r>
          </a:p>
          <a:p>
            <a:pPr lvl="1"/>
            <a:r>
              <a:rPr lang="da-DK" dirty="0"/>
              <a:t>In </a:t>
            </a:r>
            <a:r>
              <a:rPr lang="da-DK" dirty="0" err="1"/>
              <a:t>our</a:t>
            </a:r>
            <a:r>
              <a:rPr lang="da-DK" dirty="0"/>
              <a:t> case, "</a:t>
            </a:r>
            <a:r>
              <a:rPr lang="da-DK" dirty="0" err="1"/>
              <a:t>frontend</a:t>
            </a:r>
            <a:r>
              <a:rPr lang="da-DK" dirty="0"/>
              <a:t>" and "</a:t>
            </a:r>
            <a:r>
              <a:rPr lang="da-DK" dirty="0" err="1"/>
              <a:t>backend</a:t>
            </a:r>
            <a:r>
              <a:rPr lang="da-DK" dirty="0"/>
              <a:t>"</a:t>
            </a:r>
          </a:p>
          <a:p>
            <a:r>
              <a:rPr lang="da-DK" dirty="0"/>
              <a:t>It also supports replication of images and load </a:t>
            </a:r>
            <a:r>
              <a:rPr lang="da-DK" dirty="0" err="1"/>
              <a:t>balancing</a:t>
            </a:r>
            <a:endParaRPr lang="da-DK" dirty="0"/>
          </a:p>
          <a:p>
            <a:pPr lvl="1"/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wait</a:t>
            </a:r>
            <a:r>
              <a:rPr lang="da-DK" dirty="0"/>
              <a:t> with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until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deploy</a:t>
            </a:r>
            <a:r>
              <a:rPr lang="da-DK" dirty="0"/>
              <a:t> to the cloud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61E26-54A3-43C0-BA6D-726C41DB034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549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FC24671-0384-2482-1A31-C4245D463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1"/>
            <a:ext cx="9144000" cy="5122437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7FADF00-9A51-5159-DA8C-B041E9968D5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2B50E8-58C6-D973-A991-F21E93E86D53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636294" y="2122082"/>
            <a:ext cx="2555607" cy="11354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40C3A5-F27F-F76E-CC61-E3E41111D0A2}"/>
              </a:ext>
            </a:extLst>
          </p:cNvPr>
          <p:cNvSpPr txBox="1"/>
          <p:nvPr/>
        </p:nvSpPr>
        <p:spPr>
          <a:xfrm>
            <a:off x="7191901" y="1798916"/>
            <a:ext cx="1640243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Shared</a:t>
            </a:r>
            <a:br>
              <a:rPr lang="da-DK" dirty="0"/>
            </a:br>
            <a:r>
              <a:rPr lang="da-DK" dirty="0"/>
              <a:t>Docker Image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DC39CA-9D19-9F07-7E58-408E1D7E2BE0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572000" y="1543050"/>
            <a:ext cx="2619901" cy="579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66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E0A380-8BFF-1E66-E438-BA8E1C8B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1"/>
            <a:ext cx="9144000" cy="512243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353ABCF-36B8-F17C-231F-30FFAC1EA1D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2B50E8-58C6-D973-A991-F21E93E86D53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600700" y="2404462"/>
            <a:ext cx="1682603" cy="12888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40C3A5-F27F-F76E-CC61-E3E41111D0A2}"/>
              </a:ext>
            </a:extLst>
          </p:cNvPr>
          <p:cNvSpPr txBox="1"/>
          <p:nvPr/>
        </p:nvSpPr>
        <p:spPr>
          <a:xfrm>
            <a:off x="7283303" y="2219796"/>
            <a:ext cx="1437471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Shared Data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DC39CA-9D19-9F07-7E58-408E1D7E2BE0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600700" y="1885950"/>
            <a:ext cx="1682603" cy="5185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EFC394-223D-91ED-09B8-08C5EF7E1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1"/>
            <a:ext cx="9144000" cy="51224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DCAAB1-DC64-508E-3F08-885FFD1BDA6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2B50E8-58C6-D973-A991-F21E93E86D53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765006" y="3238783"/>
            <a:ext cx="1315525" cy="1126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40C3A5-F27F-F76E-CC61-E3E41111D0A2}"/>
              </a:ext>
            </a:extLst>
          </p:cNvPr>
          <p:cNvSpPr txBox="1"/>
          <p:nvPr/>
        </p:nvSpPr>
        <p:spPr>
          <a:xfrm>
            <a:off x="7080531" y="2915617"/>
            <a:ext cx="1640243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config</a:t>
            </a:r>
            <a:r>
              <a:rPr lang="da-DK" dirty="0"/>
              <a:t> files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DC39CA-9D19-9F07-7E58-408E1D7E2BE0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815013" y="2636044"/>
            <a:ext cx="1265518" cy="6027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41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2CB4B8-8CF1-A192-C274-ECC48F4D66C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518942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2B50E8-58C6-D973-A991-F21E93E86D53}"/>
              </a:ext>
            </a:extLst>
          </p:cNvPr>
          <p:cNvCxnSpPr>
            <a:cxnSpLocks/>
          </p:cNvCxnSpPr>
          <p:nvPr/>
        </p:nvCxnSpPr>
        <p:spPr>
          <a:xfrm flipH="1">
            <a:off x="5620971" y="4145366"/>
            <a:ext cx="1260843" cy="494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40C3A5-F27F-F76E-CC61-E3E41111D0A2}"/>
              </a:ext>
            </a:extLst>
          </p:cNvPr>
          <p:cNvSpPr txBox="1"/>
          <p:nvPr/>
        </p:nvSpPr>
        <p:spPr>
          <a:xfrm>
            <a:off x="6881814" y="732684"/>
            <a:ext cx="1640243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Frontend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Exposed</a:t>
            </a:r>
            <a:r>
              <a:rPr lang="da-DK" dirty="0"/>
              <a:t> on</a:t>
            </a:r>
            <a:br>
              <a:rPr lang="da-DK" dirty="0"/>
            </a:br>
            <a:r>
              <a:rPr lang="da-DK" dirty="0"/>
              <a:t>Port 8080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DC39CA-9D19-9F07-7E58-408E1D7E2BE0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371975" y="1194349"/>
            <a:ext cx="2509839" cy="995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FD242D2-6037-4217-AF81-E748EE2BDCBC}"/>
              </a:ext>
            </a:extLst>
          </p:cNvPr>
          <p:cNvSpPr txBox="1"/>
          <p:nvPr/>
        </p:nvSpPr>
        <p:spPr>
          <a:xfrm>
            <a:off x="6881814" y="3421990"/>
            <a:ext cx="1640243" cy="1077218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sz="1600" dirty="0" err="1"/>
              <a:t>Backend</a:t>
            </a:r>
            <a:r>
              <a:rPr lang="da-DK" sz="1600" dirty="0"/>
              <a:t> on port 8081 visible to </a:t>
            </a:r>
            <a:r>
              <a:rPr lang="da-DK" sz="1600" dirty="0" err="1"/>
              <a:t>frontend</a:t>
            </a:r>
            <a:r>
              <a:rPr lang="da-DK" sz="1600" dirty="0"/>
              <a:t>, but not </a:t>
            </a:r>
            <a:r>
              <a:rPr lang="da-DK" sz="1600" dirty="0" err="1"/>
              <a:t>exposed</a:t>
            </a:r>
            <a:endParaRPr lang="da-DK" sz="1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905BD2-6280-B2D0-FB76-1770D6A4BBEB}"/>
              </a:ext>
            </a:extLst>
          </p:cNvPr>
          <p:cNvCxnSpPr>
            <a:cxnSpLocks/>
          </p:cNvCxnSpPr>
          <p:nvPr/>
        </p:nvCxnSpPr>
        <p:spPr>
          <a:xfrm flipH="1" flipV="1">
            <a:off x="4371975" y="2354336"/>
            <a:ext cx="2497992" cy="415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43D5FC-1586-11DE-DBB5-547FC4141432}"/>
              </a:ext>
            </a:extLst>
          </p:cNvPr>
          <p:cNvSpPr txBox="1"/>
          <p:nvPr/>
        </p:nvSpPr>
        <p:spPr>
          <a:xfrm>
            <a:off x="6869967" y="2354336"/>
            <a:ext cx="1652090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sz="1600" dirty="0"/>
              <a:t>RIDE </a:t>
            </a:r>
            <a:r>
              <a:rPr lang="da-DK" sz="1600" dirty="0" err="1"/>
              <a:t>exposed</a:t>
            </a:r>
            <a:r>
              <a:rPr lang="da-DK" sz="1600" dirty="0"/>
              <a:t> on</a:t>
            </a:r>
            <a:br>
              <a:rPr lang="da-DK" sz="1600" dirty="0"/>
            </a:br>
            <a:r>
              <a:rPr lang="da-DK" sz="1600" dirty="0"/>
              <a:t>8088 (front)</a:t>
            </a:r>
          </a:p>
          <a:p>
            <a:r>
              <a:rPr lang="da-DK" sz="1600" dirty="0"/>
              <a:t>8089 (back)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1F1246-4881-898C-38A3-82E442419EA9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4371975" y="2769835"/>
            <a:ext cx="2497992" cy="12806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1980D9-1528-3373-8E50-0E8E345ED220}"/>
              </a:ext>
            </a:extLst>
          </p:cNvPr>
          <p:cNvCxnSpPr>
            <a:cxnSpLocks/>
          </p:cNvCxnSpPr>
          <p:nvPr/>
        </p:nvCxnSpPr>
        <p:spPr>
          <a:xfrm flipH="1">
            <a:off x="5129213" y="2787311"/>
            <a:ext cx="1740754" cy="1595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901C28-CCDB-66DD-1FF8-8021790A2894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179219" y="2769835"/>
            <a:ext cx="1690748" cy="2020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73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4B93-AB83-ED31-25C8-46D6C07AB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first</a:t>
            </a:r>
            <a:r>
              <a:rPr lang="da-DK" dirty="0"/>
              <a:t> "</a:t>
            </a:r>
            <a:r>
              <a:rPr lang="da-DK" dirty="0" err="1"/>
              <a:t>docker</a:t>
            </a:r>
            <a:r>
              <a:rPr lang="da-DK" dirty="0"/>
              <a:t> compose"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2A455-BCB5-4790-744A-BAAC73190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29" y="1266604"/>
            <a:ext cx="8559583" cy="3351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 err="1"/>
              <a:t>We</a:t>
            </a:r>
            <a:r>
              <a:rPr lang="da-DK" sz="2000" dirty="0"/>
              <a:t> </a:t>
            </a:r>
            <a:r>
              <a:rPr lang="da-DK" sz="2000" dirty="0" err="1"/>
              <a:t>will</a:t>
            </a:r>
            <a:r>
              <a:rPr lang="da-DK" sz="2000" dirty="0"/>
              <a:t> issue the </a:t>
            </a:r>
            <a:r>
              <a:rPr lang="da-DK" sz="2000" dirty="0" err="1"/>
              <a:t>command</a:t>
            </a:r>
            <a:r>
              <a:rPr lang="da-DK" sz="2000" dirty="0"/>
              <a:t>:</a:t>
            </a:r>
          </a:p>
          <a:p>
            <a:pPr marL="0" indent="0">
              <a:buNone/>
            </a:pP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compose –p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phonebook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–f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-compose-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local.aws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up</a:t>
            </a:r>
            <a:b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da-DK" sz="2000" dirty="0"/>
            </a:br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-p</a:t>
            </a:r>
            <a:r>
              <a:rPr lang="da-DK" sz="2000" dirty="0"/>
              <a:t>: Sets the </a:t>
            </a:r>
            <a:r>
              <a:rPr lang="da-DK" sz="2000" dirty="0" err="1"/>
              <a:t>project</a:t>
            </a:r>
            <a:r>
              <a:rPr lang="da-DK" sz="2000" dirty="0"/>
              <a:t> </a:t>
            </a:r>
            <a:r>
              <a:rPr lang="da-DK" sz="2000" dirty="0" err="1"/>
              <a:t>name</a:t>
            </a:r>
            <a:r>
              <a:rPr lang="da-DK" sz="2000" dirty="0"/>
              <a:t>. It is </a:t>
            </a:r>
            <a:r>
              <a:rPr lang="da-DK" sz="2000" dirty="0" err="1"/>
              <a:t>important</a:t>
            </a:r>
            <a:r>
              <a:rPr lang="da-DK" sz="2000" dirty="0"/>
              <a:t> to </a:t>
            </a:r>
            <a:r>
              <a:rPr lang="da-DK" sz="2000" dirty="0" err="1"/>
              <a:t>use</a:t>
            </a:r>
            <a:r>
              <a:rPr lang="da-DK" sz="2000" dirty="0"/>
              <a:t> </a:t>
            </a:r>
            <a:r>
              <a:rPr lang="da-DK" sz="2000" dirty="0" err="1"/>
              <a:t>this</a:t>
            </a:r>
            <a:r>
              <a:rPr lang="da-DK" sz="2000" dirty="0"/>
              <a:t> </a:t>
            </a:r>
            <a:r>
              <a:rPr lang="da-DK" sz="2000" dirty="0" err="1"/>
              <a:t>each</a:t>
            </a:r>
            <a:r>
              <a:rPr lang="da-DK" sz="2000" dirty="0"/>
              <a:t> time so </a:t>
            </a:r>
            <a:r>
              <a:rPr lang="da-DK" sz="2000" dirty="0" err="1"/>
              <a:t>your</a:t>
            </a:r>
            <a:r>
              <a:rPr lang="da-DK" sz="2000" dirty="0"/>
              <a:t> </a:t>
            </a:r>
            <a:r>
              <a:rPr lang="da-DK" sz="2000" dirty="0" err="1"/>
              <a:t>commands</a:t>
            </a:r>
            <a:r>
              <a:rPr lang="da-DK" sz="2000" dirty="0"/>
              <a:t> </a:t>
            </a:r>
            <a:r>
              <a:rPr lang="da-DK" sz="2000" dirty="0" err="1"/>
              <a:t>apply</a:t>
            </a:r>
            <a:r>
              <a:rPr lang="da-DK" sz="2000" dirty="0"/>
              <a:t> to the same </a:t>
            </a:r>
            <a:r>
              <a:rPr lang="da-DK" sz="2000" dirty="0" err="1"/>
              <a:t>stack</a:t>
            </a:r>
            <a:r>
              <a:rPr lang="da-DK" sz="2000" dirty="0"/>
              <a:t>. If </a:t>
            </a:r>
            <a:r>
              <a:rPr lang="da-DK" sz="2000" dirty="0" err="1"/>
              <a:t>you</a:t>
            </a:r>
            <a:r>
              <a:rPr lang="da-DK" sz="2000" dirty="0"/>
              <a:t> </a:t>
            </a:r>
            <a:r>
              <a:rPr lang="da-DK" sz="2000" dirty="0" err="1"/>
              <a:t>forget</a:t>
            </a:r>
            <a:r>
              <a:rPr lang="da-DK" sz="2000" dirty="0"/>
              <a:t>, it </a:t>
            </a:r>
            <a:r>
              <a:rPr lang="da-DK" sz="2000" dirty="0" err="1"/>
              <a:t>may</a:t>
            </a:r>
            <a:r>
              <a:rPr lang="da-DK" sz="2000" dirty="0"/>
              <a:t> start or stop the </a:t>
            </a:r>
            <a:r>
              <a:rPr lang="da-DK" sz="2000" dirty="0" err="1"/>
              <a:t>wrong</a:t>
            </a:r>
            <a:r>
              <a:rPr lang="da-DK" sz="2000" dirty="0"/>
              <a:t> </a:t>
            </a:r>
            <a:r>
              <a:rPr lang="da-DK" sz="2000" dirty="0" err="1"/>
              <a:t>stack</a:t>
            </a:r>
            <a:r>
              <a:rPr lang="da-DK" sz="2000" dirty="0"/>
              <a:t> (default is the </a:t>
            </a:r>
            <a:r>
              <a:rPr lang="da-DK" sz="2000" dirty="0" err="1"/>
              <a:t>current</a:t>
            </a:r>
            <a:r>
              <a:rPr lang="da-DK" sz="2000" dirty="0"/>
              <a:t> folder </a:t>
            </a:r>
            <a:r>
              <a:rPr lang="da-DK" sz="2000" dirty="0" err="1"/>
              <a:t>name</a:t>
            </a:r>
            <a:r>
              <a:rPr lang="da-DK" sz="2000" dirty="0"/>
              <a:t>).</a:t>
            </a:r>
          </a:p>
          <a:p>
            <a:pPr marL="0" indent="0">
              <a:buNone/>
            </a:pPr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-f</a:t>
            </a:r>
            <a:r>
              <a:rPr lang="da-DK" sz="2000" dirty="0"/>
              <a:t>: </a:t>
            </a:r>
            <a:r>
              <a:rPr lang="da-DK" sz="2000" dirty="0" err="1"/>
              <a:t>selects</a:t>
            </a:r>
            <a:r>
              <a:rPr lang="da-DK" sz="2000" dirty="0"/>
              <a:t> the </a:t>
            </a:r>
            <a:r>
              <a:rPr lang="da-DK" sz="2000" dirty="0" err="1"/>
              <a:t>docker</a:t>
            </a:r>
            <a:r>
              <a:rPr lang="da-DK" sz="2000" dirty="0"/>
              <a:t>-compose file (defaults to </a:t>
            </a:r>
            <a:r>
              <a:rPr lang="da-DK" sz="2000" dirty="0" err="1"/>
              <a:t>docker-compose.yml</a:t>
            </a:r>
            <a:r>
              <a:rPr lang="da-DK" sz="2000" dirty="0"/>
              <a:t>)</a:t>
            </a:r>
          </a:p>
          <a:p>
            <a:pPr marL="0" indent="0">
              <a:buNone/>
            </a:pPr>
            <a:r>
              <a:rPr lang="da-DK" sz="2000" b="1" dirty="0"/>
              <a:t>DO NOT </a:t>
            </a:r>
            <a:r>
              <a:rPr lang="da-DK" sz="2000" b="1" dirty="0" err="1"/>
              <a:t>forget</a:t>
            </a:r>
            <a:r>
              <a:rPr lang="da-DK" sz="2000" b="1" dirty="0"/>
              <a:t> –p and –f </a:t>
            </a:r>
            <a:r>
              <a:rPr lang="da-DK" sz="2000" b="1" dirty="0" err="1"/>
              <a:t>each</a:t>
            </a:r>
            <a:r>
              <a:rPr lang="da-DK" sz="2000" b="1" dirty="0"/>
              <a:t> time or </a:t>
            </a:r>
            <a:r>
              <a:rPr lang="da-DK" sz="2000" b="1" dirty="0" err="1"/>
              <a:t>you</a:t>
            </a:r>
            <a:r>
              <a:rPr lang="da-DK" sz="2000" b="1" dirty="0"/>
              <a:t> </a:t>
            </a:r>
            <a:r>
              <a:rPr lang="da-DK" sz="2000" b="1" dirty="0" err="1"/>
              <a:t>will</a:t>
            </a:r>
            <a:r>
              <a:rPr lang="da-DK" sz="2000" b="1" dirty="0"/>
              <a:t> </a:t>
            </a:r>
            <a:r>
              <a:rPr lang="da-DK" sz="2000" b="1" dirty="0" err="1"/>
              <a:t>regret</a:t>
            </a:r>
            <a:r>
              <a:rPr lang="da-DK" sz="2000" b="1" dirty="0"/>
              <a:t> it!</a:t>
            </a:r>
            <a:endParaRPr lang="LID4096" sz="2000" b="1" dirty="0"/>
          </a:p>
        </p:txBody>
      </p:sp>
    </p:spTree>
    <p:extLst>
      <p:ext uri="{BB962C8B-B14F-4D97-AF65-F5344CB8AC3E}">
        <p14:creationId xmlns:p14="http://schemas.microsoft.com/office/powerpoint/2010/main" val="39936779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60AE-0DF8-B2EE-7B84-C1FEEADA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0C420-3457-DD5D-46BA-2E3340444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875DB-4BFA-E017-CFD9-11770E10455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FE335-A018-E09E-7499-9EBF96ED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217"/>
            <a:ext cx="8410167" cy="51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740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F598D-5488-6E46-3D81-D01D7F6D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07345-68E6-8BC0-E74C-06D681BDB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87503-0ACD-4F16-2CCF-D6CC9B6D73D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71FC1F-B9BD-F5B3-E89C-5151A25E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51654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6C1BC-1107-467D-082E-8E611F140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356" y="0"/>
            <a:ext cx="63386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94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FCE7A3-06DE-B19F-DB9D-E97A4E089D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Visualized…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730230" y="1779249"/>
            <a:ext cx="1840232" cy="887828"/>
          </a:xfrm>
          <a:prstGeom prst="curvedConnector3">
            <a:avLst/>
          </a:prstGeom>
          <a:ln w="317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F6DBCA-2592-BA51-122B-EA7F533B76FB}"/>
              </a:ext>
            </a:extLst>
          </p:cNvPr>
          <p:cNvGrpSpPr/>
          <p:nvPr/>
        </p:nvGrpSpPr>
        <p:grpSpPr>
          <a:xfrm>
            <a:off x="2848103" y="2498814"/>
            <a:ext cx="882127" cy="336526"/>
            <a:chOff x="2848103" y="2498814"/>
            <a:chExt cx="882127" cy="3365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225CDD5-F5F3-2F08-BF10-8F5DF261A391}"/>
                </a:ext>
              </a:extLst>
            </p:cNvPr>
            <p:cNvSpPr/>
            <p:nvPr/>
          </p:nvSpPr>
          <p:spPr>
            <a:xfrm>
              <a:off x="2848103" y="2498814"/>
              <a:ext cx="882127" cy="3365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CD61A5-04F3-22F0-E616-DF79144FDDED}"/>
                </a:ext>
              </a:extLst>
            </p:cNvPr>
            <p:cNvSpPr txBox="1"/>
            <p:nvPr/>
          </p:nvSpPr>
          <p:spPr>
            <a:xfrm>
              <a:off x="3066009" y="2543966"/>
              <a:ext cx="4463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App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6F6809B-6EE9-79AA-DD21-CEE5A14D330D}"/>
              </a:ext>
            </a:extLst>
          </p:cNvPr>
          <p:cNvSpPr txBox="1"/>
          <p:nvPr/>
        </p:nvSpPr>
        <p:spPr>
          <a:xfrm>
            <a:off x="400050" y="885575"/>
            <a:ext cx="458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beginning, there was an Application…</a:t>
            </a:r>
          </a:p>
        </p:txBody>
      </p:sp>
    </p:spTree>
    <p:extLst>
      <p:ext uri="{BB962C8B-B14F-4D97-AF65-F5344CB8AC3E}">
        <p14:creationId xmlns:p14="http://schemas.microsoft.com/office/powerpoint/2010/main" val="9596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2FB1D-0BF3-1C82-76F4-03965B40C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Ctrl</a:t>
            </a:r>
            <a:r>
              <a:rPr lang="da-DK" dirty="0"/>
              <a:t>-C to stop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58360-FDCE-5745-24CA-580EF71B3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319B7-E75F-5AF7-9A76-34D331C410F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AC7F2-0001-D83F-8312-AD56E2E1C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723"/>
            <a:ext cx="9144000" cy="286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088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003411E-4408-9D58-CBBD-99439F6C3FB7}"/>
              </a:ext>
            </a:extLst>
          </p:cNvPr>
          <p:cNvSpPr/>
          <p:nvPr/>
        </p:nvSpPr>
        <p:spPr>
          <a:xfrm rot="18583869">
            <a:off x="3037603" y="909621"/>
            <a:ext cx="2129480" cy="361500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into Front and Back Ends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E7419-0EAC-F712-C61D-430B0A58CAB5}"/>
              </a:ext>
            </a:extLst>
          </p:cNvPr>
          <p:cNvGrpSpPr>
            <a:grpSpLocks noChangeAspect="1"/>
          </p:cNvGrpSpPr>
          <p:nvPr/>
        </p:nvGrpSpPr>
        <p:grpSpPr>
          <a:xfrm>
            <a:off x="3094316" y="1972043"/>
            <a:ext cx="643624" cy="447984"/>
            <a:chOff x="2488019" y="1942216"/>
            <a:chExt cx="1609060" cy="11199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843B66-C686-3C77-8CA8-543FCB5FE32F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73311F4-CA97-3CAD-A9DD-63D37395BC3E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TextBox 18" hidden="1">
                <a:extLst>
                  <a:ext uri="{FF2B5EF4-FFF2-40B4-BE49-F238E27FC236}">
                    <a16:creationId xmlns:a16="http://schemas.microsoft.com/office/drawing/2014/main" id="{75A37AB5-21F7-9B5E-182D-4C36D2BD4E3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9D6A42-C94D-44B9-7265-165D93A6A548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E1853C-69B5-0506-1003-824C7E295BEC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7" name="TextBox 16" hidden="1">
                <a:extLst>
                  <a:ext uri="{FF2B5EF4-FFF2-40B4-BE49-F238E27FC236}">
                    <a16:creationId xmlns:a16="http://schemas.microsoft.com/office/drawing/2014/main" id="{A0323BE8-8F39-8439-D6AB-23905387A7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F6DBCA-2592-BA51-122B-EA7F533B76FB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25CDD5-F5F3-2F08-BF10-8F5DF261A391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TextBox 14" hidden="1">
                <a:extLst>
                  <a:ext uri="{FF2B5EF4-FFF2-40B4-BE49-F238E27FC236}">
                    <a16:creationId xmlns:a16="http://schemas.microsoft.com/office/drawing/2014/main" id="{58CD61A5-04F3-22F0-E616-DF79144FDDED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591201" y="1779249"/>
            <a:ext cx="1979261" cy="482738"/>
          </a:xfrm>
          <a:prstGeom prst="curvedConnector3">
            <a:avLst>
              <a:gd name="adj1" fmla="val 35939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9C2137-569A-2D9E-188F-03D06D6EAEFD}"/>
              </a:ext>
            </a:extLst>
          </p:cNvPr>
          <p:cNvGrpSpPr>
            <a:grpSpLocks noChangeAspect="1"/>
          </p:cNvGrpSpPr>
          <p:nvPr/>
        </p:nvGrpSpPr>
        <p:grpSpPr>
          <a:xfrm>
            <a:off x="4503459" y="3008494"/>
            <a:ext cx="643624" cy="447984"/>
            <a:chOff x="2488019" y="1942216"/>
            <a:chExt cx="1609060" cy="1119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0C192D-9E6C-0606-CEA6-2AC84F5E5519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B0E28D8-0984-EFCD-66DA-FE168567BA9C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7" name="TextBox 56" hidden="1">
                <a:extLst>
                  <a:ext uri="{FF2B5EF4-FFF2-40B4-BE49-F238E27FC236}">
                    <a16:creationId xmlns:a16="http://schemas.microsoft.com/office/drawing/2014/main" id="{17AF2152-1EBB-E793-4715-5A09B57A5DF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40817DF-9849-EFC5-4731-8695164E6C5B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1552652-5B8E-1410-6FF0-13D5EE4BC003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5" name="TextBox 54" hidden="1">
                <a:extLst>
                  <a:ext uri="{FF2B5EF4-FFF2-40B4-BE49-F238E27FC236}">
                    <a16:creationId xmlns:a16="http://schemas.microsoft.com/office/drawing/2014/main" id="{5BC4BF62-3583-E0F2-4DF0-B9218C65D8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6C08117-D6D6-F9B8-2656-836416FF1A5C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B7FCE6D-BA4F-83CA-64BB-7D313FFC81B2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3" name="TextBox 52" hidden="1">
                <a:extLst>
                  <a:ext uri="{FF2B5EF4-FFF2-40B4-BE49-F238E27FC236}">
                    <a16:creationId xmlns:a16="http://schemas.microsoft.com/office/drawing/2014/main" id="{1B30AB05-1540-6404-B890-34D35333A861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C0953BE-9558-0935-0B5D-A3BFC4DDC34D}"/>
              </a:ext>
            </a:extLst>
          </p:cNvPr>
          <p:cNvCxnSpPr>
            <a:stCxn id="9" idx="3"/>
            <a:endCxn id="52" idx="3"/>
          </p:cNvCxnSpPr>
          <p:nvPr/>
        </p:nvCxnSpPr>
        <p:spPr>
          <a:xfrm rot="5400000">
            <a:off x="4876351" y="2303070"/>
            <a:ext cx="1119361" cy="871374"/>
          </a:xfrm>
          <a:prstGeom prst="curvedConnector2">
            <a:avLst/>
          </a:prstGeom>
          <a:ln w="158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56DD8149-A5CA-1944-41CF-C6C4F7D171D9}"/>
              </a:ext>
            </a:extLst>
          </p:cNvPr>
          <p:cNvCxnSpPr>
            <a:stCxn id="7" idx="2"/>
            <a:endCxn id="52" idx="1"/>
          </p:cNvCxnSpPr>
          <p:nvPr/>
        </p:nvCxnSpPr>
        <p:spPr>
          <a:xfrm rot="16200000" flipH="1">
            <a:off x="3546561" y="2197506"/>
            <a:ext cx="969146" cy="1232717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7FA6C3-9144-D0B8-4BB0-9F05D5525026}"/>
              </a:ext>
            </a:extLst>
          </p:cNvPr>
          <p:cNvSpPr txBox="1"/>
          <p:nvPr/>
        </p:nvSpPr>
        <p:spPr>
          <a:xfrm>
            <a:off x="4434110" y="271712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Write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3EADEB-D25A-2FF5-EBF9-D2B3F137D93D}"/>
              </a:ext>
            </a:extLst>
          </p:cNvPr>
          <p:cNvSpPr txBox="1"/>
          <p:nvPr/>
        </p:nvSpPr>
        <p:spPr>
          <a:xfrm>
            <a:off x="4556693" y="2134028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Read Operations</a:t>
            </a:r>
          </a:p>
        </p:txBody>
      </p:sp>
      <p:sp>
        <p:nvSpPr>
          <p:cNvPr id="103" name="Content Placeholder 102">
            <a:extLst>
              <a:ext uri="{FF2B5EF4-FFF2-40B4-BE49-F238E27FC236}">
                <a16:creationId xmlns:a16="http://schemas.microsoft.com/office/drawing/2014/main" id="{59F0FBBD-B9AF-34AB-AFE5-DD7AD01B7A5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B9D495E-C0E0-3C29-4CB4-47C80B586B6F}"/>
              </a:ext>
            </a:extLst>
          </p:cNvPr>
          <p:cNvSpPr txBox="1"/>
          <p:nvPr/>
        </p:nvSpPr>
        <p:spPr>
          <a:xfrm>
            <a:off x="2800132" y="1586676"/>
            <a:ext cx="122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 End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0E887A5-C751-0780-0BB2-061615406232}"/>
              </a:ext>
            </a:extLst>
          </p:cNvPr>
          <p:cNvSpPr txBox="1"/>
          <p:nvPr/>
        </p:nvSpPr>
        <p:spPr>
          <a:xfrm>
            <a:off x="4228882" y="3542476"/>
            <a:ext cx="122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 End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03FE40E-1D11-E7AC-0ACD-C2012F333F1F}"/>
              </a:ext>
            </a:extLst>
          </p:cNvPr>
          <p:cNvSpPr txBox="1"/>
          <p:nvPr/>
        </p:nvSpPr>
        <p:spPr>
          <a:xfrm>
            <a:off x="360711" y="969227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We'll call this "Two-Tier"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C194ED-02FF-28BA-38C3-86F72C2DE789}"/>
              </a:ext>
            </a:extLst>
          </p:cNvPr>
          <p:cNvSpPr txBox="1"/>
          <p:nvPr/>
        </p:nvSpPr>
        <p:spPr>
          <a:xfrm>
            <a:off x="710051" y="2840496"/>
            <a:ext cx="2452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Docker Compose</a:t>
            </a:r>
          </a:p>
          <a:p>
            <a:pPr algn="ctr"/>
            <a:r>
              <a:rPr lang="en-US" dirty="0"/>
              <a:t>defines the containers</a:t>
            </a:r>
          </a:p>
          <a:p>
            <a:pPr algn="ctr"/>
            <a:r>
              <a:rPr lang="en-US" dirty="0"/>
              <a:t>that make up a service</a:t>
            </a:r>
          </a:p>
        </p:txBody>
      </p:sp>
    </p:spTree>
    <p:extLst>
      <p:ext uri="{BB962C8B-B14F-4D97-AF65-F5344CB8AC3E}">
        <p14:creationId xmlns:p14="http://schemas.microsoft.com/office/powerpoint/2010/main" val="333278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26BD5-93F0-5DC5-DC1A-B898482CC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/>
              <a:t>Start </a:t>
            </a:r>
            <a:r>
              <a:rPr lang="da-DK" dirty="0" err="1"/>
              <a:t>docker</a:t>
            </a:r>
            <a:r>
              <a:rPr lang="da-DK" dirty="0"/>
              <a:t> desktop</a:t>
            </a:r>
          </a:p>
          <a:p>
            <a:r>
              <a:rPr lang="da-DK" dirty="0"/>
              <a:t>Do a "</a:t>
            </a:r>
            <a:r>
              <a:rPr lang="da-DK" dirty="0" err="1"/>
              <a:t>docker</a:t>
            </a:r>
            <a:r>
              <a:rPr lang="da-DK" dirty="0"/>
              <a:t> compose up" </a:t>
            </a:r>
            <a:r>
              <a:rPr lang="da-DK" dirty="0" err="1"/>
              <a:t>using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-f </a:t>
            </a:r>
            <a:r>
              <a:rPr lang="da-DK" dirty="0" err="1"/>
              <a:t>docker</a:t>
            </a:r>
            <a:r>
              <a:rPr lang="da-DK" dirty="0"/>
              <a:t>-compose-</a:t>
            </a:r>
            <a:r>
              <a:rPr lang="da-DK" dirty="0" err="1"/>
              <a:t>local.yml</a:t>
            </a:r>
            <a:br>
              <a:rPr lang="da-DK" dirty="0"/>
            </a:br>
            <a:r>
              <a:rPr lang="da-DK" dirty="0"/>
              <a:t>To </a:t>
            </a:r>
            <a:r>
              <a:rPr lang="da-DK" dirty="0" err="1"/>
              <a:t>select</a:t>
            </a:r>
            <a:r>
              <a:rPr lang="da-DK" dirty="0"/>
              <a:t> the right </a:t>
            </a:r>
            <a:r>
              <a:rPr lang="da-DK" dirty="0" err="1"/>
              <a:t>docker</a:t>
            </a:r>
            <a:r>
              <a:rPr lang="da-DK" dirty="0"/>
              <a:t>-compose file</a:t>
            </a:r>
          </a:p>
          <a:p>
            <a:r>
              <a:rPr lang="da-DK" dirty="0"/>
              <a:t>Make a </a:t>
            </a:r>
            <a:r>
              <a:rPr lang="da-DK" dirty="0" err="1"/>
              <a:t>request</a:t>
            </a:r>
            <a:endParaRPr lang="da-DK" dirty="0"/>
          </a:p>
          <a:p>
            <a:r>
              <a:rPr lang="da-DK" dirty="0" err="1"/>
              <a:t>Debug</a:t>
            </a:r>
            <a:r>
              <a:rPr lang="da-DK" dirty="0"/>
              <a:t> with RIDE</a:t>
            </a:r>
          </a:p>
          <a:p>
            <a:r>
              <a:rPr lang="da-DK" dirty="0"/>
              <a:t>Advanced: Check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make</a:t>
            </a:r>
            <a:r>
              <a:rPr lang="da-DK" dirty="0"/>
              <a:t> a </a:t>
            </a:r>
            <a:r>
              <a:rPr lang="da-DK" dirty="0" err="1"/>
              <a:t>request</a:t>
            </a:r>
            <a:r>
              <a:rPr lang="da-DK" dirty="0"/>
              <a:t> to backend:8081 from a RIDE session to the </a:t>
            </a:r>
            <a:r>
              <a:rPr lang="da-DK" dirty="0" err="1"/>
              <a:t>frontend</a:t>
            </a:r>
            <a:r>
              <a:rPr lang="da-DK" dirty="0"/>
              <a:t>, but NOT from the </a:t>
            </a:r>
            <a:r>
              <a:rPr lang="da-DK" dirty="0" err="1"/>
              <a:t>outside</a:t>
            </a:r>
            <a:r>
              <a:rPr lang="da-DK" dirty="0"/>
              <a:t> (port 8081)</a:t>
            </a:r>
          </a:p>
          <a:p>
            <a:r>
              <a:rPr lang="da-DK" dirty="0"/>
              <a:t>See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happens</a:t>
            </a:r>
            <a:r>
              <a:rPr lang="da-DK" dirty="0"/>
              <a:t> </a:t>
            </a:r>
            <a:r>
              <a:rPr lang="da-DK" dirty="0" err="1"/>
              <a:t>if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)OFF from RIDE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BD078-8B32-61F4-D9B5-C5F99E8C86F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497DAC-7A6A-A61F-45E5-18D068AB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18159"/>
            <a:ext cx="7005527" cy="685535"/>
          </a:xfrm>
        </p:spPr>
        <p:txBody>
          <a:bodyPr/>
          <a:lstStyle/>
          <a:p>
            <a:r>
              <a:rPr lang="da-DK" dirty="0" err="1"/>
              <a:t>Exercise</a:t>
            </a:r>
            <a:r>
              <a:rPr lang="da-DK" dirty="0"/>
              <a:t> 3 </a:t>
            </a:r>
            <a:br>
              <a:rPr lang="da-DK" dirty="0"/>
            </a:br>
            <a:r>
              <a:rPr lang="da-DK" dirty="0"/>
              <a:t>Local Docker Compose</a:t>
            </a:r>
            <a:endParaRPr lang="LID4096" dirty="0"/>
          </a:p>
        </p:txBody>
      </p:sp>
      <p:pic>
        <p:nvPicPr>
          <p:cNvPr id="3078" name="Picture 6" descr="Brain Exercise Initiative Logo">
            <a:extLst>
              <a:ext uri="{FF2B5EF4-FFF2-40B4-BE49-F238E27FC236}">
                <a16:creationId xmlns:a16="http://schemas.microsoft.com/office/drawing/2014/main" id="{362B04D0-8074-5EF9-CDDD-7E7D5DEBC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41" y="1280795"/>
            <a:ext cx="2188059" cy="129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586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A280-0413-11C8-8CB0-F4C4156E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Head for the Clouds</a:t>
            </a:r>
            <a:endParaRPr lang="LID4096" dirty="0"/>
          </a:p>
        </p:txBody>
      </p:sp>
      <p:pic>
        <p:nvPicPr>
          <p:cNvPr id="1026" name="Picture 2" descr="767 showing wing vortex on clouds | Clouds, Sky and clouds, Heart in nature">
            <a:extLst>
              <a:ext uri="{FF2B5EF4-FFF2-40B4-BE49-F238E27FC236}">
                <a16:creationId xmlns:a16="http://schemas.microsoft.com/office/drawing/2014/main" id="{78C6A192-1780-DDD8-26E0-2331EE4EDE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97" y="1062229"/>
            <a:ext cx="5201444" cy="348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220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8EB07981-722C-533C-4700-82711CBA50F2}"/>
              </a:ext>
            </a:extLst>
          </p:cNvPr>
          <p:cNvSpPr/>
          <p:nvPr/>
        </p:nvSpPr>
        <p:spPr>
          <a:xfrm>
            <a:off x="1014636" y="975563"/>
            <a:ext cx="6239360" cy="343973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"The Cloud" (AWS)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it in the cloud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E7419-0EAC-F712-C61D-430B0A58CAB5}"/>
              </a:ext>
            </a:extLst>
          </p:cNvPr>
          <p:cNvGrpSpPr>
            <a:grpSpLocks noChangeAspect="1"/>
          </p:cNvGrpSpPr>
          <p:nvPr/>
        </p:nvGrpSpPr>
        <p:grpSpPr>
          <a:xfrm>
            <a:off x="3094316" y="1972043"/>
            <a:ext cx="643624" cy="447984"/>
            <a:chOff x="2488019" y="1942216"/>
            <a:chExt cx="1609060" cy="11199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843B66-C686-3C77-8CA8-543FCB5FE32F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73311F4-CA97-3CAD-A9DD-63D37395BC3E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TextBox 18" hidden="1">
                <a:extLst>
                  <a:ext uri="{FF2B5EF4-FFF2-40B4-BE49-F238E27FC236}">
                    <a16:creationId xmlns:a16="http://schemas.microsoft.com/office/drawing/2014/main" id="{75A37AB5-21F7-9B5E-182D-4C36D2BD4E3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9D6A42-C94D-44B9-7265-165D93A6A548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E1853C-69B5-0506-1003-824C7E295BEC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7" name="TextBox 16" hidden="1">
                <a:extLst>
                  <a:ext uri="{FF2B5EF4-FFF2-40B4-BE49-F238E27FC236}">
                    <a16:creationId xmlns:a16="http://schemas.microsoft.com/office/drawing/2014/main" id="{A0323BE8-8F39-8439-D6AB-23905387A7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F6DBCA-2592-BA51-122B-EA7F533B76FB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25CDD5-F5F3-2F08-BF10-8F5DF261A391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TextBox 14" hidden="1">
                <a:extLst>
                  <a:ext uri="{FF2B5EF4-FFF2-40B4-BE49-F238E27FC236}">
                    <a16:creationId xmlns:a16="http://schemas.microsoft.com/office/drawing/2014/main" id="{58CD61A5-04F3-22F0-E616-DF79144FDDED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591201" y="1779249"/>
            <a:ext cx="1979261" cy="482738"/>
          </a:xfrm>
          <a:prstGeom prst="curvedConnector3">
            <a:avLst>
              <a:gd name="adj1" fmla="val 35939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9C2137-569A-2D9E-188F-03D06D6EAEFD}"/>
              </a:ext>
            </a:extLst>
          </p:cNvPr>
          <p:cNvGrpSpPr>
            <a:grpSpLocks noChangeAspect="1"/>
          </p:cNvGrpSpPr>
          <p:nvPr/>
        </p:nvGrpSpPr>
        <p:grpSpPr>
          <a:xfrm>
            <a:off x="4503459" y="3008494"/>
            <a:ext cx="643624" cy="447984"/>
            <a:chOff x="2488019" y="1942216"/>
            <a:chExt cx="1609060" cy="1119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0C192D-9E6C-0606-CEA6-2AC84F5E5519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B0E28D8-0984-EFCD-66DA-FE168567BA9C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7" name="TextBox 56" hidden="1">
                <a:extLst>
                  <a:ext uri="{FF2B5EF4-FFF2-40B4-BE49-F238E27FC236}">
                    <a16:creationId xmlns:a16="http://schemas.microsoft.com/office/drawing/2014/main" id="{17AF2152-1EBB-E793-4715-5A09B57A5DF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40817DF-9849-EFC5-4731-8695164E6C5B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1552652-5B8E-1410-6FF0-13D5EE4BC003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5" name="TextBox 54" hidden="1">
                <a:extLst>
                  <a:ext uri="{FF2B5EF4-FFF2-40B4-BE49-F238E27FC236}">
                    <a16:creationId xmlns:a16="http://schemas.microsoft.com/office/drawing/2014/main" id="{5BC4BF62-3583-E0F2-4DF0-B9218C65D8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6C08117-D6D6-F9B8-2656-836416FF1A5C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B7FCE6D-BA4F-83CA-64BB-7D313FFC81B2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3" name="TextBox 52" hidden="1">
                <a:extLst>
                  <a:ext uri="{FF2B5EF4-FFF2-40B4-BE49-F238E27FC236}">
                    <a16:creationId xmlns:a16="http://schemas.microsoft.com/office/drawing/2014/main" id="{1B30AB05-1540-6404-B890-34D35333A861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C0953BE-9558-0935-0B5D-A3BFC4DDC34D}"/>
              </a:ext>
            </a:extLst>
          </p:cNvPr>
          <p:cNvCxnSpPr>
            <a:stCxn id="9" idx="3"/>
            <a:endCxn id="52" idx="3"/>
          </p:cNvCxnSpPr>
          <p:nvPr/>
        </p:nvCxnSpPr>
        <p:spPr>
          <a:xfrm rot="5400000">
            <a:off x="4876351" y="2303070"/>
            <a:ext cx="1119361" cy="871374"/>
          </a:xfrm>
          <a:prstGeom prst="curvedConnector2">
            <a:avLst/>
          </a:prstGeom>
          <a:ln w="158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56DD8149-A5CA-1944-41CF-C6C4F7D171D9}"/>
              </a:ext>
            </a:extLst>
          </p:cNvPr>
          <p:cNvCxnSpPr>
            <a:stCxn id="7" idx="2"/>
            <a:endCxn id="52" idx="1"/>
          </p:cNvCxnSpPr>
          <p:nvPr/>
        </p:nvCxnSpPr>
        <p:spPr>
          <a:xfrm rot="16200000" flipH="1">
            <a:off x="3546561" y="2197506"/>
            <a:ext cx="969146" cy="1232717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7FA6C3-9144-D0B8-4BB0-9F05D5525026}"/>
              </a:ext>
            </a:extLst>
          </p:cNvPr>
          <p:cNvSpPr txBox="1"/>
          <p:nvPr/>
        </p:nvSpPr>
        <p:spPr>
          <a:xfrm>
            <a:off x="4434110" y="271712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Write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3EADEB-D25A-2FF5-EBF9-D2B3F137D93D}"/>
              </a:ext>
            </a:extLst>
          </p:cNvPr>
          <p:cNvSpPr txBox="1"/>
          <p:nvPr/>
        </p:nvSpPr>
        <p:spPr>
          <a:xfrm>
            <a:off x="4556693" y="2134028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Read Operations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6320F26-9130-37FE-7256-94ADCEE795B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522C9-57A8-9BD0-A50D-C9301B71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AWS Configuration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6DB99-B5D4-520A-30EF-7C4A5C6B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Create AWS user (you should have done this already)</a:t>
            </a:r>
          </a:p>
          <a:p>
            <a:pPr marL="374650" lvl="1" indent="0">
              <a:lnSpc>
                <a:spcPct val="107000"/>
              </a:lnSpc>
              <a:buNone/>
            </a:pPr>
            <a:r>
              <a:rPr lang="en-US" sz="14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NB: We recommend and have been testing with eu-west-3 (Paris) as the default region</a:t>
            </a:r>
            <a:endParaRPr lang="en-US" sz="1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Create IAM user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Download credentials / tokens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Install AWS CLI &amp; configure to use tokens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n-US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Push images to Amazon Container Registry</a:t>
            </a:r>
          </a:p>
          <a:p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53071-A619-25D9-3226-4CA3EDFF44B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44625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205C4-655D-9D9D-266F-79B15F29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DB2AF-2CD7-4E4E-07E8-52D1BC021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0E2DA-C266-6004-3011-A346D4B400C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EB870-F8D7-9250-ED74-6C8C00125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14" y="0"/>
            <a:ext cx="85631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995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EEEBB-0197-AA5E-80F6-3BE38A6D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9F66E-6F8F-4B5D-82C1-3645E9A85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7AB922-9748-B0E1-BBF9-9CCDFDBBA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6"/>
            <a:ext cx="9144000" cy="51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975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9B7D7-DD11-0623-71DC-3EDA3BEBB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6972D-F67D-1D14-1C33-1DB8ACECC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ECD14A-44F7-E86A-F6A8-25F400AB0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6"/>
            <a:ext cx="9144000" cy="51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989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42BA-A799-37AD-DEDD-92C59586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7B9A0-E51D-4E41-0F05-6D741AB2A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6FAD7-7B7D-00E5-C8A9-B05D44A0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0A6800-AB9D-0B38-F031-9E3BA65E9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46"/>
            <a:ext cx="9144000" cy="513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2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89D6A42-C94D-44B9-7265-165D93A6A548}"/>
              </a:ext>
            </a:extLst>
          </p:cNvPr>
          <p:cNvGrpSpPr/>
          <p:nvPr/>
        </p:nvGrpSpPr>
        <p:grpSpPr>
          <a:xfrm>
            <a:off x="2708070" y="2228772"/>
            <a:ext cx="1162180" cy="720661"/>
            <a:chOff x="2516591" y="2218649"/>
            <a:chExt cx="1516828" cy="7996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2E1853C-69B5-0506-1003-824C7E295BEC}"/>
                </a:ext>
              </a:extLst>
            </p:cNvPr>
            <p:cNvSpPr/>
            <p:nvPr/>
          </p:nvSpPr>
          <p:spPr>
            <a:xfrm>
              <a:off x="2516591" y="2218649"/>
              <a:ext cx="1516828" cy="7996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323BE8-8F39-8439-D6AB-23905387A73E}"/>
                </a:ext>
              </a:extLst>
            </p:cNvPr>
            <p:cNvSpPr txBox="1"/>
            <p:nvPr/>
          </p:nvSpPr>
          <p:spPr>
            <a:xfrm>
              <a:off x="2933204" y="2232578"/>
              <a:ext cx="4972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Jarvis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FCE7A3-06DE-B19F-DB9D-E97A4E089D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the app as a service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730230" y="1779249"/>
            <a:ext cx="1840232" cy="887828"/>
          </a:xfrm>
          <a:prstGeom prst="curvedConnector3">
            <a:avLst/>
          </a:prstGeom>
          <a:ln w="317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F6DBCA-2592-BA51-122B-EA7F533B76FB}"/>
              </a:ext>
            </a:extLst>
          </p:cNvPr>
          <p:cNvGrpSpPr/>
          <p:nvPr/>
        </p:nvGrpSpPr>
        <p:grpSpPr>
          <a:xfrm>
            <a:off x="2848103" y="2498814"/>
            <a:ext cx="882127" cy="336526"/>
            <a:chOff x="2848103" y="2498814"/>
            <a:chExt cx="882127" cy="3365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225CDD5-F5F3-2F08-BF10-8F5DF261A391}"/>
                </a:ext>
              </a:extLst>
            </p:cNvPr>
            <p:cNvSpPr/>
            <p:nvPr/>
          </p:nvSpPr>
          <p:spPr>
            <a:xfrm>
              <a:off x="2848103" y="2498814"/>
              <a:ext cx="882127" cy="3365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CD61A5-04F3-22F0-E616-DF79144FDDED}"/>
                </a:ext>
              </a:extLst>
            </p:cNvPr>
            <p:cNvSpPr txBox="1"/>
            <p:nvPr/>
          </p:nvSpPr>
          <p:spPr>
            <a:xfrm>
              <a:off x="3066009" y="2543966"/>
              <a:ext cx="4463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55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39AA-AAFC-EBB9-71A3-0136CD8DB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3A1A0-C161-CE2B-62E8-7697E3AF9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F487D-EE16-FCF8-6561-D79C1B14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7DDCD-8A34-9C60-2F34-CD73B7D37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6"/>
            <a:ext cx="9144000" cy="51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023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CE66E-DA40-D27E-A194-E24D41E3F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B45B2-56DF-6488-E342-2F4144BE8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0D05FD-5675-BA3F-443D-4CE33A0EA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6"/>
            <a:ext cx="9144000" cy="51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1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7FA9-716C-7CE7-D4D3-2B07E1C19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7322A-E410-434F-1D44-47FFB71B5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74FED-C8C1-F317-736F-440A3C850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6"/>
            <a:ext cx="9144000" cy="51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378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189B-E07F-50D4-F1F1-E1720C27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D31B3-01B9-9583-8F8E-0983604FE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3084D-42F7-B18F-7917-A32654D17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42" y="0"/>
            <a:ext cx="76933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474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3C64D-4133-C4ED-203D-CE27588A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3900487"/>
            <a:ext cx="8528373" cy="606478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                   (</a:t>
            </a:r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credentials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no longer valid </a:t>
            </a:r>
            <a:r>
              <a:rPr lang="da-DK" dirty="0">
                <a:sym typeface="Wingdings" panose="05000000000000000000" pitchFamily="2" charset="2"/>
              </a:rPr>
              <a:t>)</a:t>
            </a:r>
            <a:r>
              <a:rPr lang="da-DK" dirty="0"/>
              <a:t> 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B5161-C6BA-3A10-7E34-5F7CFF67D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06" y="953192"/>
            <a:ext cx="7443788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231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04D1-2EA4-BBFE-55B6-DE7157310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AWS CLI Setup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10EDF-5B43-B756-F492-162AFBBB4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to:</a:t>
            </a:r>
          </a:p>
          <a:p>
            <a:r>
              <a:rPr lang="da-DK" dirty="0" err="1"/>
              <a:t>Install</a:t>
            </a:r>
            <a:r>
              <a:rPr lang="da-DK" dirty="0"/>
              <a:t> the Amazon Web Services Command Line Interface</a:t>
            </a:r>
          </a:p>
          <a:p>
            <a:r>
              <a:rPr lang="da-DK" dirty="0" err="1"/>
              <a:t>Configure</a:t>
            </a:r>
            <a:r>
              <a:rPr lang="da-DK" dirty="0"/>
              <a:t> it to </a:t>
            </a:r>
            <a:r>
              <a:rPr lang="da-DK" dirty="0" err="1"/>
              <a:t>use</a:t>
            </a:r>
            <a:r>
              <a:rPr lang="da-DK" dirty="0"/>
              <a:t> </a:t>
            </a:r>
            <a:r>
              <a:rPr lang="da-DK" dirty="0" err="1"/>
              <a:t>our</a:t>
            </a:r>
            <a:r>
              <a:rPr lang="da-DK" dirty="0"/>
              <a:t> new User </a:t>
            </a:r>
            <a:r>
              <a:rPr lang="da-DK" dirty="0" err="1"/>
              <a:t>Credentials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004877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8419-EF03-FA70-71B8-66D6D6C8C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FDCCD-1505-9172-4C76-7CA939DDF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A47CB-759B-F68A-FFBF-BF5FB793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0845C-5941-D000-DA74-569927C79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203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FA59-C109-3C4E-B452-AEB0C23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DC259-4649-2E42-5476-4A2443158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B5369-7A81-0085-3A1A-7DB5467A9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53" y="0"/>
            <a:ext cx="79842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455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F2DC-C571-9749-B50A-44F9B9D4F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06FEC-AA26-78B2-20B0-0DF8E23AE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40D5E-E472-97F7-809E-38BFBC79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85" y="0"/>
            <a:ext cx="84524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246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3CB0-A46C-BFBC-B0AA-D5D3A89CF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299C2-EBD8-9852-1C71-C738ED563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06F70-EB1F-1E81-36DE-D89530B1C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93" y="0"/>
            <a:ext cx="7947614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874EA0-DCA1-38FA-6186-604D9DA35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383" y="1684977"/>
            <a:ext cx="4571618" cy="19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1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8843B66-C686-3C77-8CA8-543FCB5FE32F}"/>
              </a:ext>
            </a:extLst>
          </p:cNvPr>
          <p:cNvGrpSpPr/>
          <p:nvPr/>
        </p:nvGrpSpPr>
        <p:grpSpPr>
          <a:xfrm>
            <a:off x="2488019" y="1942216"/>
            <a:ext cx="1609060" cy="1119961"/>
            <a:chOff x="2385244" y="1942216"/>
            <a:chExt cx="1807535" cy="11908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73311F4-CA97-3CAD-A9DD-63D37395BC3E}"/>
                </a:ext>
              </a:extLst>
            </p:cNvPr>
            <p:cNvSpPr/>
            <p:nvPr/>
          </p:nvSpPr>
          <p:spPr>
            <a:xfrm>
              <a:off x="2385244" y="1942216"/>
              <a:ext cx="1807535" cy="119084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A37AB5-21F7-9B5E-182D-4C36D2BD4E37}"/>
                </a:ext>
              </a:extLst>
            </p:cNvPr>
            <p:cNvSpPr txBox="1"/>
            <p:nvPr/>
          </p:nvSpPr>
          <p:spPr>
            <a:xfrm>
              <a:off x="2654083" y="1947847"/>
              <a:ext cx="13055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Docker Container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9D6A42-C94D-44B9-7265-165D93A6A548}"/>
              </a:ext>
            </a:extLst>
          </p:cNvPr>
          <p:cNvGrpSpPr/>
          <p:nvPr/>
        </p:nvGrpSpPr>
        <p:grpSpPr>
          <a:xfrm>
            <a:off x="2708070" y="2228772"/>
            <a:ext cx="1162180" cy="720661"/>
            <a:chOff x="2516591" y="2218649"/>
            <a:chExt cx="1516828" cy="7996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2E1853C-69B5-0506-1003-824C7E295BEC}"/>
                </a:ext>
              </a:extLst>
            </p:cNvPr>
            <p:cNvSpPr/>
            <p:nvPr/>
          </p:nvSpPr>
          <p:spPr>
            <a:xfrm>
              <a:off x="2516591" y="2218649"/>
              <a:ext cx="1516828" cy="7996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n-US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323BE8-8F39-8439-D6AB-23905387A73E}"/>
                </a:ext>
              </a:extLst>
            </p:cNvPr>
            <p:cNvSpPr txBox="1"/>
            <p:nvPr/>
          </p:nvSpPr>
          <p:spPr>
            <a:xfrm>
              <a:off x="2933204" y="2232578"/>
              <a:ext cx="4972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Jarvis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FCE7A3-06DE-B19F-DB9D-E97A4E089D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it in a container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730230" y="1779249"/>
            <a:ext cx="1840232" cy="887828"/>
          </a:xfrm>
          <a:prstGeom prst="curvedConnector3">
            <a:avLst/>
          </a:prstGeom>
          <a:ln w="317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F6DBCA-2592-BA51-122B-EA7F533B76FB}"/>
              </a:ext>
            </a:extLst>
          </p:cNvPr>
          <p:cNvGrpSpPr/>
          <p:nvPr/>
        </p:nvGrpSpPr>
        <p:grpSpPr>
          <a:xfrm>
            <a:off x="2848103" y="2498814"/>
            <a:ext cx="882127" cy="336526"/>
            <a:chOff x="2848103" y="2498814"/>
            <a:chExt cx="882127" cy="3365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225CDD5-F5F3-2F08-BF10-8F5DF261A391}"/>
                </a:ext>
              </a:extLst>
            </p:cNvPr>
            <p:cNvSpPr/>
            <p:nvPr/>
          </p:nvSpPr>
          <p:spPr>
            <a:xfrm>
              <a:off x="2848103" y="2498814"/>
              <a:ext cx="882127" cy="3365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CD61A5-04F3-22F0-E616-DF79144FDDED}"/>
                </a:ext>
              </a:extLst>
            </p:cNvPr>
            <p:cNvSpPr txBox="1"/>
            <p:nvPr/>
          </p:nvSpPr>
          <p:spPr>
            <a:xfrm>
              <a:off x="3066009" y="2543966"/>
              <a:ext cx="4463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727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940BC5-F159-3307-B367-0E0462FECCF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ABF7F5-208D-8502-5AC1-9D31C23A2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Docker Compose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connected</a:t>
            </a:r>
            <a:r>
              <a:rPr lang="da-DK" dirty="0"/>
              <a:t> to the Amazon </a:t>
            </a:r>
            <a:r>
              <a:rPr lang="da-DK" dirty="0" err="1"/>
              <a:t>Elastic</a:t>
            </a:r>
            <a:r>
              <a:rPr lang="da-DK" dirty="0"/>
              <a:t> Container Service</a:t>
            </a:r>
          </a:p>
          <a:p>
            <a:pPr lvl="1"/>
            <a:r>
              <a:rPr lang="da-DK" dirty="0"/>
              <a:t>Integration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exists</a:t>
            </a:r>
            <a:r>
              <a:rPr lang="da-DK" dirty="0"/>
              <a:t> for Microsoft </a:t>
            </a:r>
            <a:r>
              <a:rPr lang="da-DK" dirty="0" err="1"/>
              <a:t>Azure</a:t>
            </a:r>
            <a:r>
              <a:rPr lang="da-DK" dirty="0"/>
              <a:t> and perhaps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providers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to </a:t>
            </a:r>
            <a:r>
              <a:rPr lang="da-DK" dirty="0" err="1"/>
              <a:t>create</a:t>
            </a:r>
            <a:r>
              <a:rPr lang="da-DK" dirty="0"/>
              <a:t> a "</a:t>
            </a:r>
            <a:r>
              <a:rPr lang="da-DK" dirty="0" err="1"/>
              <a:t>docker</a:t>
            </a:r>
            <a:r>
              <a:rPr lang="da-DK" dirty="0"/>
              <a:t> </a:t>
            </a:r>
            <a:r>
              <a:rPr lang="da-DK" dirty="0" err="1"/>
              <a:t>context</a:t>
            </a:r>
            <a:r>
              <a:rPr lang="da-DK" dirty="0"/>
              <a:t>"</a:t>
            </a:r>
          </a:p>
          <a:p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select</a:t>
            </a:r>
            <a:r>
              <a:rPr lang="da-DK" dirty="0"/>
              <a:t> the ECS </a:t>
            </a:r>
            <a:r>
              <a:rPr lang="da-DK" dirty="0" err="1"/>
              <a:t>context</a:t>
            </a:r>
            <a:r>
              <a:rPr lang="da-DK" dirty="0"/>
              <a:t>, </a:t>
            </a:r>
            <a:r>
              <a:rPr lang="da-DK" dirty="0" err="1"/>
              <a:t>commands</a:t>
            </a:r>
            <a:r>
              <a:rPr lang="da-DK" dirty="0"/>
              <a:t> like "</a:t>
            </a:r>
            <a:r>
              <a:rPr lang="da-DK" dirty="0" err="1"/>
              <a:t>docker</a:t>
            </a:r>
            <a:r>
              <a:rPr lang="da-DK" dirty="0"/>
              <a:t> compose … up"</a:t>
            </a:r>
            <a:br>
              <a:rPr lang="da-DK" dirty="0"/>
            </a:b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ECS to run </a:t>
            </a:r>
            <a:r>
              <a:rPr lang="da-DK" dirty="0" err="1"/>
              <a:t>our</a:t>
            </a:r>
            <a:r>
              <a:rPr lang="da-DK" dirty="0"/>
              <a:t> containers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2A1AB9-E361-2CF0-5D98-A4EEC8B121B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8C9B3-8DAA-196E-5FB0-03B3B864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Docker ECS integration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36748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5359-DEF6-E82C-B33D-93670168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490B9-B921-4F82-AE74-EF28D2ED1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BBCE7-3E05-7916-96AF-6D21CDA2B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27" y="0"/>
            <a:ext cx="7861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493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AA57F-1193-311B-8501-ED8FF795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29507-E3D6-45EE-4089-DE80FCD3D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66D4D-F03D-32F8-C8F1-DAF7147C7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5011531" cy="51435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CAA8E4-FDB2-2062-0072-033AA58421A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743200" y="1040204"/>
            <a:ext cx="3947254" cy="969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A6A6FB-4561-3245-B263-92ED847DD20D}"/>
              </a:ext>
            </a:extLst>
          </p:cNvPr>
          <p:cNvSpPr txBox="1"/>
          <p:nvPr/>
        </p:nvSpPr>
        <p:spPr>
          <a:xfrm>
            <a:off x="6690454" y="717038"/>
            <a:ext cx="249887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This folder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renamed</a:t>
            </a:r>
            <a:r>
              <a:rPr lang="da-DK" dirty="0"/>
              <a:t> as "</a:t>
            </a:r>
            <a:r>
              <a:rPr lang="da-DK" dirty="0" err="1"/>
              <a:t>two</a:t>
            </a:r>
            <a:r>
              <a:rPr lang="da-DK" dirty="0"/>
              <a:t>-tier"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058FE4-0C9B-68AE-58C2-823F95832877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3248025" y="1824245"/>
            <a:ext cx="3397103" cy="623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E68AB7-8590-844D-4F3B-40A0930E1EC2}"/>
              </a:ext>
            </a:extLst>
          </p:cNvPr>
          <p:cNvSpPr txBox="1"/>
          <p:nvPr/>
        </p:nvSpPr>
        <p:spPr>
          <a:xfrm>
            <a:off x="6645128" y="1501079"/>
            <a:ext cx="2544198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Create</a:t>
            </a:r>
            <a:r>
              <a:rPr lang="da-DK" dirty="0"/>
              <a:t> ECS-</a:t>
            </a:r>
            <a:r>
              <a:rPr lang="da-DK" dirty="0" err="1"/>
              <a:t>based</a:t>
            </a:r>
            <a:br>
              <a:rPr lang="da-DK" dirty="0"/>
            </a:br>
            <a:r>
              <a:rPr lang="da-DK" dirty="0" err="1"/>
              <a:t>context</a:t>
            </a:r>
            <a:endParaRPr lang="da-DK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9F3FD3-0BB4-1B38-AAAD-9BB06DB0ED98}"/>
              </a:ext>
            </a:extLst>
          </p:cNvPr>
          <p:cNvSpPr txBox="1"/>
          <p:nvPr/>
        </p:nvSpPr>
        <p:spPr>
          <a:xfrm>
            <a:off x="6645128" y="4351810"/>
            <a:ext cx="2544198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Switch to ECS-</a:t>
            </a:r>
            <a:r>
              <a:rPr lang="da-DK" dirty="0" err="1"/>
              <a:t>based</a:t>
            </a:r>
            <a:br>
              <a:rPr lang="da-DK" dirty="0"/>
            </a:br>
            <a:r>
              <a:rPr lang="da-DK" dirty="0" err="1"/>
              <a:t>context</a:t>
            </a:r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45BBAE-A9F7-B109-4B33-39EB57090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210" y="2447925"/>
            <a:ext cx="1666875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9C4540-6AAD-27EA-4515-74612A8D5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873" y="4230739"/>
            <a:ext cx="1666875" cy="26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A0E5DA-B040-1B0C-6256-604E0C977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561" y="3878575"/>
            <a:ext cx="1666875" cy="266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F30FB3-A887-2119-4249-04D01FF91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561" y="4457621"/>
            <a:ext cx="1666875" cy="2667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581830-42EC-9B77-A78B-E69D0234E648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355021" y="4340619"/>
            <a:ext cx="1290107" cy="334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3EC11AA-1168-FA30-B719-194AAD92F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798" y="2851347"/>
            <a:ext cx="136207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82AEEF-A525-673A-5C09-2EFD2BAD40E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6C3A05-2497-6F1A-0969-DD283BD26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In </a:t>
            </a:r>
            <a:r>
              <a:rPr lang="da-DK" dirty="0" err="1"/>
              <a:t>order</a:t>
            </a:r>
            <a:r>
              <a:rPr lang="da-DK" dirty="0"/>
              <a:t> to </a:t>
            </a:r>
            <a:r>
              <a:rPr lang="da-DK" dirty="0" err="1"/>
              <a:t>use</a:t>
            </a:r>
            <a:r>
              <a:rPr lang="da-DK" dirty="0"/>
              <a:t> </a:t>
            </a:r>
            <a:r>
              <a:rPr lang="da-DK" dirty="0" err="1"/>
              <a:t>our</a:t>
            </a:r>
            <a:r>
              <a:rPr lang="da-DK" dirty="0"/>
              <a:t> container from AWS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to store it </a:t>
            </a:r>
            <a:r>
              <a:rPr lang="da-DK" dirty="0" err="1"/>
              <a:t>either</a:t>
            </a:r>
            <a:r>
              <a:rPr lang="da-DK" dirty="0"/>
              <a:t> in </a:t>
            </a:r>
            <a:r>
              <a:rPr lang="da-DK" dirty="0" err="1"/>
              <a:t>DockerHub</a:t>
            </a:r>
            <a:r>
              <a:rPr lang="da-DK" dirty="0"/>
              <a:t> or the Amazon </a:t>
            </a:r>
            <a:r>
              <a:rPr lang="da-DK" dirty="0" err="1"/>
              <a:t>Elastic</a:t>
            </a:r>
            <a:r>
              <a:rPr lang="da-DK" dirty="0"/>
              <a:t> Container Registry</a:t>
            </a:r>
          </a:p>
          <a:p>
            <a:pPr lvl="1"/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registries</a:t>
            </a:r>
            <a:r>
              <a:rPr lang="da-DK" dirty="0"/>
              <a:t> </a:t>
            </a:r>
            <a:r>
              <a:rPr lang="da-DK" dirty="0" err="1"/>
              <a:t>exist</a:t>
            </a:r>
            <a:r>
              <a:rPr lang="da-DK" dirty="0"/>
              <a:t> but </a:t>
            </a:r>
            <a:r>
              <a:rPr lang="da-DK" dirty="0" err="1"/>
              <a:t>we</a:t>
            </a:r>
            <a:r>
              <a:rPr lang="da-DK" dirty="0"/>
              <a:t> have not </a:t>
            </a:r>
            <a:r>
              <a:rPr lang="da-DK" dirty="0" err="1"/>
              <a:t>tested</a:t>
            </a:r>
            <a:r>
              <a:rPr lang="da-DK" dirty="0"/>
              <a:t> </a:t>
            </a:r>
            <a:r>
              <a:rPr lang="da-DK" dirty="0" err="1"/>
              <a:t>them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ECR </a:t>
            </a:r>
            <a:r>
              <a:rPr lang="da-DK" dirty="0" err="1"/>
              <a:t>since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already</a:t>
            </a:r>
            <a:r>
              <a:rPr lang="da-DK" dirty="0"/>
              <a:t> have a user id on AWS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7E3E3D-4FC8-6829-F382-73C511D383B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2E35F-65EB-569F-399F-C28A0C6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465087"/>
            <a:ext cx="7005527" cy="685535"/>
          </a:xfrm>
        </p:spPr>
        <p:txBody>
          <a:bodyPr/>
          <a:lstStyle/>
          <a:p>
            <a:r>
              <a:rPr lang="da-DK" dirty="0"/>
              <a:t>Upload Image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507019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853B-518A-4EDF-74A0-9410A472A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F1137-9E23-74A1-79DD-AE1750775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0985-B676-1284-70AA-9D0905BF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82" y="0"/>
            <a:ext cx="8762636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9D8D4-A801-8CD1-B89E-0893EBA18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8587" y="1968613"/>
            <a:ext cx="4724228" cy="228685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E8776E-C722-BE78-3C1C-4FF26EE075C8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587062" y="1126425"/>
            <a:ext cx="3331062" cy="1543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E617DA2-1681-3EDE-9B35-942D197DE227}"/>
              </a:ext>
            </a:extLst>
          </p:cNvPr>
          <p:cNvSpPr txBox="1"/>
          <p:nvPr/>
        </p:nvSpPr>
        <p:spPr>
          <a:xfrm>
            <a:off x="4918124" y="941759"/>
            <a:ext cx="249887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/>
              <a:t>This is </a:t>
            </a:r>
            <a:r>
              <a:rPr lang="da-DK" dirty="0" err="1"/>
              <a:t>your</a:t>
            </a:r>
            <a:r>
              <a:rPr lang="da-DK" dirty="0"/>
              <a:t> user ID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BA0AEF-7DF7-53C1-4DD8-0612915C29B4}"/>
              </a:ext>
            </a:extLst>
          </p:cNvPr>
          <p:cNvCxnSpPr>
            <a:cxnSpLocks/>
          </p:cNvCxnSpPr>
          <p:nvPr/>
        </p:nvCxnSpPr>
        <p:spPr>
          <a:xfrm>
            <a:off x="5897940" y="1311091"/>
            <a:ext cx="621686" cy="12606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41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950C6-A31A-340E-04E2-20522C9A0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27" y="4106329"/>
            <a:ext cx="8528373" cy="414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dirty="0"/>
              <a:t>(</a:t>
            </a:r>
            <a:r>
              <a:rPr lang="da-DK" sz="1800" dirty="0" err="1"/>
              <a:t>You</a:t>
            </a:r>
            <a:r>
              <a:rPr lang="da-DK" sz="1800" dirty="0"/>
              <a:t> </a:t>
            </a:r>
            <a:r>
              <a:rPr lang="da-DK" sz="1800" dirty="0" err="1"/>
              <a:t>can</a:t>
            </a:r>
            <a:r>
              <a:rPr lang="da-DK" sz="1800" dirty="0"/>
              <a:t> </a:t>
            </a:r>
            <a:r>
              <a:rPr lang="da-DK" sz="1800" dirty="0" err="1"/>
              <a:t>edit</a:t>
            </a:r>
            <a:r>
              <a:rPr lang="da-DK" sz="1800" dirty="0"/>
              <a:t> &amp; run 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push.bat</a:t>
            </a:r>
            <a:r>
              <a:rPr lang="da-DK" sz="1800" dirty="0"/>
              <a:t> </a:t>
            </a:r>
            <a:r>
              <a:rPr lang="da-DK" sz="1800" dirty="0" err="1"/>
              <a:t>instead</a:t>
            </a:r>
            <a:r>
              <a:rPr lang="da-DK" sz="1800" dirty="0"/>
              <a:t> of </a:t>
            </a:r>
            <a:r>
              <a:rPr lang="da-DK" sz="1800" dirty="0" err="1"/>
              <a:t>typing</a:t>
            </a:r>
            <a:r>
              <a:rPr lang="da-DK" sz="1800" dirty="0"/>
              <a:t> the last </a:t>
            </a:r>
            <a:r>
              <a:rPr lang="da-DK" sz="1800" dirty="0" err="1"/>
              <a:t>command</a:t>
            </a:r>
            <a:r>
              <a:rPr lang="da-DK" sz="1800" dirty="0"/>
              <a:t> </a:t>
            </a:r>
            <a:r>
              <a:rPr lang="da-DK" sz="1800" dirty="0" err="1"/>
              <a:t>above</a:t>
            </a:r>
            <a:r>
              <a:rPr lang="da-DK" sz="1800" dirty="0"/>
              <a:t>)</a:t>
            </a:r>
            <a:endParaRPr lang="LID4096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4712D7-E430-B43E-0B60-5E3EE9927042}"/>
              </a:ext>
            </a:extLst>
          </p:cNvPr>
          <p:cNvSpPr txBox="1"/>
          <p:nvPr/>
        </p:nvSpPr>
        <p:spPr>
          <a:xfrm>
            <a:off x="98227" y="812381"/>
            <a:ext cx="8607170" cy="30008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C:\devt\2022-SP2\two-tier&gt;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aws 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ecr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-login-password | 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login --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username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AWS --password-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352645159704.dkr.ecr.eu-west-3.amazonaws.com</a:t>
            </a: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Login 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Succeeded</a:t>
            </a:r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C:\devt\2022-SP2\two-tier&gt;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docker 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context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default</a:t>
            </a:r>
          </a:p>
          <a:p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C:\devt\2022-SP2\two-tier&gt;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docker 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build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–t 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phonebook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    </a:t>
            </a:r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C:\devt\2022-SP2\two-tier&gt;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docker tag 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phonebook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352645159704.dkr.ecr.eu-west-3.amazonaws.com/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phonebook</a:t>
            </a:r>
            <a:endParaRPr lang="da-DK" sz="900" dirty="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C:\devt\2022-SP2\two-tier&gt;</a:t>
            </a:r>
            <a:r>
              <a:rPr lang="da-DK" sz="900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docker push 352645159704.dkr.ecr.eu-west-3.amazonaws.com/</a:t>
            </a:r>
            <a:r>
              <a:rPr lang="da-DK" sz="900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phonebook</a:t>
            </a:r>
            <a:endParaRPr lang="da-DK" sz="900" dirty="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 default tag: 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latest</a:t>
            </a:r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push 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refers</a:t>
            </a:r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 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repository</a:t>
            </a:r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[352645159704.dkr.ecr.eu-west-3.amazonaws.com/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phonebook</a:t>
            </a:r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5f70bf18a086: 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Pushed</a:t>
            </a:r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56547f2ee3b0: 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Pushed</a:t>
            </a:r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blablabla</a:t>
            </a:r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eb0d9da5f23f: 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Pushed</a:t>
            </a:r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09ebdb357ed5: 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Pushed</a:t>
            </a:r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latest</a:t>
            </a:r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digest</a:t>
            </a:r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sha256:8e98fe2b7827ce2f1be123f567ca7be2d62985587228ddb4a390c5dfb02609e5 </a:t>
            </a:r>
            <a:r>
              <a:rPr lang="da-DK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3236</a:t>
            </a:r>
          </a:p>
          <a:p>
            <a:endParaRPr lang="da-DK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C:\devt\2022-SP2\two-tier&gt;</a:t>
            </a:r>
            <a:endParaRPr lang="LID4096" sz="9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2066984-5BA2-38E9-665D-0DEEDEA15B01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293269" y="348212"/>
            <a:ext cx="1619991" cy="7162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9422D0-191E-A39C-6532-5CBE6C25B064}"/>
              </a:ext>
            </a:extLst>
          </p:cNvPr>
          <p:cNvSpPr txBox="1"/>
          <p:nvPr/>
        </p:nvSpPr>
        <p:spPr>
          <a:xfrm>
            <a:off x="4913260" y="163546"/>
            <a:ext cx="249887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dirty="0" err="1"/>
              <a:t>Your</a:t>
            </a:r>
            <a:r>
              <a:rPr lang="da-DK" dirty="0"/>
              <a:t> user ID </a:t>
            </a:r>
            <a:r>
              <a:rPr lang="da-DK" dirty="0" err="1"/>
              <a:t>goes</a:t>
            </a:r>
            <a:r>
              <a:rPr lang="da-DK" dirty="0"/>
              <a:t> </a:t>
            </a:r>
            <a:r>
              <a:rPr lang="da-DK" dirty="0" err="1"/>
              <a:t>here</a:t>
            </a:r>
            <a:endParaRPr lang="da-DK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A94A6B-3276-7F71-E1B2-DE53F242DDEE}"/>
              </a:ext>
            </a:extLst>
          </p:cNvPr>
          <p:cNvCxnSpPr>
            <a:cxnSpLocks/>
          </p:cNvCxnSpPr>
          <p:nvPr/>
        </p:nvCxnSpPr>
        <p:spPr>
          <a:xfrm flipH="1">
            <a:off x="4230741" y="469338"/>
            <a:ext cx="682519" cy="17237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4972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E32B-54F4-7C93-4FE0-18D7A145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25E69-A176-1A0E-21C1-7FA987125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DDD5A-FD44-1226-DB94-F7C4EFAE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3495CC-0F71-EC99-125E-552DBDC5E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51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643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DCCE1-5191-BD4B-4641-C77297408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57CE7-94CF-AF9F-7905-27EE679E5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EDAF4-D225-4B68-0AEA-12BA57611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CE3494-9EA4-E87A-BA2E-E272CB2FA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51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519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FED96-9E5C-D47B-C90B-06E7EFCAD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12" y="1038886"/>
            <a:ext cx="6092513" cy="3242040"/>
          </a:xfrm>
        </p:spPr>
        <p:txBody>
          <a:bodyPr/>
          <a:lstStyle/>
          <a:p>
            <a:r>
              <a:rPr lang="da-DK" dirty="0"/>
              <a:t>Edit </a:t>
            </a:r>
            <a:r>
              <a:rPr lang="da-DK" dirty="0" err="1"/>
              <a:t>docker</a:t>
            </a:r>
            <a:r>
              <a:rPr lang="da-DK" dirty="0"/>
              <a:t>-compose-</a:t>
            </a:r>
            <a:r>
              <a:rPr lang="da-DK" dirty="0" err="1"/>
              <a:t>aws.yml</a:t>
            </a:r>
            <a:endParaRPr lang="da-DK" dirty="0"/>
          </a:p>
          <a:p>
            <a:pPr lvl="1"/>
            <a:r>
              <a:rPr lang="da-DK" dirty="0"/>
              <a:t>Edit image </a:t>
            </a:r>
            <a:r>
              <a:rPr lang="da-DK" dirty="0" err="1"/>
              <a:t>names</a:t>
            </a:r>
            <a:r>
              <a:rPr lang="da-DK" dirty="0"/>
              <a:t> to </a:t>
            </a:r>
            <a:r>
              <a:rPr lang="da-DK" dirty="0" err="1"/>
              <a:t>refer</a:t>
            </a:r>
            <a:r>
              <a:rPr lang="da-DK" dirty="0"/>
              <a:t> to YOUR image</a:t>
            </a:r>
          </a:p>
          <a:p>
            <a:endParaRPr lang="LID4096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2B8DF0-3693-A6A4-67E1-41638F9DD07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DE03EE-2A2C-116F-6DDA-668B83394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Ready</a:t>
            </a:r>
            <a:r>
              <a:rPr lang="da-DK" dirty="0"/>
              <a:t> for </a:t>
            </a:r>
            <a:r>
              <a:rPr lang="da-DK" dirty="0" err="1"/>
              <a:t>take-off</a:t>
            </a:r>
            <a:r>
              <a:rPr lang="da-DK" dirty="0"/>
              <a:t>?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5F6B3-A506-B394-EB3A-E3668A5D0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99105"/>
            <a:ext cx="9144000" cy="35890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4CA01A-23E9-C4E7-C64C-080FBC59A423}"/>
              </a:ext>
            </a:extLst>
          </p:cNvPr>
          <p:cNvSpPr/>
          <p:nvPr/>
        </p:nvSpPr>
        <p:spPr>
          <a:xfrm>
            <a:off x="3028411" y="3141151"/>
            <a:ext cx="4008229" cy="213667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6604B8-5F83-0A28-3ED8-8A2F5E7D94BE}"/>
              </a:ext>
            </a:extLst>
          </p:cNvPr>
          <p:cNvSpPr/>
          <p:nvPr/>
        </p:nvSpPr>
        <p:spPr>
          <a:xfrm>
            <a:off x="3028411" y="4720890"/>
            <a:ext cx="4008229" cy="213667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732025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0C9DD-5CF0-5F62-997A-4D8E977EA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81" y="132040"/>
            <a:ext cx="8911799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C:&gt;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context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phonebook</a:t>
            </a:r>
            <a:b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C:&gt;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compose –p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phonebook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–f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-compose-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aws.yml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up</a:t>
            </a:r>
            <a:endParaRPr lang="LID4096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7842E0-3593-FB0B-5119-B442BB410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534" y="914400"/>
            <a:ext cx="6861295" cy="41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27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into Front and Back Ends</a:t>
            </a:r>
          </a:p>
        </p:txBody>
      </p:sp>
      <p:sp>
        <p:nvSpPr>
          <p:cNvPr id="9" name="Flowchart: Magnetic Disk 8">
            <a:extLst>
              <a:ext uri="{FF2B5EF4-FFF2-40B4-BE49-F238E27FC236}">
                <a16:creationId xmlns:a16="http://schemas.microsoft.com/office/drawing/2014/main" id="{7E2E8CF1-3DCA-4F7C-B141-F5F60E68ED11}"/>
              </a:ext>
            </a:extLst>
          </p:cNvPr>
          <p:cNvSpPr/>
          <p:nvPr/>
        </p:nvSpPr>
        <p:spPr>
          <a:xfrm>
            <a:off x="5570462" y="1379420"/>
            <a:ext cx="602512" cy="799657"/>
          </a:xfrm>
          <a:prstGeom prst="flowChartMagneticDisk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Database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E7419-0EAC-F712-C61D-430B0A58CAB5}"/>
              </a:ext>
            </a:extLst>
          </p:cNvPr>
          <p:cNvGrpSpPr>
            <a:grpSpLocks noChangeAspect="1"/>
          </p:cNvGrpSpPr>
          <p:nvPr/>
        </p:nvGrpSpPr>
        <p:grpSpPr>
          <a:xfrm>
            <a:off x="3094316" y="1972043"/>
            <a:ext cx="643624" cy="447984"/>
            <a:chOff x="2488019" y="1942216"/>
            <a:chExt cx="1609060" cy="11199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843B66-C686-3C77-8CA8-543FCB5FE32F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73311F4-CA97-3CAD-A9DD-63D37395BC3E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9" name="TextBox 18" hidden="1">
                <a:extLst>
                  <a:ext uri="{FF2B5EF4-FFF2-40B4-BE49-F238E27FC236}">
                    <a16:creationId xmlns:a16="http://schemas.microsoft.com/office/drawing/2014/main" id="{75A37AB5-21F7-9B5E-182D-4C36D2BD4E3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9D6A42-C94D-44B9-7265-165D93A6A548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E1853C-69B5-0506-1003-824C7E295BEC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7" name="TextBox 16" hidden="1">
                <a:extLst>
                  <a:ext uri="{FF2B5EF4-FFF2-40B4-BE49-F238E27FC236}">
                    <a16:creationId xmlns:a16="http://schemas.microsoft.com/office/drawing/2014/main" id="{A0323BE8-8F39-8439-D6AB-23905387A7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F6DBCA-2592-BA51-122B-EA7F533B76FB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25CDD5-F5F3-2F08-BF10-8F5DF261A391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15" name="TextBox 14" hidden="1">
                <a:extLst>
                  <a:ext uri="{FF2B5EF4-FFF2-40B4-BE49-F238E27FC236}">
                    <a16:creationId xmlns:a16="http://schemas.microsoft.com/office/drawing/2014/main" id="{58CD61A5-04F3-22F0-E616-DF79144FDDED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B63B7ED-04C9-8B27-44E0-EC3A075DE3EF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3591201" y="1779249"/>
            <a:ext cx="1979261" cy="482738"/>
          </a:xfrm>
          <a:prstGeom prst="curvedConnector3">
            <a:avLst>
              <a:gd name="adj1" fmla="val 35939"/>
            </a:avLst>
          </a:prstGeom>
          <a:ln w="158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9C2137-569A-2D9E-188F-03D06D6EAEFD}"/>
              </a:ext>
            </a:extLst>
          </p:cNvPr>
          <p:cNvGrpSpPr>
            <a:grpSpLocks noChangeAspect="1"/>
          </p:cNvGrpSpPr>
          <p:nvPr/>
        </p:nvGrpSpPr>
        <p:grpSpPr>
          <a:xfrm>
            <a:off x="4503459" y="3008494"/>
            <a:ext cx="643624" cy="447984"/>
            <a:chOff x="2488019" y="1942216"/>
            <a:chExt cx="1609060" cy="11199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0C192D-9E6C-0606-CEA6-2AC84F5E5519}"/>
                </a:ext>
              </a:extLst>
            </p:cNvPr>
            <p:cNvGrpSpPr/>
            <p:nvPr/>
          </p:nvGrpSpPr>
          <p:grpSpPr>
            <a:xfrm>
              <a:off x="2488019" y="1942216"/>
              <a:ext cx="1609060" cy="1119961"/>
              <a:chOff x="2385244" y="1942216"/>
              <a:chExt cx="1807535" cy="1190846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B0E28D8-0984-EFCD-66DA-FE168567BA9C}"/>
                  </a:ext>
                </a:extLst>
              </p:cNvPr>
              <p:cNvSpPr/>
              <p:nvPr/>
            </p:nvSpPr>
            <p:spPr>
              <a:xfrm>
                <a:off x="2385244" y="1942216"/>
                <a:ext cx="1807535" cy="11908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7" name="TextBox 56" hidden="1">
                <a:extLst>
                  <a:ext uri="{FF2B5EF4-FFF2-40B4-BE49-F238E27FC236}">
                    <a16:creationId xmlns:a16="http://schemas.microsoft.com/office/drawing/2014/main" id="{17AF2152-1EBB-E793-4715-5A09B57A5DF7}"/>
                  </a:ext>
                </a:extLst>
              </p:cNvPr>
              <p:cNvSpPr txBox="1"/>
              <p:nvPr/>
            </p:nvSpPr>
            <p:spPr>
              <a:xfrm>
                <a:off x="2654083" y="1947847"/>
                <a:ext cx="13055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Docker Container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40817DF-9849-EFC5-4731-8695164E6C5B}"/>
                </a:ext>
              </a:extLst>
            </p:cNvPr>
            <p:cNvGrpSpPr/>
            <p:nvPr/>
          </p:nvGrpSpPr>
          <p:grpSpPr>
            <a:xfrm>
              <a:off x="2708070" y="2228772"/>
              <a:ext cx="1162180" cy="720661"/>
              <a:chOff x="2516591" y="2218649"/>
              <a:chExt cx="1516828" cy="79965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1552652-5B8E-1410-6FF0-13D5EE4BC003}"/>
                  </a:ext>
                </a:extLst>
              </p:cNvPr>
              <p:cNvSpPr/>
              <p:nvPr/>
            </p:nvSpPr>
            <p:spPr>
              <a:xfrm>
                <a:off x="2516591" y="2218649"/>
                <a:ext cx="1516828" cy="79965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5" name="TextBox 54" hidden="1">
                <a:extLst>
                  <a:ext uri="{FF2B5EF4-FFF2-40B4-BE49-F238E27FC236}">
                    <a16:creationId xmlns:a16="http://schemas.microsoft.com/office/drawing/2014/main" id="{5BC4BF62-3583-E0F2-4DF0-B9218C65D83E}"/>
                  </a:ext>
                </a:extLst>
              </p:cNvPr>
              <p:cNvSpPr txBox="1"/>
              <p:nvPr/>
            </p:nvSpPr>
            <p:spPr>
              <a:xfrm>
                <a:off x="2933204" y="2232578"/>
                <a:ext cx="49725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Jarvis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6C08117-D6D6-F9B8-2656-836416FF1A5C}"/>
                </a:ext>
              </a:extLst>
            </p:cNvPr>
            <p:cNvGrpSpPr/>
            <p:nvPr/>
          </p:nvGrpSpPr>
          <p:grpSpPr>
            <a:xfrm>
              <a:off x="2848103" y="2498814"/>
              <a:ext cx="882127" cy="336526"/>
              <a:chOff x="2848103" y="2498814"/>
              <a:chExt cx="882127" cy="33652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8B7FCE6D-BA4F-83CA-64BB-7D313FFC81B2}"/>
                  </a:ext>
                </a:extLst>
              </p:cNvPr>
              <p:cNvSpPr/>
              <p:nvPr/>
            </p:nvSpPr>
            <p:spPr>
              <a:xfrm>
                <a:off x="2848103" y="2498814"/>
                <a:ext cx="882127" cy="33652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3" name="TextBox 52" hidden="1">
                <a:extLst>
                  <a:ext uri="{FF2B5EF4-FFF2-40B4-BE49-F238E27FC236}">
                    <a16:creationId xmlns:a16="http://schemas.microsoft.com/office/drawing/2014/main" id="{1B30AB05-1540-6404-B890-34D35333A861}"/>
                  </a:ext>
                </a:extLst>
              </p:cNvPr>
              <p:cNvSpPr txBox="1"/>
              <p:nvPr/>
            </p:nvSpPr>
            <p:spPr>
              <a:xfrm>
                <a:off x="3066009" y="2543966"/>
                <a:ext cx="446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App</a:t>
                </a:r>
              </a:p>
            </p:txBody>
          </p:sp>
        </p:grpSp>
      </p:grp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BC0953BE-9558-0935-0B5D-A3BFC4DDC34D}"/>
              </a:ext>
            </a:extLst>
          </p:cNvPr>
          <p:cNvCxnSpPr>
            <a:stCxn id="9" idx="3"/>
            <a:endCxn id="52" idx="3"/>
          </p:cNvCxnSpPr>
          <p:nvPr/>
        </p:nvCxnSpPr>
        <p:spPr>
          <a:xfrm rot="5400000">
            <a:off x="4876351" y="2303070"/>
            <a:ext cx="1119361" cy="871374"/>
          </a:xfrm>
          <a:prstGeom prst="curvedConnector2">
            <a:avLst/>
          </a:prstGeom>
          <a:ln w="158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56DD8149-A5CA-1944-41CF-C6C4F7D171D9}"/>
              </a:ext>
            </a:extLst>
          </p:cNvPr>
          <p:cNvCxnSpPr>
            <a:stCxn id="7" idx="2"/>
            <a:endCxn id="52" idx="1"/>
          </p:cNvCxnSpPr>
          <p:nvPr/>
        </p:nvCxnSpPr>
        <p:spPr>
          <a:xfrm rot="16200000" flipH="1">
            <a:off x="3546561" y="2197506"/>
            <a:ext cx="969146" cy="1232717"/>
          </a:xfrm>
          <a:prstGeom prst="curved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77FA6C3-9144-D0B8-4BB0-9F05D5525026}"/>
              </a:ext>
            </a:extLst>
          </p:cNvPr>
          <p:cNvSpPr txBox="1"/>
          <p:nvPr/>
        </p:nvSpPr>
        <p:spPr>
          <a:xfrm>
            <a:off x="4434110" y="271712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Write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3EADEB-D25A-2FF5-EBF9-D2B3F137D93D}"/>
              </a:ext>
            </a:extLst>
          </p:cNvPr>
          <p:cNvSpPr txBox="1"/>
          <p:nvPr/>
        </p:nvSpPr>
        <p:spPr>
          <a:xfrm>
            <a:off x="4556693" y="2134028"/>
            <a:ext cx="11480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92D050"/>
                </a:solidFill>
              </a:rPr>
              <a:t>Read Operations</a:t>
            </a:r>
          </a:p>
        </p:txBody>
      </p:sp>
      <p:sp>
        <p:nvSpPr>
          <p:cNvPr id="103" name="Content Placeholder 102">
            <a:extLst>
              <a:ext uri="{FF2B5EF4-FFF2-40B4-BE49-F238E27FC236}">
                <a16:creationId xmlns:a16="http://schemas.microsoft.com/office/drawing/2014/main" id="{59F0FBBD-B9AF-34AB-AFE5-DD7AD01B7A5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B9D495E-C0E0-3C29-4CB4-47C80B586B6F}"/>
              </a:ext>
            </a:extLst>
          </p:cNvPr>
          <p:cNvSpPr txBox="1"/>
          <p:nvPr/>
        </p:nvSpPr>
        <p:spPr>
          <a:xfrm>
            <a:off x="2800132" y="1586676"/>
            <a:ext cx="122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 End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0E887A5-C751-0780-0BB2-061615406232}"/>
              </a:ext>
            </a:extLst>
          </p:cNvPr>
          <p:cNvSpPr txBox="1"/>
          <p:nvPr/>
        </p:nvSpPr>
        <p:spPr>
          <a:xfrm>
            <a:off x="4228882" y="3542476"/>
            <a:ext cx="122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 End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03FE40E-1D11-E7AC-0ACD-C2012F333F1F}"/>
              </a:ext>
            </a:extLst>
          </p:cNvPr>
          <p:cNvSpPr txBox="1"/>
          <p:nvPr/>
        </p:nvSpPr>
        <p:spPr>
          <a:xfrm>
            <a:off x="360711" y="969227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We'll call this "Two-Tier"</a:t>
            </a:r>
          </a:p>
        </p:txBody>
      </p:sp>
    </p:spTree>
    <p:extLst>
      <p:ext uri="{BB962C8B-B14F-4D97-AF65-F5344CB8AC3E}">
        <p14:creationId xmlns:p14="http://schemas.microsoft.com/office/powerpoint/2010/main" val="3731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C3CD-107C-FD40-11C1-A81B3D359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500" y="1377949"/>
            <a:ext cx="5746750" cy="3129015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A "</a:t>
            </a:r>
            <a:r>
              <a:rPr lang="da-DK" dirty="0" err="1"/>
              <a:t>CloudFormation</a:t>
            </a:r>
            <a:r>
              <a:rPr lang="da-DK" dirty="0"/>
              <a:t> </a:t>
            </a:r>
            <a:r>
              <a:rPr lang="da-DK" dirty="0" err="1"/>
              <a:t>Stack</a:t>
            </a:r>
            <a:r>
              <a:rPr lang="da-DK" dirty="0"/>
              <a:t>"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created</a:t>
            </a:r>
            <a:r>
              <a:rPr lang="da-DK" dirty="0"/>
              <a:t>…</a:t>
            </a:r>
          </a:p>
          <a:p>
            <a:pPr marL="0" indent="0">
              <a:buNone/>
            </a:pPr>
            <a:r>
              <a:rPr lang="da-DK" dirty="0"/>
              <a:t>It </a:t>
            </a:r>
            <a:r>
              <a:rPr lang="da-DK" dirty="0" err="1"/>
              <a:t>contains</a:t>
            </a:r>
            <a:r>
              <a:rPr lang="da-DK" dirty="0"/>
              <a:t> "</a:t>
            </a:r>
            <a:r>
              <a:rPr lang="da-DK" dirty="0" err="1"/>
              <a:t>Elastic</a:t>
            </a:r>
            <a:r>
              <a:rPr lang="da-DK" dirty="0"/>
              <a:t>" components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reproduce</a:t>
            </a:r>
            <a:r>
              <a:rPr lang="da-DK" dirty="0"/>
              <a:t> the </a:t>
            </a:r>
            <a:r>
              <a:rPr lang="da-DK" dirty="0" err="1"/>
              <a:t>networking</a:t>
            </a:r>
            <a:r>
              <a:rPr lang="da-DK" dirty="0"/>
              <a:t> and </a:t>
            </a:r>
            <a:r>
              <a:rPr lang="da-DK" dirty="0" err="1"/>
              <a:t>process</a:t>
            </a:r>
            <a:r>
              <a:rPr lang="da-DK" dirty="0"/>
              <a:t> management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docker</a:t>
            </a:r>
            <a:r>
              <a:rPr lang="da-DK" dirty="0"/>
              <a:t> compose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doing</a:t>
            </a:r>
            <a:r>
              <a:rPr lang="da-DK" dirty="0"/>
              <a:t> </a:t>
            </a:r>
            <a:r>
              <a:rPr lang="da-DK" dirty="0" err="1"/>
              <a:t>locally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7CE8A-5F75-8B9D-6972-ABEA1CFC9D1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33D533-CE52-A5C4-8555-294CDA77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 </a:t>
            </a:r>
            <a:r>
              <a:rPr lang="da-DK" dirty="0" err="1"/>
              <a:t>what</a:t>
            </a:r>
            <a:r>
              <a:rPr lang="da-DK" dirty="0"/>
              <a:t> just </a:t>
            </a:r>
            <a:r>
              <a:rPr lang="da-DK" dirty="0" err="1"/>
              <a:t>happened</a:t>
            </a:r>
            <a:r>
              <a:rPr lang="da-DK" dirty="0"/>
              <a:t>??!!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783464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1E6B81-E17E-D040-7004-2810BAE8DD9F}"/>
              </a:ext>
            </a:extLst>
          </p:cNvPr>
          <p:cNvSpPr txBox="1"/>
          <p:nvPr/>
        </p:nvSpPr>
        <p:spPr>
          <a:xfrm>
            <a:off x="6736281" y="1118913"/>
            <a:ext cx="2130711" cy="28469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400" dirty="0"/>
              <a:t>Cluster</a:t>
            </a:r>
            <a:br>
              <a:rPr lang="da-DK" sz="1400" dirty="0"/>
            </a:br>
            <a:r>
              <a:rPr lang="da-DK" sz="1100" dirty="0" err="1"/>
              <a:t>contains</a:t>
            </a:r>
            <a:r>
              <a:rPr lang="da-DK" sz="1100" dirty="0"/>
              <a:t> the running tasks          </a:t>
            </a: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br>
              <a:rPr lang="da-DK" sz="1100" dirty="0"/>
            </a:br>
            <a:endParaRPr lang="LID4096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DB53F-82BF-B56E-7835-D64D8B9023F3}"/>
              </a:ext>
            </a:extLst>
          </p:cNvPr>
          <p:cNvSpPr txBox="1"/>
          <p:nvPr/>
        </p:nvSpPr>
        <p:spPr>
          <a:xfrm>
            <a:off x="7010114" y="1599002"/>
            <a:ext cx="175025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 err="1"/>
              <a:t>Frontend</a:t>
            </a:r>
            <a:r>
              <a:rPr lang="da-DK" sz="1400" dirty="0"/>
              <a:t> Task</a:t>
            </a:r>
            <a:endParaRPr lang="LID4096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B109D-60F3-93F0-9389-8E4420ACAF9D}"/>
              </a:ext>
            </a:extLst>
          </p:cNvPr>
          <p:cNvSpPr txBox="1"/>
          <p:nvPr/>
        </p:nvSpPr>
        <p:spPr>
          <a:xfrm>
            <a:off x="7010113" y="3201754"/>
            <a:ext cx="17502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 err="1"/>
              <a:t>Backend</a:t>
            </a:r>
            <a:r>
              <a:rPr lang="da-DK" sz="1400" dirty="0"/>
              <a:t> Task</a:t>
            </a:r>
            <a:br>
              <a:rPr lang="da-DK" sz="1400" dirty="0"/>
            </a:br>
            <a:r>
              <a:rPr lang="da-DK" sz="1100" dirty="0"/>
              <a:t>visible to </a:t>
            </a:r>
            <a:r>
              <a:rPr lang="da-DK" sz="1100" dirty="0" err="1"/>
              <a:t>frontend</a:t>
            </a:r>
            <a:r>
              <a:rPr lang="da-DK" sz="1100" dirty="0"/>
              <a:t> but</a:t>
            </a:r>
            <a:br>
              <a:rPr lang="da-DK" sz="1100" dirty="0"/>
            </a:br>
            <a:r>
              <a:rPr lang="da-DK" sz="1100" dirty="0"/>
              <a:t>not </a:t>
            </a:r>
            <a:r>
              <a:rPr lang="da-DK" sz="1100" dirty="0" err="1"/>
              <a:t>exposed</a:t>
            </a:r>
            <a:r>
              <a:rPr lang="da-DK" sz="1100" dirty="0"/>
              <a:t> to internet</a:t>
            </a:r>
            <a:endParaRPr lang="LID4096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694671-8ECA-175E-D11A-1C3A28700FBD}"/>
              </a:ext>
            </a:extLst>
          </p:cNvPr>
          <p:cNvSpPr txBox="1"/>
          <p:nvPr/>
        </p:nvSpPr>
        <p:spPr>
          <a:xfrm>
            <a:off x="373477" y="959918"/>
            <a:ext cx="23423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400" dirty="0"/>
              <a:t>Load Balancer "</a:t>
            </a:r>
            <a:r>
              <a:rPr lang="da-DK" sz="1400" dirty="0" err="1"/>
              <a:t>phonebook</a:t>
            </a:r>
            <a:r>
              <a:rPr lang="da-DK" sz="1400" dirty="0"/>
              <a:t>"</a:t>
            </a:r>
            <a:br>
              <a:rPr lang="da-DK" sz="1400" dirty="0"/>
            </a:br>
            <a:r>
              <a:rPr lang="da-DK" sz="1100" dirty="0" err="1"/>
              <a:t>defines</a:t>
            </a:r>
            <a:r>
              <a:rPr lang="da-DK" sz="1100" dirty="0"/>
              <a:t> a </a:t>
            </a:r>
            <a:r>
              <a:rPr lang="da-DK" sz="1100" dirty="0" err="1"/>
              <a:t>collection</a:t>
            </a:r>
            <a:r>
              <a:rPr lang="da-DK" sz="1100" dirty="0"/>
              <a:t> of </a:t>
            </a:r>
            <a:r>
              <a:rPr lang="da-DK" sz="1100" dirty="0" err="1"/>
              <a:t>Listeners</a:t>
            </a:r>
            <a:br>
              <a:rPr lang="da-DK" sz="1100" dirty="0"/>
            </a:br>
            <a:r>
              <a:rPr lang="da-DK" sz="1100" dirty="0" err="1"/>
              <a:t>that</a:t>
            </a:r>
            <a:r>
              <a:rPr lang="da-DK" sz="1100" dirty="0"/>
              <a:t> </a:t>
            </a:r>
            <a:r>
              <a:rPr lang="da-DK" sz="1100" dirty="0" err="1"/>
              <a:t>direct</a:t>
            </a:r>
            <a:r>
              <a:rPr lang="da-DK" sz="1100" dirty="0"/>
              <a:t> to </a:t>
            </a:r>
            <a:r>
              <a:rPr lang="da-DK" sz="1100" dirty="0" err="1"/>
              <a:t>TargetGroups</a:t>
            </a:r>
            <a:endParaRPr lang="LID4096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A2F3B-E978-BA7B-9955-C43A7E829E1D}"/>
              </a:ext>
            </a:extLst>
          </p:cNvPr>
          <p:cNvSpPr txBox="1"/>
          <p:nvPr/>
        </p:nvSpPr>
        <p:spPr>
          <a:xfrm>
            <a:off x="629842" y="1606249"/>
            <a:ext cx="24256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400" dirty="0"/>
              <a:t>FrontEnd8080Listener</a:t>
            </a:r>
            <a:br>
              <a:rPr lang="da-DK" sz="1400" dirty="0"/>
            </a:br>
            <a:r>
              <a:rPr lang="da-DK" sz="1100" dirty="0" err="1"/>
              <a:t>directs</a:t>
            </a:r>
            <a:r>
              <a:rPr lang="da-DK" sz="1100" dirty="0"/>
              <a:t> </a:t>
            </a:r>
            <a:r>
              <a:rPr lang="da-DK" sz="1100" dirty="0" err="1"/>
              <a:t>incoming</a:t>
            </a:r>
            <a:r>
              <a:rPr lang="da-DK" sz="1100" dirty="0"/>
              <a:t> </a:t>
            </a:r>
            <a:r>
              <a:rPr lang="da-DK" sz="1100" dirty="0" err="1"/>
              <a:t>traffic</a:t>
            </a:r>
            <a:r>
              <a:rPr lang="da-DK" sz="1100" dirty="0"/>
              <a:t> on port 8080</a:t>
            </a:r>
            <a:br>
              <a:rPr lang="da-DK" sz="1100" dirty="0"/>
            </a:br>
            <a:r>
              <a:rPr lang="da-DK" sz="1100" dirty="0"/>
              <a:t>to the </a:t>
            </a:r>
            <a:r>
              <a:rPr lang="da-DK" sz="1100" dirty="0" err="1"/>
              <a:t>frontend</a:t>
            </a:r>
            <a:r>
              <a:rPr lang="da-DK" sz="1100" dirty="0"/>
              <a:t> </a:t>
            </a:r>
            <a:r>
              <a:rPr lang="da-DK" sz="1100" dirty="0" err="1"/>
              <a:t>TargetGroup</a:t>
            </a:r>
            <a:endParaRPr lang="LID4096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D6CAB-B9AF-8EA0-F6F5-F0C41EB99340}"/>
              </a:ext>
            </a:extLst>
          </p:cNvPr>
          <p:cNvSpPr txBox="1"/>
          <p:nvPr/>
        </p:nvSpPr>
        <p:spPr>
          <a:xfrm>
            <a:off x="472698" y="3982263"/>
            <a:ext cx="5561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Plus: </a:t>
            </a:r>
            <a:r>
              <a:rPr lang="da-DK" sz="1200" dirty="0" err="1"/>
              <a:t>CloudMap</a:t>
            </a:r>
            <a:r>
              <a:rPr lang="da-DK" sz="1200" dirty="0"/>
              <a:t>, </a:t>
            </a:r>
            <a:r>
              <a:rPr lang="da-DK" sz="1200" dirty="0" err="1"/>
              <a:t>DefaultNetwork</a:t>
            </a:r>
            <a:r>
              <a:rPr lang="da-DK" sz="1200" dirty="0"/>
              <a:t>, </a:t>
            </a:r>
            <a:r>
              <a:rPr lang="da-DK" sz="1200" dirty="0" err="1"/>
              <a:t>LogGroup</a:t>
            </a:r>
            <a:r>
              <a:rPr lang="da-DK" sz="1200" dirty="0"/>
              <a:t>, </a:t>
            </a:r>
            <a:r>
              <a:rPr lang="da-DK" sz="1200" dirty="0" err="1"/>
              <a:t>Roles</a:t>
            </a:r>
            <a:r>
              <a:rPr lang="da-DK" sz="1200" dirty="0"/>
              <a:t>, "</a:t>
            </a:r>
            <a:r>
              <a:rPr lang="da-DK" sz="1200" dirty="0" err="1"/>
              <a:t>Ingresses</a:t>
            </a:r>
            <a:r>
              <a:rPr lang="da-DK" sz="1200" dirty="0"/>
              <a:t>" for </a:t>
            </a:r>
            <a:r>
              <a:rPr lang="da-DK" sz="1200" dirty="0" err="1"/>
              <a:t>each</a:t>
            </a:r>
            <a:r>
              <a:rPr lang="da-DK" sz="1200" dirty="0"/>
              <a:t> </a:t>
            </a:r>
            <a:r>
              <a:rPr lang="da-DK" sz="1200" dirty="0" err="1"/>
              <a:t>Listener</a:t>
            </a:r>
            <a:r>
              <a:rPr lang="da-DK" sz="1200" dirty="0"/>
              <a:t>, </a:t>
            </a:r>
            <a:br>
              <a:rPr lang="da-DK" sz="1200" dirty="0"/>
            </a:br>
            <a:r>
              <a:rPr lang="da-DK" sz="1200" dirty="0"/>
              <a:t>          "</a:t>
            </a:r>
            <a:r>
              <a:rPr lang="da-DK" sz="1200" dirty="0" err="1"/>
              <a:t>ServiceDiscoveryEntry</a:t>
            </a:r>
            <a:r>
              <a:rPr lang="da-DK" sz="1200" dirty="0"/>
              <a:t>" and "</a:t>
            </a:r>
            <a:r>
              <a:rPr lang="da-DK" sz="1200" dirty="0" err="1"/>
              <a:t>TaskExecutionRoles</a:t>
            </a:r>
            <a:r>
              <a:rPr lang="da-DK" sz="1200" dirty="0"/>
              <a:t>" for </a:t>
            </a:r>
            <a:r>
              <a:rPr lang="da-DK" sz="1200" dirty="0" err="1"/>
              <a:t>each</a:t>
            </a:r>
            <a:r>
              <a:rPr lang="da-DK" sz="1200" dirty="0"/>
              <a:t> </a:t>
            </a:r>
            <a:r>
              <a:rPr lang="da-DK" sz="1200" dirty="0" err="1"/>
              <a:t>TargetGroup</a:t>
            </a:r>
            <a:r>
              <a:rPr lang="da-DK" sz="1200" dirty="0"/>
              <a:t>,</a:t>
            </a:r>
            <a:br>
              <a:rPr lang="da-DK" sz="1200" dirty="0"/>
            </a:br>
            <a:r>
              <a:rPr lang="da-DK" sz="1200" dirty="0"/>
              <a:t>          "</a:t>
            </a:r>
            <a:r>
              <a:rPr lang="da-DK" sz="1200" dirty="0" err="1"/>
              <a:t>NFSMountTargets</a:t>
            </a:r>
            <a:r>
              <a:rPr lang="da-DK" sz="1200" dirty="0"/>
              <a:t>" on </a:t>
            </a:r>
            <a:r>
              <a:rPr lang="da-DK" sz="1200" dirty="0" err="1"/>
              <a:t>each</a:t>
            </a:r>
            <a:r>
              <a:rPr lang="da-DK" sz="1200" dirty="0"/>
              <a:t> subnet in the region</a:t>
            </a:r>
            <a:endParaRPr lang="LID4096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943889-E687-6E60-8382-F829A2D00A79}"/>
              </a:ext>
            </a:extLst>
          </p:cNvPr>
          <p:cNvSpPr txBox="1"/>
          <p:nvPr/>
        </p:nvSpPr>
        <p:spPr>
          <a:xfrm>
            <a:off x="3757370" y="1606249"/>
            <a:ext cx="25298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400" dirty="0"/>
              <a:t>FrontEnd8080TargetGroup</a:t>
            </a:r>
            <a:br>
              <a:rPr lang="da-DK" sz="1400" dirty="0"/>
            </a:br>
            <a:r>
              <a:rPr lang="da-DK" sz="1100" dirty="0" err="1"/>
              <a:t>distributes</a:t>
            </a:r>
            <a:r>
              <a:rPr lang="da-DK" sz="1100" dirty="0"/>
              <a:t> </a:t>
            </a:r>
            <a:r>
              <a:rPr lang="da-DK" sz="1100" dirty="0" err="1"/>
              <a:t>traffic</a:t>
            </a:r>
            <a:r>
              <a:rPr lang="da-DK" sz="1100" dirty="0"/>
              <a:t> to tasks in the </a:t>
            </a:r>
            <a:r>
              <a:rPr lang="da-DK" sz="1100" dirty="0" err="1"/>
              <a:t>group</a:t>
            </a:r>
            <a:br>
              <a:rPr lang="da-DK" sz="1100" dirty="0"/>
            </a:br>
            <a:r>
              <a:rPr lang="da-DK" sz="1100" dirty="0"/>
              <a:t>(at the moment, </a:t>
            </a:r>
            <a:r>
              <a:rPr lang="da-DK" sz="1100" dirty="0" err="1"/>
              <a:t>only</a:t>
            </a:r>
            <a:r>
              <a:rPr lang="da-DK" sz="1100" dirty="0"/>
              <a:t> </a:t>
            </a:r>
            <a:r>
              <a:rPr lang="da-DK" sz="1100" dirty="0" err="1"/>
              <a:t>one</a:t>
            </a:r>
            <a:r>
              <a:rPr lang="da-DK" sz="1100" dirty="0"/>
              <a:t>, but </a:t>
            </a:r>
            <a:r>
              <a:rPr lang="da-DK" sz="1100" dirty="0" err="1"/>
              <a:t>wait</a:t>
            </a:r>
            <a:r>
              <a:rPr lang="da-DK" sz="1100" dirty="0"/>
              <a:t>…) </a:t>
            </a:r>
            <a:endParaRPr lang="LID4096" sz="14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A12766-D5F7-C975-8EF5-8B2509375B2A}"/>
              </a:ext>
            </a:extLst>
          </p:cNvPr>
          <p:cNvCxnSpPr>
            <a:stCxn id="12" idx="3"/>
            <a:endCxn id="16" idx="1"/>
          </p:cNvCxnSpPr>
          <p:nvPr/>
        </p:nvCxnSpPr>
        <p:spPr>
          <a:xfrm>
            <a:off x="3055506" y="1929415"/>
            <a:ext cx="701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A3A3B7-0CD1-4421-2618-20985C5DD05B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6287230" y="1752891"/>
            <a:ext cx="722884" cy="15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099FE6C-1856-42D7-E794-05C8C8FF7EFC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885243" y="1906779"/>
            <a:ext cx="0" cy="1294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8421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2D76F0-DC35-6441-E4FD-09A194B9796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49B7E-A320-7781-DC9B-04169E258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64"/>
            <a:ext cx="9144000" cy="51087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959C47-21CC-52E4-30B6-4D2EAED0FA8B}"/>
              </a:ext>
            </a:extLst>
          </p:cNvPr>
          <p:cNvSpPr/>
          <p:nvPr/>
        </p:nvSpPr>
        <p:spPr>
          <a:xfrm>
            <a:off x="2676315" y="2909924"/>
            <a:ext cx="2873148" cy="279966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901379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99F6FE-1E90-6F6B-CBFE-37451BEEC58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872A0-3CC8-E4B6-831B-6F8E0346A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F28AA5-9B17-3D54-4FB9-5E978227A250}"/>
              </a:ext>
            </a:extLst>
          </p:cNvPr>
          <p:cNvSpPr/>
          <p:nvPr/>
        </p:nvSpPr>
        <p:spPr>
          <a:xfrm>
            <a:off x="1446605" y="292848"/>
            <a:ext cx="3015036" cy="185373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472926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CCA00A-88DE-1230-307A-1618C9438D7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EBE2F-D7D5-832A-37B0-3013F2AB4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(screen shots of </a:t>
            </a:r>
            <a:r>
              <a:rPr lang="da-DK" dirty="0" err="1"/>
              <a:t>selected</a:t>
            </a:r>
            <a:r>
              <a:rPr lang="da-DK" dirty="0"/>
              <a:t> </a:t>
            </a:r>
            <a:r>
              <a:rPr lang="da-DK" dirty="0" err="1"/>
              <a:t>artefacts</a:t>
            </a:r>
            <a:r>
              <a:rPr lang="da-DK" dirty="0"/>
              <a:t>)</a:t>
            </a:r>
            <a:endParaRPr lang="LID4096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7C5459-A3ED-F87C-CF2A-A5D2667DB1E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8BDEFB-3A82-C727-C47E-ADA4D14E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Let's</a:t>
            </a:r>
            <a:r>
              <a:rPr lang="da-DK" dirty="0"/>
              <a:t> </a:t>
            </a:r>
            <a:r>
              <a:rPr lang="da-DK" dirty="0" err="1"/>
              <a:t>take</a:t>
            </a:r>
            <a:r>
              <a:rPr lang="da-DK" dirty="0"/>
              <a:t> a look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7631830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4F1C2E-695B-A211-EE51-495F283B9FB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0BC65-EED6-5479-7BDC-8971D1C9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44A62-AA32-E520-93E7-D67A48B284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694B60-562C-0C7C-9E7D-60E73646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CC259-2C8D-A259-CED6-4D979633C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64"/>
            <a:ext cx="9144000" cy="51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419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DBC1A9-2859-E016-2AA8-3BC5C3CEB3A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E329F-05B2-B4AE-947E-4EF9128F9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24454-CD82-14A4-A1A3-72ADE105486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070E40-0B7A-41BF-40B1-42A2F22D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A3300-6BE3-7BB0-4142-E65E09777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64"/>
            <a:ext cx="9144000" cy="51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007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7AA82F-DD29-721E-4BDF-A00E2BD264A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EFEAB-785B-33B8-7CCC-9A62F1F65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64"/>
            <a:ext cx="9144000" cy="51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674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A70352-3E62-7C18-43BF-EC2E47B3B36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CD07E-7167-96BD-1218-EC9F7AE3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64"/>
            <a:ext cx="9144000" cy="51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572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3EA78C-A724-6B9C-C43B-3B7548DABAE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C3CD-107C-FD40-11C1-A81B3D359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Docker compose </a:t>
            </a:r>
            <a:r>
              <a:rPr lang="da-DK" dirty="0" err="1"/>
              <a:t>created</a:t>
            </a:r>
            <a:endParaRPr lang="da-DK" dirty="0"/>
          </a:p>
          <a:p>
            <a:r>
              <a:rPr lang="da-DK" dirty="0"/>
              <a:t>One "Load Balancer"</a:t>
            </a:r>
          </a:p>
          <a:p>
            <a:r>
              <a:rPr lang="da-DK" dirty="0" err="1"/>
              <a:t>Two</a:t>
            </a:r>
            <a:r>
              <a:rPr lang="da-DK" dirty="0"/>
              <a:t> "Target Groups"</a:t>
            </a:r>
          </a:p>
          <a:p>
            <a:r>
              <a:rPr lang="da-DK" dirty="0"/>
              <a:t>One "Cluster"</a:t>
            </a:r>
          </a:p>
          <a:p>
            <a:r>
              <a:rPr lang="da-DK" dirty="0" err="1"/>
              <a:t>Two</a:t>
            </a:r>
            <a:r>
              <a:rPr lang="da-DK" dirty="0"/>
              <a:t> "Tasks"</a:t>
            </a:r>
          </a:p>
          <a:p>
            <a:r>
              <a:rPr lang="da-DK" dirty="0"/>
              <a:t>One "Security Group"</a:t>
            </a:r>
          </a:p>
          <a:p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7CE8A-5F75-8B9D-6972-ABEA1CFC9D1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33D533-CE52-A5C4-8555-294CDA77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 </a:t>
            </a:r>
            <a:r>
              <a:rPr lang="da-DK" dirty="0" err="1"/>
              <a:t>what</a:t>
            </a:r>
            <a:r>
              <a:rPr lang="da-DK" dirty="0"/>
              <a:t> just </a:t>
            </a:r>
            <a:r>
              <a:rPr lang="da-DK" dirty="0" err="1"/>
              <a:t>happened</a:t>
            </a:r>
            <a:r>
              <a:rPr lang="da-DK" dirty="0"/>
              <a:t>?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C896A-6492-ACE1-536C-0D797CD22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81"/>
            <a:ext cx="9144000" cy="5109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4AC1E1-A09F-9D56-992B-E0B558189EB2}"/>
              </a:ext>
            </a:extLst>
          </p:cNvPr>
          <p:cNvSpPr txBox="1"/>
          <p:nvPr/>
        </p:nvSpPr>
        <p:spPr>
          <a:xfrm>
            <a:off x="2910423" y="3426373"/>
            <a:ext cx="552426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An </a:t>
            </a:r>
            <a:r>
              <a:rPr lang="da-DK" dirty="0" err="1"/>
              <a:t>Elastic</a:t>
            </a:r>
            <a:r>
              <a:rPr lang="da-DK" dirty="0"/>
              <a:t> (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else</a:t>
            </a:r>
            <a:r>
              <a:rPr lang="da-DK" dirty="0"/>
              <a:t>) File System </a:t>
            </a:r>
            <a:r>
              <a:rPr lang="da-DK" dirty="0" err="1"/>
              <a:t>was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automatically</a:t>
            </a:r>
            <a:r>
              <a:rPr lang="da-DK" dirty="0"/>
              <a:t> </a:t>
            </a:r>
            <a:r>
              <a:rPr lang="da-DK" dirty="0" err="1"/>
              <a:t>created</a:t>
            </a:r>
            <a:r>
              <a:rPr lang="da-DK" dirty="0"/>
              <a:t> due to the </a:t>
            </a:r>
            <a:r>
              <a:rPr lang="da-DK" dirty="0" err="1"/>
              <a:t>volumes</a:t>
            </a:r>
            <a:r>
              <a:rPr lang="da-DK" dirty="0"/>
              <a:t>: statement</a:t>
            </a:r>
            <a:br>
              <a:rPr lang="da-DK" dirty="0"/>
            </a:br>
            <a:r>
              <a:rPr lang="da-DK" dirty="0"/>
              <a:t>in the .</a:t>
            </a:r>
            <a:r>
              <a:rPr lang="da-DK" dirty="0" err="1"/>
              <a:t>yml</a:t>
            </a:r>
            <a:r>
              <a:rPr lang="da-DK" dirty="0"/>
              <a:t> file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5550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7136</TotalTime>
  <Words>4859</Words>
  <Application>Microsoft Office PowerPoint</Application>
  <PresentationFormat>On-screen Show (16:9)</PresentationFormat>
  <Paragraphs>637</Paragraphs>
  <Slides>138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6" baseType="lpstr">
      <vt:lpstr>APL385 Unicode</vt:lpstr>
      <vt:lpstr>Sarabun</vt:lpstr>
      <vt:lpstr>Arial</vt:lpstr>
      <vt:lpstr>Wingdings 2</vt:lpstr>
      <vt:lpstr>Wingdings</vt:lpstr>
      <vt:lpstr>Courier New</vt:lpstr>
      <vt:lpstr>Calibri</vt:lpstr>
      <vt:lpstr>Office Theme</vt:lpstr>
      <vt:lpstr>Deploying Services (SP2)</vt:lpstr>
      <vt:lpstr>Goals</vt:lpstr>
      <vt:lpstr>Disclaimer</vt:lpstr>
      <vt:lpstr>The Plan</vt:lpstr>
      <vt:lpstr>The Plan Visualized…</vt:lpstr>
      <vt:lpstr>The Plan Visualized…</vt:lpstr>
      <vt:lpstr>Run the app as a service</vt:lpstr>
      <vt:lpstr>Run it in a container</vt:lpstr>
      <vt:lpstr>Split into Front and Back Ends</vt:lpstr>
      <vt:lpstr>Try it in the cloud</vt:lpstr>
      <vt:lpstr>Scale it up</vt:lpstr>
      <vt:lpstr>Load balance it</vt:lpstr>
      <vt:lpstr>Secure it</vt:lpstr>
      <vt:lpstr>Check List – Have You…</vt:lpstr>
      <vt:lpstr>PowerPoint Presentation</vt:lpstr>
      <vt:lpstr>Introducing Jarvis</vt:lpstr>
      <vt:lpstr>Exercise 0  A Web Service in 5 Minutes</vt:lpstr>
      <vt:lpstr>The Phonebook Application</vt:lpstr>
      <vt:lpstr>Run the app as a service</vt:lpstr>
      <vt:lpstr>Exercise 1  Test the Phonebook Application</vt:lpstr>
      <vt:lpstr>Introduction to Docker</vt:lpstr>
      <vt:lpstr>Efficient and Simple</vt:lpstr>
      <vt:lpstr>A "Dockerfile" describes the Container</vt:lpstr>
      <vt:lpstr>Building and Running the Docker Image</vt:lpstr>
      <vt:lpstr>docker run      syntax &amp; common switches</vt:lpstr>
      <vt:lpstr>Container Distribution</vt:lpstr>
      <vt:lpstr>Distributing the Image via DockerHub</vt:lpstr>
      <vt:lpstr>Public Dyalog Images</vt:lpstr>
      <vt:lpstr>PowerPoint Presentation</vt:lpstr>
      <vt:lpstr>PowerPoint Presentation</vt:lpstr>
      <vt:lpstr>PowerPoint Presentation</vt:lpstr>
      <vt:lpstr>PowerPoint Presentation</vt:lpstr>
      <vt:lpstr>Typical Switches settings when using public Dyalog Images</vt:lpstr>
      <vt:lpstr>Benefits of Public Containers</vt:lpstr>
      <vt:lpstr>Warning: Public Containers</vt:lpstr>
      <vt:lpstr>Run it in a container</vt:lpstr>
      <vt:lpstr>PowerPoint Presentation</vt:lpstr>
      <vt:lpstr>PowerPoint Presentation</vt:lpstr>
      <vt:lpstr>Exercise 2  Running Phonebook in Docker</vt:lpstr>
      <vt:lpstr>Putting a stop to things using Docker Desktop</vt:lpstr>
      <vt:lpstr>Putting a stop to things using Docker Desktop</vt:lpstr>
      <vt:lpstr>Putting a stop to things using Docker Desktop</vt:lpstr>
      <vt:lpstr>PowerPoint Presentation</vt:lpstr>
      <vt:lpstr>PowerPoint Presentation</vt:lpstr>
      <vt:lpstr>Split into Front and Back Ends</vt:lpstr>
      <vt:lpstr>Two-Tier Phonebook</vt:lpstr>
      <vt:lpstr>PowerPoint Presentation</vt:lpstr>
      <vt:lpstr>PowerPoint Presentation</vt:lpstr>
      <vt:lpstr>PowerPoint Presentation</vt:lpstr>
      <vt:lpstr>PowerPoint Presentation</vt:lpstr>
      <vt:lpstr>Introduction to Docker Compose</vt:lpstr>
      <vt:lpstr>Collaborating Containers  with Docker-Compose</vt:lpstr>
      <vt:lpstr>PowerPoint Presentation</vt:lpstr>
      <vt:lpstr>PowerPoint Presentation</vt:lpstr>
      <vt:lpstr>PowerPoint Presentation</vt:lpstr>
      <vt:lpstr>PowerPoint Presentation</vt:lpstr>
      <vt:lpstr>Our first "docker compose"</vt:lpstr>
      <vt:lpstr>PowerPoint Presentation</vt:lpstr>
      <vt:lpstr>PowerPoint Presentation</vt:lpstr>
      <vt:lpstr>Ctrl-C to stop</vt:lpstr>
      <vt:lpstr>Split into Front and Back Ends</vt:lpstr>
      <vt:lpstr>Exercise 3  Local Docker Compose</vt:lpstr>
      <vt:lpstr>Head for the Clouds</vt:lpstr>
      <vt:lpstr>Try it in the cloud</vt:lpstr>
      <vt:lpstr>AWS Configuration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AWS CLI Setup</vt:lpstr>
      <vt:lpstr>PowerPoint Presentation</vt:lpstr>
      <vt:lpstr>PowerPoint Presentation</vt:lpstr>
      <vt:lpstr>PowerPoint Presentation</vt:lpstr>
      <vt:lpstr>PowerPoint Presentation</vt:lpstr>
      <vt:lpstr>Docker ECS integration</vt:lpstr>
      <vt:lpstr>PowerPoint Presentation</vt:lpstr>
      <vt:lpstr>PowerPoint Presentation</vt:lpstr>
      <vt:lpstr>Upload Image</vt:lpstr>
      <vt:lpstr>PowerPoint Presentation</vt:lpstr>
      <vt:lpstr>PowerPoint Presentation</vt:lpstr>
      <vt:lpstr>PowerPoint Presentation</vt:lpstr>
      <vt:lpstr>PowerPoint Presentation</vt:lpstr>
      <vt:lpstr>Ready for take-off?</vt:lpstr>
      <vt:lpstr>PowerPoint Presentation</vt:lpstr>
      <vt:lpstr>So what just happened??!!</vt:lpstr>
      <vt:lpstr>PowerPoint Presentation</vt:lpstr>
      <vt:lpstr>PowerPoint Presentation</vt:lpstr>
      <vt:lpstr>PowerPoint Presentation</vt:lpstr>
      <vt:lpstr>Let's take a look</vt:lpstr>
      <vt:lpstr>PowerPoint Presentation</vt:lpstr>
      <vt:lpstr>PowerPoint Presentation</vt:lpstr>
      <vt:lpstr>PowerPoint Presentation</vt:lpstr>
      <vt:lpstr>PowerPoint Presentation</vt:lpstr>
      <vt:lpstr>So what just happened?</vt:lpstr>
      <vt:lpstr>We can see them all here…</vt:lpstr>
      <vt:lpstr>docker compose … convert</vt:lpstr>
      <vt:lpstr>PowerPoint Presentation</vt:lpstr>
      <vt:lpstr>Tidying up a bit</vt:lpstr>
      <vt:lpstr>One .YML File → two .BAT files</vt:lpstr>
      <vt:lpstr>PowerPoint Presentation</vt:lpstr>
      <vt:lpstr>CloudFormation "Overlays"</vt:lpstr>
      <vt:lpstr>PowerPoint Presentation</vt:lpstr>
      <vt:lpstr>Using your own Domain Name</vt:lpstr>
      <vt:lpstr>Creating a Permanent Load Balancer</vt:lpstr>
      <vt:lpstr>PowerPoint Presentation</vt:lpstr>
      <vt:lpstr>PowerPoint Presentation</vt:lpstr>
      <vt:lpstr>Scaling the Frontend</vt:lpstr>
      <vt:lpstr>PowerPoint Presentation</vt:lpstr>
      <vt:lpstr>Load balance it</vt:lpstr>
      <vt:lpstr>Sticky Sessions</vt:lpstr>
      <vt:lpstr>Set up Domain Redirection</vt:lpstr>
      <vt:lpstr>Define a Redirection</vt:lpstr>
      <vt:lpstr>PowerPoint Presentation</vt:lpstr>
      <vt:lpstr>PowerPoint Presentation</vt:lpstr>
      <vt:lpstr>Secure it</vt:lpstr>
      <vt:lpstr>Securing the Service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Loose Ends</vt:lpstr>
      <vt:lpstr>Issues</vt:lpstr>
      <vt:lpstr>Issues</vt:lpstr>
      <vt:lpstr>Goals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Fiona Smith</cp:lastModifiedBy>
  <cp:revision>250</cp:revision>
  <dcterms:created xsi:type="dcterms:W3CDTF">2019-07-25T11:46:05Z</dcterms:created>
  <dcterms:modified xsi:type="dcterms:W3CDTF">2022-11-02T08:35:58Z</dcterms:modified>
</cp:coreProperties>
</file>