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262" r:id="rId3"/>
    <p:sldId id="307" r:id="rId4"/>
    <p:sldId id="263" r:id="rId5"/>
    <p:sldId id="271" r:id="rId6"/>
    <p:sldId id="300" r:id="rId7"/>
    <p:sldId id="268" r:id="rId8"/>
    <p:sldId id="274" r:id="rId9"/>
    <p:sldId id="270" r:id="rId10"/>
    <p:sldId id="275" r:id="rId11"/>
    <p:sldId id="276" r:id="rId12"/>
    <p:sldId id="269" r:id="rId13"/>
    <p:sldId id="296" r:id="rId14"/>
    <p:sldId id="297" r:id="rId15"/>
    <p:sldId id="298" r:id="rId16"/>
    <p:sldId id="299" r:id="rId17"/>
    <p:sldId id="301" r:id="rId18"/>
    <p:sldId id="303" r:id="rId19"/>
    <p:sldId id="302" r:id="rId20"/>
    <p:sldId id="304" r:id="rId21"/>
    <p:sldId id="305" r:id="rId22"/>
    <p:sldId id="267" r:id="rId23"/>
    <p:sldId id="317" r:id="rId24"/>
    <p:sldId id="264" r:id="rId25"/>
    <p:sldId id="265" r:id="rId26"/>
    <p:sldId id="308" r:id="rId27"/>
    <p:sldId id="306" r:id="rId28"/>
    <p:sldId id="313" r:id="rId29"/>
    <p:sldId id="315" r:id="rId30"/>
    <p:sldId id="277" r:id="rId31"/>
    <p:sldId id="316" r:id="rId32"/>
    <p:sldId id="314" r:id="rId33"/>
    <p:sldId id="279" r:id="rId34"/>
    <p:sldId id="280" r:id="rId35"/>
    <p:sldId id="281" r:id="rId36"/>
    <p:sldId id="282" r:id="rId37"/>
    <p:sldId id="283" r:id="rId38"/>
    <p:sldId id="288" r:id="rId39"/>
    <p:sldId id="287" r:id="rId40"/>
    <p:sldId id="312" r:id="rId41"/>
    <p:sldId id="284" r:id="rId42"/>
    <p:sldId id="290" r:id="rId43"/>
    <p:sldId id="291" r:id="rId44"/>
    <p:sldId id="292" r:id="rId45"/>
    <p:sldId id="310" r:id="rId46"/>
    <p:sldId id="311" r:id="rId47"/>
    <p:sldId id="309" r:id="rId48"/>
    <p:sldId id="293" r:id="rId49"/>
    <p:sldId id="295" r:id="rId50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53"/>
    </p:embeddedFont>
    <p:embeddedFont>
      <p:font typeface="APL385 Unicode" panose="020B0709000202000203" pitchFamily="49" charset="0"/>
      <p:regular r:id="rId54"/>
    </p:embeddedFont>
    <p:embeddedFont>
      <p:font typeface="Calibri" panose="020F0502020204030204" pitchFamily="34" charset="0"/>
      <p:regular r:id="rId54"/>
      <p:bold r:id="rId54"/>
      <p:italic r:id="rId54"/>
      <p:boldItalic r:id="rId54"/>
    </p:embeddedFont>
    <p:embeddedFont>
      <p:font typeface="MV Boli" panose="02000500030200090000" pitchFamily="2" charset="0"/>
      <p:regular r:id="rId55"/>
    </p:embeddedFont>
    <p:embeddedFont>
      <p:font typeface="Sarabun" panose="00000500000000000000" pitchFamily="2" charset="-34"/>
      <p:regular r:id="rId56"/>
      <p:bold r:id="rId57"/>
      <p:italic r:id="rId58"/>
      <p:boldItalic r:id="rId59"/>
    </p:embeddedFont>
    <p:embeddedFont>
      <p:font typeface="Segoe UI Emoji" panose="020B0502040204020203" pitchFamily="34" charset="0"/>
      <p:regular r:id="rId60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5"/>
    <a:srgbClr val="EC7117"/>
    <a:srgbClr val="ED7F00"/>
    <a:srgbClr val="928ABD"/>
    <a:srgbClr val="FFFFFF"/>
    <a:srgbClr val="5A6D8F"/>
    <a:srgbClr val="3B475E"/>
    <a:srgbClr val="F6F6D9"/>
    <a:srgbClr val="BBB5D6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5508" autoAdjust="0"/>
  </p:normalViewPr>
  <p:slideViewPr>
    <p:cSldViewPr snapToGrid="0">
      <p:cViewPr varScale="1">
        <p:scale>
          <a:sx n="126" d="100"/>
          <a:sy n="126" d="100"/>
        </p:scale>
        <p:origin x="94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NUL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2023-10-05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2023-10-05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5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98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9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0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1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48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86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3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Setting and Getting Variable Values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Setting and Getting Variable Values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9C4B6-65EA-304C-163E-756810CD4456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         ⍎   ¨⍵} 'name1'       'name1'     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⎕WG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  'name1'       'name1'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   .   ⎕OR   ¨⍵} 'name1'       'name1'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names←100⍴⊂'Data'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⎕SE{⍺⍎¨⍵}names "⎕SE ⎕WG names    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⎕SE{⍺⍎¨⍵}names    → 6.4E¯5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 ⎕WG names     → 1.7E¯5 | -73% ⎕⎕⎕⎕⎕⎕                             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18816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9156230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         ⍎   ¨⍵} 'name1'       'name1'     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⎕WG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  'name1'       'name1'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   .   ⎕OR   ¨⍵} 'name1'       'name1'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names←100⍴⊂'Data'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⎕SE{⍺⍎¨⍵}names "⎕SE ⎕WG names    " ⎕SE{⍺.⎕OR¨⍵}names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⎕SE{⍺⍎¨⍵}names    → 6.4E¯5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 ⎕WG names     → 1.7E¯5 | -73% ⎕⎕⎕⎕⎕⎕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⎕SE{⍺.⎕OR¨⍵}names → 1.6E¯5 | -76% ⎕⎕⎕⎕⎕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37060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2837" y="1264925"/>
            <a:ext cx="3519064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Doesn't handle multiple vars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Cannot reach another namespace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No fallback value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Cannot be mapped over namespaces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Slow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	Fails on namespace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038697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⍎name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⍎¨names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target⍎¨names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(target{6::⍺ ⋄ ⍺⍺⍎⍵}¨)names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target{⍺.{6::⍵ ⋄ 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target{⍺{6::⍵ ⋄ 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target{⍺{6::⍵ ⋄ 2=⍺⍺.⎕NC ⍺:⍺⍺.⎕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1380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2837" y="1264925"/>
            <a:ext cx="3519064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Slow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038697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target{⍺{</a:t>
            </a:r>
            <a:r>
              <a:rPr lang="en-GB" sz="1600" u="heavy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APL385 Unicode" panose="020B0709000202000203" pitchFamily="49" charset="0"/>
              </a:rPr>
              <a:t>6::</a:t>
            </a:r>
            <a:r>
              <a:rPr lang="en-GB" sz="1600" dirty="0">
                <a:latin typeface="APL385 Unicode" panose="020B0709000202000203" pitchFamily="49" charset="0"/>
              </a:rPr>
              <a:t>⍵ ⋄ 2=⍺⍺.⎕NC ⍺:⍺⍺.⎕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11931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061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target{⍺{</a:t>
            </a:r>
            <a:r>
              <a:rPr lang="en-GB" sz="16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APL385 Unicode" panose="020B0709000202000203" pitchFamily="49" charset="0"/>
              </a:rPr>
              <a:t>6::</a:t>
            </a:r>
            <a:r>
              <a:rPr lang="en-GB" sz="1600" dirty="0">
                <a:latin typeface="APL385 Unicode" panose="020B0709000202000203" pitchFamily="49" charset="0"/>
              </a:rPr>
              <a:t>⍵ ⋄ 2=⍺⍺.⎕NC ⍺:⍺⍺.⎕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</a:t>
            </a:r>
            <a:r>
              <a:rPr lang="en-GB" sz="1600" spc="-16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1600" dirty="0">
                <a:latin typeface="APL385 Unicode" panose="020B0709000202000203" pitchFamily="49" charset="0"/>
              </a:rPr>
              <a:t>⍺{</a:t>
            </a:r>
            <a:r>
              <a:rPr lang="en-GB" sz="1600" u="sng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0=</a:t>
            </a:r>
            <a:r>
              <a:rPr lang="en-GB" sz="1600" u="sng" dirty="0" err="1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nc</a:t>
            </a:r>
            <a:r>
              <a:rPr lang="en-GB" sz="1600" u="sng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←⍺⍺.⎕NC ⍺:</a:t>
            </a:r>
            <a:r>
              <a:rPr lang="en-GB" sz="1600" dirty="0">
                <a:latin typeface="APL385 Unicode" panose="020B0709000202000203" pitchFamily="49" charset="0"/>
              </a:rPr>
              <a:t>⍵ ⋄ 2=</a:t>
            </a:r>
            <a:r>
              <a:rPr lang="en-GB" sz="1600" dirty="0" err="1">
                <a:latin typeface="APL385 Unicode" panose="020B0709000202000203" pitchFamily="49" charset="0"/>
              </a:rPr>
              <a:t>nc</a:t>
            </a:r>
            <a:r>
              <a:rPr lang="en-GB" sz="1600" dirty="0">
                <a:latin typeface="APL385 Unicode" panose="020B0709000202000203" pitchFamily="49" charset="0"/>
              </a:rPr>
              <a:t>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126006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061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GetTrap</a:t>
            </a:r>
            <a:r>
              <a:rPr lang="en-GB" sz="1600" dirty="0">
                <a:latin typeface="APL385 Unicode" panose="020B0709000202000203" pitchFamily="49" charset="0"/>
              </a:rPr>
              <a:t>←{⍺{</a:t>
            </a:r>
            <a:r>
              <a:rPr lang="en-GB" sz="1600" u="sng" dirty="0">
                <a:uFill>
                  <a:solidFill>
                    <a:srgbClr val="ED7F00"/>
                  </a:solidFill>
                </a:uFill>
                <a:latin typeface="APL385 Unicode" panose="020B0709000202000203" pitchFamily="49" charset="0"/>
              </a:rPr>
              <a:t>6::</a:t>
            </a:r>
            <a:r>
              <a:rPr lang="en-GB" sz="1600" dirty="0">
                <a:latin typeface="APL385 Unicode" panose="020B0709000202000203" pitchFamily="49" charset="0"/>
              </a:rPr>
              <a:t>⍵ ⋄ 2=⍺⍺.⎕NC ⍺:⍺⍺.⎕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GetNC</a:t>
            </a:r>
            <a:r>
              <a:rPr lang="en-GB" sz="1600" dirty="0">
                <a:latin typeface="APL385 Unicode" panose="020B0709000202000203" pitchFamily="49" charset="0"/>
              </a:rPr>
              <a:t>←{</a:t>
            </a:r>
            <a:r>
              <a:rPr lang="en-GB" sz="1600" spc="-16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1600" dirty="0">
                <a:latin typeface="APL385 Unicode" panose="020B0709000202000203" pitchFamily="49" charset="0"/>
              </a:rPr>
              <a:t>⍺{</a:t>
            </a:r>
            <a:r>
              <a:rPr lang="en-GB" sz="1600" u="sng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0=</a:t>
            </a:r>
            <a:r>
              <a:rPr lang="en-GB" sz="1600" u="sng" dirty="0" err="1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nc</a:t>
            </a:r>
            <a:r>
              <a:rPr lang="en-GB" sz="1600" u="sng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←⍺⍺.⎕NC ⍺:</a:t>
            </a:r>
            <a:r>
              <a:rPr lang="en-GB" sz="1600" dirty="0">
                <a:latin typeface="APL385 Unicode" panose="020B0709000202000203" pitchFamily="49" charset="0"/>
              </a:rPr>
              <a:t>⍵ ⋄ 2=</a:t>
            </a:r>
            <a:r>
              <a:rPr lang="en-GB" sz="1600" dirty="0" err="1">
                <a:latin typeface="APL385 Unicode" panose="020B0709000202000203" pitchFamily="49" charset="0"/>
              </a:rPr>
              <a:t>nc</a:t>
            </a:r>
            <a:r>
              <a:rPr lang="en-GB" sz="1600" dirty="0">
                <a:latin typeface="APL385 Unicode" panose="020B0709000202000203" pitchFamily="49" charset="0"/>
              </a:rPr>
              <a:t>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names←100⍴⊂'Missing'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vals←100⍴42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"⎕SE </a:t>
            </a:r>
            <a:r>
              <a:rPr lang="en-GB" sz="1600" dirty="0" err="1">
                <a:latin typeface="APL385 Unicode" panose="020B0709000202000203" pitchFamily="49" charset="0"/>
              </a:rPr>
              <a:t>GetTrap</a:t>
            </a:r>
            <a:r>
              <a:rPr lang="en-GB" sz="1600" dirty="0">
                <a:latin typeface="APL385 Unicode" panose="020B0709000202000203" pitchFamily="49" charset="0"/>
              </a:rPr>
              <a:t> 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" "⎕SE </a:t>
            </a:r>
            <a:r>
              <a:rPr lang="en-GB" sz="1600" dirty="0" err="1">
                <a:latin typeface="APL385 Unicode" panose="020B0709000202000203" pitchFamily="49" charset="0"/>
              </a:rPr>
              <a:t>GetNC</a:t>
            </a:r>
            <a:r>
              <a:rPr lang="en-GB" sz="1600" dirty="0">
                <a:latin typeface="APL385 Unicode" panose="020B0709000202000203" pitchFamily="49" charset="0"/>
              </a:rPr>
              <a:t> 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 </a:t>
            </a:r>
            <a:r>
              <a:rPr lang="en-GB" sz="1600" dirty="0" err="1">
                <a:latin typeface="APL385 Unicode" panose="020B0709000202000203" pitchFamily="49" charset="0"/>
              </a:rPr>
              <a:t>GetTrap</a:t>
            </a:r>
            <a:r>
              <a:rPr lang="en-GB" sz="1600" dirty="0">
                <a:latin typeface="APL385 Unicode" panose="020B0709000202000203" pitchFamily="49" charset="0"/>
              </a:rPr>
              <a:t> 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 → 4.7E¯4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de-DE" sz="1600" dirty="0">
                <a:latin typeface="APL385 Unicode" panose="020B0709000202000203" pitchFamily="49" charset="0"/>
              </a:rPr>
              <a:t>⎕SE GetNC   names vals → 7.6E¯5 | -84%</a:t>
            </a:r>
            <a:r>
              <a:rPr lang="en-GB" sz="1600" dirty="0">
                <a:latin typeface="APL385 Unicode" panose="020B0709000202000203" pitchFamily="49" charset="0"/>
              </a:rPr>
              <a:t> ⎕⎕⎕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429176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061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{</a:t>
            </a:r>
            <a:r>
              <a:rPr lang="en-GB" sz="1600" spc="-1600" dirty="0">
                <a:solidFill>
                  <a:schemeClr val="bg1"/>
                </a:solidFill>
                <a:latin typeface="APL385 Unicode" panose="020B0709000202000203" pitchFamily="49" charset="0"/>
              </a:rPr>
              <a:t>_</a:t>
            </a:r>
            <a:r>
              <a:rPr lang="en-GB" sz="1600" dirty="0">
                <a:latin typeface="APL385 Unicode" panose="020B0709000202000203" pitchFamily="49" charset="0"/>
              </a:rPr>
              <a:t>⍺{</a:t>
            </a:r>
            <a:r>
              <a:rPr lang="en-GB" sz="1600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0=</a:t>
            </a:r>
            <a:r>
              <a:rPr lang="en-GB" sz="1600" dirty="0" err="1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nc</a:t>
            </a:r>
            <a:r>
              <a:rPr lang="en-GB" sz="1600" dirty="0">
                <a:solidFill>
                  <a:schemeClr val="tx1"/>
                </a:solidFill>
                <a:uFill>
                  <a:solidFill>
                    <a:schemeClr val="accent2"/>
                  </a:solidFill>
                </a:uFill>
                <a:latin typeface="APL385 Unicode" panose="020B0709000202000203" pitchFamily="49" charset="0"/>
              </a:rPr>
              <a:t>←⍺⍺.⎕NC ⍺:</a:t>
            </a:r>
            <a:r>
              <a:rPr lang="en-GB" sz="1600" dirty="0">
                <a:latin typeface="APL385 Unicode" panose="020B0709000202000203" pitchFamily="49" charset="0"/>
              </a:rPr>
              <a:t>⍵ ⋄ 2=</a:t>
            </a:r>
            <a:r>
              <a:rPr lang="en-GB" sz="1600" dirty="0" err="1">
                <a:latin typeface="APL385 Unicode" panose="020B0709000202000203" pitchFamily="49" charset="0"/>
              </a:rPr>
              <a:t>nc</a:t>
            </a:r>
            <a:r>
              <a:rPr lang="en-GB" sz="1600" dirty="0">
                <a:latin typeface="APL385 Unicode" panose="020B0709000202000203" pitchFamily="49" charset="0"/>
              </a:rPr>
              <a:t>:⍺⍺.⎕</a:t>
            </a:r>
            <a:r>
              <a:rPr lang="en-GB" sz="1600" dirty="0" err="1">
                <a:latin typeface="APL385 Unicode" panose="020B0709000202000203" pitchFamily="49" charset="0"/>
              </a:rPr>
              <a:t>OR'n'⊣n</a:t>
            </a:r>
            <a:r>
              <a:rPr lang="en-GB" sz="1600" dirty="0">
                <a:latin typeface="APL385 Unicode" panose="020B0709000202000203" pitchFamily="49" charset="0"/>
              </a:rPr>
              <a:t>←⍵ ⋄ ⍺⍺⍎⍺}¨/⍵}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9935D-047B-10DD-A954-BBB2DC7FBC60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😠</a:t>
            </a:r>
          </a:p>
        </p:txBody>
      </p:sp>
    </p:spTree>
    <p:extLst>
      <p:ext uri="{BB962C8B-B14F-4D97-AF65-F5344CB8AC3E}">
        <p14:creationId xmlns:p14="http://schemas.microsoft.com/office/powerpoint/2010/main" val="9463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Two separate lists:</a:t>
            </a:r>
            <a:br>
              <a:rPr lang="en-GB" sz="1600" b="1" dirty="0"/>
            </a:br>
            <a:r>
              <a:rPr lang="en-GB" sz="1600" dirty="0">
                <a:latin typeface="APL385 Unicode" panose="020B0709000202000203" pitchFamily="49" charset="0"/>
              </a:rPr>
              <a:t>(names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)←target{⍺(⊢,⍥⊂⍎¨)⍺.⎕NL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b="1" dirty="0"/>
              <a:t>Name–value pairs:</a:t>
            </a:r>
            <a:br>
              <a:rPr lang="en-GB" sz="1600" b="1" dirty="0"/>
            </a:br>
            <a:r>
              <a:rPr lang="en-GB" sz="1600" dirty="0" err="1">
                <a:latin typeface="APL385 Unicode" panose="020B0709000202000203" pitchFamily="49" charset="0"/>
              </a:rPr>
              <a:t>pairs←target</a:t>
            </a:r>
            <a:r>
              <a:rPr lang="en-GB" sz="1600" dirty="0">
                <a:latin typeface="APL385 Unicode" panose="020B0709000202000203" pitchFamily="49" charset="0"/>
              </a:rPr>
              <a:t>{↑⍺(⊢,⍥⊂⍎)¨⍺.⎕NL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Name–Values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8EEA-584A-6613-B8F4-3781877002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5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Two separate lists:</a:t>
            </a:r>
            <a:br>
              <a:rPr lang="en-GB" sz="1600" b="1" dirty="0"/>
            </a:br>
            <a:r>
              <a:rPr lang="en-GB" sz="1600" dirty="0">
                <a:latin typeface="APL385 Unicode" panose="020B0709000202000203" pitchFamily="49" charset="0"/>
              </a:rPr>
              <a:t>(names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)←target{⍺(⊢,⍥⊂</a:t>
            </a:r>
            <a:r>
              <a:rPr lang="en-GB" sz="1600" u="sng" dirty="0">
                <a:uFill>
                  <a:solidFill>
                    <a:srgbClr val="EC7117"/>
                  </a:solidFill>
                </a:uFill>
                <a:latin typeface="APL385 Unicode" panose="020B0709000202000203" pitchFamily="49" charset="0"/>
              </a:rPr>
              <a:t>⍎</a:t>
            </a:r>
            <a:r>
              <a:rPr lang="en-GB" sz="1600" dirty="0">
                <a:latin typeface="APL385 Unicode" panose="020B0709000202000203" pitchFamily="49" charset="0"/>
              </a:rPr>
              <a:t>¨)⍺.⎕NL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b="1" dirty="0"/>
              <a:t>Name–value pairs:</a:t>
            </a:r>
            <a:br>
              <a:rPr lang="en-GB" sz="1600" b="1" dirty="0"/>
            </a:br>
            <a:r>
              <a:rPr lang="en-GB" sz="1600" dirty="0" err="1">
                <a:latin typeface="APL385 Unicode" panose="020B0709000202000203" pitchFamily="49" charset="0"/>
              </a:rPr>
              <a:t>pairs←target</a:t>
            </a:r>
            <a:r>
              <a:rPr lang="en-GB" sz="1600" dirty="0">
                <a:latin typeface="APL385 Unicode" panose="020B0709000202000203" pitchFamily="49" charset="0"/>
              </a:rPr>
              <a:t>{↑⍺(⊢,⍥⊂</a:t>
            </a:r>
            <a:r>
              <a:rPr lang="en-GB" sz="1600" u="sng" dirty="0">
                <a:uFill>
                  <a:solidFill>
                    <a:srgbClr val="EC7117"/>
                  </a:solidFill>
                </a:uFill>
                <a:latin typeface="APL385 Unicode" panose="020B0709000202000203" pitchFamily="49" charset="0"/>
              </a:rPr>
              <a:t>⍎</a:t>
            </a:r>
            <a:r>
              <a:rPr lang="en-GB" sz="1600" dirty="0">
                <a:latin typeface="APL385 Unicode" panose="020B0709000202000203" pitchFamily="49" charset="0"/>
              </a:rPr>
              <a:t>)¨⍺.⎕NL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Name–Values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8EEA-584A-6613-B8F4-3781877002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14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44273" cy="35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Two separate lists:</a:t>
            </a:r>
            <a:br>
              <a:rPr lang="en-GB" sz="1600" b="1" dirty="0"/>
            </a:br>
            <a:r>
              <a:rPr lang="en-GB" sz="1600" dirty="0">
                <a:latin typeface="APL385 Unicode" panose="020B0709000202000203" pitchFamily="49" charset="0"/>
              </a:rPr>
              <a:t>(names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)←target{⍺(⊢,⍥⊂</a:t>
            </a:r>
            <a:r>
              <a:rPr lang="en-GB" sz="1600" u="sng" dirty="0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{2=⍺.⎕NC ⍵:⍺.⎕</a:t>
            </a:r>
            <a:r>
              <a:rPr lang="en-GB" sz="1600" u="sng" dirty="0" err="1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OR'n'⊣n</a:t>
            </a:r>
            <a:r>
              <a:rPr lang="en-GB" sz="1600" u="sng" dirty="0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←⍵ ⋄ ⍺⍎⍵}</a:t>
            </a:r>
            <a:r>
              <a:rPr lang="en-GB" sz="1600" dirty="0">
                <a:latin typeface="APL385 Unicode" panose="020B0709000202000203" pitchFamily="49" charset="0"/>
              </a:rPr>
              <a:t>¨)⍺.⎕NL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b="1" dirty="0"/>
              <a:t>Name–value pairs:</a:t>
            </a:r>
            <a:br>
              <a:rPr lang="en-GB" sz="1600" b="1" dirty="0"/>
            </a:br>
            <a:r>
              <a:rPr lang="en-GB" sz="1600" dirty="0" err="1">
                <a:latin typeface="APL385 Unicode" panose="020B0709000202000203" pitchFamily="49" charset="0"/>
              </a:rPr>
              <a:t>pairs←target</a:t>
            </a:r>
            <a:r>
              <a:rPr lang="en-GB" sz="1600" dirty="0">
                <a:latin typeface="APL385 Unicode" panose="020B0709000202000203" pitchFamily="49" charset="0"/>
              </a:rPr>
              <a:t>{↑⍺(⊢,⍥⊂</a:t>
            </a:r>
            <a:r>
              <a:rPr lang="en-GB" sz="1600" u="sng" dirty="0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{2=⍺.⎕NC ⍵:⍺.⎕</a:t>
            </a:r>
            <a:r>
              <a:rPr lang="en-GB" sz="1600" u="sng" dirty="0" err="1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OR'n'⊣n</a:t>
            </a:r>
            <a:r>
              <a:rPr lang="en-GB" sz="1600" u="sng" dirty="0">
                <a:uFill>
                  <a:solidFill>
                    <a:schemeClr val="accent5"/>
                  </a:solidFill>
                </a:uFill>
                <a:latin typeface="APL385 Unicode" panose="020B0709000202000203" pitchFamily="49" charset="0"/>
              </a:rPr>
              <a:t>←⍵ ⋄ ⍺⍎⍵}</a:t>
            </a:r>
            <a:r>
              <a:rPr lang="en-GB" sz="1600" dirty="0">
                <a:latin typeface="APL385 Unicode" panose="020B0709000202000203" pitchFamily="49" charset="0"/>
              </a:rPr>
              <a:t>)¨⍺.⎕NL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Name–Values</a:t>
            </a:r>
          </a:p>
        </p:txBody>
      </p:sp>
    </p:spTree>
    <p:extLst>
      <p:ext uri="{BB962C8B-B14F-4D97-AF65-F5344CB8AC3E}">
        <p14:creationId xmlns:p14="http://schemas.microsoft.com/office/powerpoint/2010/main" val="347004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4"/>
            <a:ext cx="8528375" cy="355836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get the values of variables using an array of variable names</a:t>
            </a:r>
          </a:p>
          <a:p>
            <a:pPr>
              <a:spcAft>
                <a:spcPts val="0"/>
              </a:spcAft>
            </a:pPr>
            <a:r>
              <a:rPr lang="en-GB" dirty="0"/>
              <a:t>set variables using arrays containing names and values</a:t>
            </a:r>
          </a:p>
          <a:p>
            <a:pPr>
              <a:spcAft>
                <a:spcPts val="0"/>
              </a:spcAft>
            </a:pPr>
            <a:r>
              <a:rPr lang="en-GB" dirty="0"/>
              <a:t>set a default left argument for an ambivalent </a:t>
            </a:r>
            <a:r>
              <a:rPr lang="en-GB" dirty="0" err="1"/>
              <a:t>tradfn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base a new namespace on two source namespaces</a:t>
            </a:r>
          </a:p>
          <a:p>
            <a:pPr>
              <a:spcAft>
                <a:spcPts val="0"/>
              </a:spcAft>
            </a:pPr>
            <a:r>
              <a:rPr lang="en-GB" dirty="0"/>
              <a:t>query data objects, but some have missing values</a:t>
            </a:r>
          </a:p>
          <a:p>
            <a:pPr>
              <a:spcAft>
                <a:spcPts val="0"/>
              </a:spcAft>
            </a:pPr>
            <a:r>
              <a:rPr lang="en-GB" dirty="0"/>
              <a:t>construct a namespace from names and values</a:t>
            </a:r>
          </a:p>
          <a:p>
            <a:pPr>
              <a:spcAft>
                <a:spcPts val="0"/>
              </a:spcAft>
            </a:pPr>
            <a:r>
              <a:rPr lang="en-GB" dirty="0"/>
              <a:t>populate class fields from name–value pairs</a:t>
            </a:r>
          </a:p>
          <a:p>
            <a:pPr>
              <a:spcAft>
                <a:spcPts val="0"/>
              </a:spcAft>
            </a:pPr>
            <a:r>
              <a:rPr lang="en-GB" dirty="0"/>
              <a:t>convert between tables and namespaces</a:t>
            </a:r>
          </a:p>
          <a:p>
            <a:pPr>
              <a:spcAft>
                <a:spcPts val="0"/>
              </a:spcAft>
            </a:pPr>
            <a:r>
              <a:rPr lang="en-GB" dirty="0"/>
              <a:t>check the value of an optional global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want to…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44273" cy="35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Two separate lists:</a:t>
            </a:r>
            <a:br>
              <a:rPr lang="en-GB" sz="1600" b="1" dirty="0"/>
            </a:br>
            <a:r>
              <a:rPr lang="en-GB" sz="1600" dirty="0">
                <a:latin typeface="APL385 Unicode" panose="020B0709000202000203" pitchFamily="49" charset="0"/>
              </a:rPr>
              <a:t>(names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)←target{⍺(⊢,⍥⊂</a:t>
            </a:r>
            <a:r>
              <a:rPr lang="en-GB" sz="1600" u="sng" dirty="0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{2=⍺.⎕NC ⍵:⍺.⎕</a:t>
            </a:r>
            <a:r>
              <a:rPr lang="en-GB" sz="1600" u="sng" dirty="0" err="1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OR'n'⊣n</a:t>
            </a:r>
            <a:r>
              <a:rPr lang="en-GB" sz="1600" u="sng" dirty="0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←⍵ ⋄ ⍺⍎⍵}</a:t>
            </a:r>
            <a:r>
              <a:rPr lang="en-GB" sz="1600" dirty="0">
                <a:latin typeface="APL385 Unicode" panose="020B0709000202000203" pitchFamily="49" charset="0"/>
              </a:rPr>
              <a:t>¨)⍺.⎕NL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b="1" dirty="0"/>
              <a:t>Name–value pairs:</a:t>
            </a:r>
            <a:br>
              <a:rPr lang="en-GB" sz="1600" b="1" dirty="0"/>
            </a:br>
            <a:r>
              <a:rPr lang="en-GB" sz="1600" dirty="0" err="1">
                <a:latin typeface="APL385 Unicode" panose="020B0709000202000203" pitchFamily="49" charset="0"/>
              </a:rPr>
              <a:t>pairs←target</a:t>
            </a:r>
            <a:r>
              <a:rPr lang="en-GB" sz="1600" dirty="0">
                <a:latin typeface="APL385 Unicode" panose="020B0709000202000203" pitchFamily="49" charset="0"/>
              </a:rPr>
              <a:t>{↑⍺(⊢,⍥⊂</a:t>
            </a:r>
            <a:r>
              <a:rPr lang="en-GB" sz="1600" u="sng" dirty="0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{2=⍺.⎕NC ⍵:⍺.⎕</a:t>
            </a:r>
            <a:r>
              <a:rPr lang="en-GB" sz="1600" u="sng" dirty="0" err="1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OR'n'⊣n</a:t>
            </a:r>
            <a:r>
              <a:rPr lang="en-GB" sz="1600" u="sng" dirty="0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←⍵ ⋄ ⍺</a:t>
            </a:r>
            <a:r>
              <a:rPr lang="en-GB" sz="1600" dirty="0">
                <a:latin typeface="APL385 Unicode" panose="020B0709000202000203" pitchFamily="49" charset="0"/>
              </a:rPr>
              <a:t>⍎</a:t>
            </a:r>
            <a:r>
              <a:rPr lang="en-GB" sz="1600" u="sng" dirty="0">
                <a:uFill>
                  <a:solidFill>
                    <a:schemeClr val="bg1"/>
                  </a:solidFill>
                </a:uFill>
                <a:latin typeface="APL385 Unicode" panose="020B0709000202000203" pitchFamily="49" charset="0"/>
              </a:rPr>
              <a:t>⍵}</a:t>
            </a:r>
            <a:r>
              <a:rPr lang="en-GB" sz="1600" dirty="0">
                <a:latin typeface="APL385 Unicode" panose="020B0709000202000203" pitchFamily="49" charset="0"/>
              </a:rPr>
              <a:t>)¨⍺.⎕NL ⍵}</a:t>
            </a:r>
            <a:r>
              <a:rPr lang="en-GB" sz="1600" dirty="0" err="1">
                <a:latin typeface="APL385 Unicode" panose="020B0709000202000203" pitchFamily="49" charset="0"/>
              </a:rPr>
              <a:t>ncs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Name–Values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F23CB-FEC6-1DF0-DE85-688657CA9744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😡</a:t>
            </a:r>
          </a:p>
        </p:txBody>
      </p:sp>
    </p:spTree>
    <p:extLst>
      <p:ext uri="{BB962C8B-B14F-4D97-AF65-F5344CB8AC3E}">
        <p14:creationId xmlns:p14="http://schemas.microsoft.com/office/powerpoint/2010/main" val="98348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90E79-2F82-9D4F-4C42-8FE2DA90F1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06F43-7AF0-4161-DE7C-597BB30A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6" y="1264925"/>
            <a:ext cx="7803810" cy="685535"/>
          </a:xfrm>
        </p:spPr>
        <p:txBody>
          <a:bodyPr/>
          <a:lstStyle/>
          <a:p>
            <a:pPr algn="ctr"/>
            <a:r>
              <a:rPr lang="en-GB" dirty="0"/>
              <a:t>OK, so what do we do about all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BE33-21D0-165B-A3B7-6939A46FA813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355677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127975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Add vars with values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Pick values from here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⎕NS ('name1' val1) 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⎕NS 'name1' 'name2'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: Name Set</a:t>
            </a:r>
          </a:p>
        </p:txBody>
      </p:sp>
    </p:spTree>
    <p:extLst>
      <p:ext uri="{BB962C8B-B14F-4D97-AF65-F5344CB8AC3E}">
        <p14:creationId xmlns:p14="http://schemas.microsoft.com/office/powerpoint/2010/main" val="38472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244815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Add vars with values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Pick values from there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Set single variable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Copy vars from ref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New namespace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Two separate lists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⎕NS ('name1' val1) 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source.⎕NS</a:t>
            </a:r>
            <a:r>
              <a:rPr lang="en-GB" sz="1600" dirty="0">
                <a:latin typeface="APL385 Unicode" panose="020B0709000202000203" pitchFamily="49" charset="0"/>
              </a:rPr>
              <a:t> 'name1' 'name2'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⎕NS ⊂'name1' 'val1'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ref←target</a:t>
            </a:r>
            <a:r>
              <a:rPr lang="en-GB" sz="1600" dirty="0">
                <a:latin typeface="APL385 Unicode" panose="020B0709000202000203" pitchFamily="49" charset="0"/>
              </a:rPr>
              <a:t> ⎕NS ref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ref←⎕NS …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… ⎕NS (↑'name1' 'name2') (val1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: Name Set</a:t>
            </a:r>
          </a:p>
        </p:txBody>
      </p:sp>
    </p:spTree>
    <p:extLst>
      <p:ext uri="{BB962C8B-B14F-4D97-AF65-F5344CB8AC3E}">
        <p14:creationId xmlns:p14="http://schemas.microsoft.com/office/powerpoint/2010/main" val="2055337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082-5970-6DA6-F0A1-8DA3BD4228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343875" cy="33559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Values w/ fallbacks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Values w/o fallbacks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Single name w/ fallback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Clone w/ </a:t>
            </a:r>
            <a:r>
              <a:rPr lang="en-GB" sz="1600" dirty="0" err="1"/>
              <a:t>PCopy</a:t>
            </a: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Read  </a:t>
            </a:r>
            <a:r>
              <a:rPr lang="en-GB" sz="1600" dirty="0">
                <a:latin typeface="APL385 Unicode" panose="020B0709000202000203" pitchFamily="49" charset="0"/>
              </a:rPr>
              <a:t>⎕THIS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Two separate lists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45365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⎕NG ('name1' val1) 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⎕NG 'name1' 'name2'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latin typeface="APL385 Unicode" panose="020B0709000202000203" pitchFamily="49" charset="0"/>
              </a:rPr>
              <a:t>vals←source</a:t>
            </a:r>
            <a:r>
              <a:rPr lang="en-GB" sz="1600" dirty="0">
                <a:latin typeface="APL385 Unicode" panose="020B0709000202000203" pitchFamily="49" charset="0"/>
              </a:rPr>
              <a:t> ⎕NG ⊂'name1' val1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 err="1">
                <a:latin typeface="APL385 Unicode" panose="020B0709000202000203" pitchFamily="49" charset="0"/>
              </a:rPr>
              <a:t>ref←source</a:t>
            </a:r>
            <a:r>
              <a:rPr lang="en-GB" sz="1600" dirty="0">
                <a:latin typeface="APL385 Unicode" panose="020B0709000202000203" pitchFamily="49" charset="0"/>
              </a:rPr>
              <a:t> ⎕NG ref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…←⎕NG …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… ⎕NG (↑'name1' 'name2') (val1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D8E8-F91E-62D1-CA29-6E5D4BD111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⎕NG</a:t>
            </a:r>
            <a:r>
              <a:rPr lang="en-GB" dirty="0"/>
              <a:t>: Name Get</a:t>
            </a:r>
          </a:p>
        </p:txBody>
      </p:sp>
    </p:spTree>
    <p:extLst>
      <p:ext uri="{BB962C8B-B14F-4D97-AF65-F5344CB8AC3E}">
        <p14:creationId xmlns:p14="http://schemas.microsoft.com/office/powerpoint/2010/main" val="13604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082-5970-6DA6-F0A1-8DA3BD4228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15939" y="1264925"/>
            <a:ext cx="3235961" cy="32420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Name–value pairs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Two separate lists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Read </a:t>
            </a:r>
            <a:r>
              <a:rPr lang="en-GB" sz="1600" dirty="0">
                <a:latin typeface="APL385 Unicode" panose="020B0709000202000203" pitchFamily="49" charset="0"/>
              </a:rPr>
              <a:t>⎕THIS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(name1 val1)(name2 val2)←source ⎕NV ¯2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(</a:t>
            </a:r>
            <a:r>
              <a:rPr lang="en-GB" sz="1600" dirty="0" err="1">
                <a:latin typeface="APL385 Unicode" panose="020B0709000202000203" pitchFamily="49" charset="0"/>
              </a:rPr>
              <a:t>nameMatrix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valueVector</a:t>
            </a:r>
            <a:r>
              <a:rPr lang="en-GB" sz="1600" dirty="0">
                <a:latin typeface="APL385 Unicode" panose="020B0709000202000203" pitchFamily="49" charset="0"/>
              </a:rPr>
              <a:t>)←source ⎕NV 2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        …←⎕NV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D8E8-F91E-62D1-CA29-6E5D4BD111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⎕NV</a:t>
            </a:r>
            <a:r>
              <a:rPr lang="en-GB" dirty="0"/>
              <a:t>: Name–Values</a:t>
            </a:r>
          </a:p>
        </p:txBody>
      </p:sp>
    </p:spTree>
    <p:extLst>
      <p:ext uri="{BB962C8B-B14F-4D97-AF65-F5344CB8AC3E}">
        <p14:creationId xmlns:p14="http://schemas.microsoft.com/office/powerpoint/2010/main" val="29933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D7714F-3D80-C938-72A3-A3B67DA5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ref1 ref2 …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'name'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'name1' 'name2' …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ref1 'name1' ref2 …</a:t>
            </a:r>
          </a:p>
          <a:p>
            <a:pPr marL="0" indent="0" algn="ctr">
              <a:buNone/>
            </a:pPr>
            <a:r>
              <a:rPr lang="en-GB" sz="2000" b="1" dirty="0"/>
              <a:t>everything on right to each on left</a:t>
            </a:r>
          </a:p>
          <a:p>
            <a:pPr marL="0" indent="0" algn="ctr">
              <a:buNone/>
            </a:pPr>
            <a:r>
              <a:rPr lang="en-GB" sz="2000" b="1" dirty="0"/>
              <a:t>result structure from left argument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A082-5970-6DA6-F0A1-8DA3BD4228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Namespace reference</a:t>
            </a:r>
          </a:p>
          <a:p>
            <a:pPr marL="0" indent="0">
              <a:buNone/>
            </a:pPr>
            <a:r>
              <a:rPr lang="en-GB" sz="2000" dirty="0"/>
              <a:t>Several references</a:t>
            </a:r>
          </a:p>
          <a:p>
            <a:pPr marL="0" indent="0">
              <a:buNone/>
            </a:pPr>
            <a:r>
              <a:rPr lang="en-GB" sz="2000" dirty="0"/>
              <a:t>Namespace name</a:t>
            </a:r>
          </a:p>
          <a:p>
            <a:pPr marL="0" indent="0">
              <a:buNone/>
            </a:pPr>
            <a:r>
              <a:rPr lang="en-GB" sz="2000" dirty="0"/>
              <a:t>Several names</a:t>
            </a:r>
          </a:p>
          <a:p>
            <a:pPr marL="0" indent="0">
              <a:buNone/>
            </a:pPr>
            <a:r>
              <a:rPr lang="en-GB" sz="2000" dirty="0"/>
              <a:t>Any mixture of the above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F816B0-7922-89FD-8F3B-50E89681A1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33" panose="020B0700000202000203" pitchFamily="34" charset="0"/>
              </a:rPr>
              <a:t>source</a:t>
            </a:r>
            <a:r>
              <a:rPr lang="en-GB" dirty="0"/>
              <a:t> &amp; </a:t>
            </a:r>
            <a:r>
              <a:rPr lang="en-GB" dirty="0">
                <a:latin typeface="APL333" panose="020B0700000202000203" pitchFamily="34" charset="0"/>
              </a:rPr>
              <a:t>target</a:t>
            </a:r>
            <a:r>
              <a:rPr lang="en-GB" dirty="0"/>
              <a:t>: flexibility</a:t>
            </a:r>
            <a:endParaRPr lang="en-GB" dirty="0">
              <a:latin typeface="APL333" panose="020B0700000202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90E79-2F82-9D4F-4C42-8FE2DA90F1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06F43-7AF0-4161-DE7C-597BB30A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37" y="1264925"/>
            <a:ext cx="7005527" cy="685535"/>
          </a:xfrm>
        </p:spPr>
        <p:txBody>
          <a:bodyPr/>
          <a:lstStyle/>
          <a:p>
            <a:pPr algn="ctr"/>
            <a:r>
              <a:rPr lang="en-GB" dirty="0"/>
              <a:t>Let’s see that in context!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BE33-21D0-165B-A3B7-6939A46FA813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🧐</a:t>
            </a:r>
          </a:p>
        </p:txBody>
      </p:sp>
    </p:spTree>
    <p:extLst>
      <p:ext uri="{BB962C8B-B14F-4D97-AF65-F5344CB8AC3E}">
        <p14:creationId xmlns:p14="http://schemas.microsoft.com/office/powerpoint/2010/main" val="156221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vals←namespace</a:t>
            </a:r>
            <a:r>
              <a:rPr lang="en-GB" dirty="0">
                <a:latin typeface="APL385 Unicode" panose="020B0709000202000203" pitchFamily="49" charset="0"/>
              </a:rPr>
              <a:t> ⎕NG names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Get the values of variables </a:t>
            </a:r>
            <a:br>
              <a:rPr lang="en-GB" dirty="0"/>
            </a:br>
            <a:r>
              <a:rPr lang="en-GB" dirty="0"/>
              <a:t>using an array of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41324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vals←namespace</a:t>
            </a:r>
            <a:r>
              <a:rPr lang="en-GB" dirty="0">
                <a:latin typeface="APL385 Unicode" panose="020B0709000202000203" pitchFamily="49" charset="0"/>
              </a:rPr>
              <a:t> ⎕NG ↑names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Get the values of variables </a:t>
            </a:r>
            <a:br>
              <a:rPr lang="en-GB" dirty="0"/>
            </a:br>
            <a:r>
              <a:rPr lang="en-GB" dirty="0"/>
              <a:t>using an array of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2204505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27318-7518-80AA-BF9A-034371DA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 anchor="t">
            <a:normAutofit/>
            <a:scene3d>
              <a:camera prst="orthographicFront">
                <a:rot lat="0" lon="1080000" rev="0"/>
              </a:camera>
              <a:lightRig rig="threePt" dir="t"/>
            </a:scene3d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9600" dirty="0">
                <a:ln w="12700">
                  <a:solidFill>
                    <a:schemeClr val="bg1"/>
                  </a:solidFill>
                </a:ln>
                <a:latin typeface="APL385 Unicode" panose="020B0709000202000203" pitchFamily="49" charset="0"/>
              </a:rPr>
              <a:t>←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7487-F9D9-AA7D-63DA-FBD640CB64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4"/>
            <a:ext cx="4104641" cy="3610917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9600" dirty="0">
                <a:ln w="12700">
                  <a:solidFill>
                    <a:schemeClr val="bg1"/>
                  </a:solidFill>
                </a:ln>
                <a:latin typeface="APL385 Unicode" panose="020B0709000202000203" pitchFamily="49" charset="0"/>
              </a:rPr>
              <a:t>⍎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6AD93-DAD7-5DD3-D2C6-D34654B882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10C20E-337C-4CE9-4B31-564638AD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want to…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4B3E934-3C04-48BB-9B75-6355B25B0E01}"/>
              </a:ext>
            </a:extLst>
          </p:cNvPr>
          <p:cNvSpPr txBox="1">
            <a:spLocks/>
          </p:cNvSpPr>
          <p:nvPr/>
        </p:nvSpPr>
        <p:spPr>
          <a:xfrm>
            <a:off x="3139439" y="1264924"/>
            <a:ext cx="2895908" cy="3787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sz="9600" dirty="0">
              <a:ln w="12700">
                <a:solidFill>
                  <a:schemeClr val="bg1"/>
                </a:solidFill>
              </a:ln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/>
              <a:t>and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endParaRPr lang="en-GB" dirty="0"/>
          </a:p>
          <a:p>
            <a:pPr marL="0" indent="0" algn="just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/>
              <a:t>Variable Values</a:t>
            </a:r>
            <a:br>
              <a:rPr lang="en-GB" dirty="0"/>
            </a:br>
            <a:endParaRPr lang="en-GB" dirty="0"/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i="1" dirty="0"/>
              <a:t>Ideally, safe and fast too…</a:t>
            </a:r>
          </a:p>
        </p:txBody>
      </p:sp>
    </p:spTree>
    <p:extLst>
      <p:ext uri="{BB962C8B-B14F-4D97-AF65-F5344CB8AC3E}">
        <p14:creationId xmlns:p14="http://schemas.microsoft.com/office/powerpoint/2010/main" val="15299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 ⎕NS names 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variables using arrays containing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10603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 ⎕NS(↑names)</a:t>
            </a:r>
            <a:r>
              <a:rPr lang="en-GB" dirty="0" err="1">
                <a:latin typeface="APL385 Unicode" panose="020B0709000202000203" pitchFamily="49" charset="0"/>
              </a:rPr>
              <a:t>vals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variables using arrays containing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2863960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 r←{x} Foo 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x←⎕</a:t>
            </a:r>
            <a:r>
              <a:rPr lang="en-GB" dirty="0" err="1">
                <a:latin typeface="APL385 Unicode" panose="020B0709000202000203" pitchFamily="49" charset="0"/>
              </a:rPr>
              <a:t>NG⊂'x</a:t>
            </a:r>
            <a:r>
              <a:rPr lang="en-GB" dirty="0">
                <a:latin typeface="APL385 Unicode" panose="020B0709000202000203" pitchFamily="49" charset="0"/>
              </a:rPr>
              <a:t>' 42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∇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 a default left argument </a:t>
            </a:r>
            <a:br>
              <a:rPr lang="en-GB" dirty="0"/>
            </a:br>
            <a:r>
              <a:rPr lang="en-GB" dirty="0"/>
              <a:t>for an ambivalent </a:t>
            </a:r>
            <a:r>
              <a:rPr lang="en-GB" dirty="0" err="1"/>
              <a:t>tradfn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new←input</a:t>
            </a:r>
            <a:r>
              <a:rPr lang="en-GB" dirty="0">
                <a:latin typeface="APL385 Unicode" panose="020B0709000202000203" pitchFamily="49" charset="0"/>
              </a:rPr>
              <a:t> ⎕NG defaults</a:t>
            </a:r>
          </a:p>
          <a:p>
            <a:pPr>
              <a:spcAft>
                <a:spcPts val="0"/>
              </a:spcAft>
            </a:pPr>
            <a:r>
              <a:rPr lang="en-GB" dirty="0"/>
              <a:t>All names from both namespaces included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latin typeface="APL385 Unicode" panose="020B0709000202000203" pitchFamily="49" charset="0"/>
              </a:rPr>
              <a:t>input</a:t>
            </a:r>
            <a:r>
              <a:rPr lang="en-GB" dirty="0"/>
              <a:t>’s values prevail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new←⎕NG/namespaces</a:t>
            </a:r>
          </a:p>
          <a:p>
            <a:pPr>
              <a:spcAft>
                <a:spcPts val="0"/>
              </a:spcAft>
            </a:pPr>
            <a:r>
              <a:rPr lang="en-GB" dirty="0"/>
              <a:t>All names from all namespaces included</a:t>
            </a:r>
          </a:p>
          <a:p>
            <a:r>
              <a:rPr lang="en-GB" dirty="0"/>
              <a:t>Leftmost values prevail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Base a new namespace </a:t>
            </a:r>
            <a:br>
              <a:rPr lang="en-GB" dirty="0"/>
            </a:br>
            <a:r>
              <a:rPr lang="en-GB" dirty="0"/>
              <a:t>on two source namespaces</a:t>
            </a:r>
          </a:p>
        </p:txBody>
      </p:sp>
    </p:spTree>
    <p:extLst>
      <p:ext uri="{BB962C8B-B14F-4D97-AF65-F5344CB8AC3E}">
        <p14:creationId xmlns:p14="http://schemas.microsoft.com/office/powerpoint/2010/main" val="25834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6045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err="1">
                <a:latin typeface="APL385 Unicode" panose="020B0709000202000203" pitchFamily="49" charset="0"/>
              </a:rPr>
              <a:t>myFamily</a:t>
            </a:r>
            <a:r>
              <a:rPr lang="en-GB" dirty="0">
                <a:latin typeface="APL385 Unicode" panose="020B0709000202000203" pitchFamily="49" charset="0"/>
              </a:rPr>
              <a:t> ⎕NG ⊂'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families ⎕NG ⊂'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myFamily</a:t>
            </a:r>
            <a:r>
              <a:rPr lang="en-GB" dirty="0">
                <a:latin typeface="APL385 Unicode" panose="020B0709000202000203" pitchFamily="49" charset="0"/>
              </a:rPr>
              <a:t> ⎕NG ('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'⍬)('</a:t>
            </a:r>
            <a:r>
              <a:rPr lang="en-GB" dirty="0" err="1">
                <a:latin typeface="APL385 Unicode" panose="020B0709000202000203" pitchFamily="49" charset="0"/>
              </a:rPr>
              <a:t>kidNames</a:t>
            </a:r>
            <a:r>
              <a:rPr lang="en-GB" dirty="0">
                <a:latin typeface="APL385 Unicode" panose="020B0709000202000203" pitchFamily="49" charset="0"/>
              </a:rPr>
              <a:t>'(0⍴⊂''))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families ⎕NG ('</a:t>
            </a:r>
            <a:r>
              <a:rPr lang="en-GB" dirty="0" err="1">
                <a:latin typeface="APL385 Unicode" panose="020B0709000202000203" pitchFamily="49" charset="0"/>
              </a:rPr>
              <a:t>kidAges</a:t>
            </a:r>
            <a:r>
              <a:rPr lang="en-GB" dirty="0">
                <a:latin typeface="APL385 Unicode" panose="020B0709000202000203" pitchFamily="49" charset="0"/>
              </a:rPr>
              <a:t>'⍬)('</a:t>
            </a:r>
            <a:r>
              <a:rPr lang="en-GB" dirty="0" err="1">
                <a:latin typeface="APL385 Unicode" panose="020B0709000202000203" pitchFamily="49" charset="0"/>
              </a:rPr>
              <a:t>kidNames</a:t>
            </a:r>
            <a:r>
              <a:rPr lang="en-GB" dirty="0">
                <a:latin typeface="APL385 Unicode" panose="020B0709000202000203" pitchFamily="49" charset="0"/>
              </a:rPr>
              <a:t>'(0⍴⊂''))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Query data objects, </a:t>
            </a:r>
            <a:br>
              <a:rPr lang="en-GB" dirty="0"/>
            </a:br>
            <a:r>
              <a:rPr lang="en-GB" dirty="0"/>
              <a:t>but some have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6098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←⎕NS (↑names) values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myns</a:t>
            </a:r>
            <a:r>
              <a:rPr lang="en-GB" dirty="0">
                <a:latin typeface="APL385 Unicode" panose="020B0709000202000203" pitchFamily="49" charset="0"/>
              </a:rPr>
              <a:t>←⎕NS↓⍉↑names 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Construct a namespace </a:t>
            </a:r>
            <a:br>
              <a:rPr lang="en-GB" dirty="0"/>
            </a:br>
            <a:r>
              <a:rPr lang="en-GB" dirty="0"/>
              <a:t>from names and values</a:t>
            </a:r>
          </a:p>
        </p:txBody>
      </p:sp>
    </p:spTree>
    <p:extLst>
      <p:ext uri="{BB962C8B-B14F-4D97-AF65-F5344CB8AC3E}">
        <p14:creationId xmlns:p14="http://schemas.microsoft.com/office/powerpoint/2010/main" val="24975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myInstance</a:t>
            </a:r>
            <a:r>
              <a:rPr lang="en-GB" dirty="0">
                <a:latin typeface="APL385 Unicode" panose="020B0709000202000203" pitchFamily="49" charset="0"/>
              </a:rPr>
              <a:t> ⎕NS('name1' val1)('name2' val2)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Populate class fields </a:t>
            </a:r>
            <a:br>
              <a:rPr lang="en-GB" dirty="0"/>
            </a:br>
            <a:r>
              <a:rPr lang="en-GB" dirty="0"/>
              <a:t>from name–value pairs</a:t>
            </a:r>
          </a:p>
        </p:txBody>
      </p:sp>
    </p:spTree>
    <p:extLst>
      <p:ext uri="{BB962C8B-B14F-4D97-AF65-F5344CB8AC3E}">
        <p14:creationId xmlns:p14="http://schemas.microsoft.com/office/powerpoint/2010/main" val="10653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(↓⍉data)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42701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(↑header)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3887743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(↑header)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header)←⎕CSV(⎕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 2)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(↑header)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330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64925"/>
            <a:ext cx="4279901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Fails if name is 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  <a:r>
              <a:rPr lang="en-GB" sz="1600" dirty="0" err="1">
                <a:latin typeface="APL385 Unicode" panose="020B0709000202000203" pitchFamily="49" charset="0"/>
              </a:rPr>
              <a:t>val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Doesn't handle multiple variables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What if the target is another namespace?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Not a function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Cannot be mapped (</a:t>
            </a:r>
            <a:r>
              <a:rPr lang="en-GB" sz="1600" dirty="0">
                <a:latin typeface="APL385 Unicode" panose="020B0709000202000203" pitchFamily="49" charset="0"/>
              </a:rPr>
              <a:t>¨</a:t>
            </a:r>
            <a:r>
              <a:rPr lang="en-GB" sz="1600" dirty="0"/>
              <a:t>) over namespaces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Might be nice to have name–value pairs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			Slow…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77566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⍎name,'←</a:t>
            </a:r>
            <a:r>
              <a:rPr lang="en-GB" sz="1600" dirty="0" err="1">
                <a:latin typeface="APL385 Unicode" panose="020B0709000202000203" pitchFamily="49" charset="0"/>
              </a:rPr>
              <a:t>val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{⍎name,'←⍵'}</a:t>
            </a:r>
            <a:r>
              <a:rPr lang="en-GB" sz="1600" dirty="0" err="1">
                <a:latin typeface="APL385 Unicode" panose="020B0709000202000203" pitchFamily="49" charset="0"/>
              </a:rPr>
              <a:t>val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names{⍎⍺,'←⍵'}¨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names{target⍎⍺,'←⍵'}¨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names(target{⍺⍺⍎⍺,'←⍵'}¨)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target{⍺.{⍎⍺,'←⍵'}¨/⍵}names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target{⍺.{⍎⍺,'←⍵'}/¨⍵}('name1' val1)('name2' val2)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Set</a:t>
            </a:r>
          </a:p>
        </p:txBody>
      </p:sp>
    </p:spTree>
    <p:extLst>
      <p:ext uri="{BB962C8B-B14F-4D97-AF65-F5344CB8AC3E}">
        <p14:creationId xmlns:p14="http://schemas.microsoft.com/office/powerpoint/2010/main" val="263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982770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(↑header)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header)←⎕CSV(⎕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 3)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(↑</a:t>
            </a:r>
            <a:r>
              <a:rPr lang="en-GB" dirty="0">
                <a:latin typeface="APL385 Unicode" panose="020B0709000202000203" pitchFamily="49" charset="0"/>
              </a:rPr>
              <a:t>header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106629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(↑0(7162⌶)¨header) (↓⍉data)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header)←⎕CSV(⎕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 2) path ⍬ 4 1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namespace←⎕NS (↑0(7162⌶)¨header)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table to namespace</a:t>
            </a:r>
          </a:p>
        </p:txBody>
      </p:sp>
    </p:spTree>
    <p:extLst>
      <p:ext uri="{BB962C8B-B14F-4D97-AF65-F5344CB8AC3E}">
        <p14:creationId xmlns:p14="http://schemas.microsoft.com/office/powerpoint/2010/main" val="1454665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data)←namespace ⎕NV 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data (↓header) ⎕CSV path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pairs←namespace</a:t>
            </a:r>
            <a:r>
              <a:rPr lang="en-GB" dirty="0">
                <a:latin typeface="APL385 Unicode" panose="020B0709000202000203" pitchFamily="49" charset="0"/>
              </a:rPr>
              <a:t> ⎕NV ¯2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data)←↓⍉↑pairs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header</a:t>
            </a:r>
            <a:r>
              <a:rPr lang="en-GB" spc="-2400" dirty="0">
                <a:solidFill>
                  <a:schemeClr val="bg1"/>
                </a:solidFill>
                <a:latin typeface="APL385 Unicode" panose="020B0709000202000203" pitchFamily="49" charset="0"/>
              </a:rPr>
              <a:t>)</a:t>
            </a:r>
            <a:r>
              <a:rPr lang="en-GB" dirty="0">
                <a:latin typeface="APL385 Unicode" panose="020B0709000202000203" pitchFamily="49" charset="0"/>
              </a:rPr>
              <a:t>⍪⍉↑data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507021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data)←namespace ⎕NV 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data (1(7162⌶)¨↓header) ⎕CSV path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pairs←namespace</a:t>
            </a:r>
            <a:r>
              <a:rPr lang="en-GB" dirty="0">
                <a:latin typeface="APL385 Unicode" panose="020B0709000202000203" pitchFamily="49" charset="0"/>
              </a:rPr>
              <a:t> ⎕NV ¯2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(header data)←↓⍉↑pairs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(1(7162⌶)¨header)⍪⍉↑data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425239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15253-C16C-8A56-23BB-AD42C12FF620}"/>
              </a:ext>
            </a:extLst>
          </p:cNvPr>
          <p:cNvSpPr/>
          <p:nvPr/>
        </p:nvSpPr>
        <p:spPr>
          <a:xfrm>
            <a:off x="8041481" y="4017169"/>
            <a:ext cx="1000125" cy="66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6682329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 ⎕NV ¯2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┌───────────┬───────────────────────────────────────────────┐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│┌──┬──┬───┐│┌────────────────┬────────────────────┬───────┐│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││DA│EN│NUM│││┌──┬──┬───┬────┐│┌───┬───┬─────┬────┐│1 2 3 4││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│└──┴──┴───┘│││</a:t>
            </a:r>
            <a:r>
              <a:rPr lang="en-GB" dirty="0" err="1">
                <a:latin typeface="APL385 Unicode" panose="020B0709000202000203" pitchFamily="49" charset="0"/>
              </a:rPr>
              <a:t>En│To│Tre│Fire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One│Two│Three│Four</a:t>
            </a:r>
            <a:r>
              <a:rPr lang="en-GB" dirty="0">
                <a:latin typeface="APL385 Unicode" panose="020B0709000202000203" pitchFamily="49" charset="0"/>
              </a:rPr>
              <a:t>││       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││└──┴──┴───┴────┘│└───┴───┴─────┴────┘│       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│└────────────────┴────────────────────┴───────┘│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└───────────┴───────────────────────────────────────────────┘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16291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15253-C16C-8A56-23BB-AD42C12FF620}"/>
              </a:ext>
            </a:extLst>
          </p:cNvPr>
          <p:cNvSpPr/>
          <p:nvPr/>
        </p:nvSpPr>
        <p:spPr>
          <a:xfrm>
            <a:off x="8041481" y="4017169"/>
            <a:ext cx="1000125" cy="66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6682329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⊃{⍺ ⍵}/ns ⎕NV ¯2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┌───────────┬───────────────────────────────────────────────┐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│┌──┬──┬───┐│┌────────────────┬────────────────────┬───────┐│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││DA│EN│NUM│││┌──┬──┬───┬────┐│┌───┬───┬─────┬────┐│1 2 3 4││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│└──┴──┴───┘│││</a:t>
            </a:r>
            <a:r>
              <a:rPr lang="en-GB" dirty="0" err="1">
                <a:latin typeface="APL385 Unicode" panose="020B0709000202000203" pitchFamily="49" charset="0"/>
              </a:rPr>
              <a:t>En│To│Tre│Fire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One│Two│Three│Four</a:t>
            </a:r>
            <a:r>
              <a:rPr lang="en-GB" dirty="0">
                <a:latin typeface="APL385 Unicode" panose="020B0709000202000203" pitchFamily="49" charset="0"/>
              </a:rPr>
              <a:t>││       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││└──┴──┴───┴────┘│└───┴───┴─────┴────┘│       ││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│└────────────────┴────────────────────┴───────┘│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└───────────┴───────────────────────────────────────────────┘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77412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1769887" cy="361091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⊃{⍺,↑⍵}/ns ⎕NV ¯2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┌───┬───┬───┬─────┬────┐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│DA │En │To │Tre  │Fire│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├───┼───┼───┼─────┼────┤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│EN │</a:t>
            </a:r>
            <a:r>
              <a:rPr lang="en-GB" dirty="0" err="1">
                <a:latin typeface="APL385 Unicode" panose="020B0709000202000203" pitchFamily="49" charset="0"/>
              </a:rPr>
              <a:t>One│Two│Three│Four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├───┼───┼───┼─────┼────┤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│NUM│1  │2  │3    │4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└───┴───┴───┴─────┴────┘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385973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4"/>
            <a:ext cx="10036337" cy="76695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ns←0⎕JSON'{"NUM":[1,2,3,4],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"DA" :["</a:t>
            </a:r>
            <a:r>
              <a:rPr lang="en-GB" dirty="0" err="1">
                <a:latin typeface="APL385 Unicode" panose="020B0709000202000203" pitchFamily="49" charset="0"/>
              </a:rPr>
              <a:t>En","To","Tre","Fire</a:t>
            </a:r>
            <a:r>
              <a:rPr lang="en-GB" dirty="0">
                <a:latin typeface="APL385 Unicode" panose="020B0709000202000203" pitchFamily="49" charset="0"/>
              </a:rPr>
              <a:t>"],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  "EN" :["</a:t>
            </a:r>
            <a:r>
              <a:rPr lang="en-GB" dirty="0" err="1">
                <a:latin typeface="APL385 Unicode" panose="020B0709000202000203" pitchFamily="49" charset="0"/>
              </a:rPr>
              <a:t>One","Two","Three","Four</a:t>
            </a:r>
            <a:r>
              <a:rPr lang="en-GB" dirty="0">
                <a:latin typeface="APL385 Unicode" panose="020B0709000202000203" pitchFamily="49" charset="0"/>
              </a:rPr>
              <a:t>"]}'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⊃{⍺</a:t>
            </a:r>
            <a:r>
              <a:rPr lang="en-GB" spc="-2400" dirty="0">
                <a:latin typeface="APL385 Unicode" panose="020B0709000202000203" pitchFamily="49" charset="0"/>
              </a:rPr>
              <a:t>,</a:t>
            </a:r>
            <a:r>
              <a:rPr lang="en-GB" dirty="0">
                <a:latin typeface="APL385 Unicode" panose="020B0709000202000203" pitchFamily="49" charset="0"/>
              </a:rPr>
              <a:t>-⍉↑⍵}/ns ⎕NV ¯2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┌────┬─────┬───┐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│DA  │EN   │NUM│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│En  │One  │1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│To  │Two  │2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│Tre │Three│3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├────┼─────┼───┤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│</a:t>
            </a:r>
            <a:r>
              <a:rPr lang="en-GB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Fire│Four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│4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└────┴─────┴───┘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Convert </a:t>
            </a:r>
            <a:br>
              <a:rPr lang="en-GB" dirty="0"/>
            </a:br>
            <a:r>
              <a:rPr lang="en-GB" dirty="0"/>
              <a:t>namespace to table</a:t>
            </a:r>
          </a:p>
        </p:txBody>
      </p:sp>
    </p:spTree>
    <p:extLst>
      <p:ext uri="{BB962C8B-B14F-4D97-AF65-F5344CB8AC3E}">
        <p14:creationId xmlns:p14="http://schemas.microsoft.com/office/powerpoint/2010/main" val="387779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13" y="1264925"/>
            <a:ext cx="852837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⎕NG⊂'DEBUG' 0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:Trap (⎕NG⊂'DEBUG' 0)↓0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:Trap ⎕NG⊂'DEBUG' 0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ED8F-1A9A-3E08-207C-B4FBE8ABA7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Check the value </a:t>
            </a:r>
            <a:br>
              <a:rPr lang="en-GB" dirty="0"/>
            </a:br>
            <a:r>
              <a:rPr lang="en-GB" dirty="0"/>
              <a:t>of an optional global</a:t>
            </a:r>
          </a:p>
        </p:txBody>
      </p:sp>
    </p:spTree>
    <p:extLst>
      <p:ext uri="{BB962C8B-B14F-4D97-AF65-F5344CB8AC3E}">
        <p14:creationId xmlns:p14="http://schemas.microsoft.com/office/powerpoint/2010/main" val="22063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2584800" cy="367949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b="1" dirty="0"/>
              <a:t>Name Set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⎕NS name </a:t>
            </a:r>
            <a:r>
              <a:rPr lang="en-GB" sz="2000" dirty="0" err="1">
                <a:latin typeface="APL385 Unicode" panose="020B0709000202000203" pitchFamily="49" charset="0"/>
              </a:rPr>
              <a:t>name</a:t>
            </a:r>
            <a:r>
              <a:rPr lang="en-GB" sz="2000" dirty="0">
                <a:latin typeface="APL385 Unicode" panose="020B0709000202000203" pitchFamily="49" charset="0"/>
              </a:rPr>
              <a:t>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⎕NS (name </a:t>
            </a:r>
            <a:r>
              <a:rPr lang="en-GB" sz="2000" dirty="0" err="1">
                <a:latin typeface="APL385 Unicode" panose="020B0709000202000203" pitchFamily="49" charset="0"/>
              </a:rPr>
              <a:t>val</a:t>
            </a:r>
            <a:r>
              <a:rPr lang="en-GB" sz="2000" dirty="0">
                <a:latin typeface="APL385 Unicode" panose="020B0709000202000203" pitchFamily="49" charset="0"/>
              </a:rPr>
              <a:t>)…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⎕NS names </a:t>
            </a:r>
            <a:r>
              <a:rPr lang="en-GB" sz="2000" dirty="0" err="1">
                <a:latin typeface="APL385 Unicode" panose="020B0709000202000203" pitchFamily="49" charset="0"/>
              </a:rPr>
              <a:t>vals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⎕NS ref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latin typeface="APL385 Unicode" panose="020B0709000202000203" pitchFamily="49" charset="0"/>
              </a:rPr>
              <a:t>target'⎕NS</a:t>
            </a:r>
            <a:r>
              <a:rPr lang="en-GB" sz="2000" dirty="0">
                <a:latin typeface="APL385 Unicode" panose="020B0709000202000203" pitchFamily="49" charset="0"/>
              </a:rPr>
              <a:t> 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ref </a:t>
            </a:r>
            <a:r>
              <a:rPr lang="en-GB" sz="2000" dirty="0" err="1">
                <a:latin typeface="APL385 Unicode" panose="020B0709000202000203" pitchFamily="49" charset="0"/>
              </a:rPr>
              <a:t>ref</a:t>
            </a:r>
            <a:r>
              <a:rPr lang="en-GB" sz="2000" dirty="0">
                <a:latin typeface="APL385 Unicode" panose="020B0709000202000203" pitchFamily="49" charset="0"/>
              </a:rPr>
              <a:t>… ⎕NS …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5FD0C-48B9-2148-A147-5BF6144F0E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7450" y="1264924"/>
            <a:ext cx="2584451" cy="361091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b="1" dirty="0"/>
              <a:t>Name–Value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⎕NV type </a:t>
            </a:r>
            <a:r>
              <a:rPr lang="en-GB" sz="2000" dirty="0" err="1">
                <a:latin typeface="APL385 Unicode" panose="020B0709000202000203" pitchFamily="49" charset="0"/>
              </a:rPr>
              <a:t>type</a:t>
            </a:r>
            <a:r>
              <a:rPr lang="en-GB" sz="2000" dirty="0">
                <a:latin typeface="APL385 Unicode" panose="020B0709000202000203" pitchFamily="49" charset="0"/>
              </a:rPr>
              <a:t>…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⎕NV ref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latin typeface="APL385 Unicode" panose="020B0709000202000203" pitchFamily="49" charset="0"/>
              </a:rPr>
              <a:t>target'⎕NV</a:t>
            </a:r>
            <a:r>
              <a:rPr lang="en-GB" sz="2000" dirty="0">
                <a:latin typeface="APL385 Unicode" panose="020B0709000202000203" pitchFamily="49" charset="0"/>
              </a:rPr>
              <a:t> 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ref </a:t>
            </a:r>
            <a:r>
              <a:rPr lang="en-GB" sz="2000" dirty="0" err="1">
                <a:latin typeface="APL385 Unicode" panose="020B0709000202000203" pitchFamily="49" charset="0"/>
              </a:rPr>
              <a:t>ref</a:t>
            </a:r>
            <a:r>
              <a:rPr lang="en-GB" sz="2000" dirty="0">
                <a:latin typeface="APL385 Unicode" panose="020B0709000202000203" pitchFamily="49" charset="0"/>
              </a:rPr>
              <a:t>… ⎕NV …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A8D14-974A-D490-7665-6B1A97B632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58775" indent="-358775">
              <a:lnSpc>
                <a:spcPct val="80000"/>
              </a:lnSpc>
            </a:pPr>
            <a:r>
              <a:rPr lang="en-GB" dirty="0"/>
              <a:t>Setting and Getting </a:t>
            </a:r>
            <a:br>
              <a:rPr lang="en-GB" dirty="0"/>
            </a:br>
            <a:r>
              <a:rPr lang="en-GB" dirty="0"/>
              <a:t>Variable Values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465314-EFA8-E798-4295-A70AD34BD8EE}"/>
              </a:ext>
            </a:extLst>
          </p:cNvPr>
          <p:cNvSpPr txBox="1">
            <a:spLocks/>
          </p:cNvSpPr>
          <p:nvPr/>
        </p:nvSpPr>
        <p:spPr>
          <a:xfrm>
            <a:off x="3279600" y="1264925"/>
            <a:ext cx="2584800" cy="361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b="1" dirty="0"/>
              <a:t>Name Get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⎕NG name </a:t>
            </a:r>
            <a:r>
              <a:rPr lang="en-GB" sz="2000" dirty="0" err="1">
                <a:latin typeface="APL385 Unicode" panose="020B0709000202000203" pitchFamily="49" charset="0"/>
              </a:rPr>
              <a:t>name</a:t>
            </a:r>
            <a:r>
              <a:rPr lang="en-GB" sz="2000" dirty="0">
                <a:latin typeface="APL385 Unicode" panose="020B0709000202000203" pitchFamily="49" charset="0"/>
              </a:rPr>
              <a:t>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⎕NG (name </a:t>
            </a:r>
            <a:r>
              <a:rPr lang="en-GB" sz="2000" dirty="0" err="1">
                <a:latin typeface="APL385 Unicode" panose="020B0709000202000203" pitchFamily="49" charset="0"/>
              </a:rPr>
              <a:t>val</a:t>
            </a:r>
            <a:r>
              <a:rPr lang="en-GB" sz="2000" dirty="0">
                <a:latin typeface="APL385 Unicode" panose="020B0709000202000203" pitchFamily="49" charset="0"/>
              </a:rPr>
              <a:t>)…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⎕NG names </a:t>
            </a:r>
            <a:r>
              <a:rPr lang="en-GB" sz="2000" dirty="0" err="1">
                <a:latin typeface="APL385 Unicode" panose="020B0709000202000203" pitchFamily="49" charset="0"/>
              </a:rPr>
              <a:t>vals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⎕NG ref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latin typeface="APL385 Unicode" panose="020B0709000202000203" pitchFamily="49" charset="0"/>
              </a:rPr>
              <a:t>target'⎕NG</a:t>
            </a:r>
            <a:r>
              <a:rPr lang="en-GB" sz="2000" dirty="0">
                <a:latin typeface="APL385 Unicode" panose="020B0709000202000203" pitchFamily="49" charset="0"/>
              </a:rPr>
              <a:t> …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ref </a:t>
            </a:r>
            <a:r>
              <a:rPr lang="en-GB" sz="2000" dirty="0" err="1">
                <a:latin typeface="APL385 Unicode" panose="020B0709000202000203" pitchFamily="49" charset="0"/>
              </a:rPr>
              <a:t>ref</a:t>
            </a:r>
            <a:r>
              <a:rPr lang="en-GB" sz="2000" dirty="0">
                <a:latin typeface="APL385 Unicode" panose="020B0709000202000203" pitchFamily="49" charset="0"/>
              </a:rPr>
              <a:t>… ⎕NG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E312D-9C8C-A6F4-FF69-D4E4B1E952FF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83B4AB-5ECB-78A5-08AB-B96A618064A8}"/>
              </a:ext>
            </a:extLst>
          </p:cNvPr>
          <p:cNvSpPr/>
          <p:nvPr/>
        </p:nvSpPr>
        <p:spPr>
          <a:xfrm>
            <a:off x="6748757" y="4102662"/>
            <a:ext cx="899374" cy="900000"/>
          </a:xfrm>
          <a:prstGeom prst="wedgeRoundRectCallout">
            <a:avLst>
              <a:gd name="adj1" fmla="val 97332"/>
              <a:gd name="adj2" fmla="val -25397"/>
              <a:gd name="adj3" fmla="val 16667"/>
            </a:avLst>
          </a:prstGeom>
          <a:solidFill>
            <a:schemeClr val="bg1"/>
          </a:solidFill>
          <a:ln w="31750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80000" bIns="0" rtlCol="0" anchor="ctr" anchorCtr="0"/>
          <a:lstStyle/>
          <a:p>
            <a:pPr marL="0" indent="0" algn="ctr">
              <a:buNone/>
            </a:pPr>
            <a:r>
              <a:rPr lang="en-GB" sz="72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Speech Bubble: Rectangle with Corners Rounded 8" hidden="1">
            <a:extLst>
              <a:ext uri="{FF2B5EF4-FFF2-40B4-BE49-F238E27FC236}">
                <a16:creationId xmlns:a16="http://schemas.microsoft.com/office/drawing/2014/main" id="{2E5E1986-BA07-2AFF-7EC7-E68730D7C006}"/>
              </a:ext>
            </a:extLst>
          </p:cNvPr>
          <p:cNvSpPr/>
          <p:nvPr/>
        </p:nvSpPr>
        <p:spPr>
          <a:xfrm>
            <a:off x="7281989" y="3148263"/>
            <a:ext cx="1668971" cy="455249"/>
          </a:xfrm>
          <a:prstGeom prst="wedgeRoundRectCallout">
            <a:avLst>
              <a:gd name="adj1" fmla="val 20808"/>
              <a:gd name="adj2" fmla="val 130612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 it?</a:t>
            </a:r>
          </a:p>
        </p:txBody>
      </p:sp>
    </p:spTree>
    <p:extLst>
      <p:ext uri="{BB962C8B-B14F-4D97-AF65-F5344CB8AC3E}">
        <p14:creationId xmlns:p14="http://schemas.microsoft.com/office/powerpoint/2010/main" val="16484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62A2-9959-F548-41D2-50DA0167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63236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target{⍺.{⍎⍺,'←⍵'}/¨⍵}('name1'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⎕WS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nvs←100⍴⊂'Data' 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]runtime -c "⎕SE{⍺.{⍎⍺,'←⍵'}/¨⍵}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 "⎕SE ⎕WS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"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⎕SE{⍺.{⍎⍺,'←⍵'}/¨⍵}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→ 1.8E¯4 |   0% ⎕⎕⎕⎕⎕⎕⎕⎕⎕⎕⎕⎕⎕⎕⎕⎕⎕⎕⎕⎕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* ⎕SE ⎕WS </a:t>
            </a:r>
            <a:r>
              <a:rPr lang="en-GB" sz="1600" dirty="0" err="1">
                <a:latin typeface="APL385 Unicode" panose="020B0709000202000203" pitchFamily="49" charset="0"/>
              </a:rPr>
              <a:t>nvs</a:t>
            </a:r>
            <a:r>
              <a:rPr lang="en-GB" sz="1600" dirty="0">
                <a:latin typeface="APL385 Unicode" panose="020B0709000202000203" pitchFamily="49" charset="0"/>
              </a:rPr>
              <a:t>            → 4.5E¯5 | -75% ⎕⎕⎕⎕⎕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F017A-2FFA-9345-904E-ECB7A3ED88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178F6A-06BC-68EF-C8D2-B3DCEB2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Set performance</a:t>
            </a:r>
          </a:p>
        </p:txBody>
      </p:sp>
    </p:spTree>
    <p:extLst>
      <p:ext uri="{BB962C8B-B14F-4D97-AF65-F5344CB8AC3E}">
        <p14:creationId xmlns:p14="http://schemas.microsoft.com/office/powerpoint/2010/main" val="50619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061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{⍺.{⍎⍺,'←⍵'}/¨⍵}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9935D-047B-10DD-A954-BBB2DC7FBC60}"/>
              </a:ext>
            </a:extLst>
          </p:cNvPr>
          <p:cNvSpPr txBox="1"/>
          <p:nvPr/>
        </p:nvSpPr>
        <p:spPr>
          <a:xfrm>
            <a:off x="4276725" y="2529870"/>
            <a:ext cx="59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🙁</a:t>
            </a:r>
          </a:p>
        </p:txBody>
      </p:sp>
    </p:spTree>
    <p:extLst>
      <p:ext uri="{BB962C8B-B14F-4D97-AF65-F5344CB8AC3E}">
        <p14:creationId xmlns:p14="http://schemas.microsoft.com/office/powerpoint/2010/main" val="5656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08357-BEC5-0209-A06D-1CBE128F40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18730" y="1264925"/>
            <a:ext cx="3833171" cy="34466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Doesn't handle multiple variables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What if the target is another namespace?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No fallback value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Cannot be mapped (</a:t>
            </a:r>
            <a:r>
              <a:rPr lang="en-GB" sz="1600" dirty="0">
                <a:latin typeface="APL385 Unicode" panose="020B0709000202000203" pitchFamily="49" charset="0"/>
              </a:rPr>
              <a:t>¨</a:t>
            </a:r>
            <a:r>
              <a:rPr lang="en-GB" sz="1600" dirty="0"/>
              <a:t>) over namespaces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Might be nice to have name–value pairs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r>
              <a:rPr lang="en-GB" sz="1600" dirty="0"/>
              <a:t>			Slow…</a:t>
            </a:r>
          </a:p>
          <a:p>
            <a:pPr>
              <a:spcAft>
                <a:spcPts val="0"/>
              </a:spcAft>
            </a:pPr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2591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⍎name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⍎¨names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target⍎¨names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r>
              <a:rPr lang="en-GB" sz="1600" dirty="0">
                <a:latin typeface="APL385 Unicode" panose="020B0709000202000203" pitchFamily="49" charset="0"/>
              </a:rPr>
              <a:t>(target{6::⍺ ⋄ ⍺⍺⍎⍵}¨)names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target{⍺.{6::⍵ ⋄ ⍎⍺}¨/⍵}names </a:t>
            </a:r>
            <a:r>
              <a:rPr lang="en-GB" sz="1600" dirty="0" err="1">
                <a:latin typeface="APL385 Unicode" panose="020B0709000202000203" pitchFamily="49" charset="0"/>
              </a:rPr>
              <a:t>vals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target{⍺.{6::⍵ ⋄ ⍎⍺}/¨⍵}('name1' val1)('name1' val1)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BF3E25-4AFB-E656-8569-8B0E09846D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target{⍺.{6::⍵ ⋄ ⍎⍺}/¨⍵}('name1' val1)('name1' val1)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⎕WG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 performance</a:t>
            </a:r>
          </a:p>
        </p:txBody>
      </p:sp>
    </p:spTree>
    <p:extLst>
      <p:ext uri="{BB962C8B-B14F-4D97-AF65-F5344CB8AC3E}">
        <p14:creationId xmlns:p14="http://schemas.microsoft.com/office/powerpoint/2010/main" val="3592945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B0AD-6B6C-9674-C2DA-50CE735C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528374" cy="35234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target{⍺.{6::⍵ ⋄ ⍎⍺}/¨⍵}('name1' val1)('name1' val1)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target       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⎕WG</a:t>
            </a:r>
            <a:r>
              <a:rPr lang="en-GB" sz="8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  'name1'       'name1'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9CD659-9BAC-2DAB-6BBB-C2847C058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0A06E-D3D5-AE67-4D63-848440D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Today: Get</a:t>
            </a:r>
          </a:p>
        </p:txBody>
      </p:sp>
    </p:spTree>
    <p:extLst>
      <p:ext uri="{BB962C8B-B14F-4D97-AF65-F5344CB8AC3E}">
        <p14:creationId xmlns:p14="http://schemas.microsoft.com/office/powerpoint/2010/main" val="3051645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36629</TotalTime>
  <Words>2728</Words>
  <Application>Microsoft Office PowerPoint</Application>
  <PresentationFormat>On-screen Show (16:9)</PresentationFormat>
  <Paragraphs>449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APL385 Unicode</vt:lpstr>
      <vt:lpstr>Arial</vt:lpstr>
      <vt:lpstr>Courier New</vt:lpstr>
      <vt:lpstr>APL333</vt:lpstr>
      <vt:lpstr>Sarabun</vt:lpstr>
      <vt:lpstr>Wingdings 2</vt:lpstr>
      <vt:lpstr>MV Boli</vt:lpstr>
      <vt:lpstr>Segoe UI Emoji</vt:lpstr>
      <vt:lpstr>Wingdings</vt:lpstr>
      <vt:lpstr>Calibri</vt:lpstr>
      <vt:lpstr>Office Theme</vt:lpstr>
      <vt:lpstr>Setting and Getting Variable Values</vt:lpstr>
      <vt:lpstr>I want to…</vt:lpstr>
      <vt:lpstr>I want to…</vt:lpstr>
      <vt:lpstr>Today: Set</vt:lpstr>
      <vt:lpstr>Today: Set performance</vt:lpstr>
      <vt:lpstr>Today: Set</vt:lpstr>
      <vt:lpstr>Today: Get</vt:lpstr>
      <vt:lpstr>Today: Get performance</vt:lpstr>
      <vt:lpstr>Today: Get</vt:lpstr>
      <vt:lpstr>Today: Get</vt:lpstr>
      <vt:lpstr>Today: Get</vt:lpstr>
      <vt:lpstr>Today: Get</vt:lpstr>
      <vt:lpstr>Today: Get</vt:lpstr>
      <vt:lpstr>Today: Get</vt:lpstr>
      <vt:lpstr>Today: Get</vt:lpstr>
      <vt:lpstr>Today: Get</vt:lpstr>
      <vt:lpstr>Today: Name–Values</vt:lpstr>
      <vt:lpstr>Today: Name–Values</vt:lpstr>
      <vt:lpstr>Today: Name–Values</vt:lpstr>
      <vt:lpstr>Today: Name–Values</vt:lpstr>
      <vt:lpstr>OK, so what do we do about all this?</vt:lpstr>
      <vt:lpstr>⎕NS: Name Set</vt:lpstr>
      <vt:lpstr>⎕NS: Name Set</vt:lpstr>
      <vt:lpstr>⎕NG: Name Get</vt:lpstr>
      <vt:lpstr>⎕NV: Name–Values</vt:lpstr>
      <vt:lpstr>source &amp; target: flexibility</vt:lpstr>
      <vt:lpstr>Let’s see that in context!</vt:lpstr>
      <vt:lpstr>Get the values of variables  using an array of variable names</vt:lpstr>
      <vt:lpstr>Get the values of variables  using an array of variable names</vt:lpstr>
      <vt:lpstr>Set variables using arrays containing names and values</vt:lpstr>
      <vt:lpstr>Set variables using arrays containing names and values</vt:lpstr>
      <vt:lpstr>Set a default left argument  for an ambivalent tradfn</vt:lpstr>
      <vt:lpstr>Base a new namespace  on two source namespaces</vt:lpstr>
      <vt:lpstr>Query data objects,  but some have missing values</vt:lpstr>
      <vt:lpstr>Construct a namespace  from names and values</vt:lpstr>
      <vt:lpstr>Populate class fields  from name–value pairs</vt:lpstr>
      <vt:lpstr>Convert  table to namespace</vt:lpstr>
      <vt:lpstr>Convert  table to namespace</vt:lpstr>
      <vt:lpstr>Convert  table to namespace</vt:lpstr>
      <vt:lpstr>Convert  table to namespace</vt:lpstr>
      <vt:lpstr>Convert  table to namespace</vt:lpstr>
      <vt:lpstr>Convert  namespace to table</vt:lpstr>
      <vt:lpstr>Convert  namespace to table</vt:lpstr>
      <vt:lpstr>Convert  namespace to table</vt:lpstr>
      <vt:lpstr>Convert  namespace to table</vt:lpstr>
      <vt:lpstr>Convert  namespace to table</vt:lpstr>
      <vt:lpstr>Convert  namespace to table</vt:lpstr>
      <vt:lpstr>Check the value  of an optional global</vt:lpstr>
      <vt:lpstr>Setting and Getting  Variable Values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234</cp:revision>
  <dcterms:created xsi:type="dcterms:W3CDTF">2019-07-25T11:46:05Z</dcterms:created>
  <dcterms:modified xsi:type="dcterms:W3CDTF">2023-10-09T16:54:15Z</dcterms:modified>
</cp:coreProperties>
</file>